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9144000" cy="6858000"/>
  <p:embeddedFontLst>
    <p:embeddedFont>
      <p:font typeface="Corbel"/>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6" roundtripDataSignature="AMtx7mjAlTdmhD93yL6tdTMSMqVzNQCo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620DDF-57AA-4B34-8BC0-15AB8F148A43}">
  <a:tblStyle styleId="{73620DDF-57AA-4B34-8BC0-15AB8F148A43}" styleName="Table_0">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EF3E7"/>
          </a:solidFill>
        </a:fill>
      </a:tcStyle>
    </a:wholeTbl>
    <a:band1H>
      <a:tcTxStyle/>
      <a:tcStyle>
        <a:fill>
          <a:solidFill>
            <a:srgbClr val="DBE7CB"/>
          </a:solidFill>
        </a:fill>
      </a:tcStyle>
    </a:band1H>
    <a:band2H>
      <a:tcTxStyle/>
    </a:band2H>
    <a:band1V>
      <a:tcTxStyle/>
      <a:tcStyle>
        <a:fill>
          <a:solidFill>
            <a:srgbClr val="DBE7CB"/>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EF3E7"/>
          </a:solidFill>
        </a:fill>
      </a:tcStyle>
    </a:lastRow>
    <a:seCell>
      <a:tcTxStyle/>
    </a:seCell>
    <a:swCell>
      <a:tcTxStyle/>
    </a:swCell>
    <a:firstRow>
      <a:tcTxStyle b="on" i="off">
        <a:font>
          <a:latin typeface="Corbel"/>
          <a:ea typeface="Corbel"/>
          <a:cs typeface="Corbel"/>
        </a:font>
        <a:schemeClr val="lt1"/>
      </a:tcTxStyle>
      <a:tcStyle>
        <a:fill>
          <a:solidFill>
            <a:schemeClr val="accent4"/>
          </a:solidFill>
        </a:fill>
      </a:tcStyle>
    </a:firstRow>
    <a:neCell>
      <a:tcTxStyle/>
    </a:neCell>
    <a:nwCell>
      <a:tcTxStyle/>
    </a:nwCell>
  </a:tblStyle>
  <a:tblStyle styleId="{5051CA36-4A96-4B32-BB52-0DFA1C3F776C}" styleName="Table_1">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10E85213-726E-4666-8B1F-7D38FE54CFDA}" styleName="Table_2">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Corbel"/>
          <a:ea typeface="Corbel"/>
          <a:cs typeface="Corbel"/>
        </a:font>
        <a:schemeClr val="lt1"/>
      </a:tcTxStyle>
      <a:tcStyle>
        <a:fill>
          <a:solidFill>
            <a:schemeClr val="dk1"/>
          </a:solidFill>
        </a:fill>
      </a:tcStyle>
    </a:lastCol>
    <a:firstCol>
      <a:tcTxStyle b="on" i="off">
        <a:font>
          <a:latin typeface="Corbel"/>
          <a:ea typeface="Corbel"/>
          <a:cs typeface="Corbel"/>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orbel"/>
          <a:ea typeface="Corbel"/>
          <a:cs typeface="Corbel"/>
        </a:font>
        <a:schemeClr val="dk1"/>
      </a:tcTxStyle>
    </a:seCell>
    <a:swCell>
      <a:tcTxStyle b="on" i="off">
        <a:font>
          <a:latin typeface="Corbel"/>
          <a:ea typeface="Corbel"/>
          <a:cs typeface="Corbel"/>
        </a:font>
        <a:schemeClr val="dk1"/>
      </a:tcTxStyle>
    </a:swCell>
    <a:firstRow>
      <a:tcTxStyle b="on" i="off">
        <a:font>
          <a:latin typeface="Corbel"/>
          <a:ea typeface="Corbel"/>
          <a:cs typeface="Corbel"/>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bel-bold.fntdata"/><Relationship Id="rId10" Type="http://schemas.openxmlformats.org/officeDocument/2006/relationships/slide" Target="slides/slide4.xml"/><Relationship Id="rId32" Type="http://schemas.openxmlformats.org/officeDocument/2006/relationships/font" Target="fonts/Corbel-regular.fntdata"/><Relationship Id="rId13" Type="http://schemas.openxmlformats.org/officeDocument/2006/relationships/slide" Target="slides/slide7.xml"/><Relationship Id="rId35" Type="http://schemas.openxmlformats.org/officeDocument/2006/relationships/font" Target="fonts/Corbel-boldItalic.fntdata"/><Relationship Id="rId12" Type="http://schemas.openxmlformats.org/officeDocument/2006/relationships/slide" Target="slides/slide6.xml"/><Relationship Id="rId34" Type="http://schemas.openxmlformats.org/officeDocument/2006/relationships/font" Target="fonts/Corbel-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e273d0f4_0_3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e9e273d0f4_0_32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3" name="Google Shape;93;ge9e273d0f4_0_320:notes"/>
          <p:cNvSpPr txBox="1"/>
          <p:nvPr>
            <p:ph idx="12" type="sldNum"/>
          </p:nvPr>
        </p:nvSpPr>
        <p:spPr>
          <a:xfrm>
            <a:off x="5179484" y="6513910"/>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ace4d812c_0_2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ace4d812c_0_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adfcfc222_1_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adfcfc222_1_9: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adfcfc222_1_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adfcfc222_1_1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ad0bce4ba_0_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ad0bce4ba_0_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9e273d0f4_0_50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9e273d0f4_0_50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ace4d812c_0_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ace4d812c_0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ace4d812c_0_1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ace4d812c_0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ace4d812c_0_2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ace4d812c_0_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e273d0f4_0_7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e9e273d0f4_0_7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ad0bce4ba_0_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ad0bce4ba_0_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9e273d0f4_0_50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e9e273d0f4_0_50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9e273d0f4_0_70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e9e273d0f4_0_70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ad0bce4ba_0_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ead0bce4ba_0_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9e273d0f4_0_48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e9e273d0f4_0_48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9e273d0f4_0_48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e9e273d0f4_0_48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8"/>
          <p:cNvSpPr/>
          <p:nvPr/>
        </p:nvSpPr>
        <p:spPr>
          <a:xfrm>
            <a:off x="1" y="762000"/>
            <a:ext cx="6856214"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6952697" y="762000"/>
            <a:ext cx="2193989" cy="5334001"/>
          </a:xfrm>
          <a:prstGeom prst="rect">
            <a:avLst/>
          </a:prstGeom>
          <a:solidFill>
            <a:srgbClr val="C3C3C3">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txBox="1"/>
          <p:nvPr>
            <p:ph type="ctrTitle"/>
          </p:nvPr>
        </p:nvSpPr>
        <p:spPr>
          <a:xfrm>
            <a:off x="802386" y="1298448"/>
            <a:ext cx="54864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400"/>
              <a:buFont typeface="Corbel"/>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825011" y="4670246"/>
            <a:ext cx="54864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000"/>
              <a:buNone/>
              <a:defRPr sz="2000" cap="none">
                <a:solidFill>
                  <a:srgbClr val="D7F0F6"/>
                </a:solidFill>
              </a:defRPr>
            </a:lvl1pPr>
            <a:lvl2pPr lvl="1" algn="ctr">
              <a:lnSpc>
                <a:spcPct val="90000"/>
              </a:lnSpc>
              <a:spcBef>
                <a:spcPts val="250"/>
              </a:spcBef>
              <a:spcAft>
                <a:spcPts val="0"/>
              </a:spcAft>
              <a:buSzPts val="2000"/>
              <a:buNone/>
              <a:defRPr sz="2000"/>
            </a:lvl2pPr>
            <a:lvl3pPr lvl="2" algn="ctr">
              <a:lnSpc>
                <a:spcPct val="90000"/>
              </a:lnSpc>
              <a:spcBef>
                <a:spcPts val="250"/>
              </a:spcBef>
              <a:spcAft>
                <a:spcPts val="0"/>
              </a:spcAft>
              <a:buSzPts val="2000"/>
              <a:buNone/>
              <a:defRPr sz="20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8" name="Google Shape;18;p8"/>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0"/>
          <p:cNvSpPr txBox="1"/>
          <p:nvPr>
            <p:ph type="title"/>
          </p:nvPr>
        </p:nvSpPr>
        <p:spPr>
          <a:xfrm>
            <a:off x="192024" y="1143000"/>
            <a:ext cx="212598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orbe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p:nvPr>
            <p:ph idx="2" type="pic"/>
          </p:nvPr>
        </p:nvSpPr>
        <p:spPr>
          <a:xfrm>
            <a:off x="2677983" y="767419"/>
            <a:ext cx="6086423" cy="5330952"/>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chemeClr val="accent1"/>
              </a:buClr>
              <a:buSzPts val="3200"/>
              <a:buFont typeface="Noto Sans Symbols"/>
              <a:buNone/>
              <a:defRPr b="0" i="0" sz="3200" u="none" cap="none" strike="noStrike">
                <a:solidFill>
                  <a:srgbClr val="595959"/>
                </a:solidFill>
                <a:latin typeface="Corbel"/>
                <a:ea typeface="Corbel"/>
                <a:cs typeface="Corbel"/>
                <a:sym typeface="Corbel"/>
              </a:defRPr>
            </a:lvl1pPr>
            <a:lvl2pPr lvl="1" marR="0" rtl="0" algn="l">
              <a:lnSpc>
                <a:spcPct val="90000"/>
              </a:lnSpc>
              <a:spcBef>
                <a:spcPts val="250"/>
              </a:spcBef>
              <a:spcAft>
                <a:spcPts val="0"/>
              </a:spcAft>
              <a:buClr>
                <a:schemeClr val="accent1"/>
              </a:buClr>
              <a:buSzPts val="2800"/>
              <a:buFont typeface="Noto Sans Symbols"/>
              <a:buNone/>
              <a:defRPr b="0" i="0" sz="2800" u="none" cap="none" strike="noStrike">
                <a:solidFill>
                  <a:srgbClr val="595959"/>
                </a:solidFill>
                <a:latin typeface="Corbel"/>
                <a:ea typeface="Corbel"/>
                <a:cs typeface="Corbel"/>
                <a:sym typeface="Corbel"/>
              </a:defRPr>
            </a:lvl2pPr>
            <a:lvl3pPr lvl="2" marR="0" rtl="0" algn="l">
              <a:lnSpc>
                <a:spcPct val="90000"/>
              </a:lnSpc>
              <a:spcBef>
                <a:spcPts val="250"/>
              </a:spcBef>
              <a:spcAft>
                <a:spcPts val="0"/>
              </a:spcAft>
              <a:buClr>
                <a:schemeClr val="accent1"/>
              </a:buClr>
              <a:buSzPts val="2400"/>
              <a:buFont typeface="Noto Sans Symbols"/>
              <a:buNone/>
              <a:defRPr b="0" i="0" sz="2400" u="none" cap="none" strike="noStrike">
                <a:solidFill>
                  <a:srgbClr val="595959"/>
                </a:solidFill>
                <a:latin typeface="Corbel"/>
                <a:ea typeface="Corbel"/>
                <a:cs typeface="Corbel"/>
                <a:sym typeface="Corbel"/>
              </a:defRPr>
            </a:lvl3pPr>
            <a:lvl4pPr lvl="3"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4pPr>
            <a:lvl5pPr lvl="4"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5pPr>
            <a:lvl6pPr lvl="5"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6pPr>
            <a:lvl7pPr lvl="6"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7pPr>
            <a:lvl8pPr lvl="7" marR="0" rtl="0" algn="l">
              <a:lnSpc>
                <a:spcPct val="90000"/>
              </a:lnSpc>
              <a:spcBef>
                <a:spcPts val="250"/>
              </a:spcBef>
              <a:spcAft>
                <a:spcPts val="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8pPr>
            <a:lvl9pPr lvl="8" marR="0" rtl="0" algn="l">
              <a:lnSpc>
                <a:spcPct val="90000"/>
              </a:lnSpc>
              <a:spcBef>
                <a:spcPts val="250"/>
              </a:spcBef>
              <a:spcAft>
                <a:spcPts val="250"/>
              </a:spcAft>
              <a:buClr>
                <a:schemeClr val="accent1"/>
              </a:buClr>
              <a:buSzPts val="2000"/>
              <a:buFont typeface="Noto Sans Symbols"/>
              <a:buNone/>
              <a:defRPr b="0" i="0" sz="2000" u="none" cap="none" strike="noStrike">
                <a:solidFill>
                  <a:srgbClr val="595959"/>
                </a:solidFill>
                <a:latin typeface="Corbel"/>
                <a:ea typeface="Corbel"/>
                <a:cs typeface="Corbel"/>
                <a:sym typeface="Corbel"/>
              </a:defRPr>
            </a:lvl9pPr>
          </a:lstStyle>
          <a:p/>
        </p:txBody>
      </p:sp>
      <p:sp>
        <p:nvSpPr>
          <p:cNvPr id="74" name="Google Shape;74;p20"/>
          <p:cNvSpPr txBox="1"/>
          <p:nvPr>
            <p:ph idx="1" type="body"/>
          </p:nvPr>
        </p:nvSpPr>
        <p:spPr>
          <a:xfrm>
            <a:off x="192024" y="3340602"/>
            <a:ext cx="2125980" cy="25603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250"/>
              <a:buNone/>
              <a:defRPr sz="125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5" name="Google Shape;75;p20"/>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2624326"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1"/>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3084831" y="681228"/>
            <a:ext cx="5120640" cy="548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21"/>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2"/>
          <p:cNvSpPr txBox="1"/>
          <p:nvPr>
            <p:ph type="title"/>
          </p:nvPr>
        </p:nvSpPr>
        <p:spPr>
          <a:xfrm rot="5400000">
            <a:off x="-1133475" y="2409825"/>
            <a:ext cx="4953000" cy="21145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2"/>
          <p:cNvSpPr txBox="1"/>
          <p:nvPr>
            <p:ph idx="1" type="body"/>
          </p:nvPr>
        </p:nvSpPr>
        <p:spPr>
          <a:xfrm rot="5400000">
            <a:off x="3083814" y="685800"/>
            <a:ext cx="5120640" cy="5486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7" name="Google Shape;87;p22"/>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12"/>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2900934" y="868680"/>
            <a:ext cx="2606040" cy="5120640"/>
          </a:xfrm>
          <a:prstGeom prst="rect">
            <a:avLst/>
          </a:prstGeom>
          <a:noFill/>
          <a:ln>
            <a:noFill/>
          </a:ln>
        </p:spPr>
        <p:txBody>
          <a:bodyPr anchorCtr="0" anchor="ctr" bIns="45700" lIns="91425" spcFirstLastPara="1" rIns="91425" wrap="square" tIns="45700">
            <a:normAutofit/>
          </a:bodyPr>
          <a:lstStyle>
            <a:lvl1pPr indent="-349250" lvl="0" marL="457200" algn="l">
              <a:lnSpc>
                <a:spcPct val="90000"/>
              </a:lnSpc>
              <a:spcBef>
                <a:spcPts val="1200"/>
              </a:spcBef>
              <a:spcAft>
                <a:spcPts val="0"/>
              </a:spcAft>
              <a:buSzPts val="1900"/>
              <a:buChar char="●"/>
              <a:defRPr sz="1900"/>
            </a:lvl1pPr>
            <a:lvl2pPr indent="-336550" lvl="1" marL="914400" algn="l">
              <a:lnSpc>
                <a:spcPct val="90000"/>
              </a:lnSpc>
              <a:spcBef>
                <a:spcPts val="250"/>
              </a:spcBef>
              <a:spcAft>
                <a:spcPts val="0"/>
              </a:spcAft>
              <a:buSzPts val="1700"/>
              <a:buChar char="●"/>
              <a:defRPr sz="1700"/>
            </a:lvl2pPr>
            <a:lvl3pPr indent="-323850" lvl="2" marL="1371600" algn="l">
              <a:lnSpc>
                <a:spcPct val="90000"/>
              </a:lnSpc>
              <a:spcBef>
                <a:spcPts val="250"/>
              </a:spcBef>
              <a:spcAft>
                <a:spcPts val="0"/>
              </a:spcAft>
              <a:buSzPts val="1500"/>
              <a:buChar char="●"/>
              <a:defRPr sz="1500"/>
            </a:lvl3pPr>
            <a:lvl4pPr indent="-311150" lvl="3" marL="1828800" algn="l">
              <a:lnSpc>
                <a:spcPct val="90000"/>
              </a:lnSpc>
              <a:spcBef>
                <a:spcPts val="250"/>
              </a:spcBef>
              <a:spcAft>
                <a:spcPts val="0"/>
              </a:spcAft>
              <a:buSzPts val="1300"/>
              <a:buChar char="●"/>
              <a:defRPr sz="1300"/>
            </a:lvl4pPr>
            <a:lvl5pPr indent="-311150" lvl="4" marL="2286000" algn="l">
              <a:lnSpc>
                <a:spcPct val="90000"/>
              </a:lnSpc>
              <a:spcBef>
                <a:spcPts val="250"/>
              </a:spcBef>
              <a:spcAft>
                <a:spcPts val="0"/>
              </a:spcAft>
              <a:buSzPts val="1300"/>
              <a:buChar char="●"/>
              <a:defRPr sz="1300"/>
            </a:lvl5pPr>
            <a:lvl6pPr indent="-311150" lvl="5" marL="2743200" algn="l">
              <a:lnSpc>
                <a:spcPct val="90000"/>
              </a:lnSpc>
              <a:spcBef>
                <a:spcPts val="250"/>
              </a:spcBef>
              <a:spcAft>
                <a:spcPts val="0"/>
              </a:spcAft>
              <a:buSzPts val="1300"/>
              <a:buChar char="●"/>
              <a:defRPr sz="1300"/>
            </a:lvl6pPr>
            <a:lvl7pPr indent="-311150" lvl="6" marL="3200400" algn="l">
              <a:lnSpc>
                <a:spcPct val="90000"/>
              </a:lnSpc>
              <a:spcBef>
                <a:spcPts val="250"/>
              </a:spcBef>
              <a:spcAft>
                <a:spcPts val="0"/>
              </a:spcAft>
              <a:buSzPts val="1300"/>
              <a:buChar char="●"/>
              <a:defRPr sz="1300"/>
            </a:lvl7pPr>
            <a:lvl8pPr indent="-311150" lvl="7" marL="3657600" algn="l">
              <a:lnSpc>
                <a:spcPct val="90000"/>
              </a:lnSpc>
              <a:spcBef>
                <a:spcPts val="250"/>
              </a:spcBef>
              <a:spcAft>
                <a:spcPts val="0"/>
              </a:spcAft>
              <a:buSzPts val="1300"/>
              <a:buChar char="●"/>
              <a:defRPr sz="1300"/>
            </a:lvl8pPr>
            <a:lvl9pPr indent="-311150" lvl="8" marL="4114800" algn="l">
              <a:lnSpc>
                <a:spcPct val="90000"/>
              </a:lnSpc>
              <a:spcBef>
                <a:spcPts val="250"/>
              </a:spcBef>
              <a:spcAft>
                <a:spcPts val="250"/>
              </a:spcAft>
              <a:buSzPts val="1300"/>
              <a:buChar char="●"/>
              <a:defRPr sz="1300"/>
            </a:lvl9pPr>
          </a:lstStyle>
          <a:p/>
        </p:txBody>
      </p:sp>
      <p:sp>
        <p:nvSpPr>
          <p:cNvPr id="24" name="Google Shape;24;p12"/>
          <p:cNvSpPr txBox="1"/>
          <p:nvPr>
            <p:ph idx="2" type="body"/>
          </p:nvPr>
        </p:nvSpPr>
        <p:spPr>
          <a:xfrm>
            <a:off x="5863590" y="868680"/>
            <a:ext cx="2606040" cy="5120640"/>
          </a:xfrm>
          <a:prstGeom prst="rect">
            <a:avLst/>
          </a:prstGeom>
          <a:noFill/>
          <a:ln>
            <a:noFill/>
          </a:ln>
        </p:spPr>
        <p:txBody>
          <a:bodyPr anchorCtr="0" anchor="ctr" bIns="45700" lIns="91425" spcFirstLastPara="1" rIns="91425" wrap="square" tIns="45700">
            <a:normAutofit/>
          </a:bodyPr>
          <a:lstStyle>
            <a:lvl1pPr indent="-349250" lvl="0" marL="457200" algn="l">
              <a:lnSpc>
                <a:spcPct val="90000"/>
              </a:lnSpc>
              <a:spcBef>
                <a:spcPts val="1200"/>
              </a:spcBef>
              <a:spcAft>
                <a:spcPts val="0"/>
              </a:spcAft>
              <a:buSzPts val="1900"/>
              <a:buChar char="●"/>
              <a:defRPr sz="1900"/>
            </a:lvl1pPr>
            <a:lvl2pPr indent="-336550" lvl="1" marL="914400" algn="l">
              <a:lnSpc>
                <a:spcPct val="90000"/>
              </a:lnSpc>
              <a:spcBef>
                <a:spcPts val="250"/>
              </a:spcBef>
              <a:spcAft>
                <a:spcPts val="0"/>
              </a:spcAft>
              <a:buSzPts val="1700"/>
              <a:buChar char="●"/>
              <a:defRPr sz="1700"/>
            </a:lvl2pPr>
            <a:lvl3pPr indent="-323850" lvl="2" marL="1371600" algn="l">
              <a:lnSpc>
                <a:spcPct val="90000"/>
              </a:lnSpc>
              <a:spcBef>
                <a:spcPts val="250"/>
              </a:spcBef>
              <a:spcAft>
                <a:spcPts val="0"/>
              </a:spcAft>
              <a:buSzPts val="1500"/>
              <a:buChar char="●"/>
              <a:defRPr sz="1500"/>
            </a:lvl3pPr>
            <a:lvl4pPr indent="-311150" lvl="3" marL="1828800" algn="l">
              <a:lnSpc>
                <a:spcPct val="90000"/>
              </a:lnSpc>
              <a:spcBef>
                <a:spcPts val="250"/>
              </a:spcBef>
              <a:spcAft>
                <a:spcPts val="0"/>
              </a:spcAft>
              <a:buSzPts val="1300"/>
              <a:buChar char="●"/>
              <a:defRPr sz="1300"/>
            </a:lvl4pPr>
            <a:lvl5pPr indent="-311150" lvl="4" marL="2286000" algn="l">
              <a:lnSpc>
                <a:spcPct val="90000"/>
              </a:lnSpc>
              <a:spcBef>
                <a:spcPts val="250"/>
              </a:spcBef>
              <a:spcAft>
                <a:spcPts val="0"/>
              </a:spcAft>
              <a:buSzPts val="1300"/>
              <a:buChar char="●"/>
              <a:defRPr sz="1300"/>
            </a:lvl5pPr>
            <a:lvl6pPr indent="-311150" lvl="5" marL="2743200" algn="l">
              <a:lnSpc>
                <a:spcPct val="90000"/>
              </a:lnSpc>
              <a:spcBef>
                <a:spcPts val="250"/>
              </a:spcBef>
              <a:spcAft>
                <a:spcPts val="0"/>
              </a:spcAft>
              <a:buSzPts val="1300"/>
              <a:buChar char="●"/>
              <a:defRPr sz="1300"/>
            </a:lvl6pPr>
            <a:lvl7pPr indent="-311150" lvl="6" marL="3200400" algn="l">
              <a:lnSpc>
                <a:spcPct val="90000"/>
              </a:lnSpc>
              <a:spcBef>
                <a:spcPts val="250"/>
              </a:spcBef>
              <a:spcAft>
                <a:spcPts val="0"/>
              </a:spcAft>
              <a:buSzPts val="1300"/>
              <a:buChar char="●"/>
              <a:defRPr sz="1300"/>
            </a:lvl7pPr>
            <a:lvl8pPr indent="-311150" lvl="7" marL="3657600" algn="l">
              <a:lnSpc>
                <a:spcPct val="90000"/>
              </a:lnSpc>
              <a:spcBef>
                <a:spcPts val="250"/>
              </a:spcBef>
              <a:spcAft>
                <a:spcPts val="0"/>
              </a:spcAft>
              <a:buSzPts val="1300"/>
              <a:buChar char="●"/>
              <a:defRPr sz="1300"/>
            </a:lvl8pPr>
            <a:lvl9pPr indent="-311150" lvl="8" marL="4114800" algn="l">
              <a:lnSpc>
                <a:spcPct val="90000"/>
              </a:lnSpc>
              <a:spcBef>
                <a:spcPts val="250"/>
              </a:spcBef>
              <a:spcAft>
                <a:spcPts val="250"/>
              </a:spcAft>
              <a:buSzPts val="1300"/>
              <a:buChar char="●"/>
              <a:defRPr sz="1300"/>
            </a:lvl9pPr>
          </a:lstStyle>
          <a:p/>
        </p:txBody>
      </p:sp>
      <p:sp>
        <p:nvSpPr>
          <p:cNvPr id="25" name="Google Shape;25;p12"/>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 type="body"/>
          </p:nvPr>
        </p:nvSpPr>
        <p:spPr>
          <a:xfrm>
            <a:off x="2901951" y="864108"/>
            <a:ext cx="54864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1" name="Google Shape;31;p13"/>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34" name="Shape 34"/>
        <p:cNvGrpSpPr/>
        <p:nvPr/>
      </p:nvGrpSpPr>
      <p:grpSpPr>
        <a:xfrm>
          <a:off x="0" y="0"/>
          <a:ext cx="0" cy="0"/>
          <a:chOff x="0" y="0"/>
          <a:chExt cx="0" cy="0"/>
        </a:xfrm>
      </p:grpSpPr>
      <p:sp>
        <p:nvSpPr>
          <p:cNvPr id="35" name="Google Shape;35;p14"/>
          <p:cNvSpPr txBox="1"/>
          <p:nvPr>
            <p:ph type="title"/>
          </p:nvPr>
        </p:nvSpPr>
        <p:spPr>
          <a:xfrm>
            <a:off x="685019" y="284176"/>
            <a:ext cx="7772400" cy="150870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18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 type="body"/>
          </p:nvPr>
        </p:nvSpPr>
        <p:spPr>
          <a:xfrm>
            <a:off x="685019" y="2011680"/>
            <a:ext cx="7772400" cy="4206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14"/>
          <p:cNvSpPr txBox="1"/>
          <p:nvPr>
            <p:ph idx="10" type="dt"/>
          </p:nvPr>
        </p:nvSpPr>
        <p:spPr>
          <a:xfrm>
            <a:off x="681557" y="6422855"/>
            <a:ext cx="2595000" cy="365100"/>
          </a:xfrm>
          <a:prstGeom prst="rect">
            <a:avLst/>
          </a:prstGeom>
          <a:noFill/>
          <a:ln>
            <a:noFill/>
          </a:ln>
        </p:spPr>
        <p:txBody>
          <a:bodyPr anchorCtr="0" anchor="ctr" bIns="45700" lIns="91425" spcFirstLastPara="1" rIns="45700" wrap="square" tIns="45700">
            <a:noAutofit/>
          </a:bodyPr>
          <a:lstStyle>
            <a:lvl1pPr lvl="0" algn="l">
              <a:lnSpc>
                <a:spcPct val="100000"/>
              </a:lnSpc>
              <a:spcBef>
                <a:spcPts val="0"/>
              </a:spcBef>
              <a:spcAft>
                <a:spcPts val="0"/>
              </a:spcAft>
              <a:buClr>
                <a:srgbClr val="7F7F7F"/>
              </a:buClr>
              <a:buSzPts val="1400"/>
              <a:buFont typeface="Corbel"/>
              <a:buNone/>
              <a:defRPr/>
            </a:lvl1pPr>
            <a:lvl2pPr lvl="1" algn="l">
              <a:lnSpc>
                <a:spcPct val="100000"/>
              </a:lnSpc>
              <a:spcBef>
                <a:spcPts val="0"/>
              </a:spcBef>
              <a:spcAft>
                <a:spcPts val="0"/>
              </a:spcAft>
              <a:buClr>
                <a:schemeClr val="dk1"/>
              </a:buClr>
              <a:buSzPts val="1400"/>
              <a:buFont typeface="Corbel"/>
              <a:buNone/>
              <a:defRPr/>
            </a:lvl2pPr>
            <a:lvl3pPr lvl="2" algn="l">
              <a:lnSpc>
                <a:spcPct val="100000"/>
              </a:lnSpc>
              <a:spcBef>
                <a:spcPts val="0"/>
              </a:spcBef>
              <a:spcAft>
                <a:spcPts val="0"/>
              </a:spcAft>
              <a:buClr>
                <a:schemeClr val="dk1"/>
              </a:buClr>
              <a:buSzPts val="1400"/>
              <a:buFont typeface="Corbel"/>
              <a:buNone/>
              <a:defRPr/>
            </a:lvl3pPr>
            <a:lvl4pPr lvl="3" algn="l">
              <a:lnSpc>
                <a:spcPct val="100000"/>
              </a:lnSpc>
              <a:spcBef>
                <a:spcPts val="0"/>
              </a:spcBef>
              <a:spcAft>
                <a:spcPts val="0"/>
              </a:spcAft>
              <a:buClr>
                <a:schemeClr val="dk1"/>
              </a:buClr>
              <a:buSzPts val="1400"/>
              <a:buFont typeface="Corbel"/>
              <a:buNone/>
              <a:defRPr/>
            </a:lvl4pPr>
            <a:lvl5pPr lvl="4" algn="l">
              <a:lnSpc>
                <a:spcPct val="100000"/>
              </a:lnSpc>
              <a:spcBef>
                <a:spcPts val="0"/>
              </a:spcBef>
              <a:spcAft>
                <a:spcPts val="0"/>
              </a:spcAft>
              <a:buClr>
                <a:schemeClr val="dk1"/>
              </a:buClr>
              <a:buSzPts val="1400"/>
              <a:buFont typeface="Corbel"/>
              <a:buNone/>
              <a:defRPr/>
            </a:lvl5pPr>
            <a:lvl6pPr lvl="5" algn="l">
              <a:lnSpc>
                <a:spcPct val="100000"/>
              </a:lnSpc>
              <a:spcBef>
                <a:spcPts val="0"/>
              </a:spcBef>
              <a:spcAft>
                <a:spcPts val="0"/>
              </a:spcAft>
              <a:buClr>
                <a:schemeClr val="dk1"/>
              </a:buClr>
              <a:buSzPts val="1400"/>
              <a:buFont typeface="Corbel"/>
              <a:buNone/>
              <a:defRPr/>
            </a:lvl6pPr>
            <a:lvl7pPr lvl="6" algn="l">
              <a:lnSpc>
                <a:spcPct val="100000"/>
              </a:lnSpc>
              <a:spcBef>
                <a:spcPts val="0"/>
              </a:spcBef>
              <a:spcAft>
                <a:spcPts val="0"/>
              </a:spcAft>
              <a:buClr>
                <a:schemeClr val="dk1"/>
              </a:buClr>
              <a:buSzPts val="1400"/>
              <a:buFont typeface="Corbel"/>
              <a:buNone/>
              <a:defRPr/>
            </a:lvl7pPr>
            <a:lvl8pPr lvl="7" algn="l">
              <a:lnSpc>
                <a:spcPct val="100000"/>
              </a:lnSpc>
              <a:spcBef>
                <a:spcPts val="0"/>
              </a:spcBef>
              <a:spcAft>
                <a:spcPts val="0"/>
              </a:spcAft>
              <a:buClr>
                <a:schemeClr val="dk1"/>
              </a:buClr>
              <a:buSzPts val="1400"/>
              <a:buFont typeface="Corbel"/>
              <a:buNone/>
              <a:defRPr/>
            </a:lvl8pPr>
            <a:lvl9pPr lvl="8" algn="l">
              <a:lnSpc>
                <a:spcPct val="100000"/>
              </a:lnSpc>
              <a:spcBef>
                <a:spcPts val="0"/>
              </a:spcBef>
              <a:spcAft>
                <a:spcPts val="0"/>
              </a:spcAft>
              <a:buClr>
                <a:schemeClr val="dk1"/>
              </a:buClr>
              <a:buSzPts val="1400"/>
              <a:buFont typeface="Corbel"/>
              <a:buNone/>
              <a:defRPr/>
            </a:lvl9pPr>
          </a:lstStyle>
          <a:p/>
        </p:txBody>
      </p:sp>
      <p:sp>
        <p:nvSpPr>
          <p:cNvPr id="38" name="Google Shape;38;p14"/>
          <p:cNvSpPr txBox="1"/>
          <p:nvPr>
            <p:ph idx="11" type="ftr"/>
          </p:nvPr>
        </p:nvSpPr>
        <p:spPr>
          <a:xfrm>
            <a:off x="4191000" y="6422855"/>
            <a:ext cx="40605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7F7F7F"/>
              </a:buClr>
              <a:buSzPts val="1400"/>
              <a:buFont typeface="Corbel"/>
              <a:buNone/>
              <a:defRPr/>
            </a:lvl1pPr>
            <a:lvl2pPr lvl="1" algn="l">
              <a:lnSpc>
                <a:spcPct val="100000"/>
              </a:lnSpc>
              <a:spcBef>
                <a:spcPts val="0"/>
              </a:spcBef>
              <a:spcAft>
                <a:spcPts val="0"/>
              </a:spcAft>
              <a:buClr>
                <a:schemeClr val="dk1"/>
              </a:buClr>
              <a:buSzPts val="1400"/>
              <a:buFont typeface="Corbel"/>
              <a:buNone/>
              <a:defRPr/>
            </a:lvl2pPr>
            <a:lvl3pPr lvl="2" algn="l">
              <a:lnSpc>
                <a:spcPct val="100000"/>
              </a:lnSpc>
              <a:spcBef>
                <a:spcPts val="0"/>
              </a:spcBef>
              <a:spcAft>
                <a:spcPts val="0"/>
              </a:spcAft>
              <a:buClr>
                <a:schemeClr val="dk1"/>
              </a:buClr>
              <a:buSzPts val="1400"/>
              <a:buFont typeface="Corbel"/>
              <a:buNone/>
              <a:defRPr/>
            </a:lvl3pPr>
            <a:lvl4pPr lvl="3" algn="l">
              <a:lnSpc>
                <a:spcPct val="100000"/>
              </a:lnSpc>
              <a:spcBef>
                <a:spcPts val="0"/>
              </a:spcBef>
              <a:spcAft>
                <a:spcPts val="0"/>
              </a:spcAft>
              <a:buClr>
                <a:schemeClr val="dk1"/>
              </a:buClr>
              <a:buSzPts val="1400"/>
              <a:buFont typeface="Corbel"/>
              <a:buNone/>
              <a:defRPr/>
            </a:lvl4pPr>
            <a:lvl5pPr lvl="4" algn="l">
              <a:lnSpc>
                <a:spcPct val="100000"/>
              </a:lnSpc>
              <a:spcBef>
                <a:spcPts val="0"/>
              </a:spcBef>
              <a:spcAft>
                <a:spcPts val="0"/>
              </a:spcAft>
              <a:buClr>
                <a:schemeClr val="dk1"/>
              </a:buClr>
              <a:buSzPts val="1400"/>
              <a:buFont typeface="Corbel"/>
              <a:buNone/>
              <a:defRPr/>
            </a:lvl5pPr>
            <a:lvl6pPr lvl="5" algn="l">
              <a:lnSpc>
                <a:spcPct val="100000"/>
              </a:lnSpc>
              <a:spcBef>
                <a:spcPts val="0"/>
              </a:spcBef>
              <a:spcAft>
                <a:spcPts val="0"/>
              </a:spcAft>
              <a:buClr>
                <a:schemeClr val="dk1"/>
              </a:buClr>
              <a:buSzPts val="1400"/>
              <a:buFont typeface="Corbel"/>
              <a:buNone/>
              <a:defRPr/>
            </a:lvl6pPr>
            <a:lvl7pPr lvl="6" algn="l">
              <a:lnSpc>
                <a:spcPct val="100000"/>
              </a:lnSpc>
              <a:spcBef>
                <a:spcPts val="0"/>
              </a:spcBef>
              <a:spcAft>
                <a:spcPts val="0"/>
              </a:spcAft>
              <a:buClr>
                <a:schemeClr val="dk1"/>
              </a:buClr>
              <a:buSzPts val="1400"/>
              <a:buFont typeface="Corbel"/>
              <a:buNone/>
              <a:defRPr/>
            </a:lvl7pPr>
            <a:lvl8pPr lvl="7" algn="l">
              <a:lnSpc>
                <a:spcPct val="100000"/>
              </a:lnSpc>
              <a:spcBef>
                <a:spcPts val="0"/>
              </a:spcBef>
              <a:spcAft>
                <a:spcPts val="0"/>
              </a:spcAft>
              <a:buClr>
                <a:schemeClr val="dk1"/>
              </a:buClr>
              <a:buSzPts val="1400"/>
              <a:buFont typeface="Corbel"/>
              <a:buNone/>
              <a:defRPr/>
            </a:lvl8pPr>
            <a:lvl9pPr lvl="8" algn="l">
              <a:lnSpc>
                <a:spcPct val="100000"/>
              </a:lnSpc>
              <a:spcBef>
                <a:spcPts val="0"/>
              </a:spcBef>
              <a:spcAft>
                <a:spcPts val="0"/>
              </a:spcAft>
              <a:buClr>
                <a:schemeClr val="dk1"/>
              </a:buClr>
              <a:buSzPts val="1400"/>
              <a:buFont typeface="Corbel"/>
              <a:buNone/>
              <a:defRPr/>
            </a:lvl9pPr>
          </a:lstStyle>
          <a:p/>
        </p:txBody>
      </p:sp>
      <p:sp>
        <p:nvSpPr>
          <p:cNvPr id="39" name="Google Shape;39;p14"/>
          <p:cNvSpPr txBox="1"/>
          <p:nvPr>
            <p:ph idx="12" type="sldNum"/>
          </p:nvPr>
        </p:nvSpPr>
        <p:spPr>
          <a:xfrm>
            <a:off x="8265139" y="6422855"/>
            <a:ext cx="709800" cy="365100"/>
          </a:xfrm>
          <a:prstGeom prst="rect">
            <a:avLst/>
          </a:prstGeom>
          <a:noFill/>
          <a:ln>
            <a:noFill/>
          </a:ln>
        </p:spPr>
        <p:txBody>
          <a:bodyPr anchorCtr="0" anchor="ctr" bIns="45700" lIns="45700"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5"/>
          <p:cNvSpPr txBox="1"/>
          <p:nvPr>
            <p:ph type="title"/>
          </p:nvPr>
        </p:nvSpPr>
        <p:spPr>
          <a:xfrm>
            <a:off x="2900934" y="1298448"/>
            <a:ext cx="54864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400"/>
              <a:buFont typeface="Corbel"/>
              <a:buNone/>
              <a:defRPr b="0" sz="54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2914650" y="4672584"/>
            <a:ext cx="54864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000"/>
              <a:buNone/>
              <a:defRPr sz="20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43" name="Google Shape;43;p15"/>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 type="body"/>
          </p:nvPr>
        </p:nvSpPr>
        <p:spPr>
          <a:xfrm>
            <a:off x="2900934" y="1023586"/>
            <a:ext cx="260604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1900"/>
              <a:buNone/>
              <a:defRPr b="1" sz="1900">
                <a:solidFill>
                  <a:srgbClr val="595959"/>
                </a:solidFill>
              </a:defRPr>
            </a:lvl1pPr>
            <a:lvl2pPr indent="-228600" lvl="1" marL="914400" algn="l">
              <a:lnSpc>
                <a:spcPct val="90000"/>
              </a:lnSpc>
              <a:spcBef>
                <a:spcPts val="250"/>
              </a:spcBef>
              <a:spcAft>
                <a:spcPts val="0"/>
              </a:spcAft>
              <a:buSzPts val="1900"/>
              <a:buNone/>
              <a:defRPr b="1" sz="19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9" name="Google Shape;49;p16"/>
          <p:cNvSpPr txBox="1"/>
          <p:nvPr>
            <p:ph idx="2" type="body"/>
          </p:nvPr>
        </p:nvSpPr>
        <p:spPr>
          <a:xfrm>
            <a:off x="2900934" y="1930936"/>
            <a:ext cx="2606040" cy="4023360"/>
          </a:xfrm>
          <a:prstGeom prst="rect">
            <a:avLst/>
          </a:prstGeom>
          <a:noFill/>
          <a:ln>
            <a:noFill/>
          </a:ln>
        </p:spPr>
        <p:txBody>
          <a:bodyPr anchorCtr="0" anchor="ctr" bIns="45700" lIns="91425" spcFirstLastPara="1" rIns="91425" wrap="square" tIns="45700">
            <a:normAutofit/>
          </a:bodyPr>
          <a:lstStyle>
            <a:lvl1pPr indent="-349250" lvl="0" marL="457200" algn="l">
              <a:lnSpc>
                <a:spcPct val="90000"/>
              </a:lnSpc>
              <a:spcBef>
                <a:spcPts val="1200"/>
              </a:spcBef>
              <a:spcAft>
                <a:spcPts val="0"/>
              </a:spcAft>
              <a:buSzPts val="1900"/>
              <a:buChar char="●"/>
              <a:defRPr sz="1900"/>
            </a:lvl1pPr>
            <a:lvl2pPr indent="-336550" lvl="1" marL="914400" algn="l">
              <a:lnSpc>
                <a:spcPct val="90000"/>
              </a:lnSpc>
              <a:spcBef>
                <a:spcPts val="250"/>
              </a:spcBef>
              <a:spcAft>
                <a:spcPts val="0"/>
              </a:spcAft>
              <a:buSzPts val="1700"/>
              <a:buChar char="●"/>
              <a:defRPr sz="1700"/>
            </a:lvl2pPr>
            <a:lvl3pPr indent="-323850" lvl="2" marL="1371600" algn="l">
              <a:lnSpc>
                <a:spcPct val="90000"/>
              </a:lnSpc>
              <a:spcBef>
                <a:spcPts val="250"/>
              </a:spcBef>
              <a:spcAft>
                <a:spcPts val="0"/>
              </a:spcAft>
              <a:buSzPts val="1500"/>
              <a:buChar char="●"/>
              <a:defRPr sz="1500"/>
            </a:lvl3pPr>
            <a:lvl4pPr indent="-311150" lvl="3" marL="1828800" algn="l">
              <a:lnSpc>
                <a:spcPct val="90000"/>
              </a:lnSpc>
              <a:spcBef>
                <a:spcPts val="250"/>
              </a:spcBef>
              <a:spcAft>
                <a:spcPts val="0"/>
              </a:spcAft>
              <a:buSzPts val="1300"/>
              <a:buChar char="●"/>
              <a:defRPr sz="1300"/>
            </a:lvl4pPr>
            <a:lvl5pPr indent="-311150" lvl="4" marL="2286000" algn="l">
              <a:lnSpc>
                <a:spcPct val="90000"/>
              </a:lnSpc>
              <a:spcBef>
                <a:spcPts val="250"/>
              </a:spcBef>
              <a:spcAft>
                <a:spcPts val="0"/>
              </a:spcAft>
              <a:buSzPts val="1300"/>
              <a:buChar char="●"/>
              <a:defRPr sz="1300"/>
            </a:lvl5pPr>
            <a:lvl6pPr indent="-311150" lvl="5" marL="2743200" algn="l">
              <a:lnSpc>
                <a:spcPct val="90000"/>
              </a:lnSpc>
              <a:spcBef>
                <a:spcPts val="250"/>
              </a:spcBef>
              <a:spcAft>
                <a:spcPts val="0"/>
              </a:spcAft>
              <a:buSzPts val="1300"/>
              <a:buChar char="●"/>
              <a:defRPr sz="1300"/>
            </a:lvl6pPr>
            <a:lvl7pPr indent="-311150" lvl="6" marL="3200400" algn="l">
              <a:lnSpc>
                <a:spcPct val="90000"/>
              </a:lnSpc>
              <a:spcBef>
                <a:spcPts val="250"/>
              </a:spcBef>
              <a:spcAft>
                <a:spcPts val="0"/>
              </a:spcAft>
              <a:buSzPts val="1300"/>
              <a:buChar char="●"/>
              <a:defRPr sz="1300"/>
            </a:lvl7pPr>
            <a:lvl8pPr indent="-311150" lvl="7" marL="3657600" algn="l">
              <a:lnSpc>
                <a:spcPct val="90000"/>
              </a:lnSpc>
              <a:spcBef>
                <a:spcPts val="250"/>
              </a:spcBef>
              <a:spcAft>
                <a:spcPts val="0"/>
              </a:spcAft>
              <a:buSzPts val="1300"/>
              <a:buChar char="●"/>
              <a:defRPr sz="1300"/>
            </a:lvl8pPr>
            <a:lvl9pPr indent="-311150" lvl="8" marL="4114800" algn="l">
              <a:lnSpc>
                <a:spcPct val="90000"/>
              </a:lnSpc>
              <a:spcBef>
                <a:spcPts val="250"/>
              </a:spcBef>
              <a:spcAft>
                <a:spcPts val="250"/>
              </a:spcAft>
              <a:buSzPts val="1300"/>
              <a:buChar char="●"/>
              <a:defRPr sz="1300"/>
            </a:lvl9pPr>
          </a:lstStyle>
          <a:p/>
        </p:txBody>
      </p:sp>
      <p:sp>
        <p:nvSpPr>
          <p:cNvPr id="50" name="Google Shape;50;p16"/>
          <p:cNvSpPr txBox="1"/>
          <p:nvPr>
            <p:ph idx="3" type="body"/>
          </p:nvPr>
        </p:nvSpPr>
        <p:spPr>
          <a:xfrm>
            <a:off x="5863847" y="1023587"/>
            <a:ext cx="260604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1900"/>
              <a:buNone/>
              <a:defRPr b="1" sz="1900">
                <a:solidFill>
                  <a:srgbClr val="595959"/>
                </a:solidFill>
              </a:defRPr>
            </a:lvl1pPr>
            <a:lvl2pPr indent="-228600" lvl="1" marL="914400" algn="l">
              <a:lnSpc>
                <a:spcPct val="90000"/>
              </a:lnSpc>
              <a:spcBef>
                <a:spcPts val="250"/>
              </a:spcBef>
              <a:spcAft>
                <a:spcPts val="0"/>
              </a:spcAft>
              <a:buSzPts val="1900"/>
              <a:buNone/>
              <a:defRPr b="1" sz="19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1" name="Google Shape;51;p16"/>
          <p:cNvSpPr txBox="1"/>
          <p:nvPr>
            <p:ph idx="4" type="body"/>
          </p:nvPr>
        </p:nvSpPr>
        <p:spPr>
          <a:xfrm>
            <a:off x="5863847" y="1930936"/>
            <a:ext cx="2606040" cy="4023360"/>
          </a:xfrm>
          <a:prstGeom prst="rect">
            <a:avLst/>
          </a:prstGeom>
          <a:noFill/>
          <a:ln>
            <a:noFill/>
          </a:ln>
        </p:spPr>
        <p:txBody>
          <a:bodyPr anchorCtr="0" anchor="ctr" bIns="45700" lIns="91425" spcFirstLastPara="1" rIns="91425" wrap="square" tIns="45700">
            <a:normAutofit/>
          </a:bodyPr>
          <a:lstStyle>
            <a:lvl1pPr indent="-349250" lvl="0" marL="457200" algn="l">
              <a:lnSpc>
                <a:spcPct val="90000"/>
              </a:lnSpc>
              <a:spcBef>
                <a:spcPts val="1200"/>
              </a:spcBef>
              <a:spcAft>
                <a:spcPts val="0"/>
              </a:spcAft>
              <a:buSzPts val="1900"/>
              <a:buChar char="●"/>
              <a:defRPr sz="1900"/>
            </a:lvl1pPr>
            <a:lvl2pPr indent="-336550" lvl="1" marL="914400" algn="l">
              <a:lnSpc>
                <a:spcPct val="90000"/>
              </a:lnSpc>
              <a:spcBef>
                <a:spcPts val="250"/>
              </a:spcBef>
              <a:spcAft>
                <a:spcPts val="0"/>
              </a:spcAft>
              <a:buSzPts val="1700"/>
              <a:buChar char="●"/>
              <a:defRPr sz="1700"/>
            </a:lvl2pPr>
            <a:lvl3pPr indent="-323850" lvl="2" marL="1371600" algn="l">
              <a:lnSpc>
                <a:spcPct val="90000"/>
              </a:lnSpc>
              <a:spcBef>
                <a:spcPts val="250"/>
              </a:spcBef>
              <a:spcAft>
                <a:spcPts val="0"/>
              </a:spcAft>
              <a:buSzPts val="1500"/>
              <a:buChar char="●"/>
              <a:defRPr sz="1500"/>
            </a:lvl3pPr>
            <a:lvl4pPr indent="-311150" lvl="3" marL="1828800" algn="l">
              <a:lnSpc>
                <a:spcPct val="90000"/>
              </a:lnSpc>
              <a:spcBef>
                <a:spcPts val="250"/>
              </a:spcBef>
              <a:spcAft>
                <a:spcPts val="0"/>
              </a:spcAft>
              <a:buSzPts val="1300"/>
              <a:buChar char="●"/>
              <a:defRPr sz="1300"/>
            </a:lvl4pPr>
            <a:lvl5pPr indent="-311150" lvl="4" marL="2286000" algn="l">
              <a:lnSpc>
                <a:spcPct val="90000"/>
              </a:lnSpc>
              <a:spcBef>
                <a:spcPts val="250"/>
              </a:spcBef>
              <a:spcAft>
                <a:spcPts val="0"/>
              </a:spcAft>
              <a:buSzPts val="1300"/>
              <a:buChar char="●"/>
              <a:defRPr sz="1300"/>
            </a:lvl5pPr>
            <a:lvl6pPr indent="-311150" lvl="5" marL="2743200" algn="l">
              <a:lnSpc>
                <a:spcPct val="90000"/>
              </a:lnSpc>
              <a:spcBef>
                <a:spcPts val="250"/>
              </a:spcBef>
              <a:spcAft>
                <a:spcPts val="0"/>
              </a:spcAft>
              <a:buSzPts val="1300"/>
              <a:buChar char="●"/>
              <a:defRPr sz="1300"/>
            </a:lvl6pPr>
            <a:lvl7pPr indent="-311150" lvl="6" marL="3200400" algn="l">
              <a:lnSpc>
                <a:spcPct val="90000"/>
              </a:lnSpc>
              <a:spcBef>
                <a:spcPts val="250"/>
              </a:spcBef>
              <a:spcAft>
                <a:spcPts val="0"/>
              </a:spcAft>
              <a:buSzPts val="1300"/>
              <a:buChar char="●"/>
              <a:defRPr sz="1300"/>
            </a:lvl7pPr>
            <a:lvl8pPr indent="-311150" lvl="7" marL="3657600" algn="l">
              <a:lnSpc>
                <a:spcPct val="90000"/>
              </a:lnSpc>
              <a:spcBef>
                <a:spcPts val="250"/>
              </a:spcBef>
              <a:spcAft>
                <a:spcPts val="0"/>
              </a:spcAft>
              <a:buSzPts val="1300"/>
              <a:buChar char="●"/>
              <a:defRPr sz="1300"/>
            </a:lvl8pPr>
            <a:lvl9pPr indent="-311150" lvl="8" marL="4114800" algn="l">
              <a:lnSpc>
                <a:spcPct val="90000"/>
              </a:lnSpc>
              <a:spcBef>
                <a:spcPts val="250"/>
              </a:spcBef>
              <a:spcAft>
                <a:spcPts val="250"/>
              </a:spcAft>
              <a:buSzPts val="1300"/>
              <a:buChar char="●"/>
              <a:defRPr sz="1300"/>
            </a:lvl9pPr>
          </a:lstStyle>
          <a:p/>
        </p:txBody>
      </p:sp>
      <p:sp>
        <p:nvSpPr>
          <p:cNvPr id="52" name="Google Shape;52;p16"/>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7"/>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0" name="Shape 60"/>
        <p:cNvGrpSpPr/>
        <p:nvPr/>
      </p:nvGrpSpPr>
      <p:grpSpPr>
        <a:xfrm>
          <a:off x="0" y="0"/>
          <a:ext cx="0" cy="0"/>
          <a:chOff x="0" y="0"/>
          <a:chExt cx="0" cy="0"/>
        </a:xfrm>
      </p:grpSpPr>
      <p:sp>
        <p:nvSpPr>
          <p:cNvPr id="61" name="Google Shape;61;p18"/>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9"/>
          <p:cNvSpPr txBox="1"/>
          <p:nvPr>
            <p:ph type="title"/>
          </p:nvPr>
        </p:nvSpPr>
        <p:spPr>
          <a:xfrm>
            <a:off x="192024" y="1143000"/>
            <a:ext cx="212598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orbe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 type="body"/>
          </p:nvPr>
        </p:nvSpPr>
        <p:spPr>
          <a:xfrm>
            <a:off x="2900934" y="868680"/>
            <a:ext cx="54864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7" name="Google Shape;67;p19"/>
          <p:cNvSpPr txBox="1"/>
          <p:nvPr>
            <p:ph idx="2" type="body"/>
          </p:nvPr>
        </p:nvSpPr>
        <p:spPr>
          <a:xfrm>
            <a:off x="192024" y="3337560"/>
            <a:ext cx="2125980" cy="25603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800"/>
              </a:spcBef>
              <a:spcAft>
                <a:spcPts val="0"/>
              </a:spcAft>
              <a:buSzPts val="1250"/>
              <a:buNone/>
              <a:defRPr sz="125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8" name="Google Shape;68;p19"/>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spcAft>
                <a:spcPts val="0"/>
              </a:spcAft>
              <a:buClr>
                <a:schemeClr val="accent1"/>
              </a:buClr>
              <a:buSzPts val="1100"/>
              <a:buFont typeface="Corbel"/>
              <a:buNone/>
              <a:defRPr/>
            </a:lvl1pPr>
            <a:lvl2pPr indent="0" lvl="1" marL="0" algn="l">
              <a:spcBef>
                <a:spcPts val="0"/>
              </a:spcBef>
              <a:spcAft>
                <a:spcPts val="0"/>
              </a:spcAft>
              <a:buClr>
                <a:schemeClr val="accent1"/>
              </a:buClr>
              <a:buSzPts val="1100"/>
              <a:buFont typeface="Corbel"/>
              <a:buNone/>
              <a:defRPr/>
            </a:lvl2pPr>
            <a:lvl3pPr indent="0" lvl="2" marL="0" algn="l">
              <a:spcBef>
                <a:spcPts val="0"/>
              </a:spcBef>
              <a:spcAft>
                <a:spcPts val="0"/>
              </a:spcAft>
              <a:buClr>
                <a:schemeClr val="accent1"/>
              </a:buClr>
              <a:buSzPts val="1100"/>
              <a:buFont typeface="Corbel"/>
              <a:buNone/>
              <a:defRPr/>
            </a:lvl3pPr>
            <a:lvl4pPr indent="0" lvl="3" marL="0" algn="l">
              <a:spcBef>
                <a:spcPts val="0"/>
              </a:spcBef>
              <a:spcAft>
                <a:spcPts val="0"/>
              </a:spcAft>
              <a:buClr>
                <a:schemeClr val="accent1"/>
              </a:buClr>
              <a:buSzPts val="1100"/>
              <a:buFont typeface="Corbel"/>
              <a:buNone/>
              <a:defRPr/>
            </a:lvl4pPr>
            <a:lvl5pPr indent="0" lvl="4" marL="0" algn="l">
              <a:spcBef>
                <a:spcPts val="0"/>
              </a:spcBef>
              <a:spcAft>
                <a:spcPts val="0"/>
              </a:spcAft>
              <a:buClr>
                <a:schemeClr val="accent1"/>
              </a:buClr>
              <a:buSzPts val="1100"/>
              <a:buFont typeface="Corbel"/>
              <a:buNone/>
              <a:defRPr/>
            </a:lvl5pPr>
            <a:lvl6pPr indent="0" lvl="5" marL="0" algn="l">
              <a:spcBef>
                <a:spcPts val="0"/>
              </a:spcBef>
              <a:spcAft>
                <a:spcPts val="0"/>
              </a:spcAft>
              <a:buClr>
                <a:schemeClr val="accent1"/>
              </a:buClr>
              <a:buSzPts val="1100"/>
              <a:buFont typeface="Corbel"/>
              <a:buNone/>
              <a:defRPr/>
            </a:lvl6pPr>
            <a:lvl7pPr indent="0" lvl="6" marL="0" algn="l">
              <a:spcBef>
                <a:spcPts val="0"/>
              </a:spcBef>
              <a:spcAft>
                <a:spcPts val="0"/>
              </a:spcAft>
              <a:buClr>
                <a:schemeClr val="accent1"/>
              </a:buClr>
              <a:buSzPts val="1100"/>
              <a:buFont typeface="Corbel"/>
              <a:buNone/>
              <a:defRPr/>
            </a:lvl7pPr>
            <a:lvl8pPr indent="0" lvl="7" marL="0" algn="l">
              <a:spcBef>
                <a:spcPts val="0"/>
              </a:spcBef>
              <a:spcAft>
                <a:spcPts val="0"/>
              </a:spcAft>
              <a:buClr>
                <a:schemeClr val="accent1"/>
              </a:buClr>
              <a:buSzPts val="1100"/>
              <a:buFont typeface="Corbel"/>
              <a:buNone/>
              <a:defRPr/>
            </a:lvl8pPr>
            <a:lvl9pPr indent="0" lvl="8" marL="0" algn="l">
              <a:spcBef>
                <a:spcPts val="0"/>
              </a:spcBef>
              <a:spcAft>
                <a:spcPts val="0"/>
              </a:spcAft>
              <a:buClr>
                <a:schemeClr val="accent1"/>
              </a:buClr>
              <a:buSzPts val="1100"/>
              <a:buFont typeface="Corbel"/>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p:nvPr/>
        </p:nvSpPr>
        <p:spPr>
          <a:xfrm>
            <a:off x="1" y="758952"/>
            <a:ext cx="2582693"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7"/>
          <p:cNvSpPr txBox="1"/>
          <p:nvPr>
            <p:ph type="title"/>
          </p:nvPr>
        </p:nvSpPr>
        <p:spPr>
          <a:xfrm>
            <a:off x="189689" y="1123838"/>
            <a:ext cx="221061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000"/>
              <a:buFont typeface="Corbel"/>
              <a:buNone/>
              <a:defRPr b="0" i="0" sz="30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7"/>
          <p:cNvSpPr/>
          <p:nvPr/>
        </p:nvSpPr>
        <p:spPr>
          <a:xfrm>
            <a:off x="8861898" y="758952"/>
            <a:ext cx="288036"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7"/>
          <p:cNvSpPr txBox="1"/>
          <p:nvPr>
            <p:ph idx="1" type="body"/>
          </p:nvPr>
        </p:nvSpPr>
        <p:spPr>
          <a:xfrm>
            <a:off x="2901951" y="864108"/>
            <a:ext cx="5486400" cy="5120640"/>
          </a:xfrm>
          <a:prstGeom prst="rect">
            <a:avLst/>
          </a:prstGeom>
          <a:noFill/>
          <a:ln>
            <a:noFill/>
          </a:ln>
        </p:spPr>
        <p:txBody>
          <a:bodyPr anchorCtr="0" anchor="ctr" bIns="45700" lIns="91425" spcFirstLastPara="1" rIns="91425" wrap="square" tIns="45700">
            <a:normAutofit/>
          </a:bodyPr>
          <a:lstStyle>
            <a:lvl1pPr indent="-349250" lvl="0" marL="457200" marR="0" rtl="0" algn="l">
              <a:lnSpc>
                <a:spcPct val="90000"/>
              </a:lnSpc>
              <a:spcBef>
                <a:spcPts val="1200"/>
              </a:spcBef>
              <a:spcAft>
                <a:spcPts val="0"/>
              </a:spcAft>
              <a:buClr>
                <a:schemeClr val="accent1"/>
              </a:buClr>
              <a:buSzPts val="1900"/>
              <a:buFont typeface="Noto Sans Symbols"/>
              <a:buChar char="●"/>
              <a:defRPr b="0" i="0" sz="1900" u="none" cap="none" strike="noStrike">
                <a:solidFill>
                  <a:srgbClr val="595959"/>
                </a:solidFill>
                <a:latin typeface="Corbel"/>
                <a:ea typeface="Corbel"/>
                <a:cs typeface="Corbel"/>
                <a:sym typeface="Corbel"/>
              </a:defRPr>
            </a:lvl1pPr>
            <a:lvl2pPr indent="-336550" lvl="1" marL="914400" marR="0" rtl="0" algn="l">
              <a:lnSpc>
                <a:spcPct val="90000"/>
              </a:lnSpc>
              <a:spcBef>
                <a:spcPts val="250"/>
              </a:spcBef>
              <a:spcAft>
                <a:spcPts val="0"/>
              </a:spcAft>
              <a:buClr>
                <a:schemeClr val="accent1"/>
              </a:buClr>
              <a:buSzPts val="1700"/>
              <a:buFont typeface="Noto Sans Symbols"/>
              <a:buChar char="●"/>
              <a:defRPr b="0" i="0" sz="1700" u="none" cap="none" strike="noStrike">
                <a:solidFill>
                  <a:srgbClr val="595959"/>
                </a:solidFill>
                <a:latin typeface="Corbel"/>
                <a:ea typeface="Corbel"/>
                <a:cs typeface="Corbel"/>
                <a:sym typeface="Corbel"/>
              </a:defRPr>
            </a:lvl2pPr>
            <a:lvl3pPr indent="-323850" lvl="2" marL="1371600" marR="0" rtl="0" algn="l">
              <a:lnSpc>
                <a:spcPct val="90000"/>
              </a:lnSpc>
              <a:spcBef>
                <a:spcPts val="250"/>
              </a:spcBef>
              <a:spcAft>
                <a:spcPts val="0"/>
              </a:spcAft>
              <a:buClr>
                <a:schemeClr val="accent1"/>
              </a:buClr>
              <a:buSzPts val="1500"/>
              <a:buFont typeface="Noto Sans Symbols"/>
              <a:buChar char="●"/>
              <a:defRPr b="0" i="0" sz="1500" u="none" cap="none" strike="noStrike">
                <a:solidFill>
                  <a:srgbClr val="595959"/>
                </a:solidFill>
                <a:latin typeface="Corbel"/>
                <a:ea typeface="Corbel"/>
                <a:cs typeface="Corbel"/>
                <a:sym typeface="Corbel"/>
              </a:defRPr>
            </a:lvl3pPr>
            <a:lvl4pPr indent="-311150" lvl="3" marL="1828800" marR="0" rtl="0" algn="l">
              <a:lnSpc>
                <a:spcPct val="90000"/>
              </a:lnSpc>
              <a:spcBef>
                <a:spcPts val="250"/>
              </a:spcBef>
              <a:spcAft>
                <a:spcPts val="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4pPr>
            <a:lvl5pPr indent="-311150" lvl="4" marL="2286000" marR="0" rtl="0" algn="l">
              <a:lnSpc>
                <a:spcPct val="90000"/>
              </a:lnSpc>
              <a:spcBef>
                <a:spcPts val="250"/>
              </a:spcBef>
              <a:spcAft>
                <a:spcPts val="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5pPr>
            <a:lvl6pPr indent="-311150" lvl="5" marL="2743200" marR="0" rtl="0" algn="l">
              <a:lnSpc>
                <a:spcPct val="90000"/>
              </a:lnSpc>
              <a:spcBef>
                <a:spcPts val="250"/>
              </a:spcBef>
              <a:spcAft>
                <a:spcPts val="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6pPr>
            <a:lvl7pPr indent="-311150" lvl="6" marL="3200400" marR="0" rtl="0" algn="l">
              <a:lnSpc>
                <a:spcPct val="90000"/>
              </a:lnSpc>
              <a:spcBef>
                <a:spcPts val="250"/>
              </a:spcBef>
              <a:spcAft>
                <a:spcPts val="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7pPr>
            <a:lvl8pPr indent="-311150" lvl="7" marL="3657600" marR="0" rtl="0" algn="l">
              <a:lnSpc>
                <a:spcPct val="90000"/>
              </a:lnSpc>
              <a:spcBef>
                <a:spcPts val="250"/>
              </a:spcBef>
              <a:spcAft>
                <a:spcPts val="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8pPr>
            <a:lvl9pPr indent="-311150" lvl="8" marL="4114800" marR="0" rtl="0" algn="l">
              <a:lnSpc>
                <a:spcPct val="90000"/>
              </a:lnSpc>
              <a:spcBef>
                <a:spcPts val="250"/>
              </a:spcBef>
              <a:spcAft>
                <a:spcPts val="250"/>
              </a:spcAft>
              <a:buClr>
                <a:schemeClr val="accent1"/>
              </a:buClr>
              <a:buSzPts val="1300"/>
              <a:buFont typeface="Noto Sans Symbols"/>
              <a:buChar char="●"/>
              <a:defRPr b="0" i="0" sz="1300" u="none" cap="none" strike="noStrike">
                <a:solidFill>
                  <a:srgbClr val="595959"/>
                </a:solidFill>
                <a:latin typeface="Corbel"/>
                <a:ea typeface="Corbel"/>
                <a:cs typeface="Corbel"/>
                <a:sym typeface="Corbel"/>
              </a:defRPr>
            </a:lvl9pPr>
          </a:lstStyle>
          <a:p/>
        </p:txBody>
      </p:sp>
      <p:sp>
        <p:nvSpPr>
          <p:cNvPr id="10" name="Google Shape;10;p7"/>
          <p:cNvSpPr txBox="1"/>
          <p:nvPr>
            <p:ph idx="10" type="dt"/>
          </p:nvPr>
        </p:nvSpPr>
        <p:spPr>
          <a:xfrm>
            <a:off x="196849"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7"/>
          <p:cNvSpPr txBox="1"/>
          <p:nvPr>
            <p:ph idx="11" type="ftr"/>
          </p:nvPr>
        </p:nvSpPr>
        <p:spPr>
          <a:xfrm>
            <a:off x="2901951" y="6356351"/>
            <a:ext cx="443363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7"/>
          <p:cNvSpPr txBox="1"/>
          <p:nvPr>
            <p:ph idx="12" type="sldNum"/>
          </p:nvPr>
        </p:nvSpPr>
        <p:spPr>
          <a:xfrm>
            <a:off x="7975602" y="6356351"/>
            <a:ext cx="1148195"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1pPr>
            <a:lvl2pPr indent="0" lvl="1"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2pPr>
            <a:lvl3pPr indent="0" lvl="2"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3pPr>
            <a:lvl4pPr indent="0" lvl="3"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4pPr>
            <a:lvl5pPr indent="0" lvl="4"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5pPr>
            <a:lvl6pPr indent="0" lvl="5"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6pPr>
            <a:lvl7pPr indent="0" lvl="6"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7pPr>
            <a:lvl8pPr indent="0" lvl="7"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8pPr>
            <a:lvl9pPr indent="0" lvl="8" marL="0" marR="0" rtl="0" algn="l">
              <a:spcBef>
                <a:spcPts val="0"/>
              </a:spcBef>
              <a:spcAft>
                <a:spcPts val="0"/>
              </a:spcAft>
              <a:buClr>
                <a:schemeClr val="accent1"/>
              </a:buClr>
              <a:buSzPts val="1100"/>
              <a:buFont typeface="Corbel"/>
              <a:buNone/>
              <a:defRPr b="1" i="0" sz="1100" u="none" cap="none" strike="noStrike">
                <a:solidFill>
                  <a:schemeClr val="accent1"/>
                </a:solidFill>
                <a:latin typeface="Corbel"/>
                <a:ea typeface="Corbel"/>
                <a:cs typeface="Corbel"/>
                <a:sym typeface="Corbe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dwavesys.com/sites/default/files/5_Grant_Erica_ORNL.pdf" TargetMode="External"/><Relationship Id="rId4" Type="http://schemas.openxmlformats.org/officeDocument/2006/relationships/hyperlink" Target="https://arxiv.org/abs/1907.04769" TargetMode="External"/><Relationship Id="rId5" Type="http://schemas.openxmlformats.org/officeDocument/2006/relationships/hyperlink" Target="https://arxiv.org/abs/1907.04769" TargetMode="External"/><Relationship Id="rId6" Type="http://schemas.openxmlformats.org/officeDocument/2006/relationships/hyperlink" Target="https://arxiv.org/abs/1907.04769" TargetMode="External"/><Relationship Id="rId7" Type="http://schemas.openxmlformats.org/officeDocument/2006/relationships/hyperlink" Target="https://arxiv.org/abs/1807.03890" TargetMode="External"/><Relationship Id="rId8" Type="http://schemas.openxmlformats.org/officeDocument/2006/relationships/hyperlink" Target="https://arxiv.org/abs/1907.0476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e9e273d0f4_0_32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orbel"/>
              <a:buNone/>
            </a:pPr>
            <a:r>
              <a:t/>
            </a:r>
            <a:endParaRPr b="0" i="0" sz="1800" u="none" cap="none" strike="noStrike">
              <a:solidFill>
                <a:schemeClr val="lt1"/>
              </a:solidFill>
              <a:latin typeface="Arial"/>
              <a:ea typeface="Arial"/>
              <a:cs typeface="Arial"/>
              <a:sym typeface="Arial"/>
            </a:endParaRPr>
          </a:p>
        </p:txBody>
      </p:sp>
      <p:sp>
        <p:nvSpPr>
          <p:cNvPr id="96" name="Google Shape;96;ge9e273d0f4_0_320"/>
          <p:cNvSpPr/>
          <p:nvPr/>
        </p:nvSpPr>
        <p:spPr>
          <a:xfrm>
            <a:off x="-2686" y="752748"/>
            <a:ext cx="751112" cy="4744251"/>
          </a:xfrm>
          <a:custGeom>
            <a:rect b="b" l="l" r="r" t="t"/>
            <a:pathLst>
              <a:path extrusionOk="0" h="4744251" w="1001483">
                <a:moveTo>
                  <a:pt x="0" y="0"/>
                </a:moveTo>
                <a:lnTo>
                  <a:pt x="1001483" y="0"/>
                </a:lnTo>
                <a:lnTo>
                  <a:pt x="0" y="4744251"/>
                </a:lnTo>
                <a:close/>
              </a:path>
            </a:pathLst>
          </a:custGeom>
          <a:solidFill>
            <a:schemeClr val="accent1"/>
          </a:solidFill>
          <a:ln>
            <a:noFill/>
          </a:ln>
        </p:spPr>
      </p:sp>
      <p:sp>
        <p:nvSpPr>
          <p:cNvPr id="97" name="Google Shape;97;ge9e273d0f4_0_320"/>
          <p:cNvSpPr/>
          <p:nvPr/>
        </p:nvSpPr>
        <p:spPr>
          <a:xfrm>
            <a:off x="5990320" y="761999"/>
            <a:ext cx="3156367" cy="5334001"/>
          </a:xfrm>
          <a:custGeom>
            <a:rect b="b" l="l" r="r" t="t"/>
            <a:pathLst>
              <a:path extrusionOk="0" h="5334001" w="4208489">
                <a:moveTo>
                  <a:pt x="1015642" y="0"/>
                </a:moveTo>
                <a:lnTo>
                  <a:pt x="4208489" y="0"/>
                </a:lnTo>
                <a:lnTo>
                  <a:pt x="4208489" y="5334001"/>
                </a:lnTo>
                <a:lnTo>
                  <a:pt x="0" y="5334001"/>
                </a:lnTo>
                <a:close/>
              </a:path>
            </a:pathLst>
          </a:custGeom>
          <a:solidFill>
            <a:schemeClr val="accent1"/>
          </a:solidFill>
          <a:ln>
            <a:noFill/>
          </a:ln>
        </p:spPr>
      </p:sp>
      <p:sp>
        <p:nvSpPr>
          <p:cNvPr id="98" name="Google Shape;98;ge9e273d0f4_0_320"/>
          <p:cNvSpPr txBox="1"/>
          <p:nvPr>
            <p:ph type="ctrTitle"/>
          </p:nvPr>
        </p:nvSpPr>
        <p:spPr>
          <a:xfrm>
            <a:off x="571500" y="1497225"/>
            <a:ext cx="6186300" cy="325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200"/>
              <a:buFont typeface="Arial"/>
              <a:buNone/>
            </a:pPr>
            <a:r>
              <a:rPr b="1" lang="en-US" sz="6000">
                <a:solidFill>
                  <a:srgbClr val="3C78D8"/>
                </a:solidFill>
              </a:rPr>
              <a:t>Q|Folio〉</a:t>
            </a:r>
            <a:br>
              <a:rPr b="1" lang="en-US" sz="4200">
                <a:solidFill>
                  <a:srgbClr val="3C78D8"/>
                </a:solidFill>
              </a:rPr>
            </a:br>
            <a:endParaRPr b="1" sz="4200">
              <a:solidFill>
                <a:srgbClr val="3C78D8"/>
              </a:solidFill>
            </a:endParaRPr>
          </a:p>
          <a:p>
            <a:pPr indent="0" lvl="0" marL="0" rtl="0" algn="l">
              <a:lnSpc>
                <a:spcPct val="90000"/>
              </a:lnSpc>
              <a:spcBef>
                <a:spcPts val="0"/>
              </a:spcBef>
              <a:spcAft>
                <a:spcPts val="0"/>
              </a:spcAft>
              <a:buClr>
                <a:schemeClr val="accent1"/>
              </a:buClr>
              <a:buSzPts val="4200"/>
              <a:buFont typeface="Arial"/>
              <a:buNone/>
            </a:pPr>
            <a:r>
              <a:rPr lang="en-US" sz="2400">
                <a:solidFill>
                  <a:srgbClr val="0070C0"/>
                </a:solidFill>
              </a:rPr>
              <a:t>Financial portfolio Optimization using QML</a:t>
            </a:r>
            <a:endParaRPr sz="2400">
              <a:solidFill>
                <a:schemeClr val="accent1"/>
              </a:solidFill>
            </a:endParaRPr>
          </a:p>
        </p:txBody>
      </p:sp>
      <p:sp>
        <p:nvSpPr>
          <p:cNvPr id="99" name="Google Shape;99;ge9e273d0f4_0_320"/>
          <p:cNvSpPr txBox="1"/>
          <p:nvPr>
            <p:ph idx="1" type="subTitle"/>
          </p:nvPr>
        </p:nvSpPr>
        <p:spPr>
          <a:xfrm>
            <a:off x="0" y="5175799"/>
            <a:ext cx="7610169" cy="100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200"/>
              </a:spcBef>
              <a:spcAft>
                <a:spcPts val="0"/>
              </a:spcAft>
              <a:buSzPts val="2000"/>
              <a:buNone/>
            </a:pPr>
            <a:r>
              <a:rPr b="1" lang="en-US">
                <a:solidFill>
                  <a:srgbClr val="0070C0"/>
                </a:solidFill>
              </a:rPr>
              <a:t>                          Project 22  (Group 2 +4):</a:t>
            </a:r>
            <a:r>
              <a:rPr lang="en-US">
                <a:solidFill>
                  <a:srgbClr val="0070C0"/>
                </a:solidFill>
              </a:rPr>
              <a:t> </a:t>
            </a:r>
            <a:r>
              <a:rPr lang="en-US">
                <a:solidFill>
                  <a:schemeClr val="dk1"/>
                </a:solidFill>
              </a:rPr>
              <a:t>Final Presentation </a:t>
            </a:r>
            <a:endParaRPr/>
          </a:p>
          <a:p>
            <a:pPr indent="0" lvl="0" marL="0" rtl="0" algn="l">
              <a:lnSpc>
                <a:spcPct val="90000"/>
              </a:lnSpc>
              <a:spcBef>
                <a:spcPts val="1200"/>
              </a:spcBef>
              <a:spcAft>
                <a:spcPts val="0"/>
              </a:spcAft>
              <a:buSzPts val="2000"/>
              <a:buNone/>
            </a:pPr>
            <a:r>
              <a:rPr lang="en-US">
                <a:solidFill>
                  <a:srgbClr val="002060"/>
                </a:solidFill>
              </a:rPr>
              <a:t>				</a:t>
            </a:r>
            <a:r>
              <a:rPr b="1" lang="en-US">
                <a:solidFill>
                  <a:srgbClr val="002060"/>
                </a:solidFill>
              </a:rPr>
              <a:t>August 22, 2021</a:t>
            </a:r>
            <a:endParaRPr/>
          </a:p>
          <a:p>
            <a:pPr indent="0" lvl="0" marL="0" rtl="0" algn="l">
              <a:lnSpc>
                <a:spcPct val="90000"/>
              </a:lnSpc>
              <a:spcBef>
                <a:spcPts val="1200"/>
              </a:spcBef>
              <a:spcAft>
                <a:spcPts val="0"/>
              </a:spcAft>
              <a:buSzPts val="2800"/>
              <a:buNone/>
            </a:pPr>
            <a:br>
              <a:rPr lang="en-US" sz="2800">
                <a:solidFill>
                  <a:schemeClr val="dk1"/>
                </a:solidFill>
              </a:rPr>
            </a:br>
            <a:endParaRPr>
              <a:solidFill>
                <a:schemeClr val="dk1"/>
              </a:solidFill>
            </a:endParaRPr>
          </a:p>
        </p:txBody>
      </p:sp>
      <p:pic>
        <p:nvPicPr>
          <p:cNvPr id="100" name="Google Shape;100;ge9e273d0f4_0_320"/>
          <p:cNvPicPr preferRelativeResize="0"/>
          <p:nvPr/>
        </p:nvPicPr>
        <p:blipFill rotWithShape="1">
          <a:blip r:embed="rId3">
            <a:alphaModFix/>
          </a:blip>
          <a:srcRect b="0" l="0" r="0" t="0"/>
          <a:stretch/>
        </p:blipFill>
        <p:spPr>
          <a:xfrm>
            <a:off x="-2686" y="-32781"/>
            <a:ext cx="9144000" cy="1830387"/>
          </a:xfrm>
          <a:prstGeom prst="rect">
            <a:avLst/>
          </a:prstGeom>
          <a:noFill/>
          <a:ln>
            <a:noFill/>
          </a:ln>
        </p:spPr>
      </p:pic>
      <p:pic>
        <p:nvPicPr>
          <p:cNvPr descr="Market Watch: Why you should add consumer stocks to your portfolio | The  Economic Times Podcast" id="101" name="Google Shape;101;ge9e273d0f4_0_320"/>
          <p:cNvPicPr preferRelativeResize="0"/>
          <p:nvPr/>
        </p:nvPicPr>
        <p:blipFill rotWithShape="1">
          <a:blip r:embed="rId4">
            <a:alphaModFix/>
          </a:blip>
          <a:srcRect b="0" l="0" r="0" t="0"/>
          <a:stretch/>
        </p:blipFill>
        <p:spPr>
          <a:xfrm>
            <a:off x="6500006" y="2973804"/>
            <a:ext cx="2634514" cy="18303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700"/>
                                        <p:tgtEl>
                                          <p:spTgt spid="99">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700"/>
                                        <p:tgtEl>
                                          <p:spTgt spid="99">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700"/>
                                        <p:tgtEl>
                                          <p:spTgt spid="99">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eace4d812c_0_28"/>
          <p:cNvSpPr txBox="1"/>
          <p:nvPr>
            <p:ph type="title"/>
          </p:nvPr>
        </p:nvSpPr>
        <p:spPr>
          <a:xfrm rot="-163">
            <a:off x="2428875" y="2414536"/>
            <a:ext cx="6315000" cy="1571700"/>
          </a:xfrm>
          <a:prstGeom prst="rect">
            <a:avLst/>
          </a:prstGeom>
        </p:spPr>
        <p:txBody>
          <a:bodyPr anchorCtr="0" anchor="ctr" bIns="45700" lIns="91425" spcFirstLastPara="1" rIns="91425" wrap="square" tIns="45700">
            <a:normAutofit/>
          </a:bodyPr>
          <a:lstStyle/>
          <a:p>
            <a:pPr indent="0" lvl="0" marL="182880" rtl="0" algn="ctr">
              <a:lnSpc>
                <a:spcPct val="150000"/>
              </a:lnSpc>
              <a:spcBef>
                <a:spcPts val="1200"/>
              </a:spcBef>
              <a:spcAft>
                <a:spcPts val="0"/>
              </a:spcAft>
              <a:buNone/>
            </a:pPr>
            <a:r>
              <a:rPr b="1" lang="en-US" sz="3600">
                <a:solidFill>
                  <a:srgbClr val="0070C0"/>
                </a:solidFill>
              </a:rPr>
              <a:t>Implementation Methodology</a:t>
            </a:r>
            <a:endParaRPr b="1" sz="360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
          <p:cNvSpPr txBox="1"/>
          <p:nvPr>
            <p:ph type="title"/>
          </p:nvPr>
        </p:nvSpPr>
        <p:spPr>
          <a:xfrm>
            <a:off x="70275" y="298450"/>
            <a:ext cx="9002400"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Framework</a:t>
            </a:r>
            <a:endParaRPr b="1" sz="3600"/>
          </a:p>
        </p:txBody>
      </p:sp>
      <p:sp>
        <p:nvSpPr>
          <p:cNvPr id="195" name="Google Shape;195;p1"/>
          <p:cNvSpPr txBox="1"/>
          <p:nvPr>
            <p:ph idx="1" type="body"/>
          </p:nvPr>
        </p:nvSpPr>
        <p:spPr>
          <a:xfrm>
            <a:off x="2901951" y="864108"/>
            <a:ext cx="5486400" cy="51207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b="1" lang="en-US" sz="2000"/>
              <a:t>Portfolio Expected Return</a:t>
            </a:r>
            <a:endParaRPr b="1" sz="2000"/>
          </a:p>
          <a:p>
            <a:pPr indent="0" lvl="0" marL="182880" rtl="0" algn="l">
              <a:lnSpc>
                <a:spcPct val="90000"/>
              </a:lnSpc>
              <a:spcBef>
                <a:spcPts val="0"/>
              </a:spcBef>
              <a:spcAft>
                <a:spcPts val="0"/>
              </a:spcAft>
              <a:buNone/>
            </a:pPr>
            <a:r>
              <a:t/>
            </a:r>
            <a:endParaRPr sz="2000"/>
          </a:p>
          <a:p>
            <a:pPr indent="-182880" lvl="0" marL="182880" rtl="0" algn="l">
              <a:lnSpc>
                <a:spcPct val="90000"/>
              </a:lnSpc>
              <a:spcBef>
                <a:spcPts val="0"/>
              </a:spcBef>
              <a:spcAft>
                <a:spcPts val="0"/>
              </a:spcAft>
              <a:buSzPts val="2000"/>
              <a:buChar char="▪"/>
            </a:pPr>
            <a:r>
              <a:rPr lang="en-US" sz="2000"/>
              <a:t>The expected return of a portfolio is calculated by multiplying the weight of the asset by its return and summing the values of all the assets together. To introduce a forward looking estimate, probability may be introduced to generate and incorporate features in business and economy.</a:t>
            </a:r>
            <a:endParaRPr sz="2000"/>
          </a:p>
          <a:p>
            <a:pPr indent="-182880" lvl="0" marL="182880" rtl="0" algn="l">
              <a:lnSpc>
                <a:spcPct val="90000"/>
              </a:lnSpc>
              <a:spcBef>
                <a:spcPts val="0"/>
              </a:spcBef>
              <a:spcAft>
                <a:spcPts val="0"/>
              </a:spcAft>
              <a:buSzPts val="2000"/>
              <a:buChar char="▪"/>
            </a:pPr>
            <a:r>
              <a:t/>
            </a:r>
            <a:endParaRPr sz="2000"/>
          </a:p>
          <a:p>
            <a:pPr indent="0" lvl="0" marL="411480" rtl="0" algn="l">
              <a:lnSpc>
                <a:spcPct val="90000"/>
              </a:lnSpc>
              <a:spcBef>
                <a:spcPts val="400"/>
              </a:spcBef>
              <a:spcAft>
                <a:spcPts val="200"/>
              </a:spcAft>
              <a:buSzPts val="1900"/>
              <a:buNone/>
            </a:pPr>
            <a:r>
              <a:t/>
            </a:r>
            <a:endParaRPr/>
          </a:p>
        </p:txBody>
      </p:sp>
      <p:sp>
        <p:nvSpPr>
          <p:cNvPr id="196" name="Google Shape;196;p1"/>
          <p:cNvSpPr txBox="1"/>
          <p:nvPr/>
        </p:nvSpPr>
        <p:spPr>
          <a:xfrm rot="-5400000">
            <a:off x="-1362775" y="2368325"/>
            <a:ext cx="5272200" cy="2192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000"/>
              <a:buFont typeface="Arial"/>
              <a:buNone/>
            </a:pPr>
            <a:r>
              <a:rPr b="1" lang="en-US" sz="3000">
                <a:solidFill>
                  <a:srgbClr val="FFFFFF"/>
                </a:solidFill>
              </a:rPr>
              <a:t>Portfolio Optimization Concepts</a:t>
            </a:r>
            <a:endParaRPr b="1" i="0" sz="3000" u="none" cap="none" strike="noStrike">
              <a:solidFill>
                <a:srgbClr val="FFFFFF"/>
              </a:solidFill>
              <a:latin typeface="Corbel"/>
              <a:ea typeface="Corbel"/>
              <a:cs typeface="Corbel"/>
              <a:sym typeface="Corbel"/>
            </a:endParaRPr>
          </a:p>
        </p:txBody>
      </p:sp>
      <p:pic>
        <p:nvPicPr>
          <p:cNvPr id="197" name="Google Shape;197;p1"/>
          <p:cNvPicPr preferRelativeResize="0"/>
          <p:nvPr/>
        </p:nvPicPr>
        <p:blipFill>
          <a:blip r:embed="rId3">
            <a:alphaModFix/>
          </a:blip>
          <a:stretch>
            <a:fillRect/>
          </a:stretch>
        </p:blipFill>
        <p:spPr>
          <a:xfrm>
            <a:off x="3429000" y="3590375"/>
            <a:ext cx="3287675" cy="98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adfcfc222_1_9"/>
          <p:cNvSpPr txBox="1"/>
          <p:nvPr>
            <p:ph type="title"/>
          </p:nvPr>
        </p:nvSpPr>
        <p:spPr>
          <a:xfrm>
            <a:off x="70275" y="298450"/>
            <a:ext cx="9002400"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Framework</a:t>
            </a:r>
            <a:endParaRPr b="1" sz="3600"/>
          </a:p>
        </p:txBody>
      </p:sp>
      <p:sp>
        <p:nvSpPr>
          <p:cNvPr id="203" name="Google Shape;203;geadfcfc222_1_9"/>
          <p:cNvSpPr txBox="1"/>
          <p:nvPr>
            <p:ph idx="1" type="body"/>
          </p:nvPr>
        </p:nvSpPr>
        <p:spPr>
          <a:xfrm>
            <a:off x="2901951" y="864108"/>
            <a:ext cx="5486400" cy="51207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b="1" lang="en-US" sz="2000"/>
              <a:t>Portfolio Variance</a:t>
            </a:r>
            <a:endParaRPr b="1" sz="2000"/>
          </a:p>
          <a:p>
            <a:pPr indent="0" lvl="0" marL="457200" rtl="0" algn="l">
              <a:lnSpc>
                <a:spcPct val="90000"/>
              </a:lnSpc>
              <a:spcBef>
                <a:spcPts val="400"/>
              </a:spcBef>
              <a:spcAft>
                <a:spcPts val="0"/>
              </a:spcAft>
              <a:buSzPts val="1900"/>
              <a:buNone/>
            </a:pPr>
            <a:r>
              <a:rPr lang="en-US"/>
              <a:t>Portfolio variance is used as the measure of risk in this model. A higher variance will indicate a higher risk for the asset class and the portfolio. The formula is expressed as</a:t>
            </a:r>
            <a:endParaRPr/>
          </a:p>
          <a:p>
            <a:pPr indent="0" lvl="0" marL="411480" rtl="0" algn="l">
              <a:lnSpc>
                <a:spcPct val="90000"/>
              </a:lnSpc>
              <a:spcBef>
                <a:spcPts val="400"/>
              </a:spcBef>
              <a:spcAft>
                <a:spcPts val="200"/>
              </a:spcAft>
              <a:buSzPts val="1900"/>
              <a:buNone/>
            </a:pPr>
            <a:r>
              <a:t/>
            </a:r>
            <a:endParaRPr/>
          </a:p>
        </p:txBody>
      </p:sp>
      <p:sp>
        <p:nvSpPr>
          <p:cNvPr id="204" name="Google Shape;204;geadfcfc222_1_9"/>
          <p:cNvSpPr txBox="1"/>
          <p:nvPr/>
        </p:nvSpPr>
        <p:spPr>
          <a:xfrm rot="-5400000">
            <a:off x="-1362775" y="2368325"/>
            <a:ext cx="5272200" cy="219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Arial"/>
              <a:buNone/>
            </a:pPr>
            <a:r>
              <a:t/>
            </a:r>
            <a:endParaRPr b="1" sz="3000">
              <a:solidFill>
                <a:schemeClr val="lt1"/>
              </a:solidFill>
            </a:endParaRPr>
          </a:p>
          <a:p>
            <a:pPr indent="0" lvl="0" marL="0" rtl="0" algn="ctr">
              <a:lnSpc>
                <a:spcPct val="90000"/>
              </a:lnSpc>
              <a:spcBef>
                <a:spcPts val="0"/>
              </a:spcBef>
              <a:spcAft>
                <a:spcPts val="0"/>
              </a:spcAft>
              <a:buClr>
                <a:schemeClr val="lt1"/>
              </a:buClr>
              <a:buSzPts val="3000"/>
              <a:buFont typeface="Arial"/>
              <a:buNone/>
            </a:pPr>
            <a:r>
              <a:rPr b="1" lang="en-US" sz="3000">
                <a:solidFill>
                  <a:schemeClr val="lt1"/>
                </a:solidFill>
              </a:rPr>
              <a:t>Portfolio Optimization Concepts</a:t>
            </a:r>
            <a:endParaRPr b="1" sz="3000">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3000"/>
              <a:buFont typeface="Arial"/>
              <a:buNone/>
            </a:pPr>
            <a:r>
              <a:t/>
            </a:r>
            <a:endParaRPr b="1" sz="3000">
              <a:solidFill>
                <a:srgbClr val="FFFFFF"/>
              </a:solidFill>
            </a:endParaRPr>
          </a:p>
        </p:txBody>
      </p:sp>
      <p:pic>
        <p:nvPicPr>
          <p:cNvPr id="205" name="Google Shape;205;geadfcfc222_1_9"/>
          <p:cNvPicPr preferRelativeResize="0"/>
          <p:nvPr/>
        </p:nvPicPr>
        <p:blipFill>
          <a:blip r:embed="rId3">
            <a:alphaModFix/>
          </a:blip>
          <a:stretch>
            <a:fillRect/>
          </a:stretch>
        </p:blipFill>
        <p:spPr>
          <a:xfrm>
            <a:off x="3285950" y="2575475"/>
            <a:ext cx="5202825" cy="111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eadfcfc222_1_18"/>
          <p:cNvSpPr txBox="1"/>
          <p:nvPr>
            <p:ph type="title"/>
          </p:nvPr>
        </p:nvSpPr>
        <p:spPr>
          <a:xfrm>
            <a:off x="70275" y="298450"/>
            <a:ext cx="9002400"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Framework</a:t>
            </a:r>
            <a:endParaRPr b="1" sz="3600"/>
          </a:p>
        </p:txBody>
      </p:sp>
      <p:sp>
        <p:nvSpPr>
          <p:cNvPr id="211" name="Google Shape;211;geadfcfc222_1_18"/>
          <p:cNvSpPr txBox="1"/>
          <p:nvPr>
            <p:ph idx="1" type="body"/>
          </p:nvPr>
        </p:nvSpPr>
        <p:spPr>
          <a:xfrm>
            <a:off x="2901951" y="864108"/>
            <a:ext cx="5486400" cy="51207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Char char="❖"/>
            </a:pPr>
            <a:r>
              <a:rPr b="1" lang="en-US" sz="2000"/>
              <a:t>Sharpe Ratio</a:t>
            </a:r>
            <a:endParaRPr b="1" sz="2000"/>
          </a:p>
          <a:p>
            <a:pPr indent="0" lvl="0" marL="457200" rtl="0" algn="l">
              <a:lnSpc>
                <a:spcPct val="90000"/>
              </a:lnSpc>
              <a:spcBef>
                <a:spcPts val="400"/>
              </a:spcBef>
              <a:spcAft>
                <a:spcPts val="0"/>
              </a:spcAft>
              <a:buSzPts val="1900"/>
              <a:buNone/>
            </a:pPr>
            <a:r>
              <a:rPr lang="en-US"/>
              <a:t>The Sharpe ratio measures the return of an investment in relation to the risk-free rate (Treasury rate) and its risk profile. In general, a higher value for the Sharpe ratio indicates a better and more lucrative investment. Thus, if comparing two portfolios with similar risk profiles, given all else equal, it would be better to invest in the portfolio with a higher Sharpe Ratio.</a:t>
            </a:r>
            <a:endParaRPr/>
          </a:p>
          <a:p>
            <a:pPr indent="0" lvl="0" marL="411480" rtl="0" algn="l">
              <a:lnSpc>
                <a:spcPct val="90000"/>
              </a:lnSpc>
              <a:spcBef>
                <a:spcPts val="400"/>
              </a:spcBef>
              <a:spcAft>
                <a:spcPts val="200"/>
              </a:spcAft>
              <a:buSzPts val="1900"/>
              <a:buNone/>
            </a:pPr>
            <a:r>
              <a:t/>
            </a:r>
            <a:endParaRPr/>
          </a:p>
        </p:txBody>
      </p:sp>
      <p:sp>
        <p:nvSpPr>
          <p:cNvPr id="212" name="Google Shape;212;geadfcfc222_1_18"/>
          <p:cNvSpPr txBox="1"/>
          <p:nvPr/>
        </p:nvSpPr>
        <p:spPr>
          <a:xfrm rot="-5400000">
            <a:off x="-1362775" y="2368325"/>
            <a:ext cx="5272200" cy="219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Arial"/>
              <a:buNone/>
            </a:pPr>
            <a:r>
              <a:t/>
            </a:r>
            <a:endParaRPr b="1" sz="3000">
              <a:solidFill>
                <a:schemeClr val="lt1"/>
              </a:solidFill>
            </a:endParaRPr>
          </a:p>
          <a:p>
            <a:pPr indent="0" lvl="0" marL="0" rtl="0" algn="ctr">
              <a:lnSpc>
                <a:spcPct val="90000"/>
              </a:lnSpc>
              <a:spcBef>
                <a:spcPts val="0"/>
              </a:spcBef>
              <a:spcAft>
                <a:spcPts val="0"/>
              </a:spcAft>
              <a:buClr>
                <a:schemeClr val="lt1"/>
              </a:buClr>
              <a:buSzPts val="3000"/>
              <a:buFont typeface="Arial"/>
              <a:buNone/>
            </a:pPr>
            <a:r>
              <a:rPr b="1" lang="en-US" sz="3000">
                <a:solidFill>
                  <a:schemeClr val="lt1"/>
                </a:solidFill>
              </a:rPr>
              <a:t>Portfolio Optimization Concepts</a:t>
            </a:r>
            <a:endParaRPr b="1" sz="3000">
              <a:solidFill>
                <a:schemeClr val="lt1"/>
              </a:solidFill>
              <a:latin typeface="Corbel"/>
              <a:ea typeface="Corbel"/>
              <a:cs typeface="Corbel"/>
              <a:sym typeface="Corbel"/>
            </a:endParaRPr>
          </a:p>
          <a:p>
            <a:pPr indent="0" lvl="0" marL="0" marR="0" rtl="0" algn="ctr">
              <a:lnSpc>
                <a:spcPct val="90000"/>
              </a:lnSpc>
              <a:spcBef>
                <a:spcPts val="0"/>
              </a:spcBef>
              <a:spcAft>
                <a:spcPts val="0"/>
              </a:spcAft>
              <a:buClr>
                <a:schemeClr val="lt1"/>
              </a:buClr>
              <a:buSzPts val="3000"/>
              <a:buFont typeface="Arial"/>
              <a:buNone/>
            </a:pPr>
            <a:r>
              <a:t/>
            </a:r>
            <a:endParaRPr b="1" sz="3000">
              <a:solidFill>
                <a:srgbClr val="FFFFFF"/>
              </a:solidFill>
            </a:endParaRPr>
          </a:p>
        </p:txBody>
      </p:sp>
      <p:pic>
        <p:nvPicPr>
          <p:cNvPr id="213" name="Google Shape;213;geadfcfc222_1_18"/>
          <p:cNvPicPr preferRelativeResize="0"/>
          <p:nvPr/>
        </p:nvPicPr>
        <p:blipFill>
          <a:blip r:embed="rId3">
            <a:alphaModFix/>
          </a:blip>
          <a:stretch>
            <a:fillRect/>
          </a:stretch>
        </p:blipFill>
        <p:spPr>
          <a:xfrm>
            <a:off x="4895288" y="3781275"/>
            <a:ext cx="1499725" cy="1108500"/>
          </a:xfrm>
          <a:prstGeom prst="rect">
            <a:avLst/>
          </a:prstGeom>
          <a:noFill/>
          <a:ln>
            <a:noFill/>
          </a:ln>
        </p:spPr>
      </p:pic>
      <p:pic>
        <p:nvPicPr>
          <p:cNvPr id="214" name="Google Shape;214;geadfcfc222_1_18"/>
          <p:cNvPicPr preferRelativeResize="0"/>
          <p:nvPr/>
        </p:nvPicPr>
        <p:blipFill>
          <a:blip r:embed="rId4">
            <a:alphaModFix/>
          </a:blip>
          <a:stretch>
            <a:fillRect/>
          </a:stretch>
        </p:blipFill>
        <p:spPr>
          <a:xfrm>
            <a:off x="3206516" y="4937150"/>
            <a:ext cx="5486400" cy="10476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ead0bce4ba_0_12"/>
          <p:cNvSpPr txBox="1"/>
          <p:nvPr>
            <p:ph type="title"/>
          </p:nvPr>
        </p:nvSpPr>
        <p:spPr>
          <a:xfrm rot="-5400000">
            <a:off x="-1090125" y="2633901"/>
            <a:ext cx="4962900" cy="1799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Arial"/>
              <a:buNone/>
            </a:pPr>
            <a:r>
              <a:rPr b="1" lang="en-US">
                <a:latin typeface="Arial"/>
                <a:ea typeface="Arial"/>
                <a:cs typeface="Arial"/>
                <a:sym typeface="Arial"/>
              </a:rPr>
              <a:t>Non </a:t>
            </a:r>
            <a:r>
              <a:rPr b="1" i="0" lang="en-US">
                <a:latin typeface="Arial"/>
                <a:ea typeface="Arial"/>
                <a:cs typeface="Arial"/>
                <a:sym typeface="Arial"/>
              </a:rPr>
              <a:t>Machin</a:t>
            </a:r>
            <a:r>
              <a:rPr b="1" lang="en-US">
                <a:latin typeface="Arial"/>
                <a:ea typeface="Arial"/>
                <a:cs typeface="Arial"/>
                <a:sym typeface="Arial"/>
              </a:rPr>
              <a:t>e-</a:t>
            </a:r>
            <a:r>
              <a:rPr b="1" i="0" lang="en-US">
                <a:latin typeface="Arial"/>
                <a:ea typeface="Arial"/>
                <a:cs typeface="Arial"/>
                <a:sym typeface="Arial"/>
              </a:rPr>
              <a:t>Learning Results</a:t>
            </a:r>
            <a:endParaRPr b="1"/>
          </a:p>
        </p:txBody>
      </p:sp>
      <p:graphicFrame>
        <p:nvGraphicFramePr>
          <p:cNvPr id="220" name="Google Shape;220;gead0bce4ba_0_12"/>
          <p:cNvGraphicFramePr/>
          <p:nvPr/>
        </p:nvGraphicFramePr>
        <p:xfrm>
          <a:off x="2797712" y="151930"/>
          <a:ext cx="3000000" cy="3000000"/>
        </p:xfrm>
        <a:graphic>
          <a:graphicData uri="http://schemas.openxmlformats.org/drawingml/2006/table">
            <a:tbl>
              <a:tblPr bandRow="1" firstRow="1">
                <a:noFill/>
                <a:tableStyleId>{10E85213-726E-4666-8B1F-7D38FE54CFDA}</a:tableStyleId>
              </a:tblPr>
              <a:tblGrid>
                <a:gridCol w="1283800"/>
                <a:gridCol w="746775"/>
                <a:gridCol w="720175"/>
                <a:gridCol w="773375"/>
                <a:gridCol w="746775"/>
                <a:gridCol w="746775"/>
                <a:gridCol w="837000"/>
              </a:tblGrid>
              <a:tr h="208575">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XOM</a:t>
                      </a:r>
                      <a:endParaRPr sz="18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BAC</a:t>
                      </a:r>
                      <a:endParaRPr sz="18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IBM</a:t>
                      </a:r>
                      <a:endParaRPr sz="18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PFE</a:t>
                      </a:r>
                      <a:endParaRPr sz="18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TSLA</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376775">
                <a:tc>
                  <a:txBody>
                    <a:bodyPr/>
                    <a:lstStyle/>
                    <a:p>
                      <a:pPr indent="0" lvl="0" marL="0" marR="0" rtl="0" algn="l">
                        <a:spcBef>
                          <a:spcPts val="0"/>
                        </a:spcBef>
                        <a:spcAft>
                          <a:spcPts val="0"/>
                        </a:spcAft>
                        <a:buClr>
                          <a:schemeClr val="dk1"/>
                        </a:buClr>
                        <a:buSzPts val="1100"/>
                        <a:buFont typeface="Corbel"/>
                        <a:buNone/>
                      </a:pPr>
                      <a:r>
                        <a:rPr b="1" lang="en-US" sz="1100" u="none" cap="none" strike="noStrike"/>
                        <a:t>Expected Return</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0.03%</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0.18%</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b="1" lang="en-US" sz="1100" u="none" cap="none" strike="noStrike"/>
                        <a:t>Variance</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0.03%</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0.03%</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0.12%</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139700">
                <a:tc>
                  <a:txBody>
                    <a:bodyPr/>
                    <a:lstStyle/>
                    <a:p>
                      <a:pPr indent="0" lvl="0" marL="0" marR="0" rtl="0" algn="l">
                        <a:spcBef>
                          <a:spcPts val="0"/>
                        </a:spcBef>
                        <a:spcAft>
                          <a:spcPts val="0"/>
                        </a:spcAft>
                        <a:buClr>
                          <a:schemeClr val="dk1"/>
                        </a:buClr>
                        <a:buSzPts val="1100"/>
                        <a:buFont typeface="Corbel"/>
                        <a:buNone/>
                      </a:pPr>
                      <a:r>
                        <a:rPr b="1" lang="en-US" sz="1100" u="none" cap="none" strike="noStrike"/>
                        <a:t>Std.Dev.</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1.75%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2.11%</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1.59%</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1.39%</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3.47%</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179425">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179425">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rPr lang="en-US" sz="1100" u="none" cap="none" strike="noStrike"/>
                        <a:t>XOM</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rPr lang="en-US" sz="1100" u="none" cap="none" strike="noStrike"/>
                        <a:t>BAC</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rPr lang="en-US" sz="1100" u="none" cap="none" strike="noStrike"/>
                        <a:t>IBM</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rPr lang="en-US" sz="1100" u="none" cap="none" strike="noStrike"/>
                        <a:t>PFE</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rPr lang="en-US" sz="1100" u="none" cap="none" strike="noStrike"/>
                        <a:t>TSLA</a:t>
                      </a:r>
                      <a:endParaRPr sz="18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Weights</a:t>
                      </a:r>
                      <a:endParaRPr b="1" i="1"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lang="en-US" sz="1100" u="none" cap="none" strike="noStrike"/>
                        <a:t>XOM</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0.030%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0.016%</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a:t>
                      </a:r>
                      <a:endParaRPr sz="18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lang="en-US" sz="1100" u="none" cap="none" strike="noStrike"/>
                        <a:t>BAC</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0.044%</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0.013%</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0.021%</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11.9%</a:t>
                      </a:r>
                      <a:endParaRPr sz="18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lang="en-US" sz="1100" u="none" cap="none" strike="noStrike"/>
                        <a:t>IBM</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0.016%</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0.011%</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a:t>
                      </a:r>
                      <a:endParaRPr sz="18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lang="en-US" sz="1100" u="none" cap="none" strike="noStrike"/>
                        <a:t>PFE</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0.013%</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0.011%</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0.019%</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0.009%</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28.1%</a:t>
                      </a:r>
                      <a:endParaRPr sz="18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lang="en-US" sz="1100" u="none" cap="none" strike="noStrike"/>
                        <a:t>TSLA</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0.021%</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0.015%</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0.009%</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0.120%</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60.0%</a:t>
                      </a:r>
                      <a:endParaRPr sz="18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ctr">
                        <a:spcBef>
                          <a:spcPts val="0"/>
                        </a:spcBef>
                        <a:spcAft>
                          <a:spcPts val="0"/>
                        </a:spcAft>
                        <a:buClr>
                          <a:schemeClr val="dk1"/>
                        </a:buClr>
                        <a:buSzPts val="1100"/>
                        <a:buFont typeface="Corbel"/>
                        <a:buNone/>
                      </a:pPr>
                      <a:r>
                        <a:rPr b="1" lang="en-US" sz="1100" u="none" cap="none" strike="noStrike"/>
                        <a:t>SUM</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100%</a:t>
                      </a:r>
                      <a:endParaRPr sz="1800" u="none" cap="none" strike="noStrike"/>
                    </a:p>
                  </a:txBody>
                  <a:tcPr marT="0" marB="0" marR="11775" marL="11775" anchor="b"/>
                </a:tc>
              </a:tr>
              <a:tr h="376775">
                <a:tc>
                  <a:txBody>
                    <a:bodyPr/>
                    <a:lstStyle/>
                    <a:p>
                      <a:pPr indent="0" lvl="0" marL="0" marR="0" rtl="0" algn="l">
                        <a:spcBef>
                          <a:spcPts val="0"/>
                        </a:spcBef>
                        <a:spcAft>
                          <a:spcPts val="0"/>
                        </a:spcAft>
                        <a:buClr>
                          <a:schemeClr val="dk1"/>
                        </a:buClr>
                        <a:buSzPts val="1100"/>
                        <a:buFont typeface="Corbel"/>
                        <a:buNone/>
                      </a:pPr>
                      <a:r>
                        <a:rPr b="1" lang="en-US" sz="1100" u="none" cap="none" strike="noStrike"/>
                        <a:t>Portfolio Return</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0.12%</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b="1" lang="en-US" sz="1100" u="none" cap="none" strike="noStrike"/>
                        <a:t>Portfolio Risk</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0.05%</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376775">
                <a:tc>
                  <a:txBody>
                    <a:bodyPr/>
                    <a:lstStyle/>
                    <a:p>
                      <a:pPr indent="0" lvl="0" marL="0" marR="0" rtl="0" algn="l">
                        <a:spcBef>
                          <a:spcPts val="0"/>
                        </a:spcBef>
                        <a:spcAft>
                          <a:spcPts val="0"/>
                        </a:spcAft>
                        <a:buClr>
                          <a:schemeClr val="dk1"/>
                        </a:buClr>
                        <a:buSzPts val="1100"/>
                        <a:buFont typeface="Corbel"/>
                        <a:buNone/>
                      </a:pPr>
                      <a:r>
                        <a:rPr b="1" lang="en-US" sz="1100" u="none" cap="none" strike="noStrike"/>
                        <a:t>Portfolio Std Dev</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2.29%</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b="1" lang="en-US" sz="1100" u="none" cap="none" strike="noStrike"/>
                        <a:t>Risk Free Rate</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0.05%</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r h="208575">
                <a:tc>
                  <a:txBody>
                    <a:bodyPr/>
                    <a:lstStyle/>
                    <a:p>
                      <a:pPr indent="0" lvl="0" marL="0" marR="0" rtl="0" algn="l">
                        <a:spcBef>
                          <a:spcPts val="0"/>
                        </a:spcBef>
                        <a:spcAft>
                          <a:spcPts val="0"/>
                        </a:spcAft>
                        <a:buClr>
                          <a:schemeClr val="dk1"/>
                        </a:buClr>
                        <a:buSzPts val="1100"/>
                        <a:buFont typeface="Corbel"/>
                        <a:buNone/>
                      </a:pPr>
                      <a:r>
                        <a:rPr b="1" lang="en-US" sz="1100" u="none" cap="none" strike="noStrike"/>
                        <a:t>Sharpe Ratio</a:t>
                      </a:r>
                      <a:endParaRPr sz="1800" u="none" cap="none" strike="noStrike"/>
                    </a:p>
                  </a:txBody>
                  <a:tcPr marT="0" marB="0" marR="11775" marL="11775" anchor="b"/>
                </a:tc>
                <a:tc>
                  <a:txBody>
                    <a:bodyPr/>
                    <a:lstStyle/>
                    <a:p>
                      <a:pPr indent="0" lvl="0" marL="0" marR="0" rtl="0" algn="r">
                        <a:spcBef>
                          <a:spcPts val="0"/>
                        </a:spcBef>
                        <a:spcAft>
                          <a:spcPts val="0"/>
                        </a:spcAft>
                        <a:buClr>
                          <a:schemeClr val="dk1"/>
                        </a:buClr>
                        <a:buSzPts val="1100"/>
                        <a:buFont typeface="Corbel"/>
                        <a:buNone/>
                      </a:pPr>
                      <a:r>
                        <a:rPr lang="en-US" sz="1100" u="none" cap="none" strike="noStrike"/>
                        <a:t>0.032 </a:t>
                      </a:r>
                      <a:endParaRPr sz="18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c>
                  <a:txBody>
                    <a:bodyPr/>
                    <a:lstStyle/>
                    <a:p>
                      <a:pPr indent="0" lvl="0" marL="0" marR="0" rtl="0" algn="l">
                        <a:spcBef>
                          <a:spcPts val="0"/>
                        </a:spcBef>
                        <a:spcAft>
                          <a:spcPts val="0"/>
                        </a:spcAft>
                        <a:buClr>
                          <a:schemeClr val="dk1"/>
                        </a:buClr>
                        <a:buSzPts val="1100"/>
                        <a:buFont typeface="Corbel"/>
                        <a:buNone/>
                      </a:pPr>
                      <a:r>
                        <a:t/>
                      </a:r>
                      <a:endParaRPr sz="1100" u="none" cap="none" strike="noStrike"/>
                    </a:p>
                  </a:txBody>
                  <a:tcPr marT="0" marB="0" marR="11775" marL="11775" anchor="b"/>
                </a:tc>
              </a:tr>
            </a:tbl>
          </a:graphicData>
        </a:graphic>
      </p:graphicFrame>
      <p:pic>
        <p:nvPicPr>
          <p:cNvPr id="221" name="Google Shape;221;gead0bce4ba_0_12"/>
          <p:cNvPicPr preferRelativeResize="0"/>
          <p:nvPr/>
        </p:nvPicPr>
        <p:blipFill rotWithShape="1">
          <a:blip r:embed="rId3">
            <a:alphaModFix/>
          </a:blip>
          <a:srcRect b="0" l="0" r="0" t="0"/>
          <a:stretch/>
        </p:blipFill>
        <p:spPr>
          <a:xfrm>
            <a:off x="2797713" y="4311645"/>
            <a:ext cx="6099388" cy="24976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70275" y="298450"/>
            <a:ext cx="9002400"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Framework</a:t>
            </a:r>
            <a:endParaRPr b="1" sz="3600"/>
          </a:p>
        </p:txBody>
      </p:sp>
      <p:sp>
        <p:nvSpPr>
          <p:cNvPr id="227" name="Google Shape;227;p5"/>
          <p:cNvSpPr txBox="1"/>
          <p:nvPr>
            <p:ph idx="1" type="body"/>
          </p:nvPr>
        </p:nvSpPr>
        <p:spPr>
          <a:xfrm>
            <a:off x="2628900" y="684200"/>
            <a:ext cx="6143700" cy="5686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15000"/>
              </a:lnSpc>
              <a:spcBef>
                <a:spcPts val="0"/>
              </a:spcBef>
              <a:spcAft>
                <a:spcPts val="0"/>
              </a:spcAft>
              <a:buNone/>
            </a:pPr>
            <a:r>
              <a:rPr b="1" lang="en-US" sz="2050">
                <a:solidFill>
                  <a:srgbClr val="111111"/>
                </a:solidFill>
                <a:highlight>
                  <a:srgbClr val="FFFFFF"/>
                </a:highlight>
              </a:rPr>
              <a:t>Long short-term memory</a:t>
            </a:r>
            <a:r>
              <a:rPr lang="en-US" sz="2050">
                <a:solidFill>
                  <a:srgbClr val="111111"/>
                </a:solidFill>
                <a:highlight>
                  <a:srgbClr val="FFFFFF"/>
                </a:highlight>
              </a:rPr>
              <a:t> (LSTM) is</a:t>
            </a:r>
            <a:r>
              <a:rPr b="1" lang="en-US" sz="2050">
                <a:solidFill>
                  <a:srgbClr val="111111"/>
                </a:solidFill>
                <a:highlight>
                  <a:srgbClr val="FFFFFF"/>
                </a:highlight>
              </a:rPr>
              <a:t> an artificial recurrent neural network (RNN) architecture used in the field of deep learning.</a:t>
            </a:r>
            <a:r>
              <a:rPr lang="en-US" sz="2050">
                <a:solidFill>
                  <a:srgbClr val="111111"/>
                </a:solidFill>
                <a:highlight>
                  <a:srgbClr val="FFFFFF"/>
                </a:highlight>
              </a:rPr>
              <a:t> Unlike standard feedforward neural networks, LSTM has feedback connections. It can process not only single data points (such as images), but also entire sequences of data (such as speech or video).</a:t>
            </a:r>
            <a:endParaRPr b="1" sz="2050"/>
          </a:p>
          <a:p>
            <a:pPr indent="0" lvl="0" marL="182880" rtl="0" algn="just">
              <a:lnSpc>
                <a:spcPct val="115000"/>
              </a:lnSpc>
              <a:spcBef>
                <a:spcPts val="0"/>
              </a:spcBef>
              <a:spcAft>
                <a:spcPts val="0"/>
              </a:spcAft>
              <a:buNone/>
            </a:pPr>
            <a:r>
              <a:t/>
            </a:r>
            <a:endParaRPr b="1" sz="2000"/>
          </a:p>
          <a:p>
            <a:pPr indent="-167005" lvl="0" marL="182880" rtl="0" algn="just">
              <a:lnSpc>
                <a:spcPct val="115000"/>
              </a:lnSpc>
              <a:spcBef>
                <a:spcPts val="0"/>
              </a:spcBef>
              <a:spcAft>
                <a:spcPts val="0"/>
              </a:spcAft>
              <a:buSzPct val="100000"/>
              <a:buChar char="●"/>
            </a:pPr>
            <a:r>
              <a:rPr lang="en-US" sz="2000"/>
              <a:t>To simulate Classical ML code </a:t>
            </a:r>
            <a:r>
              <a:rPr b="1" lang="en-US" sz="2000"/>
              <a:t>LSTM- Long Short-Term Memory model was used </a:t>
            </a:r>
            <a:r>
              <a:rPr lang="en-US" sz="2000"/>
              <a:t> with 4 layers (LSTM +Dense) of 800 neurons was used to  forecast the trend of the assets for next  22 days with 60 days of feedback loop.</a:t>
            </a:r>
            <a:endParaRPr sz="2000"/>
          </a:p>
          <a:p>
            <a:pPr indent="0" lvl="0" marL="182880" rtl="0" algn="just">
              <a:lnSpc>
                <a:spcPct val="115000"/>
              </a:lnSpc>
              <a:spcBef>
                <a:spcPts val="0"/>
              </a:spcBef>
              <a:spcAft>
                <a:spcPts val="0"/>
              </a:spcAft>
              <a:buNone/>
            </a:pPr>
            <a:r>
              <a:t/>
            </a:r>
            <a:endParaRPr sz="2000"/>
          </a:p>
          <a:p>
            <a:pPr indent="-167005" lvl="0" marL="182880" rtl="0" algn="just">
              <a:lnSpc>
                <a:spcPct val="115000"/>
              </a:lnSpc>
              <a:spcBef>
                <a:spcPts val="0"/>
              </a:spcBef>
              <a:spcAft>
                <a:spcPts val="0"/>
              </a:spcAft>
              <a:buSzPct val="100000"/>
              <a:buChar char="●"/>
            </a:pPr>
            <a:r>
              <a:rPr lang="en-US" sz="2000"/>
              <a:t>Scaled the data using MinmaxScaler as LSTM is sensitive non stationary component</a:t>
            </a:r>
            <a:endParaRPr sz="2000"/>
          </a:p>
          <a:p>
            <a:pPr indent="0" lvl="0" marL="182880" rtl="0" algn="just">
              <a:lnSpc>
                <a:spcPct val="115000"/>
              </a:lnSpc>
              <a:spcBef>
                <a:spcPts val="0"/>
              </a:spcBef>
              <a:spcAft>
                <a:spcPts val="0"/>
              </a:spcAft>
              <a:buNone/>
            </a:pPr>
            <a:r>
              <a:t/>
            </a:r>
            <a:endParaRPr sz="2000"/>
          </a:p>
          <a:p>
            <a:pPr indent="-154305" lvl="0" marL="182880" rtl="0" algn="just">
              <a:lnSpc>
                <a:spcPct val="115000"/>
              </a:lnSpc>
              <a:spcBef>
                <a:spcPts val="0"/>
              </a:spcBef>
              <a:spcAft>
                <a:spcPts val="0"/>
              </a:spcAft>
              <a:buSzPct val="100000"/>
              <a:buChar char="●"/>
            </a:pPr>
            <a:r>
              <a:rPr lang="en-US" sz="2000"/>
              <a:t>PCA</a:t>
            </a:r>
            <a:r>
              <a:rPr b="1" lang="en-US" sz="2000"/>
              <a:t> (Principal Component Analysis)</a:t>
            </a:r>
            <a:r>
              <a:rPr lang="en-US" sz="2000"/>
              <a:t>  was used to retrieve principal components to keep most of the useful features  dataset.</a:t>
            </a:r>
            <a:endParaRPr sz="2000"/>
          </a:p>
          <a:p>
            <a:pPr indent="0" lvl="0" marL="182880" rtl="0" algn="just">
              <a:lnSpc>
                <a:spcPct val="115000"/>
              </a:lnSpc>
              <a:spcBef>
                <a:spcPts val="0"/>
              </a:spcBef>
              <a:spcAft>
                <a:spcPts val="0"/>
              </a:spcAft>
              <a:buNone/>
            </a:pPr>
            <a:r>
              <a:t/>
            </a:r>
            <a:endParaRPr sz="2000"/>
          </a:p>
          <a:p>
            <a:pPr indent="-167005" lvl="0" marL="182880" rtl="0" algn="just">
              <a:lnSpc>
                <a:spcPct val="115000"/>
              </a:lnSpc>
              <a:spcBef>
                <a:spcPts val="0"/>
              </a:spcBef>
              <a:spcAft>
                <a:spcPts val="0"/>
              </a:spcAft>
              <a:buSzPct val="100000"/>
              <a:buChar char="●"/>
            </a:pPr>
            <a:r>
              <a:rPr lang="en-US" sz="2000"/>
              <a:t>Prediction results from LSTM was used to optimize the portfolio using optimizer of SciPy library</a:t>
            </a:r>
            <a:endParaRPr sz="2000"/>
          </a:p>
          <a:p>
            <a:pPr indent="0" lvl="0" marL="182880" rtl="0" algn="just">
              <a:lnSpc>
                <a:spcPct val="115000"/>
              </a:lnSpc>
              <a:spcBef>
                <a:spcPts val="0"/>
              </a:spcBef>
              <a:spcAft>
                <a:spcPts val="0"/>
              </a:spcAft>
              <a:buNone/>
            </a:pPr>
            <a:r>
              <a:t/>
            </a:r>
            <a:endParaRPr sz="2000"/>
          </a:p>
          <a:p>
            <a:pPr indent="-167005" lvl="0" marL="182880" rtl="0" algn="just">
              <a:lnSpc>
                <a:spcPct val="115000"/>
              </a:lnSpc>
              <a:spcBef>
                <a:spcPts val="0"/>
              </a:spcBef>
              <a:spcAft>
                <a:spcPts val="0"/>
              </a:spcAft>
              <a:buSzPct val="100000"/>
              <a:buChar char="●"/>
            </a:pPr>
            <a:r>
              <a:rPr lang="en-US" sz="2000"/>
              <a:t>Optimized weights for portfolio were based on Optimized Sharpe Ratio as an input, the negative of sharpe ratio was minimized with the help of SciPy optimizer.</a:t>
            </a:r>
            <a:endParaRPr sz="2000"/>
          </a:p>
          <a:p>
            <a:pPr indent="0" lvl="0" marL="411480" rtl="0" algn="l">
              <a:lnSpc>
                <a:spcPct val="90000"/>
              </a:lnSpc>
              <a:spcBef>
                <a:spcPts val="400"/>
              </a:spcBef>
              <a:spcAft>
                <a:spcPts val="200"/>
              </a:spcAft>
              <a:buSzPct val="100000"/>
              <a:buNone/>
            </a:pPr>
            <a:r>
              <a:t/>
            </a:r>
            <a:endParaRPr/>
          </a:p>
        </p:txBody>
      </p:sp>
      <p:sp>
        <p:nvSpPr>
          <p:cNvPr id="228" name="Google Shape;228;p5"/>
          <p:cNvSpPr txBox="1"/>
          <p:nvPr/>
        </p:nvSpPr>
        <p:spPr>
          <a:xfrm rot="-5400000">
            <a:off x="-1330724" y="2284452"/>
            <a:ext cx="5208001" cy="219259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000"/>
              <a:buFont typeface="Arial"/>
              <a:buNone/>
            </a:pPr>
            <a:r>
              <a:rPr b="1" i="0" lang="en-US" sz="2800" u="none" cap="none" strike="noStrike">
                <a:solidFill>
                  <a:srgbClr val="FFFFFF"/>
                </a:solidFill>
                <a:latin typeface="Arial"/>
                <a:ea typeface="Arial"/>
                <a:cs typeface="Arial"/>
                <a:sym typeface="Arial"/>
              </a:rPr>
              <a:t>Classical Machine-Learning (LSTM +PCA + SCIPY) Overview</a:t>
            </a:r>
            <a:endParaRPr b="1" i="0" sz="2800" u="none" cap="none" strike="noStrike">
              <a:solidFill>
                <a:srgbClr val="FFFFFF"/>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e9e273d0f4_0_502"/>
          <p:cNvSpPr txBox="1"/>
          <p:nvPr>
            <p:ph type="title"/>
          </p:nvPr>
        </p:nvSpPr>
        <p:spPr>
          <a:xfrm rot="-5400000">
            <a:off x="-1291225" y="2311275"/>
            <a:ext cx="5129100" cy="219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Arial"/>
              <a:buNone/>
            </a:pPr>
            <a:r>
              <a:rPr b="1" i="0" lang="en-US">
                <a:latin typeface="Arial"/>
                <a:ea typeface="Arial"/>
                <a:cs typeface="Arial"/>
                <a:sym typeface="Arial"/>
              </a:rPr>
              <a:t>Classical Machine</a:t>
            </a:r>
            <a:r>
              <a:rPr b="1" lang="en-US">
                <a:latin typeface="Arial"/>
                <a:ea typeface="Arial"/>
                <a:cs typeface="Arial"/>
                <a:sym typeface="Arial"/>
              </a:rPr>
              <a:t>-</a:t>
            </a:r>
            <a:r>
              <a:rPr b="1" i="0" lang="en-US">
                <a:latin typeface="Arial"/>
                <a:ea typeface="Arial"/>
                <a:cs typeface="Arial"/>
                <a:sym typeface="Arial"/>
              </a:rPr>
              <a:t>Learning Results</a:t>
            </a:r>
            <a:endParaRPr b="1"/>
          </a:p>
        </p:txBody>
      </p:sp>
      <p:pic>
        <p:nvPicPr>
          <p:cNvPr id="234" name="Google Shape;234;ge9e273d0f4_0_502"/>
          <p:cNvPicPr preferRelativeResize="0"/>
          <p:nvPr/>
        </p:nvPicPr>
        <p:blipFill>
          <a:blip r:embed="rId3">
            <a:alphaModFix/>
          </a:blip>
          <a:stretch>
            <a:fillRect/>
          </a:stretch>
        </p:blipFill>
        <p:spPr>
          <a:xfrm>
            <a:off x="2867675" y="712075"/>
            <a:ext cx="5676252" cy="2088275"/>
          </a:xfrm>
          <a:prstGeom prst="rect">
            <a:avLst/>
          </a:prstGeom>
          <a:noFill/>
          <a:ln>
            <a:noFill/>
          </a:ln>
        </p:spPr>
      </p:pic>
      <p:sp>
        <p:nvSpPr>
          <p:cNvPr id="235" name="Google Shape;235;ge9e273d0f4_0_502"/>
          <p:cNvSpPr txBox="1"/>
          <p:nvPr/>
        </p:nvSpPr>
        <p:spPr>
          <a:xfrm>
            <a:off x="3769974" y="128450"/>
            <a:ext cx="38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dk2"/>
                </a:solidFill>
                <a:latin typeface="Corbel"/>
                <a:ea typeface="Corbel"/>
                <a:cs typeface="Corbel"/>
                <a:sym typeface="Corbel"/>
              </a:rPr>
              <a:t>LSTM Prediction Accuracy on complete Dataset</a:t>
            </a:r>
            <a:endParaRPr i="1">
              <a:solidFill>
                <a:schemeClr val="dk2"/>
              </a:solidFill>
              <a:latin typeface="Corbel"/>
              <a:ea typeface="Corbel"/>
              <a:cs typeface="Corbel"/>
              <a:sym typeface="Corbel"/>
            </a:endParaRPr>
          </a:p>
        </p:txBody>
      </p:sp>
      <p:sp>
        <p:nvSpPr>
          <p:cNvPr id="236" name="Google Shape;236;ge9e273d0f4_0_502"/>
          <p:cNvSpPr txBox="1"/>
          <p:nvPr/>
        </p:nvSpPr>
        <p:spPr>
          <a:xfrm>
            <a:off x="3626573" y="2995750"/>
            <a:ext cx="4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dk2"/>
                </a:solidFill>
                <a:latin typeface="Corbel"/>
                <a:ea typeface="Corbel"/>
                <a:cs typeface="Corbel"/>
                <a:sym typeface="Corbel"/>
              </a:rPr>
              <a:t>Optimized Portfolio Weights for optimized sharpe ratio</a:t>
            </a:r>
            <a:endParaRPr i="1">
              <a:solidFill>
                <a:schemeClr val="dk2"/>
              </a:solidFill>
              <a:latin typeface="Corbel"/>
              <a:ea typeface="Corbel"/>
              <a:cs typeface="Corbel"/>
              <a:sym typeface="Corbel"/>
            </a:endParaRPr>
          </a:p>
        </p:txBody>
      </p:sp>
      <p:pic>
        <p:nvPicPr>
          <p:cNvPr id="237" name="Google Shape;237;ge9e273d0f4_0_502"/>
          <p:cNvPicPr preferRelativeResize="0"/>
          <p:nvPr/>
        </p:nvPicPr>
        <p:blipFill>
          <a:blip r:embed="rId4">
            <a:alphaModFix/>
          </a:blip>
          <a:stretch>
            <a:fillRect/>
          </a:stretch>
        </p:blipFill>
        <p:spPr>
          <a:xfrm>
            <a:off x="3012775" y="3324500"/>
            <a:ext cx="5373900" cy="2158450"/>
          </a:xfrm>
          <a:prstGeom prst="rect">
            <a:avLst/>
          </a:prstGeom>
          <a:noFill/>
          <a:ln>
            <a:noFill/>
          </a:ln>
        </p:spPr>
      </p:pic>
      <p:sp>
        <p:nvSpPr>
          <p:cNvPr id="238" name="Google Shape;238;ge9e273d0f4_0_502"/>
          <p:cNvSpPr txBox="1"/>
          <p:nvPr/>
        </p:nvSpPr>
        <p:spPr>
          <a:xfrm>
            <a:off x="5842375" y="5745400"/>
            <a:ext cx="254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Corbel"/>
                <a:ea typeface="Corbel"/>
                <a:cs typeface="Corbel"/>
                <a:sym typeface="Corbel"/>
              </a:rPr>
              <a:t>Final sharpe ratio of 0.86 compared to 0.20 using optimized volatility</a:t>
            </a:r>
            <a:endParaRPr>
              <a:solidFill>
                <a:schemeClr val="dk2"/>
              </a:solidFill>
              <a:latin typeface="Corbel"/>
              <a:ea typeface="Corbel"/>
              <a:cs typeface="Corbel"/>
              <a:sym typeface="Corbel"/>
            </a:endParaRPr>
          </a:p>
        </p:txBody>
      </p:sp>
      <p:sp>
        <p:nvSpPr>
          <p:cNvPr id="239" name="Google Shape;239;ge9e273d0f4_0_502"/>
          <p:cNvSpPr txBox="1"/>
          <p:nvPr/>
        </p:nvSpPr>
        <p:spPr>
          <a:xfrm>
            <a:off x="2867675" y="5530000"/>
            <a:ext cx="26196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Corbel"/>
              <a:buChar char="●"/>
            </a:pPr>
            <a:r>
              <a:rPr lang="en-US">
                <a:solidFill>
                  <a:schemeClr val="dk2"/>
                </a:solidFill>
                <a:highlight>
                  <a:srgbClr val="FFFFFF"/>
                </a:highlight>
                <a:latin typeface="Corbel"/>
                <a:ea typeface="Corbel"/>
                <a:cs typeface="Corbel"/>
                <a:sym typeface="Corbel"/>
              </a:rPr>
              <a:t>Bank of America: 0.003</a:t>
            </a:r>
            <a:endParaRPr>
              <a:solidFill>
                <a:schemeClr val="dk2"/>
              </a:solidFill>
              <a:highlight>
                <a:srgbClr val="FFFFFF"/>
              </a:highlight>
              <a:latin typeface="Corbel"/>
              <a:ea typeface="Corbel"/>
              <a:cs typeface="Corbel"/>
              <a:sym typeface="Corbel"/>
            </a:endParaRPr>
          </a:p>
          <a:p>
            <a:pPr indent="-317500" lvl="0" marL="457200" rtl="0" algn="just">
              <a:spcBef>
                <a:spcPts val="0"/>
              </a:spcBef>
              <a:spcAft>
                <a:spcPts val="0"/>
              </a:spcAft>
              <a:buClr>
                <a:schemeClr val="dk2"/>
              </a:buClr>
              <a:buSzPts val="1400"/>
              <a:buFont typeface="Corbel"/>
              <a:buChar char="●"/>
            </a:pPr>
            <a:r>
              <a:rPr lang="en-US">
                <a:solidFill>
                  <a:schemeClr val="dk2"/>
                </a:solidFill>
                <a:highlight>
                  <a:srgbClr val="FFFFFF"/>
                </a:highlight>
                <a:latin typeface="Corbel"/>
                <a:ea typeface="Corbel"/>
                <a:cs typeface="Corbel"/>
                <a:sym typeface="Corbel"/>
              </a:rPr>
              <a:t>IBM: 0</a:t>
            </a:r>
            <a:endParaRPr>
              <a:solidFill>
                <a:schemeClr val="dk2"/>
              </a:solidFill>
              <a:highlight>
                <a:srgbClr val="FFFFFF"/>
              </a:highlight>
              <a:latin typeface="Corbel"/>
              <a:ea typeface="Corbel"/>
              <a:cs typeface="Corbel"/>
              <a:sym typeface="Corbel"/>
            </a:endParaRPr>
          </a:p>
          <a:p>
            <a:pPr indent="-317500" lvl="0" marL="457200" rtl="0" algn="just">
              <a:spcBef>
                <a:spcPts val="0"/>
              </a:spcBef>
              <a:spcAft>
                <a:spcPts val="0"/>
              </a:spcAft>
              <a:buClr>
                <a:schemeClr val="dk2"/>
              </a:buClr>
              <a:buSzPts val="1400"/>
              <a:buFont typeface="Corbel"/>
              <a:buChar char="●"/>
            </a:pPr>
            <a:r>
              <a:rPr lang="en-US">
                <a:solidFill>
                  <a:schemeClr val="dk2"/>
                </a:solidFill>
                <a:highlight>
                  <a:srgbClr val="FFFFFF"/>
                </a:highlight>
                <a:latin typeface="Corbel"/>
                <a:ea typeface="Corbel"/>
                <a:cs typeface="Corbel"/>
                <a:sym typeface="Corbel"/>
              </a:rPr>
              <a:t>Pfizer: 0.357</a:t>
            </a:r>
            <a:endParaRPr>
              <a:solidFill>
                <a:schemeClr val="dk2"/>
              </a:solidFill>
              <a:highlight>
                <a:srgbClr val="FFFFFF"/>
              </a:highlight>
              <a:latin typeface="Corbel"/>
              <a:ea typeface="Corbel"/>
              <a:cs typeface="Corbel"/>
              <a:sym typeface="Corbel"/>
            </a:endParaRPr>
          </a:p>
          <a:p>
            <a:pPr indent="-317500" lvl="0" marL="457200" rtl="0" algn="just">
              <a:spcBef>
                <a:spcPts val="0"/>
              </a:spcBef>
              <a:spcAft>
                <a:spcPts val="0"/>
              </a:spcAft>
              <a:buClr>
                <a:schemeClr val="dk2"/>
              </a:buClr>
              <a:buSzPts val="1400"/>
              <a:buFont typeface="Corbel"/>
              <a:buChar char="●"/>
            </a:pPr>
            <a:r>
              <a:rPr lang="en-US">
                <a:solidFill>
                  <a:schemeClr val="dk2"/>
                </a:solidFill>
                <a:highlight>
                  <a:srgbClr val="FFFFFF"/>
                </a:highlight>
                <a:latin typeface="Corbel"/>
                <a:ea typeface="Corbel"/>
                <a:cs typeface="Corbel"/>
                <a:sym typeface="Corbel"/>
              </a:rPr>
              <a:t>Tesla: 0.640</a:t>
            </a:r>
            <a:endParaRPr>
              <a:solidFill>
                <a:schemeClr val="dk2"/>
              </a:solidFill>
              <a:highlight>
                <a:srgbClr val="FFFFFF"/>
              </a:highlight>
              <a:latin typeface="Corbel"/>
              <a:ea typeface="Corbel"/>
              <a:cs typeface="Corbel"/>
              <a:sym typeface="Corbel"/>
            </a:endParaRPr>
          </a:p>
          <a:p>
            <a:pPr indent="-317500" lvl="0" marL="457200" rtl="0" algn="just">
              <a:spcBef>
                <a:spcPts val="0"/>
              </a:spcBef>
              <a:spcAft>
                <a:spcPts val="0"/>
              </a:spcAft>
              <a:buClr>
                <a:schemeClr val="dk2"/>
              </a:buClr>
              <a:buSzPts val="1400"/>
              <a:buFont typeface="Corbel"/>
              <a:buChar char="●"/>
            </a:pPr>
            <a:r>
              <a:rPr lang="en-US">
                <a:solidFill>
                  <a:schemeClr val="dk2"/>
                </a:solidFill>
                <a:highlight>
                  <a:srgbClr val="FFFFFF"/>
                </a:highlight>
                <a:latin typeface="Corbel"/>
                <a:ea typeface="Corbel"/>
                <a:cs typeface="Corbel"/>
                <a:sym typeface="Corbel"/>
              </a:rPr>
              <a:t>Exxon: 0</a:t>
            </a:r>
            <a:endParaRPr sz="1700">
              <a:solidFill>
                <a:schemeClr val="dk2"/>
              </a:solidFill>
              <a:latin typeface="Corbel"/>
              <a:ea typeface="Corbel"/>
              <a:cs typeface="Corbel"/>
              <a:sym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ace4d812c_0_3"/>
          <p:cNvSpPr txBox="1"/>
          <p:nvPr>
            <p:ph type="title"/>
          </p:nvPr>
        </p:nvSpPr>
        <p:spPr>
          <a:xfrm rot="-5400000">
            <a:off x="-1271475" y="2728800"/>
            <a:ext cx="4914900" cy="128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t>QAOA Overview</a:t>
            </a:r>
            <a:endParaRPr b="1" sz="3600"/>
          </a:p>
        </p:txBody>
      </p:sp>
      <p:sp>
        <p:nvSpPr>
          <p:cNvPr id="245" name="Google Shape;245;geace4d812c_0_3"/>
          <p:cNvSpPr txBox="1"/>
          <p:nvPr>
            <p:ph idx="1" type="body"/>
          </p:nvPr>
        </p:nvSpPr>
        <p:spPr>
          <a:xfrm>
            <a:off x="2600325" y="142875"/>
            <a:ext cx="6272100" cy="5841900"/>
          </a:xfrm>
          <a:prstGeom prst="rect">
            <a:avLst/>
          </a:prstGeom>
        </p:spPr>
        <p:txBody>
          <a:bodyPr anchorCtr="0" anchor="ctr" bIns="45700" lIns="91425" spcFirstLastPara="1" rIns="91425" wrap="square" tIns="45700">
            <a:noAutofit/>
          </a:bodyPr>
          <a:lstStyle/>
          <a:p>
            <a:pPr indent="0" lvl="0" marL="457200" rtl="0" algn="just">
              <a:lnSpc>
                <a:spcPct val="95000"/>
              </a:lnSpc>
              <a:spcBef>
                <a:spcPts val="0"/>
              </a:spcBef>
              <a:spcAft>
                <a:spcPts val="0"/>
              </a:spcAft>
              <a:buNone/>
            </a:pPr>
            <a:r>
              <a:t/>
            </a:r>
            <a:endParaRPr sz="1400">
              <a:solidFill>
                <a:schemeClr val="dk1"/>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400">
              <a:solidFill>
                <a:schemeClr val="dk1"/>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400">
              <a:solidFill>
                <a:schemeClr val="dk1"/>
              </a:solidFill>
              <a:highlight>
                <a:srgbClr val="FFFFFF"/>
              </a:highlight>
              <a:latin typeface="Arial"/>
              <a:ea typeface="Arial"/>
              <a:cs typeface="Arial"/>
              <a:sym typeface="Arial"/>
            </a:endParaRPr>
          </a:p>
          <a:p>
            <a:pPr indent="-323850" lvl="0" marL="457200" rtl="0" algn="just">
              <a:lnSpc>
                <a:spcPct val="95000"/>
              </a:lnSpc>
              <a:spcBef>
                <a:spcPts val="1800"/>
              </a:spcBef>
              <a:spcAft>
                <a:spcPts val="0"/>
              </a:spcAft>
              <a:buClr>
                <a:schemeClr val="dk1"/>
              </a:buClr>
              <a:buSzPts val="1500"/>
              <a:buFont typeface="Arial"/>
              <a:buChar char="❖"/>
            </a:pPr>
            <a:r>
              <a:rPr lang="en-US" sz="1500">
                <a:solidFill>
                  <a:schemeClr val="dk1"/>
                </a:solidFill>
                <a:highlight>
                  <a:srgbClr val="FFFFFF"/>
                </a:highlight>
                <a:latin typeface="Arial"/>
                <a:ea typeface="Arial"/>
                <a:cs typeface="Arial"/>
                <a:sym typeface="Arial"/>
              </a:rPr>
              <a:t>QAOA (</a:t>
            </a:r>
            <a:r>
              <a:rPr b="1" lang="en-US" sz="1500">
                <a:solidFill>
                  <a:schemeClr val="dk1"/>
                </a:solidFill>
                <a:highlight>
                  <a:srgbClr val="FFFFFF"/>
                </a:highlight>
                <a:latin typeface="Arial"/>
                <a:ea typeface="Arial"/>
                <a:cs typeface="Arial"/>
                <a:sym typeface="Arial"/>
              </a:rPr>
              <a:t>Quantum Approximate Optimization Algorithm)</a:t>
            </a:r>
            <a:r>
              <a:rPr lang="en-US" sz="1500">
                <a:solidFill>
                  <a:schemeClr val="dk1"/>
                </a:solidFill>
                <a:highlight>
                  <a:srgbClr val="FFFFFF"/>
                </a:highlight>
                <a:latin typeface="Arial"/>
                <a:ea typeface="Arial"/>
                <a:cs typeface="Arial"/>
                <a:sym typeface="Arial"/>
              </a:rPr>
              <a:t> introduced by Farhi et al. is a quantum algorithm that attempts to solve such combinatorial problems.</a:t>
            </a:r>
            <a:endParaRPr sz="1500">
              <a:solidFill>
                <a:schemeClr val="dk1"/>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500">
              <a:solidFill>
                <a:schemeClr val="dk1"/>
              </a:solidFill>
              <a:highlight>
                <a:srgbClr val="FFFFFF"/>
              </a:highlight>
              <a:latin typeface="Arial"/>
              <a:ea typeface="Arial"/>
              <a:cs typeface="Arial"/>
              <a:sym typeface="Arial"/>
            </a:endParaRPr>
          </a:p>
          <a:p>
            <a:pPr indent="-342900" lvl="0" marL="457200" rtl="0" algn="just">
              <a:lnSpc>
                <a:spcPct val="95000"/>
              </a:lnSpc>
              <a:spcBef>
                <a:spcPts val="1800"/>
              </a:spcBef>
              <a:spcAft>
                <a:spcPts val="0"/>
              </a:spcAft>
              <a:buClr>
                <a:schemeClr val="dk1"/>
              </a:buClr>
              <a:buSzPts val="1800"/>
              <a:buFont typeface="Arial"/>
              <a:buChar char="❖"/>
            </a:pPr>
            <a:r>
              <a:rPr lang="en-US" sz="1500">
                <a:solidFill>
                  <a:schemeClr val="dk1"/>
                </a:solidFill>
                <a:highlight>
                  <a:srgbClr val="FFFFFF"/>
                </a:highlight>
                <a:latin typeface="Arial"/>
                <a:ea typeface="Arial"/>
                <a:cs typeface="Arial"/>
                <a:sym typeface="Arial"/>
              </a:rPr>
              <a:t>It is a variational algorithm that uses a unitary </a:t>
            </a:r>
            <a:r>
              <a:rPr lang="en-US" sz="1550">
                <a:solidFill>
                  <a:schemeClr val="dk1"/>
                </a:solidFill>
                <a:highlight>
                  <a:srgbClr val="FFFFFF"/>
                </a:highlight>
                <a:latin typeface="Arial"/>
                <a:ea typeface="Arial"/>
                <a:cs typeface="Arial"/>
                <a:sym typeface="Arial"/>
              </a:rPr>
              <a:t>U(β,γ) </a:t>
            </a:r>
            <a:r>
              <a:rPr lang="en-US" sz="1500">
                <a:solidFill>
                  <a:schemeClr val="dk1"/>
                </a:solidFill>
                <a:highlight>
                  <a:srgbClr val="FFFFFF"/>
                </a:highlight>
                <a:latin typeface="Arial"/>
                <a:ea typeface="Arial"/>
                <a:cs typeface="Arial"/>
                <a:sym typeface="Arial"/>
              </a:rPr>
              <a:t>characterized by the parameters </a:t>
            </a:r>
            <a:r>
              <a:rPr lang="en-US" sz="1550">
                <a:solidFill>
                  <a:schemeClr val="dk1"/>
                </a:solidFill>
                <a:highlight>
                  <a:srgbClr val="FFFFFF"/>
                </a:highlight>
                <a:latin typeface="Arial"/>
                <a:ea typeface="Arial"/>
                <a:cs typeface="Arial"/>
                <a:sym typeface="Arial"/>
              </a:rPr>
              <a:t>(β,γ)</a:t>
            </a:r>
            <a:r>
              <a:rPr lang="en-US" sz="1500">
                <a:solidFill>
                  <a:schemeClr val="dk1"/>
                </a:solidFill>
                <a:highlight>
                  <a:srgbClr val="FFFFFF"/>
                </a:highlight>
                <a:latin typeface="Arial"/>
                <a:ea typeface="Arial"/>
                <a:cs typeface="Arial"/>
                <a:sym typeface="Arial"/>
              </a:rPr>
              <a:t> to prepare a quantum state </a:t>
            </a:r>
            <a:r>
              <a:rPr lang="en-US" sz="1550">
                <a:solidFill>
                  <a:schemeClr val="dk1"/>
                </a:solidFill>
                <a:highlight>
                  <a:srgbClr val="FFFFFF"/>
                </a:highlight>
                <a:latin typeface="Arial"/>
                <a:ea typeface="Arial"/>
                <a:cs typeface="Arial"/>
                <a:sym typeface="Arial"/>
              </a:rPr>
              <a:t>|ψ(β,γ⟩</a:t>
            </a:r>
            <a:r>
              <a:rPr lang="en-US" sz="1500">
                <a:solidFill>
                  <a:schemeClr val="dk1"/>
                </a:solidFill>
                <a:highlight>
                  <a:srgbClr val="FFFFFF"/>
                </a:highlight>
                <a:latin typeface="Arial"/>
                <a:ea typeface="Arial"/>
                <a:cs typeface="Arial"/>
                <a:sym typeface="Arial"/>
              </a:rPr>
              <a:t>. The goal of the algorithm is to find optimal parameters </a:t>
            </a:r>
            <a:r>
              <a:rPr lang="en-US" sz="1650">
                <a:solidFill>
                  <a:schemeClr val="dk1"/>
                </a:solidFill>
                <a:highlight>
                  <a:srgbClr val="FFFFFF"/>
                </a:highlight>
                <a:latin typeface="Arial"/>
                <a:ea typeface="Arial"/>
                <a:cs typeface="Arial"/>
                <a:sym typeface="Arial"/>
              </a:rPr>
              <a:t>(β</a:t>
            </a:r>
            <a:r>
              <a:rPr baseline="-25000" lang="en-US" sz="1650">
                <a:solidFill>
                  <a:schemeClr val="dk1"/>
                </a:solidFill>
                <a:highlight>
                  <a:srgbClr val="FFFFFF"/>
                </a:highlight>
                <a:latin typeface="Arial"/>
                <a:ea typeface="Arial"/>
                <a:cs typeface="Arial"/>
                <a:sym typeface="Arial"/>
              </a:rPr>
              <a:t>opt,</a:t>
            </a:r>
            <a:r>
              <a:rPr lang="en-US" sz="1650">
                <a:solidFill>
                  <a:schemeClr val="dk1"/>
                </a:solidFill>
                <a:highlight>
                  <a:srgbClr val="FFFFFF"/>
                </a:highlight>
                <a:latin typeface="Arial"/>
                <a:ea typeface="Arial"/>
                <a:cs typeface="Arial"/>
                <a:sym typeface="Arial"/>
              </a:rPr>
              <a:t>γ</a:t>
            </a:r>
            <a:r>
              <a:rPr baseline="-25000" lang="en-US" sz="1650">
                <a:solidFill>
                  <a:schemeClr val="dk1"/>
                </a:solidFill>
                <a:highlight>
                  <a:srgbClr val="FFFFFF"/>
                </a:highlight>
                <a:latin typeface="Arial"/>
                <a:ea typeface="Arial"/>
                <a:cs typeface="Arial"/>
                <a:sym typeface="Arial"/>
              </a:rPr>
              <a:t>opt</a:t>
            </a:r>
            <a:r>
              <a:rPr lang="en-US" sz="1650">
                <a:solidFill>
                  <a:schemeClr val="dk1"/>
                </a:solidFill>
                <a:highlight>
                  <a:srgbClr val="FFFFFF"/>
                </a:highlight>
                <a:latin typeface="Arial"/>
                <a:ea typeface="Arial"/>
                <a:cs typeface="Arial"/>
                <a:sym typeface="Arial"/>
              </a:rPr>
              <a:t>)</a:t>
            </a:r>
            <a:r>
              <a:rPr lang="en-US" sz="1600">
                <a:solidFill>
                  <a:schemeClr val="dk1"/>
                </a:solidFill>
                <a:highlight>
                  <a:srgbClr val="FFFFFF"/>
                </a:highlight>
                <a:latin typeface="Arial"/>
                <a:ea typeface="Arial"/>
                <a:cs typeface="Arial"/>
                <a:sym typeface="Arial"/>
              </a:rPr>
              <a:t> </a:t>
            </a:r>
            <a:r>
              <a:rPr lang="en-US" sz="1500">
                <a:solidFill>
                  <a:schemeClr val="dk1"/>
                </a:solidFill>
                <a:highlight>
                  <a:srgbClr val="FFFFFF"/>
                </a:highlight>
                <a:latin typeface="Arial"/>
                <a:ea typeface="Arial"/>
                <a:cs typeface="Arial"/>
                <a:sym typeface="Arial"/>
              </a:rPr>
              <a:t>such that the quantum state </a:t>
            </a:r>
            <a:r>
              <a:rPr lang="en-US" sz="1550">
                <a:solidFill>
                  <a:schemeClr val="dk1"/>
                </a:solidFill>
                <a:highlight>
                  <a:srgbClr val="FFFFFF"/>
                </a:highlight>
                <a:latin typeface="Arial"/>
                <a:ea typeface="Arial"/>
                <a:cs typeface="Arial"/>
                <a:sym typeface="Arial"/>
              </a:rPr>
              <a:t>|ψ(β</a:t>
            </a:r>
            <a:r>
              <a:rPr baseline="-25000" lang="en-US" sz="1550">
                <a:solidFill>
                  <a:schemeClr val="dk1"/>
                </a:solidFill>
                <a:highlight>
                  <a:srgbClr val="FFFFFF"/>
                </a:highlight>
                <a:latin typeface="Arial"/>
                <a:ea typeface="Arial"/>
                <a:cs typeface="Arial"/>
                <a:sym typeface="Arial"/>
              </a:rPr>
              <a:t>opt,</a:t>
            </a:r>
            <a:r>
              <a:rPr lang="en-US" sz="1550">
                <a:solidFill>
                  <a:schemeClr val="dk1"/>
                </a:solidFill>
                <a:highlight>
                  <a:srgbClr val="FFFFFF"/>
                </a:highlight>
                <a:latin typeface="Arial"/>
                <a:ea typeface="Arial"/>
                <a:cs typeface="Arial"/>
                <a:sym typeface="Arial"/>
              </a:rPr>
              <a:t>γ</a:t>
            </a:r>
            <a:r>
              <a:rPr baseline="-25000" lang="en-US" sz="1550">
                <a:solidFill>
                  <a:schemeClr val="dk1"/>
                </a:solidFill>
                <a:highlight>
                  <a:srgbClr val="FFFFFF"/>
                </a:highlight>
                <a:latin typeface="Arial"/>
                <a:ea typeface="Arial"/>
                <a:cs typeface="Arial"/>
                <a:sym typeface="Arial"/>
              </a:rPr>
              <a:t>opt)</a:t>
            </a:r>
            <a:r>
              <a:rPr lang="en-US" sz="1550">
                <a:solidFill>
                  <a:schemeClr val="dk1"/>
                </a:solidFill>
                <a:highlight>
                  <a:srgbClr val="FFFFFF"/>
                </a:highlight>
                <a:latin typeface="Arial"/>
                <a:ea typeface="Arial"/>
                <a:cs typeface="Arial"/>
                <a:sym typeface="Arial"/>
              </a:rPr>
              <a:t>⟩ </a:t>
            </a:r>
            <a:r>
              <a:rPr lang="en-US" sz="1500">
                <a:solidFill>
                  <a:schemeClr val="dk1"/>
                </a:solidFill>
                <a:highlight>
                  <a:srgbClr val="FFFFFF"/>
                </a:highlight>
                <a:latin typeface="Arial"/>
                <a:ea typeface="Arial"/>
                <a:cs typeface="Arial"/>
                <a:sym typeface="Arial"/>
              </a:rPr>
              <a:t> encodes the solution to the problem.</a:t>
            </a:r>
            <a:endParaRPr sz="1500">
              <a:solidFill>
                <a:schemeClr val="dk1"/>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500">
              <a:solidFill>
                <a:schemeClr val="dk1"/>
              </a:solidFill>
              <a:highlight>
                <a:srgbClr val="FFFFFF"/>
              </a:highlight>
              <a:latin typeface="Arial"/>
              <a:ea typeface="Arial"/>
              <a:cs typeface="Arial"/>
              <a:sym typeface="Arial"/>
            </a:endParaRPr>
          </a:p>
          <a:p>
            <a:pPr indent="-342900" lvl="0" marL="457200" rtl="0" algn="just">
              <a:lnSpc>
                <a:spcPct val="95000"/>
              </a:lnSpc>
              <a:spcBef>
                <a:spcPts val="1800"/>
              </a:spcBef>
              <a:spcAft>
                <a:spcPts val="0"/>
              </a:spcAft>
              <a:buClr>
                <a:schemeClr val="dk1"/>
              </a:buClr>
              <a:buSzPts val="1800"/>
              <a:buFont typeface="Arial"/>
              <a:buChar char="❖"/>
            </a:pPr>
            <a:r>
              <a:rPr lang="en-US" sz="1500">
                <a:solidFill>
                  <a:schemeClr val="dk1"/>
                </a:solidFill>
                <a:highlight>
                  <a:srgbClr val="FFFFFF"/>
                </a:highlight>
                <a:latin typeface="Arial"/>
                <a:ea typeface="Arial"/>
                <a:cs typeface="Arial"/>
                <a:sym typeface="Arial"/>
              </a:rPr>
              <a:t>The unitary </a:t>
            </a:r>
            <a:r>
              <a:rPr lang="en-US" sz="1550">
                <a:solidFill>
                  <a:schemeClr val="dk1"/>
                </a:solidFill>
                <a:highlight>
                  <a:srgbClr val="FFFFFF"/>
                </a:highlight>
                <a:latin typeface="Arial"/>
                <a:ea typeface="Arial"/>
                <a:cs typeface="Arial"/>
                <a:sym typeface="Arial"/>
              </a:rPr>
              <a:t>U(β,γ)</a:t>
            </a:r>
            <a:r>
              <a:rPr lang="en-US" sz="1500">
                <a:solidFill>
                  <a:schemeClr val="dk1"/>
                </a:solidFill>
                <a:highlight>
                  <a:srgbClr val="FFFFFF"/>
                </a:highlight>
                <a:latin typeface="Arial"/>
                <a:ea typeface="Arial"/>
                <a:cs typeface="Arial"/>
                <a:sym typeface="Arial"/>
              </a:rPr>
              <a:t> has a specific form and is composed of two unitaries </a:t>
            </a:r>
            <a:r>
              <a:rPr lang="en-US" sz="1375">
                <a:solidFill>
                  <a:schemeClr val="dk1"/>
                </a:solidFill>
                <a:highlight>
                  <a:srgbClr val="FFFFFF"/>
                </a:highlight>
                <a:latin typeface="Arial"/>
                <a:ea typeface="Arial"/>
                <a:cs typeface="Arial"/>
                <a:sym typeface="Arial"/>
              </a:rPr>
              <a:t> </a:t>
            </a:r>
            <a:r>
              <a:rPr lang="en-US" sz="1550">
                <a:solidFill>
                  <a:schemeClr val="dk1"/>
                </a:solidFill>
                <a:highlight>
                  <a:srgbClr val="FFFFFF"/>
                </a:highlight>
                <a:latin typeface="Arial"/>
                <a:ea typeface="Arial"/>
                <a:cs typeface="Arial"/>
                <a:sym typeface="Arial"/>
              </a:rPr>
              <a:t>U(β)=e</a:t>
            </a:r>
            <a:r>
              <a:rPr baseline="30000" lang="en-US" sz="1550">
                <a:solidFill>
                  <a:schemeClr val="dk1"/>
                </a:solidFill>
                <a:highlight>
                  <a:srgbClr val="FFFFFF"/>
                </a:highlight>
                <a:latin typeface="Arial"/>
                <a:ea typeface="Arial"/>
                <a:cs typeface="Arial"/>
                <a:sym typeface="Arial"/>
              </a:rPr>
              <a:t>−iβB</a:t>
            </a:r>
            <a:r>
              <a:rPr baseline="30000" lang="en-US" sz="1550">
                <a:solidFill>
                  <a:schemeClr val="dk1"/>
                </a:solidFill>
                <a:highlight>
                  <a:srgbClr val="FFFFFF"/>
                </a:highlight>
                <a:latin typeface="Arial"/>
                <a:ea typeface="Arial"/>
                <a:cs typeface="Arial"/>
                <a:sym typeface="Arial"/>
              </a:rPr>
              <a:t> </a:t>
            </a:r>
            <a:r>
              <a:rPr lang="en-US" sz="1500">
                <a:solidFill>
                  <a:schemeClr val="dk1"/>
                </a:solidFill>
                <a:highlight>
                  <a:srgbClr val="FFFFFF"/>
                </a:highlight>
                <a:latin typeface="Arial"/>
                <a:ea typeface="Arial"/>
                <a:cs typeface="Arial"/>
                <a:sym typeface="Arial"/>
              </a:rPr>
              <a:t> and </a:t>
            </a:r>
            <a:r>
              <a:rPr lang="en-US" sz="1550">
                <a:solidFill>
                  <a:schemeClr val="dk1"/>
                </a:solidFill>
                <a:highlight>
                  <a:srgbClr val="FFFFFF"/>
                </a:highlight>
                <a:latin typeface="Arial"/>
                <a:ea typeface="Arial"/>
                <a:cs typeface="Arial"/>
                <a:sym typeface="Arial"/>
              </a:rPr>
              <a:t>U(γ)=e</a:t>
            </a:r>
            <a:r>
              <a:rPr baseline="30000" lang="en-US" sz="1550">
                <a:solidFill>
                  <a:schemeClr val="dk1"/>
                </a:solidFill>
                <a:highlight>
                  <a:srgbClr val="FFFFFF"/>
                </a:highlight>
                <a:latin typeface="Arial"/>
                <a:ea typeface="Arial"/>
                <a:cs typeface="Arial"/>
                <a:sym typeface="Arial"/>
              </a:rPr>
              <a:t>−iγHP</a:t>
            </a:r>
            <a:r>
              <a:rPr lang="en-US" sz="1500">
                <a:solidFill>
                  <a:schemeClr val="dk1"/>
                </a:solidFill>
                <a:highlight>
                  <a:srgbClr val="FFFFFF"/>
                </a:highlight>
                <a:latin typeface="Arial"/>
                <a:ea typeface="Arial"/>
                <a:cs typeface="Arial"/>
                <a:sym typeface="Arial"/>
              </a:rPr>
              <a:t> , where </a:t>
            </a:r>
            <a:r>
              <a:rPr lang="en-US" sz="1550">
                <a:solidFill>
                  <a:schemeClr val="dk1"/>
                </a:solidFill>
                <a:highlight>
                  <a:srgbClr val="FFFFFF"/>
                </a:highlight>
                <a:latin typeface="Arial"/>
                <a:ea typeface="Arial"/>
                <a:cs typeface="Arial"/>
                <a:sym typeface="Arial"/>
              </a:rPr>
              <a:t>B</a:t>
            </a:r>
            <a:r>
              <a:rPr lang="en-US" sz="1500">
                <a:solidFill>
                  <a:schemeClr val="dk1"/>
                </a:solidFill>
                <a:highlight>
                  <a:srgbClr val="FFFFFF"/>
                </a:highlight>
                <a:latin typeface="Arial"/>
                <a:ea typeface="Arial"/>
                <a:cs typeface="Arial"/>
                <a:sym typeface="Arial"/>
              </a:rPr>
              <a:t> is the mixing Hamiltonian and </a:t>
            </a:r>
            <a:r>
              <a:rPr lang="en-US" sz="1550">
                <a:solidFill>
                  <a:schemeClr val="dk1"/>
                </a:solidFill>
                <a:highlight>
                  <a:srgbClr val="FFFFFF"/>
                </a:highlight>
                <a:latin typeface="Arial"/>
                <a:ea typeface="Arial"/>
                <a:cs typeface="Arial"/>
                <a:sym typeface="Arial"/>
              </a:rPr>
              <a:t>H</a:t>
            </a:r>
            <a:r>
              <a:rPr baseline="-25000" lang="en-US" sz="1550">
                <a:solidFill>
                  <a:schemeClr val="dk1"/>
                </a:solidFill>
                <a:highlight>
                  <a:srgbClr val="FFFFFF"/>
                </a:highlight>
                <a:latin typeface="Arial"/>
                <a:ea typeface="Arial"/>
                <a:cs typeface="Arial"/>
                <a:sym typeface="Arial"/>
              </a:rPr>
              <a:t>P </a:t>
            </a:r>
            <a:r>
              <a:rPr lang="en-US" sz="1500">
                <a:solidFill>
                  <a:schemeClr val="dk1"/>
                </a:solidFill>
                <a:highlight>
                  <a:srgbClr val="FFFFFF"/>
                </a:highlight>
                <a:latin typeface="Arial"/>
                <a:ea typeface="Arial"/>
                <a:cs typeface="Arial"/>
                <a:sym typeface="Arial"/>
              </a:rPr>
              <a:t>is the problem Hamiltonian. Such a choice of unitary drives its inspiration from a related scheme called quantum annealing.</a:t>
            </a:r>
            <a:endParaRPr sz="1500">
              <a:solidFill>
                <a:schemeClr val="dk1"/>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400">
              <a:solidFill>
                <a:schemeClr val="dk1"/>
              </a:solidFill>
              <a:highlight>
                <a:srgbClr val="FFFFFF"/>
              </a:highlight>
              <a:latin typeface="Arial"/>
              <a:ea typeface="Arial"/>
              <a:cs typeface="Arial"/>
              <a:sym typeface="Arial"/>
            </a:endParaRPr>
          </a:p>
          <a:p>
            <a:pPr indent="0" lvl="0" marL="0" rtl="0" algn="l">
              <a:lnSpc>
                <a:spcPct val="70000"/>
              </a:lnSpc>
              <a:spcBef>
                <a:spcPts val="1800"/>
              </a:spcBef>
              <a:spcAft>
                <a:spcPts val="0"/>
              </a:spcAft>
              <a:buSzPts val="275"/>
              <a:buNone/>
            </a:pPr>
            <a:r>
              <a:t/>
            </a:r>
            <a:endParaRPr sz="157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eace4d812c_0_12"/>
          <p:cNvSpPr txBox="1"/>
          <p:nvPr>
            <p:ph idx="1" type="body"/>
          </p:nvPr>
        </p:nvSpPr>
        <p:spPr>
          <a:xfrm>
            <a:off x="2614625" y="1307025"/>
            <a:ext cx="6186300" cy="5120700"/>
          </a:xfrm>
          <a:prstGeom prst="rect">
            <a:avLst/>
          </a:prstGeom>
        </p:spPr>
        <p:txBody>
          <a:bodyPr anchorCtr="0" anchor="ctr" bIns="45700" lIns="91425" spcFirstLastPara="1" rIns="91425" wrap="square" tIns="45700">
            <a:noAutofit/>
          </a:bodyPr>
          <a:lstStyle/>
          <a:p>
            <a:pPr indent="-317500" lvl="0" marL="457200" rtl="0" algn="just">
              <a:lnSpc>
                <a:spcPct val="95000"/>
              </a:lnSpc>
              <a:spcBef>
                <a:spcPts val="0"/>
              </a:spcBef>
              <a:spcAft>
                <a:spcPts val="0"/>
              </a:spcAft>
              <a:buClr>
                <a:schemeClr val="dk1"/>
              </a:buClr>
              <a:buSzPts val="1400"/>
              <a:buFont typeface="Arial"/>
              <a:buChar char="❖"/>
            </a:pPr>
            <a:r>
              <a:rPr lang="en-US" sz="1400">
                <a:solidFill>
                  <a:schemeClr val="dk1"/>
                </a:solidFill>
                <a:highlight>
                  <a:srgbClr val="FFFFFF"/>
                </a:highlight>
                <a:latin typeface="Arial"/>
                <a:ea typeface="Arial"/>
                <a:cs typeface="Arial"/>
                <a:sym typeface="Arial"/>
              </a:rPr>
              <a:t>H</a:t>
            </a:r>
            <a:r>
              <a:rPr baseline="-25000" lang="en-US" sz="1400">
                <a:solidFill>
                  <a:schemeClr val="dk1"/>
                </a:solidFill>
                <a:highlight>
                  <a:srgbClr val="FFFFFF"/>
                </a:highlight>
                <a:latin typeface="Arial"/>
                <a:ea typeface="Arial"/>
                <a:cs typeface="Arial"/>
                <a:sym typeface="Arial"/>
              </a:rPr>
              <a:t>P</a:t>
            </a:r>
            <a:r>
              <a:rPr lang="en-US" sz="1400">
                <a:solidFill>
                  <a:schemeClr val="dk1"/>
                </a:solidFill>
                <a:highlight>
                  <a:srgbClr val="FFFFFF"/>
                </a:highlight>
                <a:latin typeface="Arial"/>
                <a:ea typeface="Arial"/>
                <a:cs typeface="Arial"/>
                <a:sym typeface="Arial"/>
              </a:rPr>
              <a:t> is a diagonal Hamiltonian in Z  basis and without  mixing Hamiltonian, from a physical point,  the system evolves under closed-system dynamics and the energy (represented here by H</a:t>
            </a:r>
            <a:r>
              <a:rPr baseline="-25000" lang="en-US" sz="1400">
                <a:solidFill>
                  <a:schemeClr val="dk1"/>
                </a:solidFill>
                <a:highlight>
                  <a:srgbClr val="FFFFFF"/>
                </a:highlight>
                <a:latin typeface="Arial"/>
                <a:ea typeface="Arial"/>
                <a:cs typeface="Arial"/>
                <a:sym typeface="Arial"/>
              </a:rPr>
              <a:t>p</a:t>
            </a:r>
            <a:r>
              <a:rPr lang="en-US" sz="1400">
                <a:solidFill>
                  <a:schemeClr val="dk1"/>
                </a:solidFill>
                <a:highlight>
                  <a:srgbClr val="FFFFFF"/>
                </a:highlight>
                <a:latin typeface="Arial"/>
                <a:ea typeface="Arial"/>
                <a:cs typeface="Arial"/>
                <a:sym typeface="Arial"/>
              </a:rPr>
              <a:t>) is conserved, which means energy (that is, in "cost") by choosing different values of </a:t>
            </a:r>
            <a:r>
              <a:rPr lang="en-US" sz="1400">
                <a:solidFill>
                  <a:srgbClr val="242729"/>
                </a:solidFill>
                <a:highlight>
                  <a:srgbClr val="FFFFFF"/>
                </a:highlight>
                <a:latin typeface="Arial"/>
                <a:ea typeface="Arial"/>
                <a:cs typeface="Arial"/>
                <a:sym typeface="Arial"/>
              </a:rPr>
              <a:t>γ (Gamma).</a:t>
            </a:r>
            <a:endParaRPr sz="1400">
              <a:solidFill>
                <a:srgbClr val="242729"/>
              </a:solidFill>
              <a:highlight>
                <a:srgbClr val="FFFFFF"/>
              </a:highlight>
              <a:latin typeface="Arial"/>
              <a:ea typeface="Arial"/>
              <a:cs typeface="Arial"/>
              <a:sym typeface="Arial"/>
            </a:endParaRPr>
          </a:p>
          <a:p>
            <a:pPr indent="0" lvl="0" marL="457200" rtl="0" algn="just">
              <a:lnSpc>
                <a:spcPct val="95000"/>
              </a:lnSpc>
              <a:spcBef>
                <a:spcPts val="1800"/>
              </a:spcBef>
              <a:spcAft>
                <a:spcPts val="0"/>
              </a:spcAft>
              <a:buNone/>
            </a:pPr>
            <a:r>
              <a:t/>
            </a:r>
            <a:endParaRPr sz="1400">
              <a:solidFill>
                <a:srgbClr val="242729"/>
              </a:solidFill>
              <a:highlight>
                <a:srgbClr val="FFFFFF"/>
              </a:highlight>
              <a:latin typeface="Arial"/>
              <a:ea typeface="Arial"/>
              <a:cs typeface="Arial"/>
              <a:sym typeface="Arial"/>
            </a:endParaRPr>
          </a:p>
          <a:p>
            <a:pPr indent="-317500" lvl="0" marL="457200" rtl="0" algn="just">
              <a:lnSpc>
                <a:spcPct val="95000"/>
              </a:lnSpc>
              <a:spcBef>
                <a:spcPts val="1800"/>
              </a:spcBef>
              <a:spcAft>
                <a:spcPts val="0"/>
              </a:spcAft>
              <a:buClr>
                <a:schemeClr val="dk1"/>
              </a:buClr>
              <a:buSzPts val="1400"/>
              <a:buFont typeface="Arial"/>
              <a:buChar char="❖"/>
            </a:pPr>
            <a:r>
              <a:rPr lang="en-US" sz="1400">
                <a:solidFill>
                  <a:srgbClr val="242729"/>
                </a:solidFill>
                <a:highlight>
                  <a:srgbClr val="FFFFFF"/>
                </a:highlight>
                <a:latin typeface="Arial"/>
                <a:ea typeface="Arial"/>
                <a:cs typeface="Arial"/>
                <a:sym typeface="Arial"/>
              </a:rPr>
              <a:t>All of this changes, if a mixer is applied (where </a:t>
            </a:r>
            <a:r>
              <a:rPr i="1" lang="en-US" sz="1400">
                <a:solidFill>
                  <a:srgbClr val="242729"/>
                </a:solidFill>
                <a:highlight>
                  <a:srgbClr val="FFFFFF"/>
                </a:highlight>
                <a:latin typeface="Arial"/>
                <a:ea typeface="Arial"/>
                <a:cs typeface="Arial"/>
                <a:sym typeface="Arial"/>
              </a:rPr>
              <a:t>e.g.</a:t>
            </a:r>
            <a:r>
              <a:rPr lang="en-US" sz="1400">
                <a:solidFill>
                  <a:srgbClr val="242729"/>
                </a:solidFill>
                <a:highlight>
                  <a:srgbClr val="FFFFFF"/>
                </a:highlight>
                <a:latin typeface="Arial"/>
                <a:ea typeface="Arial"/>
                <a:cs typeface="Arial"/>
                <a:sym typeface="Arial"/>
              </a:rPr>
              <a:t>B=∑iσi</a:t>
            </a:r>
            <a:r>
              <a:rPr baseline="30000" lang="en-US" sz="1400">
                <a:solidFill>
                  <a:srgbClr val="242729"/>
                </a:solidFill>
                <a:highlight>
                  <a:srgbClr val="FFFFFF"/>
                </a:highlight>
                <a:latin typeface="Arial"/>
                <a:ea typeface="Arial"/>
                <a:cs typeface="Arial"/>
                <a:sym typeface="Arial"/>
              </a:rPr>
              <a:t>x </a:t>
            </a:r>
            <a:r>
              <a:rPr lang="en-US" sz="1400">
                <a:solidFill>
                  <a:srgbClr val="242729"/>
                </a:solidFill>
                <a:highlight>
                  <a:srgbClr val="FFFFFF"/>
                </a:highlight>
                <a:latin typeface="Arial"/>
                <a:ea typeface="Arial"/>
                <a:cs typeface="Arial"/>
                <a:sym typeface="Arial"/>
              </a:rPr>
              <a:t>)  </a:t>
            </a:r>
            <a:r>
              <a:rPr lang="en-US" sz="1400">
                <a:solidFill>
                  <a:schemeClr val="dk1"/>
                </a:solidFill>
                <a:latin typeface="Arial"/>
                <a:ea typeface="Arial"/>
                <a:cs typeface="Arial"/>
                <a:sym typeface="Arial"/>
              </a:rPr>
              <a:t>U(β)≡exp⁡(−iβB) to  state  |ψ(γ)⟩ so that:</a:t>
            </a:r>
            <a:endParaRPr sz="1400">
              <a:solidFill>
                <a:schemeClr val="dk1"/>
              </a:solidFill>
              <a:latin typeface="Arial"/>
              <a:ea typeface="Arial"/>
              <a:cs typeface="Arial"/>
              <a:sym typeface="Arial"/>
            </a:endParaRPr>
          </a:p>
          <a:p>
            <a:pPr indent="0" lvl="0" marL="0" rtl="0" algn="ctr">
              <a:lnSpc>
                <a:spcPct val="115000"/>
              </a:lnSpc>
              <a:spcBef>
                <a:spcPts val="1800"/>
              </a:spcBef>
              <a:spcAft>
                <a:spcPts val="0"/>
              </a:spcAft>
              <a:buNone/>
            </a:pPr>
            <a:r>
              <a:rPr b="1" lang="en-US" sz="1400">
                <a:solidFill>
                  <a:schemeClr val="dk1"/>
                </a:solidFill>
                <a:latin typeface="Arial"/>
                <a:ea typeface="Arial"/>
                <a:cs typeface="Arial"/>
                <a:sym typeface="Arial"/>
              </a:rPr>
              <a:t>|ψ(γ,β)⟩≡exp⁡(−iβB)exp⁡(−iγH</a:t>
            </a:r>
            <a:r>
              <a:rPr b="1" baseline="-25000" lang="en-US" sz="1400">
                <a:solidFill>
                  <a:schemeClr val="dk1"/>
                </a:solidFill>
                <a:latin typeface="Arial"/>
                <a:ea typeface="Arial"/>
                <a:cs typeface="Arial"/>
                <a:sym typeface="Arial"/>
              </a:rPr>
              <a:t>p</a:t>
            </a:r>
            <a:r>
              <a:rPr b="1" lang="en-US" sz="1400">
                <a:solidFill>
                  <a:schemeClr val="dk1"/>
                </a:solidFill>
                <a:latin typeface="Arial"/>
                <a:ea typeface="Arial"/>
                <a:cs typeface="Arial"/>
                <a:sym typeface="Arial"/>
              </a:rPr>
              <a:t>)|ψ⟩</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US" sz="1400">
                <a:solidFill>
                  <a:schemeClr val="dk1"/>
                </a:solidFill>
                <a:latin typeface="Arial"/>
                <a:ea typeface="Arial"/>
                <a:cs typeface="Arial"/>
                <a:sym typeface="Arial"/>
              </a:rPr>
              <a:t>Since H</a:t>
            </a:r>
            <a:r>
              <a:rPr baseline="-25000" lang="en-US" sz="1400">
                <a:solidFill>
                  <a:schemeClr val="dk1"/>
                </a:solidFill>
                <a:latin typeface="Arial"/>
                <a:ea typeface="Arial"/>
                <a:cs typeface="Arial"/>
                <a:sym typeface="Arial"/>
              </a:rPr>
              <a:t>p</a:t>
            </a:r>
            <a:r>
              <a:rPr lang="en-US" sz="1400">
                <a:solidFill>
                  <a:schemeClr val="dk1"/>
                </a:solidFill>
                <a:latin typeface="Arial"/>
                <a:ea typeface="Arial"/>
                <a:cs typeface="Arial"/>
                <a:sym typeface="Arial"/>
              </a:rPr>
              <a:t> and B do not commute, the dynamics generated by B will </a:t>
            </a:r>
            <a:r>
              <a:rPr i="1" lang="en-US" sz="1400">
                <a:solidFill>
                  <a:schemeClr val="dk1"/>
                </a:solidFill>
                <a:latin typeface="Arial"/>
                <a:ea typeface="Arial"/>
                <a:cs typeface="Arial"/>
                <a:sym typeface="Arial"/>
              </a:rPr>
              <a:t>not</a:t>
            </a:r>
            <a:r>
              <a:rPr lang="en-US" sz="1400">
                <a:solidFill>
                  <a:schemeClr val="dk1"/>
                </a:solidFill>
                <a:latin typeface="Arial"/>
                <a:ea typeface="Arial"/>
                <a:cs typeface="Arial"/>
                <a:sym typeface="Arial"/>
              </a:rPr>
              <a:t> in general conserve the "energy" (</a:t>
            </a:r>
            <a:r>
              <a:rPr i="1" lang="en-US" sz="1400">
                <a:solidFill>
                  <a:schemeClr val="dk1"/>
                </a:solidFill>
                <a:latin typeface="Arial"/>
                <a:ea typeface="Arial"/>
                <a:cs typeface="Arial"/>
                <a:sym typeface="Arial"/>
              </a:rPr>
              <a:t>i.e.</a:t>
            </a:r>
            <a:r>
              <a:rPr lang="en-US" sz="1400">
                <a:solidFill>
                  <a:schemeClr val="dk1"/>
                </a:solidFill>
                <a:latin typeface="Arial"/>
                <a:ea typeface="Arial"/>
                <a:cs typeface="Arial"/>
                <a:sym typeface="Arial"/>
              </a:rPr>
              <a:t> the cost) H</a:t>
            </a:r>
            <a:r>
              <a:rPr baseline="-25000" lang="en-US" sz="1400">
                <a:solidFill>
                  <a:schemeClr val="dk1"/>
                </a:solidFill>
                <a:latin typeface="Arial"/>
                <a:ea typeface="Arial"/>
                <a:cs typeface="Arial"/>
                <a:sym typeface="Arial"/>
              </a:rPr>
              <a:t>p</a:t>
            </a:r>
            <a:r>
              <a:rPr lang="en-US" sz="1400">
                <a:solidFill>
                  <a:schemeClr val="dk1"/>
                </a:solidFill>
                <a:latin typeface="Arial"/>
                <a:ea typeface="Arial"/>
                <a:cs typeface="Arial"/>
                <a:sym typeface="Arial"/>
              </a:rPr>
              <a:t>.</a:t>
            </a:r>
            <a:r>
              <a:rPr lang="en-US" sz="1400">
                <a:solidFill>
                  <a:srgbClr val="242729"/>
                </a:solidFill>
                <a:highlight>
                  <a:srgbClr val="FFFFFF"/>
                </a:highlight>
                <a:latin typeface="Arial"/>
                <a:ea typeface="Arial"/>
                <a:cs typeface="Arial"/>
                <a:sym typeface="Arial"/>
              </a:rPr>
              <a:t>Now the (correct) QAOA energy functional </a:t>
            </a:r>
            <a:r>
              <a:rPr lang="en-US"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457200" lvl="0" marL="1371600" rtl="0" algn="l">
              <a:lnSpc>
                <a:spcPct val="115000"/>
              </a:lnSpc>
              <a:spcBef>
                <a:spcPts val="0"/>
              </a:spcBef>
              <a:spcAft>
                <a:spcPts val="0"/>
              </a:spcAft>
              <a:buNone/>
            </a:pPr>
            <a:r>
              <a:rPr b="1" lang="en-US" sz="1400">
                <a:solidFill>
                  <a:schemeClr val="dk1"/>
                </a:solidFill>
                <a:latin typeface="Arial"/>
                <a:ea typeface="Arial"/>
                <a:cs typeface="Arial"/>
                <a:sym typeface="Arial"/>
              </a:rPr>
              <a:t>f(γ,β)=⟨ψ(γ,β)|HC|ψ(γ,β)⟩</a:t>
            </a:r>
            <a:endParaRPr b="1" sz="1400">
              <a:solidFill>
                <a:schemeClr val="dk1"/>
              </a:solidFill>
              <a:latin typeface="Arial"/>
              <a:ea typeface="Arial"/>
              <a:cs typeface="Arial"/>
              <a:sym typeface="Arial"/>
            </a:endParaRPr>
          </a:p>
          <a:p>
            <a:pPr indent="457200" lvl="0" marL="137160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rPr lang="en-US" sz="1400">
                <a:solidFill>
                  <a:schemeClr val="dk1"/>
                </a:solidFill>
                <a:latin typeface="Arial"/>
                <a:ea typeface="Arial"/>
                <a:cs typeface="Arial"/>
                <a:sym typeface="Arial"/>
              </a:rPr>
              <a:t>is no longer a constant function of γ,β and  classical optimizer can be to minimize its value. That is in general  values γ∗,β∗ can be found such that</a:t>
            </a:r>
            <a:endParaRPr sz="1400">
              <a:solidFill>
                <a:schemeClr val="dk1"/>
              </a:solidFill>
              <a:latin typeface="Arial"/>
              <a:ea typeface="Arial"/>
              <a:cs typeface="Arial"/>
              <a:sym typeface="Arial"/>
            </a:endParaRPr>
          </a:p>
          <a:p>
            <a:pPr indent="0" lvl="0" marL="0" rtl="0" algn="ctr">
              <a:lnSpc>
                <a:spcPct val="115000"/>
              </a:lnSpc>
              <a:spcBef>
                <a:spcPts val="1200"/>
              </a:spcBef>
              <a:spcAft>
                <a:spcPts val="0"/>
              </a:spcAft>
              <a:buNone/>
            </a:pPr>
            <a:r>
              <a:rPr b="1" lang="en-US" sz="1400">
                <a:solidFill>
                  <a:schemeClr val="dk1"/>
                </a:solidFill>
                <a:latin typeface="Arial"/>
                <a:ea typeface="Arial"/>
                <a:cs typeface="Arial"/>
                <a:sym typeface="Arial"/>
              </a:rPr>
              <a:t>⟨ψ(γ∗,β∗)|Hp|ψ(γ∗,β∗)⟩&lt;⟨ψ|Hp|ψ⟩.</a:t>
            </a:r>
            <a:endParaRPr b="1" sz="14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rPr lang="en-US" sz="1400">
                <a:solidFill>
                  <a:schemeClr val="dk1"/>
                </a:solidFill>
                <a:latin typeface="Arial"/>
                <a:ea typeface="Arial"/>
                <a:cs typeface="Arial"/>
                <a:sym typeface="Arial"/>
              </a:rPr>
              <a:t>The exact same argument applies to any depth p of the QAOA variational Ansatz.</a:t>
            </a:r>
            <a:endParaRPr sz="1400">
              <a:solidFill>
                <a:schemeClr val="dk1"/>
              </a:solidFill>
              <a:latin typeface="Arial"/>
              <a:ea typeface="Arial"/>
              <a:cs typeface="Arial"/>
              <a:sym typeface="Arial"/>
            </a:endParaRPr>
          </a:p>
          <a:p>
            <a:pPr indent="0" lvl="0" marL="0" rtl="0" algn="just">
              <a:lnSpc>
                <a:spcPct val="95000"/>
              </a:lnSpc>
              <a:spcBef>
                <a:spcPts val="0"/>
              </a:spcBef>
              <a:spcAft>
                <a:spcPts val="0"/>
              </a:spcAft>
              <a:buNone/>
            </a:pPr>
            <a:r>
              <a:t/>
            </a:r>
            <a:endParaRPr sz="1400">
              <a:solidFill>
                <a:schemeClr val="dk1"/>
              </a:solidFill>
              <a:highlight>
                <a:srgbClr val="FFFFFF"/>
              </a:highlight>
              <a:latin typeface="Arial"/>
              <a:ea typeface="Arial"/>
              <a:cs typeface="Arial"/>
              <a:sym typeface="Arial"/>
            </a:endParaRPr>
          </a:p>
          <a:p>
            <a:pPr indent="0" lvl="0" marL="0" rtl="0" algn="l">
              <a:spcBef>
                <a:spcPts val="1800"/>
              </a:spcBef>
              <a:spcAft>
                <a:spcPts val="0"/>
              </a:spcAft>
              <a:buNone/>
            </a:pPr>
            <a:r>
              <a:t/>
            </a:r>
            <a:endParaRPr sz="1400"/>
          </a:p>
        </p:txBody>
      </p:sp>
      <p:sp>
        <p:nvSpPr>
          <p:cNvPr id="251" name="Google Shape;251;geace4d812c_0_12"/>
          <p:cNvSpPr txBox="1"/>
          <p:nvPr>
            <p:ph type="title"/>
          </p:nvPr>
        </p:nvSpPr>
        <p:spPr>
          <a:xfrm rot="-5400000">
            <a:off x="-1271475" y="2728800"/>
            <a:ext cx="4914900" cy="128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t>QAOA : </a:t>
            </a:r>
            <a:r>
              <a:rPr b="1" lang="en-US" sz="3600">
                <a:solidFill>
                  <a:srgbClr val="002060"/>
                </a:solidFill>
              </a:rPr>
              <a:t>Role of Mixer</a:t>
            </a:r>
            <a:endParaRPr b="1" sz="3600">
              <a:solidFill>
                <a:srgbClr val="00206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eace4d812c_0_20"/>
          <p:cNvSpPr txBox="1"/>
          <p:nvPr>
            <p:ph type="title"/>
          </p:nvPr>
        </p:nvSpPr>
        <p:spPr>
          <a:xfrm rot="-5400000">
            <a:off x="-1278675" y="2364525"/>
            <a:ext cx="5029200" cy="2071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Conditional Value at Risk (CVaR)</a:t>
            </a:r>
            <a:endParaRPr b="1"/>
          </a:p>
        </p:txBody>
      </p:sp>
      <p:sp>
        <p:nvSpPr>
          <p:cNvPr id="257" name="Google Shape;257;geace4d812c_0_20"/>
          <p:cNvSpPr txBox="1"/>
          <p:nvPr>
            <p:ph idx="1" type="body"/>
          </p:nvPr>
        </p:nvSpPr>
        <p:spPr>
          <a:xfrm>
            <a:off x="2859075" y="714375"/>
            <a:ext cx="5942100" cy="5670600"/>
          </a:xfrm>
          <a:prstGeom prst="rect">
            <a:avLst/>
          </a:prstGeom>
        </p:spPr>
        <p:txBody>
          <a:bodyPr anchorCtr="0" anchor="ctr" bIns="45700" lIns="91425" spcFirstLastPara="1" rIns="91425" wrap="square" tIns="45700">
            <a:noAutofit/>
          </a:bodyPr>
          <a:lstStyle/>
          <a:p>
            <a:pPr indent="0" lvl="0" marL="76200" rtl="0" algn="l">
              <a:lnSpc>
                <a:spcPct val="115000"/>
              </a:lnSpc>
              <a:spcBef>
                <a:spcPts val="0"/>
              </a:spcBef>
              <a:spcAft>
                <a:spcPts val="0"/>
              </a:spcAft>
              <a:buClr>
                <a:schemeClr val="dk1"/>
              </a:buClr>
              <a:buSzPts val="1100"/>
              <a:buFont typeface="Arial"/>
              <a:buNone/>
            </a:pPr>
            <a:r>
              <a:t/>
            </a:r>
            <a:endParaRPr b="1" sz="1400">
              <a:solidFill>
                <a:srgbClr val="16161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400">
                <a:solidFill>
                  <a:srgbClr val="161616"/>
                </a:solidFill>
                <a:highlight>
                  <a:srgbClr val="FFFFFF"/>
                </a:highlight>
                <a:latin typeface="Arial"/>
                <a:ea typeface="Arial"/>
                <a:cs typeface="Arial"/>
                <a:sym typeface="Arial"/>
              </a:rPr>
              <a:t>The idea behind calculating the </a:t>
            </a:r>
            <a:r>
              <a:rPr b="1" lang="en-US" sz="1400">
                <a:solidFill>
                  <a:srgbClr val="161616"/>
                </a:solidFill>
                <a:highlight>
                  <a:srgbClr val="FFFFFF"/>
                </a:highlight>
                <a:latin typeface="Arial"/>
                <a:ea typeface="Arial"/>
                <a:cs typeface="Arial"/>
                <a:sym typeface="Arial"/>
              </a:rPr>
              <a:t>Conditional Value at Risk</a:t>
            </a:r>
            <a:r>
              <a:rPr lang="en-US" sz="1400">
                <a:solidFill>
                  <a:srgbClr val="161616"/>
                </a:solidFill>
                <a:highlight>
                  <a:srgbClr val="FFFFFF"/>
                </a:highlight>
                <a:latin typeface="Arial"/>
                <a:ea typeface="Arial"/>
                <a:cs typeface="Arial"/>
                <a:sym typeface="Arial"/>
              </a:rPr>
              <a:t> (or CVaR) is an a</a:t>
            </a:r>
            <a:r>
              <a:rPr lang="en-US" sz="1400">
                <a:solidFill>
                  <a:srgbClr val="161616"/>
                </a:solidFill>
                <a:highlight>
                  <a:srgbClr val="FFFFFF"/>
                </a:highlight>
                <a:latin typeface="Arial"/>
                <a:ea typeface="Arial"/>
                <a:cs typeface="Arial"/>
                <a:sym typeface="Arial"/>
              </a:rPr>
              <a:t>daptation to QAOA </a:t>
            </a:r>
            <a:r>
              <a:rPr lang="en-US" sz="1400">
                <a:solidFill>
                  <a:srgbClr val="161616"/>
                </a:solidFill>
                <a:highlight>
                  <a:srgbClr val="FFFFFF"/>
                </a:highlight>
                <a:latin typeface="Arial"/>
                <a:ea typeface="Arial"/>
                <a:cs typeface="Arial"/>
                <a:sym typeface="Arial"/>
              </a:rPr>
              <a:t>. </a:t>
            </a:r>
            <a:endParaRPr sz="1400">
              <a:solidFill>
                <a:srgbClr val="161616"/>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t/>
            </a:r>
            <a:endParaRPr sz="1400">
              <a:solidFill>
                <a:srgbClr val="161616"/>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lang="en-US" sz="1400">
                <a:solidFill>
                  <a:srgbClr val="161616"/>
                </a:solidFill>
                <a:highlight>
                  <a:srgbClr val="FFFFFF"/>
                </a:highlight>
                <a:latin typeface="Arial"/>
                <a:ea typeface="Arial"/>
                <a:cs typeface="Arial"/>
                <a:sym typeface="Arial"/>
              </a:rPr>
              <a:t>Instead of calculating the mean of all cut values c</a:t>
            </a:r>
            <a:r>
              <a:rPr baseline="-25000" lang="en-US" sz="1400">
                <a:solidFill>
                  <a:srgbClr val="161616"/>
                </a:solidFill>
                <a:highlight>
                  <a:srgbClr val="FFFFFF"/>
                </a:highlight>
                <a:latin typeface="Arial"/>
                <a:ea typeface="Arial"/>
                <a:cs typeface="Arial"/>
                <a:sym typeface="Arial"/>
              </a:rPr>
              <a:t>i</a:t>
            </a:r>
            <a:r>
              <a:rPr baseline="-25000" lang="en-US" sz="1400">
                <a:solidFill>
                  <a:srgbClr val="161616"/>
                </a:solidFill>
                <a:highlight>
                  <a:srgbClr val="FFFFFF"/>
                </a:highlight>
                <a:latin typeface="Arial"/>
                <a:ea typeface="Arial"/>
                <a:cs typeface="Arial"/>
                <a:sym typeface="Arial"/>
              </a:rPr>
              <a:t> </a:t>
            </a:r>
            <a:r>
              <a:rPr lang="en-US" sz="1400">
                <a:solidFill>
                  <a:srgbClr val="161616"/>
                </a:solidFill>
                <a:highlight>
                  <a:srgbClr val="FFFFFF"/>
                </a:highlight>
                <a:latin typeface="Arial"/>
                <a:ea typeface="Arial"/>
                <a:cs typeface="Arial"/>
                <a:sym typeface="Arial"/>
              </a:rPr>
              <a:t>obtained from the measurement outcomes of the circuit to compute the cost function f, the algorithm only takes into account a fraction</a:t>
            </a:r>
            <a:r>
              <a:rPr b="1" lang="en-US" sz="1400">
                <a:solidFill>
                  <a:srgbClr val="161616"/>
                </a:solidFill>
                <a:highlight>
                  <a:srgbClr val="FFFFFF"/>
                </a:highlight>
                <a:latin typeface="Arial"/>
                <a:ea typeface="Arial"/>
                <a:cs typeface="Arial"/>
                <a:sym typeface="Arial"/>
              </a:rPr>
              <a:t> α </a:t>
            </a:r>
            <a:r>
              <a:rPr lang="en-US" sz="1400">
                <a:solidFill>
                  <a:srgbClr val="161616"/>
                </a:solidFill>
                <a:highlight>
                  <a:srgbClr val="FFFFFF"/>
                </a:highlight>
                <a:latin typeface="Arial"/>
                <a:ea typeface="Arial"/>
                <a:cs typeface="Arial"/>
                <a:sym typeface="Arial"/>
              </a:rPr>
              <a:t>of the highest measured cut values.</a:t>
            </a:r>
            <a:endParaRPr sz="1400">
              <a:solidFill>
                <a:srgbClr val="161616"/>
              </a:solidFill>
              <a:highlight>
                <a:srgbClr val="FFFFFF"/>
              </a:highlight>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t/>
            </a:r>
            <a:endParaRPr sz="1400">
              <a:solidFill>
                <a:srgbClr val="161616"/>
              </a:solidFill>
              <a:highlight>
                <a:srgbClr val="FFFFFF"/>
              </a:highlight>
              <a:latin typeface="Arial"/>
              <a:ea typeface="Arial"/>
              <a:cs typeface="Arial"/>
              <a:sym typeface="Arial"/>
            </a:endParaRPr>
          </a:p>
          <a:p>
            <a:pPr indent="0" lvl="0" marL="0" rtl="0" algn="ctr">
              <a:lnSpc>
                <a:spcPct val="115000"/>
              </a:lnSpc>
              <a:spcBef>
                <a:spcPts val="500"/>
              </a:spcBef>
              <a:spcAft>
                <a:spcPts val="0"/>
              </a:spcAft>
              <a:buClr>
                <a:schemeClr val="dk1"/>
              </a:buClr>
              <a:buSzPts val="1100"/>
              <a:buFont typeface="Arial"/>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US" sz="1400">
                <a:solidFill>
                  <a:schemeClr val="dk1"/>
                </a:solidFill>
                <a:latin typeface="Arial"/>
                <a:ea typeface="Arial"/>
                <a:cs typeface="Arial"/>
                <a:sym typeface="Arial"/>
              </a:rPr>
              <a:t>where the </a:t>
            </a:r>
            <a:r>
              <a:rPr b="1" lang="en-US" sz="1400">
                <a:solidFill>
                  <a:schemeClr val="dk1"/>
                </a:solidFill>
                <a:latin typeface="Arial"/>
                <a:ea typeface="Arial"/>
                <a:cs typeface="Arial"/>
                <a:sym typeface="Arial"/>
              </a:rPr>
              <a:t>c</a:t>
            </a:r>
            <a:r>
              <a:rPr b="1" baseline="-25000" lang="en-US" sz="1400">
                <a:solidFill>
                  <a:schemeClr val="dk1"/>
                </a:solidFill>
                <a:latin typeface="Arial"/>
                <a:ea typeface="Arial"/>
                <a:cs typeface="Arial"/>
                <a:sym typeface="Arial"/>
              </a:rPr>
              <a:t>i</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are ordered decreasing in size. Since  interest is in obtaining a single good solution for the original optimization problem, looking only at a fraction of the best cuts can help to speed up the optimization process.</a:t>
            </a:r>
            <a:endParaRPr sz="1400"/>
          </a:p>
        </p:txBody>
      </p:sp>
      <p:pic>
        <p:nvPicPr>
          <p:cNvPr id="258" name="Google Shape;258;geace4d812c_0_20"/>
          <p:cNvPicPr preferRelativeResize="0"/>
          <p:nvPr/>
        </p:nvPicPr>
        <p:blipFill>
          <a:blip r:embed="rId3">
            <a:alphaModFix/>
          </a:blip>
          <a:stretch>
            <a:fillRect/>
          </a:stretch>
        </p:blipFill>
        <p:spPr>
          <a:xfrm>
            <a:off x="4243400" y="3667125"/>
            <a:ext cx="2928925" cy="50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9e273d0f4_0_717"/>
          <p:cNvSpPr txBox="1"/>
          <p:nvPr>
            <p:ph type="title"/>
          </p:nvPr>
        </p:nvSpPr>
        <p:spPr>
          <a:xfrm rot="-5400000">
            <a:off x="-1130705" y="2644876"/>
            <a:ext cx="4837471" cy="19861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orbel"/>
              <a:buNone/>
            </a:pPr>
            <a:r>
              <a:rPr b="1" lang="en-US" sz="3600"/>
              <a:t>Outline</a:t>
            </a:r>
            <a:endParaRPr b="1" sz="3600"/>
          </a:p>
        </p:txBody>
      </p:sp>
      <p:sp>
        <p:nvSpPr>
          <p:cNvPr id="107" name="Google Shape;107;ge9e273d0f4_0_717"/>
          <p:cNvSpPr txBox="1"/>
          <p:nvPr>
            <p:ph idx="1" type="body"/>
          </p:nvPr>
        </p:nvSpPr>
        <p:spPr>
          <a:xfrm>
            <a:off x="2943225" y="864100"/>
            <a:ext cx="5905800" cy="5120700"/>
          </a:xfrm>
          <a:prstGeom prst="rect">
            <a:avLst/>
          </a:prstGeom>
          <a:noFill/>
          <a:ln>
            <a:noFill/>
          </a:ln>
        </p:spPr>
        <p:txBody>
          <a:bodyPr anchorCtr="0" anchor="t" bIns="45700" lIns="91425" spcFirstLastPara="1" rIns="91425" wrap="square" tIns="45700">
            <a:normAutofit/>
          </a:bodyPr>
          <a:lstStyle/>
          <a:p>
            <a:pPr indent="-182880" lvl="0" marL="182880" rtl="0" algn="l">
              <a:lnSpc>
                <a:spcPct val="150000"/>
              </a:lnSpc>
              <a:spcBef>
                <a:spcPts val="1200"/>
              </a:spcBef>
              <a:spcAft>
                <a:spcPts val="0"/>
              </a:spcAft>
              <a:buSzPts val="1800"/>
              <a:buFont typeface="Noto Sans Symbols"/>
              <a:buChar char="❖"/>
            </a:pPr>
            <a:r>
              <a:rPr lang="en-US" sz="2400"/>
              <a:t>Team &amp; Contribution</a:t>
            </a:r>
            <a:endParaRPr/>
          </a:p>
          <a:p>
            <a:pPr indent="-182880" lvl="0" marL="182880" rtl="0" algn="l">
              <a:lnSpc>
                <a:spcPct val="150000"/>
              </a:lnSpc>
              <a:spcBef>
                <a:spcPts val="1200"/>
              </a:spcBef>
              <a:spcAft>
                <a:spcPts val="0"/>
              </a:spcAft>
              <a:buSzPts val="1800"/>
              <a:buFont typeface="Noto Sans Symbols"/>
              <a:buChar char="❖"/>
            </a:pPr>
            <a:r>
              <a:rPr lang="en-US" sz="2400"/>
              <a:t>Introduction</a:t>
            </a:r>
            <a:endParaRPr/>
          </a:p>
          <a:p>
            <a:pPr indent="-182880" lvl="0" marL="182880" rtl="0" algn="l">
              <a:lnSpc>
                <a:spcPct val="150000"/>
              </a:lnSpc>
              <a:spcBef>
                <a:spcPts val="1200"/>
              </a:spcBef>
              <a:spcAft>
                <a:spcPts val="0"/>
              </a:spcAft>
              <a:buSzPts val="1800"/>
              <a:buFont typeface="Noto Sans Symbols"/>
              <a:buChar char="❖"/>
            </a:pPr>
            <a:r>
              <a:rPr lang="en-US" sz="2400"/>
              <a:t>Project overview</a:t>
            </a:r>
            <a:endParaRPr sz="2400"/>
          </a:p>
          <a:p>
            <a:pPr indent="-182880" lvl="0" marL="182880" rtl="0" algn="l">
              <a:lnSpc>
                <a:spcPct val="150000"/>
              </a:lnSpc>
              <a:spcBef>
                <a:spcPts val="1200"/>
              </a:spcBef>
              <a:spcAft>
                <a:spcPts val="0"/>
              </a:spcAft>
              <a:buSzPts val="1800"/>
              <a:buFont typeface="Noto Sans Symbols"/>
              <a:buChar char="❖"/>
            </a:pPr>
            <a:r>
              <a:rPr lang="en-US" sz="2400"/>
              <a:t>Implementation Methodology </a:t>
            </a:r>
            <a:endParaRPr b="1" sz="3000">
              <a:solidFill>
                <a:schemeClr val="dk1"/>
              </a:solidFill>
            </a:endParaRPr>
          </a:p>
          <a:p>
            <a:pPr indent="-182880" lvl="0" marL="182880" rtl="0" algn="l">
              <a:lnSpc>
                <a:spcPct val="150000"/>
              </a:lnSpc>
              <a:spcBef>
                <a:spcPts val="1200"/>
              </a:spcBef>
              <a:spcAft>
                <a:spcPts val="0"/>
              </a:spcAft>
              <a:buSzPts val="1800"/>
              <a:buFont typeface="Noto Sans Symbols"/>
              <a:buChar char="❖"/>
            </a:pPr>
            <a:r>
              <a:rPr lang="en-US" sz="2400"/>
              <a:t>Results  &amp; </a:t>
            </a:r>
            <a:r>
              <a:rPr lang="en-US" sz="2400"/>
              <a:t>Comparative</a:t>
            </a:r>
            <a:r>
              <a:rPr lang="en-US" sz="2400"/>
              <a:t> Analysis</a:t>
            </a:r>
            <a:endParaRPr/>
          </a:p>
          <a:p>
            <a:pPr indent="-182880" lvl="0" marL="182880" rtl="0" algn="l">
              <a:lnSpc>
                <a:spcPct val="150000"/>
              </a:lnSpc>
              <a:spcBef>
                <a:spcPts val="1200"/>
              </a:spcBef>
              <a:spcAft>
                <a:spcPts val="0"/>
              </a:spcAft>
              <a:buSzPts val="1800"/>
              <a:buFont typeface="Noto Sans Symbols"/>
              <a:buChar char="❖"/>
            </a:pPr>
            <a:r>
              <a:rPr lang="en-US" sz="2400"/>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ead0bce4ba_0_22"/>
          <p:cNvSpPr txBox="1"/>
          <p:nvPr>
            <p:ph type="title"/>
          </p:nvPr>
        </p:nvSpPr>
        <p:spPr>
          <a:xfrm>
            <a:off x="70275" y="298450"/>
            <a:ext cx="9002400"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Framework</a:t>
            </a:r>
            <a:endParaRPr b="1" sz="3600"/>
          </a:p>
        </p:txBody>
      </p:sp>
      <p:sp>
        <p:nvSpPr>
          <p:cNvPr id="264" name="Google Shape;264;gead0bce4ba_0_22"/>
          <p:cNvSpPr txBox="1"/>
          <p:nvPr>
            <p:ph idx="1" type="body"/>
          </p:nvPr>
        </p:nvSpPr>
        <p:spPr>
          <a:xfrm>
            <a:off x="2901951" y="864108"/>
            <a:ext cx="5486400" cy="51206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sz="2000"/>
              <a:t>Using the Quantum Approximation Optimization Algorithm</a:t>
            </a:r>
            <a:endParaRPr sz="2000"/>
          </a:p>
          <a:p>
            <a:pPr indent="0" lvl="0" marL="182880" rtl="0" algn="l">
              <a:lnSpc>
                <a:spcPct val="90000"/>
              </a:lnSpc>
              <a:spcBef>
                <a:spcPts val="0"/>
              </a:spcBef>
              <a:spcAft>
                <a:spcPts val="0"/>
              </a:spcAft>
              <a:buNone/>
            </a:pPr>
            <a:r>
              <a:t/>
            </a:r>
            <a:endParaRPr sz="2000"/>
          </a:p>
          <a:p>
            <a:pPr indent="-182880" lvl="0" marL="182880" rtl="0" algn="l">
              <a:lnSpc>
                <a:spcPct val="90000"/>
              </a:lnSpc>
              <a:spcBef>
                <a:spcPts val="0"/>
              </a:spcBef>
              <a:spcAft>
                <a:spcPts val="0"/>
              </a:spcAft>
              <a:buSzPts val="2000"/>
              <a:buChar char="▪"/>
            </a:pPr>
            <a:r>
              <a:rPr lang="en-US"/>
              <a:t>Goal to minimize the following function</a:t>
            </a:r>
            <a:endParaRPr/>
          </a:p>
          <a:p>
            <a:pPr indent="0" lvl="0" marL="411480" rtl="0" algn="l">
              <a:lnSpc>
                <a:spcPct val="90000"/>
              </a:lnSpc>
              <a:spcBef>
                <a:spcPts val="400"/>
              </a:spcBef>
              <a:spcAft>
                <a:spcPts val="200"/>
              </a:spcAft>
              <a:buSzPts val="1900"/>
              <a:buNone/>
            </a:pPr>
            <a:r>
              <a:t/>
            </a:r>
            <a:endParaRPr/>
          </a:p>
        </p:txBody>
      </p:sp>
      <p:pic>
        <p:nvPicPr>
          <p:cNvPr id="265" name="Google Shape;265;gead0bce4ba_0_22"/>
          <p:cNvPicPr preferRelativeResize="0"/>
          <p:nvPr/>
        </p:nvPicPr>
        <p:blipFill rotWithShape="1">
          <a:blip r:embed="rId3">
            <a:alphaModFix/>
          </a:blip>
          <a:srcRect b="0" l="0" r="0" t="0"/>
          <a:stretch/>
        </p:blipFill>
        <p:spPr>
          <a:xfrm>
            <a:off x="4663150" y="2365647"/>
            <a:ext cx="1963994" cy="447675"/>
          </a:xfrm>
          <a:prstGeom prst="rect">
            <a:avLst/>
          </a:prstGeom>
          <a:noFill/>
          <a:ln>
            <a:noFill/>
          </a:ln>
        </p:spPr>
      </p:pic>
      <p:pic>
        <p:nvPicPr>
          <p:cNvPr id="266" name="Google Shape;266;gead0bce4ba_0_22"/>
          <p:cNvPicPr preferRelativeResize="0"/>
          <p:nvPr/>
        </p:nvPicPr>
        <p:blipFill rotWithShape="1">
          <a:blip r:embed="rId4">
            <a:alphaModFix/>
          </a:blip>
          <a:srcRect b="0" l="0" r="0" t="0"/>
          <a:stretch/>
        </p:blipFill>
        <p:spPr>
          <a:xfrm>
            <a:off x="4536700" y="3080974"/>
            <a:ext cx="2216900" cy="360100"/>
          </a:xfrm>
          <a:prstGeom prst="rect">
            <a:avLst/>
          </a:prstGeom>
          <a:noFill/>
          <a:ln>
            <a:noFill/>
          </a:ln>
        </p:spPr>
      </p:pic>
      <p:pic>
        <p:nvPicPr>
          <p:cNvPr id="267" name="Google Shape;267;gead0bce4ba_0_22"/>
          <p:cNvPicPr preferRelativeResize="0"/>
          <p:nvPr/>
        </p:nvPicPr>
        <p:blipFill rotWithShape="1">
          <a:blip r:embed="rId5">
            <a:alphaModFix/>
          </a:blip>
          <a:srcRect b="0" l="0" r="34815" t="31623"/>
          <a:stretch/>
        </p:blipFill>
        <p:spPr>
          <a:xfrm>
            <a:off x="2659575" y="4714875"/>
            <a:ext cx="5971151" cy="1440483"/>
          </a:xfrm>
          <a:prstGeom prst="rect">
            <a:avLst/>
          </a:prstGeom>
          <a:noFill/>
          <a:ln>
            <a:noFill/>
          </a:ln>
        </p:spPr>
      </p:pic>
      <p:sp>
        <p:nvSpPr>
          <p:cNvPr id="268" name="Google Shape;268;gead0bce4ba_0_22"/>
          <p:cNvSpPr txBox="1"/>
          <p:nvPr/>
        </p:nvSpPr>
        <p:spPr>
          <a:xfrm rot="-5400000">
            <a:off x="-1348375" y="2311275"/>
            <a:ext cx="5243400" cy="2192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000"/>
              <a:buFont typeface="Arial"/>
              <a:buNone/>
            </a:pPr>
            <a:r>
              <a:rPr b="1" i="0" lang="en-US" sz="3000" u="none" cap="none" strike="noStrike">
                <a:solidFill>
                  <a:srgbClr val="FFFFFF"/>
                </a:solidFill>
                <a:latin typeface="Arial"/>
                <a:ea typeface="Arial"/>
                <a:cs typeface="Arial"/>
                <a:sym typeface="Arial"/>
              </a:rPr>
              <a:t>Quantum Machine-Learning (QAOA)  for Portfolio Optimization</a:t>
            </a:r>
            <a:endParaRPr b="1" i="0" sz="3000" u="none" cap="none" strike="noStrike">
              <a:solidFill>
                <a:srgbClr val="FFFFFF"/>
              </a:solidFill>
              <a:latin typeface="Corbel"/>
              <a:ea typeface="Corbel"/>
              <a:cs typeface="Corbel"/>
              <a:sym typeface="Corbel"/>
            </a:endParaRPr>
          </a:p>
        </p:txBody>
      </p:sp>
      <p:pic>
        <p:nvPicPr>
          <p:cNvPr id="269" name="Google Shape;269;gead0bce4ba_0_22"/>
          <p:cNvPicPr preferRelativeResize="0"/>
          <p:nvPr/>
        </p:nvPicPr>
        <p:blipFill rotWithShape="1">
          <a:blip r:embed="rId5">
            <a:alphaModFix/>
          </a:blip>
          <a:srcRect b="83997" l="0" r="48038" t="0"/>
          <a:stretch/>
        </p:blipFill>
        <p:spPr>
          <a:xfrm>
            <a:off x="2659575" y="3850600"/>
            <a:ext cx="5084252" cy="360100"/>
          </a:xfrm>
          <a:prstGeom prst="rect">
            <a:avLst/>
          </a:prstGeom>
          <a:noFill/>
          <a:ln>
            <a:noFill/>
          </a:ln>
        </p:spPr>
      </p:pic>
      <p:pic>
        <p:nvPicPr>
          <p:cNvPr id="270" name="Google Shape;270;gead0bce4ba_0_22"/>
          <p:cNvPicPr preferRelativeResize="0"/>
          <p:nvPr/>
        </p:nvPicPr>
        <p:blipFill rotWithShape="1">
          <a:blip r:embed="rId5">
            <a:alphaModFix/>
          </a:blip>
          <a:srcRect b="84405" l="51559" r="0" t="0"/>
          <a:stretch/>
        </p:blipFill>
        <p:spPr>
          <a:xfrm>
            <a:off x="2530813" y="4282725"/>
            <a:ext cx="4863467" cy="360100"/>
          </a:xfrm>
          <a:prstGeom prst="rect">
            <a:avLst/>
          </a:prstGeom>
          <a:noFill/>
          <a:ln>
            <a:noFill/>
          </a:ln>
        </p:spPr>
      </p:pic>
      <p:pic>
        <p:nvPicPr>
          <p:cNvPr id="271" name="Google Shape;271;gead0bce4ba_0_22"/>
          <p:cNvPicPr preferRelativeResize="0"/>
          <p:nvPr/>
        </p:nvPicPr>
        <p:blipFill rotWithShape="1">
          <a:blip r:embed="rId5">
            <a:alphaModFix/>
          </a:blip>
          <a:srcRect b="64473" l="1926" r="78945" t="15632"/>
          <a:stretch/>
        </p:blipFill>
        <p:spPr>
          <a:xfrm>
            <a:off x="7272325" y="4238950"/>
            <a:ext cx="1871673" cy="447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e9e273d0f4_0_507"/>
          <p:cNvSpPr txBox="1"/>
          <p:nvPr>
            <p:ph type="title"/>
          </p:nvPr>
        </p:nvSpPr>
        <p:spPr>
          <a:xfrm rot="-5400000">
            <a:off x="-1340969" y="2685288"/>
            <a:ext cx="5055241" cy="150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Quantum Machine-Learning Results</a:t>
            </a:r>
            <a:endParaRPr b="1" sz="3600"/>
          </a:p>
        </p:txBody>
      </p:sp>
      <p:sp>
        <p:nvSpPr>
          <p:cNvPr id="277" name="Google Shape;277;ge9e273d0f4_0_507"/>
          <p:cNvSpPr txBox="1"/>
          <p:nvPr>
            <p:ph idx="1" type="body"/>
          </p:nvPr>
        </p:nvSpPr>
        <p:spPr>
          <a:xfrm>
            <a:off x="2651250" y="788738"/>
            <a:ext cx="4103400" cy="949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00"/>
              <a:buNone/>
            </a:pPr>
            <a:r>
              <a:rPr b="1" i="0" lang="en-US">
                <a:latin typeface="Courier New"/>
                <a:ea typeface="Courier New"/>
                <a:cs typeface="Courier New"/>
                <a:sym typeface="Courier New"/>
              </a:rPr>
              <a:t>Initial Stocks ['XOM’(0), 'BAC’(1),</a:t>
            </a:r>
            <a:r>
              <a:rPr b="1" lang="en-US">
                <a:latin typeface="Courier New"/>
                <a:ea typeface="Courier New"/>
                <a:cs typeface="Courier New"/>
                <a:sym typeface="Courier New"/>
              </a:rPr>
              <a:t> </a:t>
            </a:r>
            <a:r>
              <a:rPr b="1" i="0" lang="en-US">
                <a:latin typeface="Courier New"/>
                <a:ea typeface="Courier New"/>
                <a:cs typeface="Courier New"/>
                <a:sym typeface="Courier New"/>
              </a:rPr>
              <a:t>'IBM'</a:t>
            </a:r>
            <a:r>
              <a:rPr b="1" lang="en-US">
                <a:latin typeface="Courier New"/>
                <a:ea typeface="Courier New"/>
                <a:cs typeface="Courier New"/>
                <a:sym typeface="Courier New"/>
              </a:rPr>
              <a:t>(2)</a:t>
            </a:r>
            <a:r>
              <a:rPr b="1" i="0" lang="en-US">
                <a:latin typeface="Courier New"/>
                <a:ea typeface="Courier New"/>
                <a:cs typeface="Courier New"/>
                <a:sym typeface="Courier New"/>
              </a:rPr>
              <a:t>, 'PFE'(3), 'TSLA’(4)]</a:t>
            </a:r>
            <a:endParaRPr b="1"/>
          </a:p>
          <a:p>
            <a:pPr indent="0" lvl="0" marL="0" rtl="0" algn="l">
              <a:lnSpc>
                <a:spcPct val="90000"/>
              </a:lnSpc>
              <a:spcBef>
                <a:spcPts val="1200"/>
              </a:spcBef>
              <a:spcAft>
                <a:spcPts val="0"/>
              </a:spcAft>
              <a:buClr>
                <a:srgbClr val="000000"/>
              </a:buClr>
              <a:buSzPts val="1900"/>
              <a:buFont typeface="Arial"/>
              <a:buNone/>
            </a:pPr>
            <a:r>
              <a:t/>
            </a:r>
            <a:endParaRPr>
              <a:solidFill>
                <a:srgbClr val="212121"/>
              </a:solidFill>
              <a:latin typeface="Courier New"/>
              <a:ea typeface="Courier New"/>
              <a:cs typeface="Courier New"/>
              <a:sym typeface="Courier New"/>
            </a:endParaRPr>
          </a:p>
          <a:p>
            <a:pPr indent="0" lvl="0" marL="0" rtl="0" algn="l">
              <a:lnSpc>
                <a:spcPct val="90000"/>
              </a:lnSpc>
              <a:spcBef>
                <a:spcPts val="1200"/>
              </a:spcBef>
              <a:spcAft>
                <a:spcPts val="200"/>
              </a:spcAft>
              <a:buSzPts val="1900"/>
              <a:buNone/>
            </a:pPr>
            <a:r>
              <a:t/>
            </a:r>
            <a:endParaRPr/>
          </a:p>
        </p:txBody>
      </p:sp>
      <p:sp>
        <p:nvSpPr>
          <p:cNvPr id="278" name="Google Shape;278;ge9e273d0f4_0_507"/>
          <p:cNvSpPr txBox="1"/>
          <p:nvPr/>
        </p:nvSpPr>
        <p:spPr>
          <a:xfrm>
            <a:off x="6668616" y="2362200"/>
            <a:ext cx="2364900" cy="35550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chemeClr val="lt1"/>
              </a:buClr>
              <a:buSzPts val="1900"/>
              <a:buFont typeface="Courier New"/>
              <a:buNone/>
            </a:pPr>
            <a:r>
              <a:rPr b="0" i="0" lang="en-US" sz="1900" u="none" cap="none" strike="noStrike">
                <a:solidFill>
                  <a:schemeClr val="lt1"/>
                </a:solidFill>
                <a:latin typeface="Courier New"/>
                <a:ea typeface="Courier New"/>
                <a:cs typeface="Courier New"/>
                <a:sym typeface="Courier New"/>
              </a:rPr>
              <a:t>Covariance Plot</a:t>
            </a:r>
            <a:endParaRPr b="0" i="0" sz="1900" u="none" cap="none" strike="noStrike">
              <a:solidFill>
                <a:schemeClr val="lt1"/>
              </a:solidFill>
              <a:latin typeface="Courier New"/>
              <a:ea typeface="Courier New"/>
              <a:cs typeface="Courier New"/>
              <a:sym typeface="Courier New"/>
            </a:endParaRPr>
          </a:p>
        </p:txBody>
      </p:sp>
      <p:sp>
        <p:nvSpPr>
          <p:cNvPr id="279" name="Google Shape;279;ge9e273d0f4_0_507"/>
          <p:cNvSpPr txBox="1"/>
          <p:nvPr/>
        </p:nvSpPr>
        <p:spPr>
          <a:xfrm>
            <a:off x="2606700" y="2212775"/>
            <a:ext cx="41925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Minimum Variance F</a:t>
            </a:r>
            <a:r>
              <a:rPr b="1" lang="en-US" sz="1800">
                <a:solidFill>
                  <a:schemeClr val="dk1"/>
                </a:solidFill>
              </a:rPr>
              <a:t>or Optimal </a:t>
            </a:r>
            <a:r>
              <a:rPr b="1" i="0" lang="en-US" sz="1800" u="none" cap="none" strike="noStrike">
                <a:solidFill>
                  <a:schemeClr val="dk1"/>
                </a:solidFill>
                <a:latin typeface="Arial"/>
                <a:ea typeface="Arial"/>
                <a:cs typeface="Arial"/>
                <a:sym typeface="Arial"/>
              </a:rPr>
              <a:t>Portfolio </a:t>
            </a:r>
            <a:r>
              <a:rPr b="1" lang="en-US" sz="1800">
                <a:solidFill>
                  <a:schemeClr val="dk1"/>
                </a:solidFill>
              </a:rPr>
              <a:t>Selection</a:t>
            </a:r>
            <a:r>
              <a:rPr b="1"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Corbel"/>
              <a:ea typeface="Corbel"/>
              <a:cs typeface="Corbel"/>
              <a:sym typeface="Corbel"/>
            </a:endParaRPr>
          </a:p>
          <a:p>
            <a:pPr indent="0" lvl="0" marL="0" marR="0" rtl="0" algn="ctr">
              <a:spcBef>
                <a:spcPts val="0"/>
              </a:spcBef>
              <a:spcAft>
                <a:spcPts val="0"/>
              </a:spcAft>
              <a:buClr>
                <a:schemeClr val="dk1"/>
              </a:buClr>
              <a:buSzPts val="1800"/>
              <a:buFont typeface="Corbel"/>
              <a:buNone/>
            </a:pPr>
            <a:r>
              <a:t/>
            </a:r>
            <a:endParaRPr b="1"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Using Classical EigenSolver</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['BAC', 'TSLA']</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Using QAOA without Conditional Value At Risk</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[‘XOM', 'TSLA']</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Using QAOA with Conditional Value At Risk (</a:t>
            </a:r>
            <a:r>
              <a:rPr b="1" i="0" lang="en-US" sz="1800" u="none" cap="none" strike="noStrike">
                <a:solidFill>
                  <a:schemeClr val="dk1"/>
                </a:solidFill>
                <a:latin typeface="Arial"/>
                <a:ea typeface="Arial"/>
                <a:cs typeface="Arial"/>
                <a:sym typeface="Arial"/>
              </a:rPr>
              <a:t>alpha= 0.05</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['XOM', 'BAC', 'IBM', 'PFE’]</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800"/>
              <a:buFont typeface="Corbel"/>
              <a:buNone/>
            </a:pPr>
            <a:r>
              <a:t/>
            </a:r>
            <a:endParaRPr b="0" i="0" sz="1800" u="none" cap="none" strike="noStrike">
              <a:solidFill>
                <a:schemeClr val="dk1"/>
              </a:solidFill>
              <a:latin typeface="Arial"/>
              <a:ea typeface="Arial"/>
              <a:cs typeface="Arial"/>
              <a:sym typeface="Arial"/>
            </a:endParaRPr>
          </a:p>
        </p:txBody>
      </p:sp>
      <p:pic>
        <p:nvPicPr>
          <p:cNvPr id="280" name="Google Shape;280;ge9e273d0f4_0_507"/>
          <p:cNvPicPr preferRelativeResize="0"/>
          <p:nvPr/>
        </p:nvPicPr>
        <p:blipFill>
          <a:blip r:embed="rId3">
            <a:alphaModFix/>
          </a:blip>
          <a:stretch>
            <a:fillRect/>
          </a:stretch>
        </p:blipFill>
        <p:spPr>
          <a:xfrm>
            <a:off x="6668625" y="165075"/>
            <a:ext cx="2170575" cy="2197127"/>
          </a:xfrm>
          <a:prstGeom prst="rect">
            <a:avLst/>
          </a:prstGeom>
          <a:noFill/>
          <a:ln>
            <a:noFill/>
          </a:ln>
        </p:spPr>
      </p:pic>
      <p:sp>
        <p:nvSpPr>
          <p:cNvPr id="281" name="Google Shape;281;ge9e273d0f4_0_507"/>
          <p:cNvSpPr txBox="1"/>
          <p:nvPr/>
        </p:nvSpPr>
        <p:spPr>
          <a:xfrm>
            <a:off x="6402574" y="2339850"/>
            <a:ext cx="27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2"/>
                </a:solidFill>
                <a:latin typeface="Corbel"/>
                <a:ea typeface="Corbel"/>
                <a:cs typeface="Corbel"/>
                <a:sym typeface="Corbel"/>
              </a:rPr>
              <a:t>Covariance matrix for the assets</a:t>
            </a:r>
            <a:endParaRPr b="1">
              <a:solidFill>
                <a:schemeClr val="dk2"/>
              </a:solidFill>
              <a:latin typeface="Corbel"/>
              <a:ea typeface="Corbel"/>
              <a:cs typeface="Corbel"/>
              <a:sym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9"/>
          <p:cNvSpPr txBox="1"/>
          <p:nvPr>
            <p:ph type="title"/>
          </p:nvPr>
        </p:nvSpPr>
        <p:spPr>
          <a:xfrm>
            <a:off x="914399" y="461419"/>
            <a:ext cx="7575300" cy="1062000"/>
          </a:xfrm>
          <a:prstGeom prst="rect">
            <a:avLst/>
          </a:prstGeom>
          <a:noFill/>
          <a:ln>
            <a:noFill/>
          </a:ln>
        </p:spPr>
        <p:txBody>
          <a:bodyPr anchorCtr="0" anchor="ctr" bIns="0" lIns="0" spcFirstLastPara="1" rIns="0" wrap="square" tIns="15225">
            <a:spAutoFit/>
          </a:bodyPr>
          <a:lstStyle/>
          <a:p>
            <a:pPr indent="0" lvl="0" marL="0" rtl="0" algn="ctr">
              <a:lnSpc>
                <a:spcPct val="90000"/>
              </a:lnSpc>
              <a:spcBef>
                <a:spcPts val="0"/>
              </a:spcBef>
              <a:spcAft>
                <a:spcPts val="0"/>
              </a:spcAft>
              <a:buClr>
                <a:srgbClr val="FFFFFF"/>
              </a:buClr>
              <a:buSzPts val="3000"/>
              <a:buFont typeface="Corbel"/>
              <a:buNone/>
            </a:pPr>
            <a:r>
              <a:rPr b="1" lang="en-US"/>
              <a:t>Current Trends:</a:t>
            </a:r>
            <a:endParaRPr b="1"/>
          </a:p>
          <a:p>
            <a:pPr indent="0" lvl="0" marL="0" rtl="0" algn="ctr">
              <a:lnSpc>
                <a:spcPct val="90000"/>
              </a:lnSpc>
              <a:spcBef>
                <a:spcPts val="0"/>
              </a:spcBef>
              <a:spcAft>
                <a:spcPts val="0"/>
              </a:spcAft>
              <a:buClr>
                <a:srgbClr val="FFFFFF"/>
              </a:buClr>
              <a:buSzPts val="3000"/>
              <a:buFont typeface="Corbel"/>
              <a:buNone/>
            </a:pPr>
            <a:r>
              <a:rPr b="1" lang="en-US"/>
              <a:t>Efficient Frontier Theory</a:t>
            </a:r>
            <a:endParaRPr b="1"/>
          </a:p>
        </p:txBody>
      </p:sp>
      <p:sp>
        <p:nvSpPr>
          <p:cNvPr id="287" name="Google Shape;287;p9"/>
          <p:cNvSpPr txBox="1"/>
          <p:nvPr/>
        </p:nvSpPr>
        <p:spPr>
          <a:xfrm rot="-5400000">
            <a:off x="-1340969" y="2685288"/>
            <a:ext cx="5055241" cy="1508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FFFF"/>
              </a:buClr>
              <a:buSzPts val="3000"/>
              <a:buFont typeface="Corbel"/>
              <a:buNone/>
            </a:pPr>
            <a:r>
              <a:rPr b="1" i="0" lang="en-US" sz="3000" u="none" cap="none" strike="noStrike">
                <a:solidFill>
                  <a:srgbClr val="FFFFFF"/>
                </a:solidFill>
                <a:latin typeface="Corbel"/>
                <a:ea typeface="Corbel"/>
                <a:cs typeface="Corbel"/>
                <a:sym typeface="Corbel"/>
              </a:rPr>
              <a:t>Comparative Analysis</a:t>
            </a:r>
            <a:endParaRPr b="1" i="0" sz="3600" u="none" cap="none" strike="noStrike">
              <a:solidFill>
                <a:srgbClr val="FFFFFF"/>
              </a:solidFill>
              <a:latin typeface="Corbel"/>
              <a:ea typeface="Corbel"/>
              <a:cs typeface="Corbel"/>
              <a:sym typeface="Corbel"/>
            </a:endParaRPr>
          </a:p>
        </p:txBody>
      </p:sp>
      <p:pic>
        <p:nvPicPr>
          <p:cNvPr id="288" name="Google Shape;288;p9"/>
          <p:cNvPicPr preferRelativeResize="0"/>
          <p:nvPr/>
        </p:nvPicPr>
        <p:blipFill>
          <a:blip r:embed="rId3">
            <a:alphaModFix/>
          </a:blip>
          <a:stretch>
            <a:fillRect/>
          </a:stretch>
        </p:blipFill>
        <p:spPr>
          <a:xfrm>
            <a:off x="2743175" y="1283925"/>
            <a:ext cx="5946275" cy="4157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1"/>
          <p:cNvSpPr txBox="1"/>
          <p:nvPr>
            <p:ph type="title"/>
          </p:nvPr>
        </p:nvSpPr>
        <p:spPr>
          <a:xfrm rot="-5400000">
            <a:off x="84398" y="2706674"/>
            <a:ext cx="2210612" cy="143550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References</a:t>
            </a:r>
            <a:endParaRPr sz="3600"/>
          </a:p>
        </p:txBody>
      </p:sp>
      <p:sp>
        <p:nvSpPr>
          <p:cNvPr id="294" name="Google Shape;294;p11"/>
          <p:cNvSpPr txBox="1"/>
          <p:nvPr>
            <p:ph idx="1" type="body"/>
          </p:nvPr>
        </p:nvSpPr>
        <p:spPr>
          <a:xfrm>
            <a:off x="2631812" y="1205430"/>
            <a:ext cx="6040240" cy="4601183"/>
          </a:xfrm>
          <a:prstGeom prst="rect">
            <a:avLst/>
          </a:prstGeom>
          <a:solidFill>
            <a:schemeClr val="lt1"/>
          </a:solid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800"/>
              <a:buFont typeface="Corbel"/>
              <a:buChar char="•"/>
            </a:pPr>
            <a:r>
              <a:rPr lang="en-US" sz="1600">
                <a:solidFill>
                  <a:srgbClr val="002060"/>
                </a:solidFill>
              </a:rPr>
              <a:t>Markowitz Portfolio Optimization with a Quantum Anneale: Erica Grant, Travis Humble , University of Tennessee </a:t>
            </a:r>
            <a:r>
              <a:rPr lang="en-US" sz="1600" u="sng">
                <a:solidFill>
                  <a:srgbClr val="002060"/>
                </a:solidFill>
                <a:hlinkClick r:id="rId3">
                  <a:extLst>
                    <a:ext uri="{A12FA001-AC4F-418D-AE19-62706E023703}">
                      <ahyp:hlinkClr val="tx"/>
                    </a:ext>
                  </a:extLst>
                </a:hlinkClick>
              </a:rPr>
              <a:t>https://www.dwavesys.com/sites/default/files/5_Grant_Erica_ORNL.pdf</a:t>
            </a:r>
            <a:r>
              <a:rPr lang="en-US" sz="1600" u="sng">
                <a:solidFill>
                  <a:srgbClr val="002060"/>
                </a:solidFill>
              </a:rPr>
              <a:t> </a:t>
            </a:r>
            <a:endParaRPr/>
          </a:p>
          <a:p>
            <a:pPr indent="-68579" lvl="0" marL="182880" rtl="0" algn="l">
              <a:lnSpc>
                <a:spcPct val="90000"/>
              </a:lnSpc>
              <a:spcBef>
                <a:spcPts val="0"/>
              </a:spcBef>
              <a:spcAft>
                <a:spcPts val="0"/>
              </a:spcAft>
              <a:buSzPts val="1800"/>
              <a:buFont typeface="Corbel"/>
              <a:buNone/>
            </a:pPr>
            <a:r>
              <a:t/>
            </a:r>
            <a:endParaRPr sz="1600" u="sng">
              <a:solidFill>
                <a:srgbClr val="002060"/>
              </a:solidFill>
            </a:endParaRPr>
          </a:p>
          <a:p>
            <a:pPr indent="-182880" lvl="0" marL="182880" rtl="0" algn="l">
              <a:lnSpc>
                <a:spcPct val="90000"/>
              </a:lnSpc>
              <a:spcBef>
                <a:spcPts val="1200"/>
              </a:spcBef>
              <a:spcAft>
                <a:spcPts val="0"/>
              </a:spcAft>
              <a:buSzPts val="1600"/>
              <a:buChar char="●"/>
            </a:pPr>
            <a:br>
              <a:rPr b="0" i="0" lang="en-US" sz="1600" u="sng" strike="noStrike">
                <a:solidFill>
                  <a:srgbClr val="002060"/>
                </a:solidFill>
                <a:hlinkClick r:id="rId4">
                  <a:extLst>
                    <a:ext uri="{A12FA001-AC4F-418D-AE19-62706E023703}">
                      <ahyp:hlinkClr val="tx"/>
                    </a:ext>
                  </a:extLst>
                </a:hlinkClick>
              </a:rPr>
            </a:br>
            <a:r>
              <a:rPr b="0" i="0" lang="en-US" sz="1600" u="sng" strike="noStrike">
                <a:solidFill>
                  <a:srgbClr val="002060"/>
                </a:solidFill>
                <a:hlinkClick r:id="rId5">
                  <a:extLst>
                    <a:ext uri="{A12FA001-AC4F-418D-AE19-62706E023703}">
                      <ahyp:hlinkClr val="tx"/>
                    </a:ext>
                  </a:extLst>
                </a:hlinkClick>
              </a:rPr>
              <a:t>Improving Variational Quantum Optimization using CVaR – https://arxiv.org/abs/1907.04769 </a:t>
            </a:r>
            <a:endParaRPr/>
          </a:p>
          <a:p>
            <a:pPr indent="-81279" lvl="0" marL="182880" rtl="0" algn="l">
              <a:lnSpc>
                <a:spcPct val="90000"/>
              </a:lnSpc>
              <a:spcBef>
                <a:spcPts val="1200"/>
              </a:spcBef>
              <a:spcAft>
                <a:spcPts val="0"/>
              </a:spcAft>
              <a:buSzPts val="1600"/>
              <a:buNone/>
            </a:pPr>
            <a:r>
              <a:t/>
            </a:r>
            <a:endParaRPr sz="1600" u="sng">
              <a:solidFill>
                <a:srgbClr val="002060"/>
              </a:solidFill>
              <a:hlinkClick r:id="rId6">
                <a:extLst>
                  <a:ext uri="{A12FA001-AC4F-418D-AE19-62706E023703}">
                    <ahyp:hlinkClr val="tx"/>
                  </a:ext>
                </a:extLst>
              </a:hlinkClick>
            </a:endParaRPr>
          </a:p>
          <a:p>
            <a:pPr indent="-182880" lvl="0" marL="182880" rtl="0" algn="l">
              <a:lnSpc>
                <a:spcPct val="90000"/>
              </a:lnSpc>
              <a:spcBef>
                <a:spcPts val="1200"/>
              </a:spcBef>
              <a:spcAft>
                <a:spcPts val="0"/>
              </a:spcAft>
              <a:buSzPts val="1600"/>
              <a:buChar char="●"/>
            </a:pPr>
            <a:r>
              <a:rPr b="1" i="0" lang="en-US" sz="1600">
                <a:solidFill>
                  <a:srgbClr val="002060"/>
                </a:solidFill>
              </a:rPr>
              <a:t>Quantum computing for finance: overview and prospects  </a:t>
            </a:r>
            <a:r>
              <a:rPr b="1" i="0" lang="en-US" sz="1600" u="sng">
                <a:solidFill>
                  <a:srgbClr val="002060"/>
                </a:solidFill>
                <a:hlinkClick r:id="rId7">
                  <a:extLst>
                    <a:ext uri="{A12FA001-AC4F-418D-AE19-62706E023703}">
                      <ahyp:hlinkClr val="tx"/>
                    </a:ext>
                  </a:extLst>
                </a:hlinkClick>
              </a:rPr>
              <a:t>https://arxiv.org/abs/1807.03890</a:t>
            </a:r>
            <a:r>
              <a:rPr b="1" i="0" lang="en-US" sz="1600">
                <a:solidFill>
                  <a:srgbClr val="002060"/>
                </a:solidFill>
              </a:rPr>
              <a:t> </a:t>
            </a:r>
            <a:endParaRPr b="1" i="0" sz="1600">
              <a:solidFill>
                <a:srgbClr val="002060"/>
              </a:solidFill>
            </a:endParaRPr>
          </a:p>
          <a:p>
            <a:pPr indent="0" lvl="0" marL="182880" rtl="0" algn="l">
              <a:lnSpc>
                <a:spcPct val="90000"/>
              </a:lnSpc>
              <a:spcBef>
                <a:spcPts val="1200"/>
              </a:spcBef>
              <a:spcAft>
                <a:spcPts val="0"/>
              </a:spcAft>
              <a:buNone/>
            </a:pPr>
            <a:r>
              <a:t/>
            </a:r>
            <a:endParaRPr b="1" sz="1600">
              <a:solidFill>
                <a:srgbClr val="002060"/>
              </a:solidFill>
            </a:endParaRPr>
          </a:p>
          <a:p>
            <a:pPr indent="-182880" lvl="0" marL="182880" rtl="0" algn="l">
              <a:lnSpc>
                <a:spcPct val="90000"/>
              </a:lnSpc>
              <a:spcBef>
                <a:spcPts val="1200"/>
              </a:spcBef>
              <a:spcAft>
                <a:spcPts val="0"/>
              </a:spcAft>
              <a:buClr>
                <a:srgbClr val="002060"/>
              </a:buClr>
              <a:buSzPts val="1600"/>
              <a:buChar char="●"/>
            </a:pPr>
            <a:r>
              <a:rPr b="1" lang="en-US" sz="1600">
                <a:solidFill>
                  <a:srgbClr val="002060"/>
                </a:solidFill>
              </a:rPr>
              <a:t>Qiskit Textbook</a:t>
            </a:r>
            <a:endParaRPr b="1" sz="1600">
              <a:solidFill>
                <a:srgbClr val="002060"/>
              </a:solidFill>
            </a:endParaRPr>
          </a:p>
          <a:p>
            <a:pPr indent="-81279" lvl="0" marL="182880" rtl="0" algn="l">
              <a:lnSpc>
                <a:spcPct val="90000"/>
              </a:lnSpc>
              <a:spcBef>
                <a:spcPts val="1200"/>
              </a:spcBef>
              <a:spcAft>
                <a:spcPts val="0"/>
              </a:spcAft>
              <a:buSzPts val="1600"/>
              <a:buNone/>
            </a:pPr>
            <a:r>
              <a:t/>
            </a:r>
            <a:endParaRPr b="0" i="0" sz="1600" u="sng" strike="noStrike">
              <a:solidFill>
                <a:srgbClr val="002060"/>
              </a:solidFill>
              <a:latin typeface="arial"/>
              <a:ea typeface="arial"/>
              <a:cs typeface="arial"/>
              <a:sym typeface="arial"/>
              <a:hlinkClick r:id="rId8">
                <a:extLst>
                  <a:ext uri="{A12FA001-AC4F-418D-AE19-62706E023703}">
                    <ahyp:hlinkClr val="tx"/>
                  </a:ext>
                </a:extLst>
              </a:hlinkClick>
            </a:endParaRPr>
          </a:p>
          <a:p>
            <a:pPr indent="-68579" lvl="0" marL="182880" rtl="0" algn="l">
              <a:lnSpc>
                <a:spcPct val="90000"/>
              </a:lnSpc>
              <a:spcBef>
                <a:spcPts val="0"/>
              </a:spcBef>
              <a:spcAft>
                <a:spcPts val="0"/>
              </a:spcAft>
              <a:buSzPts val="1800"/>
              <a:buFont typeface="Corbel"/>
              <a:buNone/>
            </a:pPr>
            <a:r>
              <a:t/>
            </a:r>
            <a:endParaRPr sz="1800" u="sng">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txBox="1"/>
          <p:nvPr>
            <p:ph type="title"/>
          </p:nvPr>
        </p:nvSpPr>
        <p:spPr>
          <a:xfrm rot="-5400000">
            <a:off x="-3411793" y="2674621"/>
            <a:ext cx="9143999" cy="15087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Corbel"/>
              <a:buNone/>
            </a:pPr>
            <a:r>
              <a:rPr b="1" lang="en-US">
                <a:solidFill>
                  <a:schemeClr val="lt1"/>
                </a:solidFill>
              </a:rPr>
              <a:t>Conclusion</a:t>
            </a:r>
            <a:endParaRPr sz="3600">
              <a:solidFill>
                <a:schemeClr val="lt1"/>
              </a:solidFill>
            </a:endParaRPr>
          </a:p>
        </p:txBody>
      </p:sp>
      <p:sp>
        <p:nvSpPr>
          <p:cNvPr id="300" name="Google Shape;300;p10"/>
          <p:cNvSpPr txBox="1"/>
          <p:nvPr/>
        </p:nvSpPr>
        <p:spPr>
          <a:xfrm>
            <a:off x="2709080" y="767401"/>
            <a:ext cx="5589346" cy="3706102"/>
          </a:xfrm>
          <a:prstGeom prst="rect">
            <a:avLst/>
          </a:prstGeom>
          <a:solidFill>
            <a:schemeClr val="lt1"/>
          </a:solidFill>
          <a:ln>
            <a:noFill/>
          </a:ln>
        </p:spPr>
        <p:txBody>
          <a:bodyPr anchorCtr="0" anchor="t" bIns="45700" lIns="91425" spcFirstLastPara="1" rIns="91425" wrap="square" tIns="45700">
            <a:spAutoFit/>
          </a:bodyPr>
          <a:lstStyle/>
          <a:p>
            <a:pPr indent="-285750" lvl="0" marL="298450" marR="0" rtl="0" algn="l">
              <a:lnSpc>
                <a:spcPct val="100000"/>
              </a:lnSpc>
              <a:spcBef>
                <a:spcPts val="100"/>
              </a:spcBef>
              <a:spcAft>
                <a:spcPts val="0"/>
              </a:spcAft>
              <a:buClr>
                <a:srgbClr val="002060"/>
              </a:buClr>
              <a:buSzPts val="1800"/>
              <a:buFont typeface="Corbel"/>
              <a:buChar char="•"/>
            </a:pPr>
            <a:r>
              <a:rPr b="0" i="0" lang="en-US" sz="1800" u="none" cap="none" strike="noStrike">
                <a:solidFill>
                  <a:srgbClr val="002060"/>
                </a:solidFill>
                <a:latin typeface="Corbel"/>
                <a:ea typeface="Corbel"/>
                <a:cs typeface="Corbel"/>
                <a:sym typeface="Corbel"/>
              </a:rPr>
              <a:t>Classical ML can leverage Tensor Networks which highly improvable (GPUs, etc)</a:t>
            </a:r>
            <a:endParaRPr/>
          </a:p>
          <a:p>
            <a:pPr indent="-171450" lvl="0" marL="298450" marR="0" rtl="0" algn="l">
              <a:lnSpc>
                <a:spcPct val="100000"/>
              </a:lnSpc>
              <a:spcBef>
                <a:spcPts val="0"/>
              </a:spcBef>
              <a:spcAft>
                <a:spcPts val="0"/>
              </a:spcAft>
              <a:buClr>
                <a:srgbClr val="002060"/>
              </a:buClr>
              <a:buSzPts val="1800"/>
              <a:buFont typeface="Corbel"/>
              <a:buNone/>
            </a:pPr>
            <a:r>
              <a:t/>
            </a:r>
            <a:endParaRPr b="0" i="0" sz="1800" u="none" cap="none" strike="noStrike">
              <a:solidFill>
                <a:srgbClr val="002060"/>
              </a:solidFill>
              <a:latin typeface="Corbel"/>
              <a:ea typeface="Corbel"/>
              <a:cs typeface="Corbel"/>
              <a:sym typeface="Corbel"/>
            </a:endParaRPr>
          </a:p>
          <a:p>
            <a:pPr indent="-285750" lvl="0" marL="298450" marR="0" rtl="0" algn="l">
              <a:lnSpc>
                <a:spcPct val="100000"/>
              </a:lnSpc>
              <a:spcBef>
                <a:spcPts val="0"/>
              </a:spcBef>
              <a:spcAft>
                <a:spcPts val="0"/>
              </a:spcAft>
              <a:buClr>
                <a:srgbClr val="002060"/>
              </a:buClr>
              <a:buSzPts val="1800"/>
              <a:buFont typeface="Corbel"/>
              <a:buChar char="•"/>
            </a:pPr>
            <a:r>
              <a:rPr b="0" i="0" lang="en-US" sz="1800" u="none" cap="none" strike="noStrike">
                <a:solidFill>
                  <a:srgbClr val="002060"/>
                </a:solidFill>
                <a:latin typeface="Corbel"/>
                <a:ea typeface="Corbel"/>
                <a:cs typeface="Corbel"/>
                <a:sym typeface="Corbel"/>
              </a:rPr>
              <a:t>VQE &amp; QAOA (in NISQ) highly limited by underlying hardware advancements, though somewhat resistant to noise</a:t>
            </a:r>
            <a:endParaRPr/>
          </a:p>
          <a:p>
            <a:pPr indent="-171450" lvl="0" marL="298450" marR="0" rtl="0" algn="l">
              <a:spcBef>
                <a:spcPts val="0"/>
              </a:spcBef>
              <a:spcAft>
                <a:spcPts val="0"/>
              </a:spcAft>
              <a:buClr>
                <a:srgbClr val="002060"/>
              </a:buClr>
              <a:buSzPts val="1800"/>
              <a:buFont typeface="Corbel"/>
              <a:buNone/>
            </a:pPr>
            <a:r>
              <a:t/>
            </a:r>
            <a:endParaRPr b="1" i="0" sz="1800" u="none" cap="none" strike="noStrike">
              <a:solidFill>
                <a:srgbClr val="002060"/>
              </a:solidFill>
              <a:latin typeface="Corbel"/>
              <a:ea typeface="Corbel"/>
              <a:cs typeface="Corbel"/>
              <a:sym typeface="Corbel"/>
            </a:endParaRPr>
          </a:p>
          <a:p>
            <a:pPr indent="-285750" lvl="0" marL="298450" marR="0" rtl="0" algn="l">
              <a:spcBef>
                <a:spcPts val="0"/>
              </a:spcBef>
              <a:spcAft>
                <a:spcPts val="0"/>
              </a:spcAft>
              <a:buClr>
                <a:srgbClr val="002060"/>
              </a:buClr>
              <a:buSzPts val="1800"/>
              <a:buFont typeface="Corbel"/>
              <a:buChar char="•"/>
            </a:pPr>
            <a:r>
              <a:rPr b="1" i="0" lang="en-US" sz="1800" u="none" cap="none" strike="noStrike">
                <a:solidFill>
                  <a:srgbClr val="002060"/>
                </a:solidFill>
                <a:latin typeface="Corbel"/>
                <a:ea typeface="Corbel"/>
                <a:cs typeface="Corbel"/>
                <a:sym typeface="Corbel"/>
              </a:rPr>
              <a:t>CVaR </a:t>
            </a:r>
            <a:r>
              <a:rPr b="0" i="0" lang="en-US" sz="1800" u="none" cap="none" strike="noStrike">
                <a:solidFill>
                  <a:srgbClr val="002060"/>
                </a:solidFill>
                <a:latin typeface="Corbel"/>
                <a:ea typeface="Corbel"/>
                <a:cs typeface="Corbel"/>
                <a:sym typeface="Corbel"/>
              </a:rPr>
              <a:t>(Conditional Value-at-Risk) is an aggregation function which leads to faster convergence to better solutions for all combinatorial optimization problems</a:t>
            </a:r>
            <a:r>
              <a:rPr b="0" i="0" lang="en-US" sz="1800" u="none" cap="none" strike="noStrike">
                <a:solidFill>
                  <a:schemeClr val="dk1"/>
                </a:solidFill>
                <a:latin typeface="Corbel"/>
                <a:ea typeface="Corbel"/>
                <a:cs typeface="Corbel"/>
                <a:sym typeface="Corbel"/>
              </a:rPr>
              <a:t>.</a:t>
            </a:r>
            <a:endParaRPr b="0" i="0" sz="1800" u="none" cap="none" strike="noStrike">
              <a:solidFill>
                <a:schemeClr val="dk1"/>
              </a:solidFill>
              <a:latin typeface="Corbel"/>
              <a:ea typeface="Corbel"/>
              <a:cs typeface="Corbel"/>
              <a:sym typeface="Corbel"/>
            </a:endParaRPr>
          </a:p>
          <a:p>
            <a:pPr indent="-171450" lvl="0" marL="298450" marR="0" rtl="0" algn="l">
              <a:lnSpc>
                <a:spcPct val="100000"/>
              </a:lnSpc>
              <a:spcBef>
                <a:spcPts val="0"/>
              </a:spcBef>
              <a:spcAft>
                <a:spcPts val="0"/>
              </a:spcAft>
              <a:buClr>
                <a:srgbClr val="002060"/>
              </a:buClr>
              <a:buSzPts val="1800"/>
              <a:buFont typeface="Corbel"/>
              <a:buNone/>
            </a:pPr>
            <a:r>
              <a:t/>
            </a:r>
            <a:endParaRPr b="0" i="0" sz="1800" u="none" cap="none" strike="noStrike">
              <a:solidFill>
                <a:srgbClr val="002060"/>
              </a:solidFill>
              <a:latin typeface="Corbel"/>
              <a:ea typeface="Corbel"/>
              <a:cs typeface="Corbel"/>
              <a:sym typeface="Corbel"/>
            </a:endParaRPr>
          </a:p>
          <a:p>
            <a:pPr indent="-171450" lvl="0" marL="298450" marR="0" rtl="0" algn="l">
              <a:lnSpc>
                <a:spcPct val="100000"/>
              </a:lnSpc>
              <a:spcBef>
                <a:spcPts val="0"/>
              </a:spcBef>
              <a:spcAft>
                <a:spcPts val="0"/>
              </a:spcAft>
              <a:buClr>
                <a:srgbClr val="002060"/>
              </a:buClr>
              <a:buSzPts val="1800"/>
              <a:buFont typeface="Corbel"/>
              <a:buNone/>
            </a:pPr>
            <a:r>
              <a:t/>
            </a:r>
            <a:endParaRPr b="0" i="0" sz="1800" u="none" cap="none" strike="noStrike">
              <a:solidFill>
                <a:srgbClr val="002060"/>
              </a:solidFill>
              <a:latin typeface="Corbel"/>
              <a:ea typeface="Corbel"/>
              <a:cs typeface="Corbel"/>
              <a:sym typeface="Corbel"/>
            </a:endParaRPr>
          </a:p>
          <a:p>
            <a:pPr indent="-171450" lvl="0" marL="298450" marR="0" rtl="0" algn="l">
              <a:lnSpc>
                <a:spcPct val="100000"/>
              </a:lnSpc>
              <a:spcBef>
                <a:spcPts val="5"/>
              </a:spcBef>
              <a:spcAft>
                <a:spcPts val="0"/>
              </a:spcAft>
              <a:buClr>
                <a:schemeClr val="lt1"/>
              </a:buClr>
              <a:buSzPts val="1800"/>
              <a:buFont typeface="Corbel"/>
              <a:buNone/>
            </a:pPr>
            <a:r>
              <a:t/>
            </a:r>
            <a:endParaRPr b="0" i="0" sz="1800" u="none" cap="none" strike="noStrike">
              <a:solidFill>
                <a:srgbClr val="002060"/>
              </a:solidFill>
              <a:latin typeface="Corbel"/>
              <a:ea typeface="Corbel"/>
              <a:cs typeface="Corbel"/>
              <a:sym typeface="Corbel"/>
            </a:endParaRPr>
          </a:p>
        </p:txBody>
      </p:sp>
      <p:sp>
        <p:nvSpPr>
          <p:cNvPr id="301" name="Google Shape;301;p10"/>
          <p:cNvSpPr txBox="1"/>
          <p:nvPr/>
        </p:nvSpPr>
        <p:spPr>
          <a:xfrm>
            <a:off x="2580008" y="4085303"/>
            <a:ext cx="5847490" cy="1543331"/>
          </a:xfrm>
          <a:prstGeom prst="rect">
            <a:avLst/>
          </a:prstGeom>
          <a:solidFill>
            <a:schemeClr val="lt1"/>
          </a:solidFill>
          <a:ln>
            <a:noFill/>
          </a:ln>
        </p:spPr>
        <p:txBody>
          <a:bodyPr anchorCtr="0" anchor="t" bIns="45700" lIns="91425" spcFirstLastPara="1" rIns="91425" wrap="square" tIns="45700">
            <a:spAutoFit/>
          </a:bodyPr>
          <a:lstStyle/>
          <a:p>
            <a:pPr indent="0" lvl="0" marL="12700" marR="5080" rtl="0" algn="ctr">
              <a:lnSpc>
                <a:spcPct val="102200"/>
              </a:lnSpc>
              <a:spcBef>
                <a:spcPts val="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Largest portfolio optimization so far possible  </a:t>
            </a:r>
            <a:endParaRPr b="0" i="0" sz="1400" u="none" cap="none" strike="noStrike">
              <a:solidFill>
                <a:srgbClr val="000000"/>
              </a:solidFill>
              <a:latin typeface="Corbel"/>
              <a:ea typeface="Corbel"/>
              <a:cs typeface="Corbel"/>
              <a:sym typeface="Corbel"/>
            </a:endParaRPr>
          </a:p>
          <a:p>
            <a:pPr indent="0" lvl="0" marL="12700" marR="5080" rtl="0" algn="ctr">
              <a:lnSpc>
                <a:spcPct val="102200"/>
              </a:lnSpc>
              <a:spcBef>
                <a:spcPts val="5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with quantum and Tensor Network methods and with real data.</a:t>
            </a:r>
            <a:endParaRPr b="0" i="0" sz="1400" u="none" cap="none" strike="noStrike">
              <a:solidFill>
                <a:srgbClr val="000000"/>
              </a:solidFill>
              <a:latin typeface="Corbel"/>
              <a:ea typeface="Corbel"/>
              <a:cs typeface="Corbel"/>
              <a:sym typeface="Corbel"/>
            </a:endParaRPr>
          </a:p>
          <a:p>
            <a:pPr indent="0" lvl="0" marL="12700" marR="5080" rtl="0" algn="ctr">
              <a:lnSpc>
                <a:spcPct val="102200"/>
              </a:lnSpc>
              <a:spcBef>
                <a:spcPts val="5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Improvable, promising</a:t>
            </a:r>
            <a:endParaRPr b="0" i="0" sz="1800" u="none" cap="none" strike="noStrike">
              <a:solidFill>
                <a:srgbClr val="002060"/>
              </a:solidFill>
              <a:latin typeface="Corbel"/>
              <a:ea typeface="Corbel"/>
              <a:cs typeface="Corbel"/>
              <a:sym typeface="Corbel"/>
            </a:endParaRPr>
          </a:p>
          <a:p>
            <a:pPr indent="0" lvl="0" marL="12700" marR="5080" rtl="0" algn="ctr">
              <a:lnSpc>
                <a:spcPct val="102200"/>
              </a:lnSpc>
              <a:spcBef>
                <a:spcPts val="5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txBox="1"/>
          <p:nvPr>
            <p:ph idx="1" type="body"/>
          </p:nvPr>
        </p:nvSpPr>
        <p:spPr>
          <a:xfrm>
            <a:off x="2901951" y="864108"/>
            <a:ext cx="5486400" cy="5120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sz="4000"/>
              <a:t>Thank You for Attention !</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e9e273d0f4_0_707"/>
          <p:cNvSpPr txBox="1"/>
          <p:nvPr>
            <p:ph type="title"/>
          </p:nvPr>
        </p:nvSpPr>
        <p:spPr>
          <a:xfrm rot="-5400000">
            <a:off x="-1166350" y="2513175"/>
            <a:ext cx="4957800" cy="20745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sz="3600">
                <a:latin typeface="Corbel"/>
                <a:ea typeface="Corbel"/>
                <a:cs typeface="Corbel"/>
                <a:sym typeface="Corbel"/>
              </a:rPr>
              <a:t>Team &amp; Contribution</a:t>
            </a:r>
            <a:endParaRPr b="1" sz="3600">
              <a:latin typeface="Corbel"/>
              <a:ea typeface="Corbel"/>
              <a:cs typeface="Corbel"/>
              <a:sym typeface="Corbel"/>
            </a:endParaRPr>
          </a:p>
        </p:txBody>
      </p:sp>
      <p:graphicFrame>
        <p:nvGraphicFramePr>
          <p:cNvPr id="113" name="Google Shape;113;ge9e273d0f4_0_707"/>
          <p:cNvGraphicFramePr/>
          <p:nvPr/>
        </p:nvGraphicFramePr>
        <p:xfrm>
          <a:off x="2625213" y="776748"/>
          <a:ext cx="3000000" cy="3000000"/>
        </p:xfrm>
        <a:graphic>
          <a:graphicData uri="http://schemas.openxmlformats.org/drawingml/2006/table">
            <a:tbl>
              <a:tblPr>
                <a:noFill/>
                <a:tableStyleId>{73620DDF-57AA-4B34-8BC0-15AB8F148A43}</a:tableStyleId>
              </a:tblPr>
              <a:tblGrid>
                <a:gridCol w="2223250"/>
                <a:gridCol w="3754000"/>
              </a:tblGrid>
              <a:tr h="631825">
                <a:tc>
                  <a:txBody>
                    <a:bodyPr/>
                    <a:lstStyle/>
                    <a:p>
                      <a:pPr indent="0" lvl="0" marL="0" marR="0" rtl="0" algn="ctr">
                        <a:spcBef>
                          <a:spcPts val="0"/>
                        </a:spcBef>
                        <a:spcAft>
                          <a:spcPts val="0"/>
                        </a:spcAft>
                        <a:buClr>
                          <a:schemeClr val="lt1"/>
                        </a:buClr>
                        <a:buSzPts val="1600"/>
                        <a:buFont typeface="Corbel"/>
                        <a:buNone/>
                      </a:pPr>
                      <a:r>
                        <a:rPr b="1" lang="en-US" sz="1600" u="none" cap="none" strike="noStrike">
                          <a:solidFill>
                            <a:schemeClr val="lt1"/>
                          </a:solidFill>
                          <a:latin typeface="Corbel"/>
                          <a:ea typeface="Corbel"/>
                          <a:cs typeface="Corbel"/>
                          <a:sym typeface="Corbel"/>
                        </a:rPr>
                        <a:t>Member</a:t>
                      </a:r>
                      <a:endParaRPr b="1" sz="1600" u="none" cap="none" strike="noStrike">
                        <a:solidFill>
                          <a:schemeClr val="lt1"/>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ctr">
                        <a:spcBef>
                          <a:spcPts val="0"/>
                        </a:spcBef>
                        <a:spcAft>
                          <a:spcPts val="0"/>
                        </a:spcAft>
                        <a:buClr>
                          <a:schemeClr val="lt1"/>
                        </a:buClr>
                        <a:buSzPts val="1600"/>
                        <a:buFont typeface="Corbel"/>
                        <a:buNone/>
                      </a:pPr>
                      <a:r>
                        <a:rPr b="1" lang="en-US" sz="1600" u="none" cap="none" strike="noStrike">
                          <a:solidFill>
                            <a:schemeClr val="lt1"/>
                          </a:solidFill>
                          <a:latin typeface="Corbel"/>
                          <a:ea typeface="Corbel"/>
                          <a:cs typeface="Corbel"/>
                          <a:sym typeface="Corbel"/>
                        </a:rPr>
                        <a:t> Contribution </a:t>
                      </a:r>
                      <a:endParaRPr b="1" sz="1600" u="none" cap="none" strike="noStrike">
                        <a:solidFill>
                          <a:schemeClr val="lt1"/>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561625">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Anuj Mehrotra </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 Quantum &amp; Classical ML Coding, Documentation</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13925">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Mert Kasif Ceylan</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Non-Machine Learning Optimization, Documentation &amp; Classical ML Coding</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43350">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Amaury de Miguel</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Quantum &amp; Classical ML Coding, Documentation</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31825">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Abhinav M  Hari</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Classical ML Coding &amp; Documentation </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31825">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Manvi Gusain</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Classical ML Coding &amp; Documentation </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31825">
                <a:tc>
                  <a:txBody>
                    <a:bodyPr/>
                    <a:lstStyle/>
                    <a:p>
                      <a:pPr indent="0" lvl="0" marL="45720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Sphoorthy Nadimpalli</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Quantum ML Documentation</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9050">
                <a:tc>
                  <a:txBody>
                    <a:bodyPr/>
                    <a:lstStyle/>
                    <a:p>
                      <a:pPr indent="0" lvl="0" marL="0" marR="0" rtl="0" algn="just">
                        <a:spcBef>
                          <a:spcPts val="0"/>
                        </a:spcBef>
                        <a:spcAft>
                          <a:spcPts val="0"/>
                        </a:spcAft>
                        <a:buClr>
                          <a:srgbClr val="002060"/>
                        </a:buClr>
                        <a:buSzPts val="1400"/>
                        <a:buFont typeface="Corbel"/>
                        <a:buNone/>
                      </a:pPr>
                      <a:r>
                        <a:rPr b="1" lang="en-US" sz="1400" u="none" cap="none" strike="noStrike">
                          <a:solidFill>
                            <a:srgbClr val="002060"/>
                          </a:solidFill>
                          <a:latin typeface="Corbel"/>
                          <a:ea typeface="Corbel"/>
                          <a:cs typeface="Corbel"/>
                          <a:sym typeface="Corbel"/>
                        </a:rPr>
                        <a:t>            Ege Bozdemir</a:t>
                      </a:r>
                      <a:endParaRPr b="1"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457200" marR="0" rtl="0" algn="just">
                        <a:lnSpc>
                          <a:spcPct val="100000"/>
                        </a:lnSpc>
                        <a:spcBef>
                          <a:spcPts val="0"/>
                        </a:spcBef>
                        <a:spcAft>
                          <a:spcPts val="0"/>
                        </a:spcAft>
                        <a:buClr>
                          <a:srgbClr val="002060"/>
                        </a:buClr>
                        <a:buSzPts val="1400"/>
                        <a:buFont typeface="Corbel"/>
                        <a:buNone/>
                      </a:pPr>
                      <a:r>
                        <a:rPr lang="en-US" sz="1400" u="none" cap="none" strike="noStrike">
                          <a:solidFill>
                            <a:srgbClr val="002060"/>
                          </a:solidFill>
                          <a:latin typeface="Corbel"/>
                          <a:ea typeface="Corbel"/>
                          <a:cs typeface="Corbel"/>
                          <a:sym typeface="Corbel"/>
                        </a:rPr>
                        <a:t>Classical ML Coding &amp; Documentation </a:t>
                      </a:r>
                      <a:endParaRPr sz="1400" u="none" cap="none" strike="noStrike">
                        <a:solidFill>
                          <a:srgbClr val="002060"/>
                        </a:solidFill>
                        <a:latin typeface="Corbel"/>
                        <a:ea typeface="Corbel"/>
                        <a:cs typeface="Corbel"/>
                        <a:sym typeface="Corbel"/>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4" name="Google Shape;114;ge9e273d0f4_0_707"/>
          <p:cNvSpPr txBox="1"/>
          <p:nvPr/>
        </p:nvSpPr>
        <p:spPr>
          <a:xfrm>
            <a:off x="127819" y="6235270"/>
            <a:ext cx="90161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Corbel"/>
                <a:ea typeface="Corbel"/>
                <a:cs typeface="Corbel"/>
                <a:sym typeface="Corbel"/>
              </a:rPr>
              <a:t>Mentor</a:t>
            </a:r>
            <a:r>
              <a:rPr b="1" i="0" lang="en-US" sz="1600" u="none" cap="none" strike="noStrike">
                <a:solidFill>
                  <a:srgbClr val="0070C0"/>
                </a:solidFill>
                <a:latin typeface="Corbel"/>
                <a:ea typeface="Corbel"/>
                <a:cs typeface="Corbel"/>
                <a:sym typeface="Corbel"/>
              </a:rPr>
              <a:t>:</a:t>
            </a:r>
            <a:r>
              <a:rPr b="0" i="0" lang="en-US" sz="1600" u="none" cap="none" strike="noStrike">
                <a:solidFill>
                  <a:srgbClr val="0070C0"/>
                </a:solidFill>
                <a:latin typeface="Corbel"/>
                <a:ea typeface="Corbel"/>
                <a:cs typeface="Corbel"/>
                <a:sym typeface="Corbel"/>
              </a:rPr>
              <a:t> </a:t>
            </a:r>
            <a:r>
              <a:rPr b="1" i="0" lang="en-US" sz="1600" u="none" cap="none" strike="noStrike">
                <a:solidFill>
                  <a:srgbClr val="0070C0"/>
                </a:solidFill>
                <a:latin typeface="Corbel"/>
                <a:ea typeface="Corbel"/>
                <a:cs typeface="Corbel"/>
                <a:sym typeface="Corbel"/>
              </a:rPr>
              <a:t>Aurthur Vimalachandran Thomas Jayachandran  (Samara Aerospace University</a:t>
            </a:r>
            <a:r>
              <a:rPr b="1" i="0" lang="en-US" sz="1400" u="none" cap="none" strike="noStrike">
                <a:solidFill>
                  <a:srgbClr val="0070C0"/>
                </a:solidFill>
                <a:latin typeface="Corbel"/>
                <a:ea typeface="Corbel"/>
                <a:cs typeface="Corbel"/>
                <a:sym typeface="Corbe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rot="-5400000">
            <a:off x="-1299292" y="3190268"/>
            <a:ext cx="5277600" cy="514200"/>
          </a:xfrm>
          <a:prstGeom prst="rect">
            <a:avLst/>
          </a:prstGeom>
          <a:noFill/>
          <a:ln>
            <a:noFill/>
          </a:ln>
        </p:spPr>
        <p:txBody>
          <a:bodyPr anchorCtr="0" anchor="ctr" bIns="0" lIns="0" spcFirstLastPara="1" rIns="0" wrap="square" tIns="15225">
            <a:spAutoFit/>
          </a:bodyPr>
          <a:lstStyle/>
          <a:p>
            <a:pPr indent="0" lvl="0" marL="0" rtl="0" algn="ctr">
              <a:lnSpc>
                <a:spcPct val="90000"/>
              </a:lnSpc>
              <a:spcBef>
                <a:spcPts val="0"/>
              </a:spcBef>
              <a:spcAft>
                <a:spcPts val="0"/>
              </a:spcAft>
              <a:buClr>
                <a:srgbClr val="FFFFFF"/>
              </a:buClr>
              <a:buSzPts val="3000"/>
              <a:buFont typeface="Corbel"/>
              <a:buNone/>
            </a:pPr>
            <a:r>
              <a:rPr b="1" lang="en-US" sz="3600"/>
              <a:t>Introduction</a:t>
            </a:r>
            <a:r>
              <a:rPr b="1" lang="en-US" sz="3600">
                <a:solidFill>
                  <a:srgbClr val="0070C0"/>
                </a:solidFill>
              </a:rPr>
              <a:t>: Motivation</a:t>
            </a:r>
            <a:endParaRPr sz="3600">
              <a:solidFill>
                <a:srgbClr val="0070C0"/>
              </a:solidFill>
            </a:endParaRPr>
          </a:p>
        </p:txBody>
      </p:sp>
      <p:grpSp>
        <p:nvGrpSpPr>
          <p:cNvPr id="120" name="Google Shape;120;p2"/>
          <p:cNvGrpSpPr/>
          <p:nvPr/>
        </p:nvGrpSpPr>
        <p:grpSpPr>
          <a:xfrm>
            <a:off x="2713703" y="809269"/>
            <a:ext cx="5761702" cy="4639692"/>
            <a:chOff x="0" y="566"/>
            <a:chExt cx="5761702" cy="4639692"/>
          </a:xfrm>
        </p:grpSpPr>
        <p:sp>
          <p:nvSpPr>
            <p:cNvPr id="121" name="Google Shape;121;p2"/>
            <p:cNvSpPr/>
            <p:nvPr/>
          </p:nvSpPr>
          <p:spPr>
            <a:xfrm>
              <a:off x="3408796" y="566"/>
              <a:ext cx="2349694" cy="2209377"/>
            </a:xfrm>
            <a:prstGeom prst="rightArrow">
              <a:avLst>
                <a:gd fmla="val 75000" name="adj1"/>
                <a:gd fmla="val 50000" name="adj2"/>
              </a:avLst>
            </a:prstGeom>
            <a:solidFill>
              <a:srgbClr val="CDE6ED">
                <a:alpha val="89803"/>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3211" y="566"/>
              <a:ext cx="3405584" cy="2209377"/>
            </a:xfrm>
            <a:prstGeom prst="roundRect">
              <a:avLst>
                <a:gd fmla="val 16667" name="adj"/>
              </a:avLst>
            </a:prstGeom>
            <a:solidFill>
              <a:srgbClr val="3EBAD1">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111064" y="108419"/>
              <a:ext cx="3189878" cy="1993671"/>
            </a:xfrm>
            <a:prstGeom prst="rect">
              <a:avLst/>
            </a:prstGeom>
            <a:noFill/>
            <a:ln>
              <a:noFill/>
            </a:ln>
          </p:spPr>
          <p:txBody>
            <a:bodyPr anchorCtr="0" anchor="ctr" bIns="32375" lIns="64750" spcFirstLastPara="1" rIns="64750" wrap="square" tIns="32375">
              <a:noAutofit/>
            </a:bodyPr>
            <a:lstStyle/>
            <a:p>
              <a:pPr indent="0" lvl="0" marL="0" marR="0" rtl="0" algn="just">
                <a:lnSpc>
                  <a:spcPct val="90000"/>
                </a:lnSpc>
                <a:spcBef>
                  <a:spcPts val="0"/>
                </a:spcBef>
                <a:spcAft>
                  <a:spcPts val="0"/>
                </a:spcAft>
                <a:buClr>
                  <a:schemeClr val="dk1"/>
                </a:buClr>
                <a:buSzPts val="1700"/>
                <a:buFont typeface="Corbel"/>
                <a:buNone/>
              </a:pPr>
              <a:r>
                <a:rPr b="0" i="0" lang="en-US" sz="1700" u="none" cap="none" strike="noStrike">
                  <a:solidFill>
                    <a:schemeClr val="dk1"/>
                  </a:solidFill>
                  <a:latin typeface="Corbel"/>
                  <a:ea typeface="Corbel"/>
                  <a:cs typeface="Corbel"/>
                  <a:sym typeface="Corbel"/>
                </a:rPr>
                <a:t>Financial Systems are complex, strongly correlated and difficult to predict, full of optimization problems, Monte Carlo sampling,  stochastic differential equations, machine learning...</a:t>
              </a:r>
              <a:endParaRPr b="0" i="0" sz="1700" u="none" cap="none" strike="noStrike">
                <a:solidFill>
                  <a:schemeClr val="dk1"/>
                </a:solidFill>
                <a:latin typeface="Corbel"/>
                <a:ea typeface="Corbel"/>
                <a:cs typeface="Corbel"/>
                <a:sym typeface="Corbel"/>
              </a:endParaRPr>
            </a:p>
          </p:txBody>
        </p:sp>
        <p:sp>
          <p:nvSpPr>
            <p:cNvPr id="124" name="Google Shape;124;p2"/>
            <p:cNvSpPr/>
            <p:nvPr/>
          </p:nvSpPr>
          <p:spPr>
            <a:xfrm>
              <a:off x="3601064" y="2430881"/>
              <a:ext cx="2160638" cy="2209377"/>
            </a:xfrm>
            <a:prstGeom prst="rightArrow">
              <a:avLst>
                <a:gd fmla="val 75000" name="adj1"/>
                <a:gd fmla="val 50000" name="adj2"/>
              </a:avLst>
            </a:prstGeom>
            <a:solidFill>
              <a:srgbClr val="CDE6ED">
                <a:alpha val="89803"/>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0" y="2430881"/>
              <a:ext cx="3601064" cy="2209377"/>
            </a:xfrm>
            <a:prstGeom prst="roundRect">
              <a:avLst>
                <a:gd fmla="val 16667" name="adj"/>
              </a:avLst>
            </a:prstGeom>
            <a:solidFill>
              <a:srgbClr val="3EBAD1">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107853" y="2538734"/>
              <a:ext cx="3385358" cy="1993671"/>
            </a:xfrm>
            <a:prstGeom prst="rect">
              <a:avLst/>
            </a:prstGeom>
            <a:noFill/>
            <a:ln>
              <a:noFill/>
            </a:ln>
          </p:spPr>
          <p:txBody>
            <a:bodyPr anchorCtr="0" anchor="ctr" bIns="32375" lIns="64750" spcFirstLastPara="1" rIns="64750" wrap="square" tIns="32375">
              <a:noAutofit/>
            </a:bodyPr>
            <a:lstStyle/>
            <a:p>
              <a:pPr indent="0" lvl="0" marL="0" marR="0" rtl="0" algn="just">
                <a:lnSpc>
                  <a:spcPct val="90000"/>
                </a:lnSpc>
                <a:spcBef>
                  <a:spcPts val="0"/>
                </a:spcBef>
                <a:spcAft>
                  <a:spcPts val="0"/>
                </a:spcAft>
                <a:buClr>
                  <a:schemeClr val="dk1"/>
                </a:buClr>
                <a:buSzPts val="1700"/>
                <a:buFont typeface="Corbel"/>
                <a:buNone/>
              </a:pPr>
              <a:r>
                <a:rPr b="0" i="0" lang="en-US" sz="1700" u="none" cap="none" strike="noStrike">
                  <a:solidFill>
                    <a:schemeClr val="dk1"/>
                  </a:solidFill>
                  <a:latin typeface="Corbel"/>
                  <a:ea typeface="Corbel"/>
                  <a:cs typeface="Corbel"/>
                  <a:sym typeface="Corbel"/>
                </a:rPr>
                <a:t>Quantum Mechanics principles native to Quantum Computing, make it suitable for implementing financial systems, also inline with business objectives, as reduced execution time due to Quantum Advantage can also ensure more savings.</a:t>
              </a:r>
              <a:endParaRPr b="0" i="0" sz="1700" u="none" cap="none" strike="noStrike">
                <a:solidFill>
                  <a:schemeClr val="dk1"/>
                </a:solidFill>
                <a:latin typeface="Corbel"/>
                <a:ea typeface="Corbel"/>
                <a:cs typeface="Corbel"/>
                <a:sym typeface="Corbe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3"/>
          <p:cNvSpPr/>
          <p:nvPr/>
        </p:nvSpPr>
        <p:spPr>
          <a:xfrm>
            <a:off x="2286" y="2059012"/>
            <a:ext cx="9141714" cy="182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32" name="Google Shape;132;p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33" name="Google Shape;133;p3"/>
          <p:cNvSpPr txBox="1"/>
          <p:nvPr>
            <p:ph type="title"/>
          </p:nvPr>
        </p:nvSpPr>
        <p:spPr>
          <a:xfrm>
            <a:off x="384227" y="421983"/>
            <a:ext cx="8178900" cy="6627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Font typeface="Corbel"/>
              <a:buNone/>
            </a:pPr>
            <a:r>
              <a:rPr b="1" lang="en-US" sz="3600">
                <a:solidFill>
                  <a:srgbClr val="0070C0"/>
                </a:solidFill>
              </a:rPr>
              <a:t>Problem Mapping</a:t>
            </a:r>
            <a:endParaRPr sz="3600">
              <a:solidFill>
                <a:srgbClr val="0070C0"/>
              </a:solidFill>
            </a:endParaRPr>
          </a:p>
        </p:txBody>
      </p:sp>
      <p:sp>
        <p:nvSpPr>
          <p:cNvPr id="134" name="Google Shape;134;p3"/>
          <p:cNvSpPr/>
          <p:nvPr/>
        </p:nvSpPr>
        <p:spPr>
          <a:xfrm>
            <a:off x="0" y="0"/>
            <a:ext cx="9144000" cy="1732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35" name="Google Shape;135;p3"/>
          <p:cNvSpPr/>
          <p:nvPr/>
        </p:nvSpPr>
        <p:spPr>
          <a:xfrm>
            <a:off x="0" y="6373369"/>
            <a:ext cx="9144000" cy="48463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graphicFrame>
        <p:nvGraphicFramePr>
          <p:cNvPr id="136" name="Google Shape;136;p3"/>
          <p:cNvGraphicFramePr/>
          <p:nvPr/>
        </p:nvGraphicFramePr>
        <p:xfrm>
          <a:off x="241300" y="1444488"/>
          <a:ext cx="3000000" cy="3000000"/>
        </p:xfrm>
        <a:graphic>
          <a:graphicData uri="http://schemas.openxmlformats.org/drawingml/2006/table">
            <a:tbl>
              <a:tblPr bandRow="1" firstRow="1">
                <a:noFill/>
                <a:tableStyleId>{5051CA36-4A96-4B32-BB52-0DFA1C3F776C}</a:tableStyleId>
              </a:tblPr>
              <a:tblGrid>
                <a:gridCol w="4658000"/>
                <a:gridCol w="4003400"/>
              </a:tblGrid>
              <a:tr h="486000">
                <a:tc>
                  <a:txBody>
                    <a:bodyPr/>
                    <a:lstStyle/>
                    <a:p>
                      <a:pPr indent="0" lvl="0" marL="0" marR="146685" rtl="0" algn="ctr">
                        <a:lnSpc>
                          <a:spcPct val="100000"/>
                        </a:lnSpc>
                        <a:spcBef>
                          <a:spcPts val="0"/>
                        </a:spcBef>
                        <a:spcAft>
                          <a:spcPts val="0"/>
                        </a:spcAft>
                        <a:buClr>
                          <a:srgbClr val="000000"/>
                        </a:buClr>
                        <a:buSzPts val="1600"/>
                        <a:buFont typeface="Arial"/>
                        <a:buNone/>
                      </a:pPr>
                      <a:r>
                        <a:rPr b="1" lang="en-US" sz="2000" u="none" cap="none" strike="noStrike">
                          <a:solidFill>
                            <a:srgbClr val="002060"/>
                          </a:solidFill>
                        </a:rPr>
                        <a:t>Problem</a:t>
                      </a:r>
                      <a:endParaRPr b="1" sz="2000" u="none" cap="none" strike="noStrike">
                        <a:solidFill>
                          <a:srgbClr val="002060"/>
                        </a:solidFill>
                      </a:endParaRPr>
                    </a:p>
                  </a:txBody>
                  <a:tcPr marT="102800" marB="102800" marR="0" marL="133625" anchor="ctr"/>
                </a:tc>
                <a:tc>
                  <a:txBody>
                    <a:bodyPr/>
                    <a:lstStyle/>
                    <a:p>
                      <a:pPr indent="0" lvl="0" marL="426719" marR="0" rtl="0" algn="l">
                        <a:lnSpc>
                          <a:spcPct val="100000"/>
                        </a:lnSpc>
                        <a:spcBef>
                          <a:spcPts val="0"/>
                        </a:spcBef>
                        <a:spcAft>
                          <a:spcPts val="0"/>
                        </a:spcAft>
                        <a:buClr>
                          <a:srgbClr val="000000"/>
                        </a:buClr>
                        <a:buSzPts val="1600"/>
                        <a:buFont typeface="Arial"/>
                        <a:buNone/>
                      </a:pPr>
                      <a:r>
                        <a:rPr b="1" lang="en-US" sz="2000" u="none" cap="none" strike="noStrike">
                          <a:solidFill>
                            <a:srgbClr val="002060"/>
                          </a:solidFill>
                        </a:rPr>
                        <a:t>High Level Solution</a:t>
                      </a:r>
                      <a:endParaRPr b="1" sz="2000" u="none" cap="none" strike="noStrike">
                        <a:solidFill>
                          <a:srgbClr val="002060"/>
                        </a:solidFill>
                      </a:endParaRPr>
                    </a:p>
                  </a:txBody>
                  <a:tcPr marT="102800" marB="102800" marR="0" marL="133625" anchor="ctr"/>
                </a:tc>
              </a:tr>
              <a:tr h="1319125">
                <a:tc>
                  <a:txBody>
                    <a:bodyPr/>
                    <a:lstStyle/>
                    <a:p>
                      <a:pPr indent="0" lvl="0" marL="307340" marR="32512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Which assets should be included  in an optimized portfolio, and how  should one change its composition  according to the market?</a:t>
                      </a:r>
                      <a:endParaRPr sz="1400" u="none" cap="none" strike="noStrike"/>
                    </a:p>
                  </a:txBody>
                  <a:tcPr marT="102800" marB="102800" marR="0" marL="133625"/>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endParaRPr>
                    </a:p>
                    <a:p>
                      <a:pPr indent="0" lvl="0" marL="450850" marR="0" rtl="0" algn="l">
                        <a:lnSpc>
                          <a:spcPct val="100000"/>
                        </a:lnSpc>
                        <a:spcBef>
                          <a:spcPts val="5"/>
                        </a:spcBef>
                        <a:spcAft>
                          <a:spcPts val="0"/>
                        </a:spcAft>
                        <a:buClr>
                          <a:srgbClr val="000000"/>
                        </a:buClr>
                        <a:buSzPts val="1600"/>
                        <a:buFont typeface="Arial"/>
                        <a:buNone/>
                      </a:pPr>
                      <a:r>
                        <a:rPr lang="en-US" sz="1600" u="none" cap="none" strike="noStrike">
                          <a:solidFill>
                            <a:schemeClr val="dk1"/>
                          </a:solidFill>
                        </a:rPr>
                        <a:t>Classical:  Optimization models</a:t>
                      </a:r>
                      <a:endParaRPr sz="1400" u="none" cap="none" strike="noStrike"/>
                    </a:p>
                    <a:p>
                      <a:pPr indent="0" lvl="0" marL="450850" marR="0" rtl="0" algn="l">
                        <a:lnSpc>
                          <a:spcPct val="100000"/>
                        </a:lnSpc>
                        <a:spcBef>
                          <a:spcPts val="430"/>
                        </a:spcBef>
                        <a:spcAft>
                          <a:spcPts val="0"/>
                        </a:spcAft>
                        <a:buClr>
                          <a:srgbClr val="000000"/>
                        </a:buClr>
                        <a:buSzPts val="1600"/>
                        <a:buFont typeface="Arial"/>
                        <a:buNone/>
                      </a:pPr>
                      <a:r>
                        <a:rPr b="1" lang="en-US" sz="1600" u="none" cap="none" strike="noStrike">
                          <a:solidFill>
                            <a:schemeClr val="dk1"/>
                          </a:solidFill>
                        </a:rPr>
                        <a:t>Quantum optimization</a:t>
                      </a:r>
                      <a:endParaRPr b="1" sz="1600" u="none" cap="none" strike="noStrike">
                        <a:solidFill>
                          <a:schemeClr val="dk1"/>
                        </a:solidFill>
                      </a:endParaRPr>
                    </a:p>
                    <a:p>
                      <a:pPr indent="0" lvl="0" marL="450850" marR="0" rtl="0" algn="l">
                        <a:lnSpc>
                          <a:spcPct val="100000"/>
                        </a:lnSpc>
                        <a:spcBef>
                          <a:spcPts val="430"/>
                        </a:spcBef>
                        <a:spcAft>
                          <a:spcPts val="0"/>
                        </a:spcAft>
                        <a:buClr>
                          <a:srgbClr val="000000"/>
                        </a:buClr>
                        <a:buSzPts val="1600"/>
                        <a:buFont typeface="Arial"/>
                        <a:buNone/>
                      </a:pPr>
                      <a:r>
                        <a:rPr b="1" lang="en-US" sz="1600" u="none" cap="none" strike="noStrike">
                          <a:solidFill>
                            <a:schemeClr val="dk1"/>
                          </a:solidFill>
                        </a:rPr>
                        <a:t>Quantum-Inspired Optimization</a:t>
                      </a:r>
                      <a:endParaRPr sz="1600" u="none" cap="none" strike="noStrike">
                        <a:solidFill>
                          <a:schemeClr val="dk1"/>
                        </a:solidFill>
                      </a:endParaRPr>
                    </a:p>
                  </a:txBody>
                  <a:tcPr marT="102800" marB="102800" marR="0" marL="133625"/>
                </a:tc>
              </a:tr>
              <a:tr h="1217525">
                <a:tc>
                  <a:txBody>
                    <a:bodyPr/>
                    <a:lstStyle/>
                    <a:p>
                      <a:pPr indent="0" lvl="0" marL="307340" marR="407669" rtl="0" algn="just">
                        <a:lnSpc>
                          <a:spcPct val="100000"/>
                        </a:lnSpc>
                        <a:spcBef>
                          <a:spcPts val="0"/>
                        </a:spcBef>
                        <a:spcAft>
                          <a:spcPts val="0"/>
                        </a:spcAft>
                        <a:buClr>
                          <a:srgbClr val="000000"/>
                        </a:buClr>
                        <a:buSzPts val="1600"/>
                        <a:buFont typeface="Arial"/>
                        <a:buNone/>
                      </a:pPr>
                      <a:r>
                        <a:t/>
                      </a:r>
                      <a:endParaRPr sz="1600" u="none" cap="none" strike="noStrike"/>
                    </a:p>
                    <a:p>
                      <a:pPr indent="0" lvl="0" marL="307340" marR="407669" rtl="0" algn="just">
                        <a:lnSpc>
                          <a:spcPct val="100000"/>
                        </a:lnSpc>
                        <a:spcBef>
                          <a:spcPts val="0"/>
                        </a:spcBef>
                        <a:spcAft>
                          <a:spcPts val="0"/>
                        </a:spcAft>
                        <a:buClr>
                          <a:srgbClr val="000000"/>
                        </a:buClr>
                        <a:buSzPts val="1600"/>
                        <a:buFont typeface="Arial"/>
                        <a:buNone/>
                      </a:pPr>
                      <a:r>
                        <a:rPr lang="en-US" sz="1600" u="none" cap="none" strike="noStrike">
                          <a:solidFill>
                            <a:schemeClr val="dk1"/>
                          </a:solidFill>
                        </a:rPr>
                        <a:t>How to detect opportunities in the  different assets in the market, and  take profit by trading them?</a:t>
                      </a:r>
                      <a:endParaRPr sz="1400" u="none" cap="none" strike="noStrike"/>
                    </a:p>
                  </a:txBody>
                  <a:tcPr marT="102800" marB="102800" marR="0" marL="133625"/>
                </a:tc>
                <a:tc>
                  <a:txBody>
                    <a:bodyPr/>
                    <a:lstStyle/>
                    <a:p>
                      <a:pPr indent="0" lvl="0" marL="523240" marR="494665" rtl="0" algn="l">
                        <a:lnSpc>
                          <a:spcPct val="103499"/>
                        </a:lnSpc>
                        <a:spcBef>
                          <a:spcPts val="0"/>
                        </a:spcBef>
                        <a:spcAft>
                          <a:spcPts val="0"/>
                        </a:spcAft>
                        <a:buClr>
                          <a:srgbClr val="000000"/>
                        </a:buClr>
                        <a:buSzPts val="1600"/>
                        <a:buFont typeface="Arial"/>
                        <a:buNone/>
                      </a:pPr>
                      <a:r>
                        <a:t/>
                      </a:r>
                      <a:endParaRPr sz="1600" u="none" cap="none" strike="noStrike">
                        <a:solidFill>
                          <a:schemeClr val="dk1"/>
                        </a:solidFill>
                      </a:endParaRPr>
                    </a:p>
                    <a:p>
                      <a:pPr indent="0" lvl="0" marL="523240" marR="494665" rtl="0" algn="l">
                        <a:lnSpc>
                          <a:spcPct val="103499"/>
                        </a:lnSpc>
                        <a:spcBef>
                          <a:spcPts val="0"/>
                        </a:spcBef>
                        <a:spcAft>
                          <a:spcPts val="0"/>
                        </a:spcAft>
                        <a:buClr>
                          <a:srgbClr val="000000"/>
                        </a:buClr>
                        <a:buSzPts val="1600"/>
                        <a:buFont typeface="Arial"/>
                        <a:buNone/>
                      </a:pPr>
                      <a:r>
                        <a:rPr lang="en-US" sz="1600" u="none" cap="none" strike="noStrike">
                          <a:solidFill>
                            <a:schemeClr val="dk1"/>
                          </a:solidFill>
                        </a:rPr>
                        <a:t>Classical: Machine learning  </a:t>
                      </a:r>
                      <a:endParaRPr sz="1600" u="none" cap="none" strike="noStrike">
                        <a:solidFill>
                          <a:schemeClr val="dk1"/>
                        </a:solidFill>
                      </a:endParaRPr>
                    </a:p>
                    <a:p>
                      <a:pPr indent="0" lvl="0" marL="523240" marR="494665" rtl="0" algn="l">
                        <a:lnSpc>
                          <a:spcPct val="103499"/>
                        </a:lnSpc>
                        <a:spcBef>
                          <a:spcPts val="0"/>
                        </a:spcBef>
                        <a:spcAft>
                          <a:spcPts val="0"/>
                        </a:spcAft>
                        <a:buClr>
                          <a:srgbClr val="000000"/>
                        </a:buClr>
                        <a:buSzPts val="1600"/>
                        <a:buFont typeface="Arial"/>
                        <a:buNone/>
                      </a:pPr>
                      <a:r>
                        <a:rPr b="1" lang="en-US" sz="1600" u="none" cap="none" strike="noStrike">
                          <a:solidFill>
                            <a:schemeClr val="dk1"/>
                          </a:solidFill>
                        </a:rPr>
                        <a:t>Quantum machine learning</a:t>
                      </a:r>
                      <a:endParaRPr sz="1600" u="none" cap="none" strike="noStrike">
                        <a:solidFill>
                          <a:schemeClr val="dk1"/>
                        </a:solidFill>
                      </a:endParaRPr>
                    </a:p>
                  </a:txBody>
                  <a:tcPr marT="102800" marB="102800" marR="0" marL="133625"/>
                </a:tc>
              </a:tr>
              <a:tr h="1450325">
                <a:tc>
                  <a:txBody>
                    <a:bodyPr/>
                    <a:lstStyle/>
                    <a:p>
                      <a:pPr indent="0" lvl="0" marL="307340" marR="54737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How to estimate the risk of a  portfolio, a company, or even the  whole financial system?</a:t>
                      </a:r>
                      <a:endParaRPr sz="1400" u="none" cap="none" strike="noStrike"/>
                    </a:p>
                  </a:txBody>
                  <a:tcPr marT="102800" marB="102800" marR="0" marL="133625"/>
                </a:tc>
                <a:tc>
                  <a:txBody>
                    <a:bodyPr/>
                    <a:lstStyle/>
                    <a:p>
                      <a:pPr indent="0" lvl="0" marL="523240" marR="32639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rPr>
                        <a:t>Classical: Monte Carlo</a:t>
                      </a:r>
                      <a:endParaRPr sz="1600" u="none" cap="none" strike="noStrike">
                        <a:solidFill>
                          <a:schemeClr val="dk1"/>
                        </a:solidFill>
                      </a:endParaRPr>
                    </a:p>
                    <a:p>
                      <a:pPr indent="0" lvl="0" marL="523240" marR="326390" rtl="0" algn="l">
                        <a:lnSpc>
                          <a:spcPct val="100000"/>
                        </a:lnSpc>
                        <a:spcBef>
                          <a:spcPts val="1280"/>
                        </a:spcBef>
                        <a:spcAft>
                          <a:spcPts val="0"/>
                        </a:spcAft>
                        <a:buClr>
                          <a:srgbClr val="000000"/>
                        </a:buClr>
                        <a:buSzPts val="1600"/>
                        <a:buFont typeface="Arial"/>
                        <a:buNone/>
                      </a:pPr>
                      <a:r>
                        <a:rPr b="1" lang="en-US" sz="1600" u="none" cap="none" strike="noStrike">
                          <a:solidFill>
                            <a:schemeClr val="dk1"/>
                          </a:solidFill>
                        </a:rPr>
                        <a:t>Quantum amplitude  estimation</a:t>
                      </a:r>
                      <a:r>
                        <a:rPr b="1" lang="en-US" sz="1600" u="none" cap="none" strike="noStrike"/>
                        <a:t>                     </a:t>
                      </a:r>
                      <a:r>
                        <a:rPr b="1" lang="en-US" sz="1600" u="none" cap="none" strike="noStrike">
                          <a:solidFill>
                            <a:schemeClr val="dk1"/>
                          </a:solidFill>
                        </a:rPr>
                        <a:t>Quantum Monte Carlo</a:t>
                      </a:r>
                      <a:endParaRPr sz="1600" u="none" cap="none" strike="noStrike">
                        <a:solidFill>
                          <a:schemeClr val="dk1"/>
                        </a:solidFill>
                      </a:endParaRPr>
                    </a:p>
                  </a:txBody>
                  <a:tcPr marT="102800" marB="102800" marR="0" marL="1336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rot="-5400000">
            <a:off x="-3032581" y="2794791"/>
            <a:ext cx="8230500" cy="1508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orbel"/>
              <a:buNone/>
            </a:pPr>
            <a:r>
              <a:rPr b="1" lang="en-US" sz="3600">
                <a:solidFill>
                  <a:schemeClr val="lt1"/>
                </a:solidFill>
              </a:rPr>
              <a:t>Introduction: </a:t>
            </a:r>
            <a:br>
              <a:rPr b="1" lang="en-US" sz="3600">
                <a:solidFill>
                  <a:schemeClr val="lt1"/>
                </a:solidFill>
              </a:rPr>
            </a:br>
            <a:r>
              <a:rPr b="1" lang="en-US" sz="3600">
                <a:solidFill>
                  <a:srgbClr val="0070C0"/>
                </a:solidFill>
              </a:rPr>
              <a:t>Portfolio Optimization</a:t>
            </a:r>
            <a:endParaRPr sz="3600">
              <a:solidFill>
                <a:srgbClr val="0070C0"/>
              </a:solidFill>
            </a:endParaRPr>
          </a:p>
        </p:txBody>
      </p:sp>
      <p:sp>
        <p:nvSpPr>
          <p:cNvPr id="142" name="Google Shape;142;p4"/>
          <p:cNvSpPr txBox="1"/>
          <p:nvPr>
            <p:ph idx="1" type="body"/>
          </p:nvPr>
        </p:nvSpPr>
        <p:spPr>
          <a:xfrm>
            <a:off x="2723534" y="774845"/>
            <a:ext cx="5820697" cy="318642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800"/>
              <a:buNone/>
            </a:pPr>
            <a:r>
              <a:rPr lang="en-US" sz="2000">
                <a:solidFill>
                  <a:schemeClr val="dk1"/>
                </a:solidFill>
              </a:rPr>
              <a:t>Financial portfolio optimization is the problem of optimal allocation of a fixed budget to a collection of assets (commodities, bonds, securities etc.) which produces random returns over time. </a:t>
            </a:r>
            <a:endParaRPr sz="2000">
              <a:solidFill>
                <a:schemeClr val="dk1"/>
              </a:solidFill>
            </a:endParaRPr>
          </a:p>
          <a:p>
            <a:pPr indent="0" lvl="0" marL="0" rtl="0" algn="ctr">
              <a:lnSpc>
                <a:spcPct val="107000"/>
              </a:lnSpc>
              <a:spcBef>
                <a:spcPts val="1400"/>
              </a:spcBef>
              <a:spcAft>
                <a:spcPts val="0"/>
              </a:spcAft>
              <a:buSzPts val="2800"/>
              <a:buNone/>
            </a:pPr>
            <a:r>
              <a:rPr b="1" lang="en-US" sz="2800">
                <a:solidFill>
                  <a:schemeClr val="dk1"/>
                </a:solidFill>
              </a:rPr>
              <a:t>Portfolio Optimization</a:t>
            </a:r>
            <a:endParaRPr>
              <a:solidFill>
                <a:schemeClr val="dk1"/>
              </a:solidFill>
            </a:endParaRPr>
          </a:p>
          <a:p>
            <a:pPr indent="0" lvl="0" marL="0" rtl="0" algn="l">
              <a:lnSpc>
                <a:spcPct val="90000"/>
              </a:lnSpc>
              <a:spcBef>
                <a:spcPts val="2000"/>
              </a:spcBef>
              <a:spcAft>
                <a:spcPts val="0"/>
              </a:spcAft>
              <a:buSzPts val="2200"/>
              <a:buNone/>
            </a:pPr>
            <a:r>
              <a:t/>
            </a:r>
            <a:endParaRPr>
              <a:solidFill>
                <a:schemeClr val="dk1"/>
              </a:solidFill>
            </a:endParaRPr>
          </a:p>
        </p:txBody>
      </p:sp>
      <p:sp>
        <p:nvSpPr>
          <p:cNvPr id="143" name="Google Shape;143;p4"/>
          <p:cNvSpPr/>
          <p:nvPr/>
        </p:nvSpPr>
        <p:spPr>
          <a:xfrm>
            <a:off x="2626499" y="2549015"/>
            <a:ext cx="2689904" cy="1759969"/>
          </a:xfrm>
          <a:prstGeom prst="rect">
            <a:avLst/>
          </a:prstGeom>
          <a:solidFill>
            <a:schemeClr val="lt1"/>
          </a:solidFill>
          <a:ln cap="flat" cmpd="sng" w="107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1800"/>
              <a:buFont typeface="Arial"/>
              <a:buNone/>
            </a:pPr>
            <a:r>
              <a:t/>
            </a:r>
            <a:endParaRPr b="1" i="0" sz="1800" u="none" cap="none" strike="noStrike">
              <a:solidFill>
                <a:srgbClr val="002060"/>
              </a:solidFill>
              <a:latin typeface="Corbel"/>
              <a:ea typeface="Corbel"/>
              <a:cs typeface="Corbel"/>
              <a:sym typeface="Corbel"/>
            </a:endParaRPr>
          </a:p>
          <a:p>
            <a:pPr indent="0" lvl="0" marL="0" marR="0" rtl="0" algn="ctr">
              <a:lnSpc>
                <a:spcPct val="107000"/>
              </a:lnSpc>
              <a:spcBef>
                <a:spcPts val="80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Goals:</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 Maximize returns </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Minimize risk </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Stay within budget</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t/>
            </a:r>
            <a:endParaRPr b="0" i="0" sz="1800" u="none" cap="none" strike="noStrike">
              <a:solidFill>
                <a:srgbClr val="002060"/>
              </a:solidFill>
              <a:latin typeface="Corbel"/>
              <a:ea typeface="Corbel"/>
              <a:cs typeface="Corbel"/>
              <a:sym typeface="Corbel"/>
            </a:endParaRPr>
          </a:p>
        </p:txBody>
      </p:sp>
      <p:sp>
        <p:nvSpPr>
          <p:cNvPr id="144" name="Google Shape;144;p4"/>
          <p:cNvSpPr txBox="1"/>
          <p:nvPr/>
        </p:nvSpPr>
        <p:spPr>
          <a:xfrm>
            <a:off x="4417095" y="4554795"/>
            <a:ext cx="2286000" cy="1863000"/>
          </a:xfrm>
          <a:prstGeom prst="rect">
            <a:avLst/>
          </a:prstGeom>
          <a:solidFill>
            <a:schemeClr val="lt1"/>
          </a:solidFill>
          <a:ln cap="flat" cmpd="sng" w="107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Inputs: </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Uniform random historical price data</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 Budget </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Risk tolerance</a:t>
            </a:r>
            <a:endParaRPr b="0" i="0" sz="1400" u="none" cap="none" strike="noStrike">
              <a:solidFill>
                <a:srgbClr val="000000"/>
              </a:solidFill>
              <a:latin typeface="Corbel"/>
              <a:ea typeface="Corbel"/>
              <a:cs typeface="Corbel"/>
              <a:sym typeface="Corbel"/>
            </a:endParaRPr>
          </a:p>
        </p:txBody>
      </p:sp>
      <p:sp>
        <p:nvSpPr>
          <p:cNvPr id="145" name="Google Shape;145;p4"/>
          <p:cNvSpPr txBox="1"/>
          <p:nvPr/>
        </p:nvSpPr>
        <p:spPr>
          <a:xfrm>
            <a:off x="5889523" y="2570708"/>
            <a:ext cx="2869082" cy="1760400"/>
          </a:xfrm>
          <a:prstGeom prst="rect">
            <a:avLst/>
          </a:prstGeom>
          <a:solidFill>
            <a:schemeClr val="lt1"/>
          </a:solidFill>
          <a:ln cap="flat" cmpd="sng" w="107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1800"/>
              <a:buFont typeface="Arial"/>
              <a:buNone/>
            </a:pPr>
            <a:r>
              <a:rPr b="1" i="0" lang="en-US" sz="1800" u="none" cap="none" strike="noStrike">
                <a:solidFill>
                  <a:srgbClr val="002060"/>
                </a:solidFill>
                <a:latin typeface="Corbel"/>
                <a:ea typeface="Corbel"/>
                <a:cs typeface="Corbel"/>
                <a:sym typeface="Corbel"/>
              </a:rPr>
              <a:t>Output: </a:t>
            </a:r>
            <a:endParaRPr b="0" i="0" sz="1400" u="none" cap="none" strike="noStrike">
              <a:solidFill>
                <a:srgbClr val="000000"/>
              </a:solidFill>
              <a:latin typeface="Corbel"/>
              <a:ea typeface="Corbel"/>
              <a:cs typeface="Corbel"/>
              <a:sym typeface="Corbel"/>
            </a:endParaRPr>
          </a:p>
          <a:p>
            <a:pPr indent="0" lvl="0" marL="0" marR="0" rtl="0" algn="l">
              <a:lnSpc>
                <a:spcPct val="107000"/>
              </a:lnSpc>
              <a:spcBef>
                <a:spcPts val="800"/>
              </a:spcBef>
              <a:spcAft>
                <a:spcPts val="0"/>
              </a:spcAft>
              <a:buClr>
                <a:srgbClr val="000000"/>
              </a:buClr>
              <a:buSzPts val="1800"/>
              <a:buFont typeface="Arial"/>
              <a:buNone/>
            </a:pPr>
            <a:r>
              <a:rPr b="0" i="0" lang="en-US" sz="1800" u="none" cap="none" strike="noStrike">
                <a:solidFill>
                  <a:srgbClr val="002060"/>
                </a:solidFill>
                <a:latin typeface="Corbel"/>
                <a:ea typeface="Corbel"/>
                <a:cs typeface="Corbel"/>
                <a:sym typeface="Corbel"/>
              </a:rPr>
              <a:t>• A portfolio representing a list of investments and the expected return</a:t>
            </a:r>
            <a:endParaRPr b="0" i="0" sz="1400" u="none" cap="none" strike="noStrike">
              <a:solidFill>
                <a:srgbClr val="000000"/>
              </a:solidFill>
              <a:latin typeface="Corbel"/>
              <a:ea typeface="Corbel"/>
              <a:cs typeface="Corbel"/>
              <a:sym typeface="Corbel"/>
            </a:endParaRPr>
          </a:p>
          <a:p>
            <a:pPr indent="0" lvl="0" marL="0" marR="0" rtl="0" algn="l">
              <a:lnSpc>
                <a:spcPct val="100000"/>
              </a:lnSpc>
              <a:spcBef>
                <a:spcPts val="80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ead0bce4ba_0_2"/>
          <p:cNvSpPr txBox="1"/>
          <p:nvPr>
            <p:ph type="title"/>
          </p:nvPr>
        </p:nvSpPr>
        <p:spPr>
          <a:xfrm rot="-5400000">
            <a:off x="-1442325" y="2585674"/>
            <a:ext cx="5214900" cy="1701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sz="3600"/>
              <a:t>Project Overview</a:t>
            </a:r>
            <a:endParaRPr b="1" sz="3600"/>
          </a:p>
        </p:txBody>
      </p:sp>
      <p:grpSp>
        <p:nvGrpSpPr>
          <p:cNvPr id="151" name="Google Shape;151;gead0bce4ba_0_2"/>
          <p:cNvGrpSpPr/>
          <p:nvPr/>
        </p:nvGrpSpPr>
        <p:grpSpPr>
          <a:xfrm>
            <a:off x="2785475" y="695595"/>
            <a:ext cx="6117958" cy="5924008"/>
            <a:chOff x="50877" y="85995"/>
            <a:chExt cx="6117958" cy="5924008"/>
          </a:xfrm>
        </p:grpSpPr>
        <p:sp>
          <p:nvSpPr>
            <p:cNvPr id="152" name="Google Shape;152;gead0bce4ba_0_2"/>
            <p:cNvSpPr/>
            <p:nvPr/>
          </p:nvSpPr>
          <p:spPr>
            <a:xfrm>
              <a:off x="50877" y="85995"/>
              <a:ext cx="6117958" cy="1154849"/>
            </a:xfrm>
            <a:prstGeom prst="roundRect">
              <a:avLst>
                <a:gd fmla="val 16667" name="adj"/>
              </a:avLst>
            </a:prstGeom>
            <a:solidFill>
              <a:srgbClr val="3EBAD1">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ead0bce4ba_0_2"/>
            <p:cNvSpPr txBox="1"/>
            <p:nvPr/>
          </p:nvSpPr>
          <p:spPr>
            <a:xfrm>
              <a:off x="107252" y="142370"/>
              <a:ext cx="6005208" cy="1042099"/>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Corbel"/>
                <a:buNone/>
              </a:pPr>
              <a:r>
                <a:rPr b="1" i="0" lang="en-US" u="none" cap="none" strike="noStrike">
                  <a:solidFill>
                    <a:schemeClr val="dk1"/>
                  </a:solidFill>
                  <a:latin typeface="Corbel"/>
                  <a:ea typeface="Corbel"/>
                  <a:cs typeface="Corbel"/>
                  <a:sym typeface="Corbel"/>
                </a:rPr>
                <a:t>Goal : </a:t>
              </a:r>
              <a:r>
                <a:rPr b="0" i="0" lang="en-US" u="none" cap="none" strike="noStrike">
                  <a:solidFill>
                    <a:schemeClr val="dk1"/>
                  </a:solidFill>
                  <a:latin typeface="Corbel"/>
                  <a:ea typeface="Corbel"/>
                  <a:cs typeface="Corbel"/>
                  <a:sym typeface="Corbel"/>
                </a:rPr>
                <a:t>Implement quantum algorithms for optimization financial portfolio. To reduce errors and improve accuracy for computing expected returns from assets.</a:t>
              </a:r>
              <a:endParaRPr b="0" i="0" u="none" cap="none" strike="noStrike">
                <a:solidFill>
                  <a:schemeClr val="dk1"/>
                </a:solidFill>
                <a:latin typeface="Corbel"/>
                <a:ea typeface="Corbel"/>
                <a:cs typeface="Corbel"/>
                <a:sym typeface="Corbel"/>
              </a:endParaRPr>
            </a:p>
          </p:txBody>
        </p:sp>
        <p:sp>
          <p:nvSpPr>
            <p:cNvPr id="154" name="Google Shape;154;gead0bce4ba_0_2"/>
            <p:cNvSpPr/>
            <p:nvPr/>
          </p:nvSpPr>
          <p:spPr>
            <a:xfrm>
              <a:off x="50877" y="1278285"/>
              <a:ext cx="6117958" cy="1154849"/>
            </a:xfrm>
            <a:prstGeom prst="roundRect">
              <a:avLst>
                <a:gd fmla="val 16667" name="adj"/>
              </a:avLst>
            </a:prstGeom>
            <a:solidFill>
              <a:srgbClr val="3EBAD1">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ead0bce4ba_0_2"/>
            <p:cNvSpPr txBox="1"/>
            <p:nvPr/>
          </p:nvSpPr>
          <p:spPr>
            <a:xfrm>
              <a:off x="107252" y="1334660"/>
              <a:ext cx="6005208" cy="1042099"/>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Corbel"/>
                <a:buNone/>
              </a:pPr>
              <a:r>
                <a:rPr b="1" i="0" lang="en-US" u="none" cap="none" strike="noStrike">
                  <a:solidFill>
                    <a:schemeClr val="dk1"/>
                  </a:solidFill>
                  <a:latin typeface="Corbel"/>
                  <a:ea typeface="Corbel"/>
                  <a:cs typeface="Corbel"/>
                  <a:sym typeface="Corbel"/>
                </a:rPr>
                <a:t>Background : </a:t>
              </a:r>
              <a:r>
                <a:rPr b="0" i="0" lang="en-US" u="none" cap="none" strike="noStrike">
                  <a:solidFill>
                    <a:schemeClr val="dk1"/>
                  </a:solidFill>
                  <a:latin typeface="Corbel"/>
                  <a:ea typeface="Corbel"/>
                  <a:cs typeface="Corbel"/>
                  <a:sym typeface="Corbel"/>
                </a:rPr>
                <a:t>Combinatorial optimization problem is a class of problems where goal is to find the best solution from a finite set of solutions.</a:t>
              </a:r>
              <a:endParaRPr b="0" i="0" u="none" cap="none" strike="noStrike">
                <a:solidFill>
                  <a:schemeClr val="dk1"/>
                </a:solidFill>
                <a:latin typeface="Corbel"/>
                <a:ea typeface="Corbel"/>
                <a:cs typeface="Corbel"/>
                <a:sym typeface="Corbel"/>
              </a:endParaRPr>
            </a:p>
          </p:txBody>
        </p:sp>
        <p:sp>
          <p:nvSpPr>
            <p:cNvPr id="156" name="Google Shape;156;gead0bce4ba_0_2"/>
            <p:cNvSpPr/>
            <p:nvPr/>
          </p:nvSpPr>
          <p:spPr>
            <a:xfrm>
              <a:off x="50877" y="2470575"/>
              <a:ext cx="6117958" cy="1154849"/>
            </a:xfrm>
            <a:prstGeom prst="roundRect">
              <a:avLst>
                <a:gd fmla="val 16667" name="adj"/>
              </a:avLst>
            </a:prstGeom>
            <a:solidFill>
              <a:srgbClr val="3EBAD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ead0bce4ba_0_2"/>
            <p:cNvSpPr txBox="1"/>
            <p:nvPr/>
          </p:nvSpPr>
          <p:spPr>
            <a:xfrm>
              <a:off x="107252" y="2526950"/>
              <a:ext cx="6005208" cy="1042099"/>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Corbel"/>
                <a:buNone/>
              </a:pPr>
              <a:r>
                <a:rPr b="1" i="0" lang="en-US" u="none" cap="none" strike="noStrike">
                  <a:solidFill>
                    <a:schemeClr val="dk1"/>
                  </a:solidFill>
                  <a:latin typeface="Corbel"/>
                  <a:ea typeface="Corbel"/>
                  <a:cs typeface="Corbel"/>
                  <a:sym typeface="Corbel"/>
                </a:rPr>
                <a:t>Approach: CVaR</a:t>
              </a:r>
              <a:r>
                <a:rPr b="0" i="0" lang="en-US" u="none" cap="none" strike="noStrike">
                  <a:solidFill>
                    <a:schemeClr val="dk1"/>
                  </a:solidFill>
                  <a:latin typeface="Corbel"/>
                  <a:ea typeface="Corbel"/>
                  <a:cs typeface="Corbel"/>
                  <a:sym typeface="Corbel"/>
                </a:rPr>
                <a:t> (Conditional Value-at-Risk) </a:t>
              </a:r>
              <a:r>
                <a:rPr lang="en-US">
                  <a:solidFill>
                    <a:schemeClr val="dk1"/>
                  </a:solidFill>
                  <a:latin typeface="Corbel"/>
                  <a:ea typeface="Corbel"/>
                  <a:cs typeface="Corbel"/>
                  <a:sym typeface="Corbel"/>
                </a:rPr>
                <a:t>adaption to </a:t>
              </a:r>
              <a:r>
                <a:rPr b="0" i="0" lang="en-US" u="none" cap="none" strike="noStrike">
                  <a:solidFill>
                    <a:schemeClr val="dk1"/>
                  </a:solidFill>
                  <a:latin typeface="Corbel"/>
                  <a:ea typeface="Corbel"/>
                  <a:cs typeface="Corbel"/>
                  <a:sym typeface="Corbel"/>
                </a:rPr>
                <a:t> </a:t>
              </a:r>
              <a:r>
                <a:rPr b="1" i="0" lang="en-US" u="none" cap="none" strike="noStrike">
                  <a:solidFill>
                    <a:schemeClr val="dk1"/>
                  </a:solidFill>
                  <a:latin typeface="Corbel"/>
                  <a:ea typeface="Corbel"/>
                  <a:cs typeface="Corbel"/>
                  <a:sym typeface="Corbel"/>
                </a:rPr>
                <a:t>QAOA</a:t>
              </a:r>
              <a:r>
                <a:rPr b="0" i="0" lang="en-US" u="none" cap="none" strike="noStrike">
                  <a:solidFill>
                    <a:schemeClr val="dk1"/>
                  </a:solidFill>
                  <a:latin typeface="Corbel"/>
                  <a:ea typeface="Corbel"/>
                  <a:cs typeface="Corbel"/>
                  <a:sym typeface="Corbel"/>
                </a:rPr>
                <a:t> (Quantum approximate optimization algorithm) is good for combinatorial optimization though it is a special case of  </a:t>
              </a:r>
              <a:r>
                <a:rPr b="1" i="0" lang="en-US" u="none" cap="none" strike="noStrike">
                  <a:solidFill>
                    <a:schemeClr val="dk1"/>
                  </a:solidFill>
                  <a:latin typeface="Corbel"/>
                  <a:ea typeface="Corbel"/>
                  <a:cs typeface="Corbel"/>
                  <a:sym typeface="Corbel"/>
                </a:rPr>
                <a:t>VQE</a:t>
              </a:r>
              <a:r>
                <a:rPr b="0" i="0" lang="en-US" u="none" cap="none" strike="noStrike">
                  <a:solidFill>
                    <a:schemeClr val="dk1"/>
                  </a:solidFill>
                  <a:latin typeface="Corbel"/>
                  <a:ea typeface="Corbel"/>
                  <a:cs typeface="Corbel"/>
                  <a:sym typeface="Corbel"/>
                </a:rPr>
                <a:t> (Variational-Quantum-Eigensolver ).</a:t>
              </a:r>
              <a:endParaRPr b="0" i="0" u="none" cap="none" strike="noStrike">
                <a:solidFill>
                  <a:schemeClr val="dk1"/>
                </a:solidFill>
                <a:latin typeface="Corbel"/>
                <a:ea typeface="Corbel"/>
                <a:cs typeface="Corbel"/>
                <a:sym typeface="Corbel"/>
              </a:endParaRPr>
            </a:p>
          </p:txBody>
        </p:sp>
        <p:sp>
          <p:nvSpPr>
            <p:cNvPr id="158" name="Google Shape;158;gead0bce4ba_0_2"/>
            <p:cNvSpPr/>
            <p:nvPr/>
          </p:nvSpPr>
          <p:spPr>
            <a:xfrm>
              <a:off x="50877" y="3662864"/>
              <a:ext cx="6117958" cy="1154849"/>
            </a:xfrm>
            <a:prstGeom prst="roundRect">
              <a:avLst>
                <a:gd fmla="val 16667" name="adj"/>
              </a:avLst>
            </a:prstGeom>
            <a:solidFill>
              <a:srgbClr val="3EBAD1">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ead0bce4ba_0_2"/>
            <p:cNvSpPr txBox="1"/>
            <p:nvPr/>
          </p:nvSpPr>
          <p:spPr>
            <a:xfrm>
              <a:off x="107252" y="3719239"/>
              <a:ext cx="6005208" cy="1042099"/>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Corbel"/>
                <a:buNone/>
              </a:pPr>
              <a:r>
                <a:rPr b="1" i="0" lang="en-US" u="none" cap="none" strike="noStrike">
                  <a:solidFill>
                    <a:schemeClr val="dk1"/>
                  </a:solidFill>
                  <a:latin typeface="Corbel"/>
                  <a:ea typeface="Corbel"/>
                  <a:cs typeface="Corbel"/>
                  <a:sym typeface="Corbel"/>
                </a:rPr>
                <a:t>Why not VQE </a:t>
              </a:r>
              <a:r>
                <a:rPr b="0" i="0" lang="en-US" u="none" cap="none" strike="noStrike">
                  <a:solidFill>
                    <a:schemeClr val="dk1"/>
                  </a:solidFill>
                  <a:latin typeface="Corbel"/>
                  <a:ea typeface="Corbel"/>
                  <a:cs typeface="Corbel"/>
                  <a:sym typeface="Corbel"/>
                </a:rPr>
                <a:t>: In </a:t>
              </a:r>
              <a:r>
                <a:rPr b="1" i="0" lang="en-US" u="none" cap="none" strike="noStrike">
                  <a:solidFill>
                    <a:schemeClr val="dk1"/>
                  </a:solidFill>
                  <a:latin typeface="Corbel"/>
                  <a:ea typeface="Corbel"/>
                  <a:cs typeface="Corbel"/>
                  <a:sym typeface="Corbel"/>
                </a:rPr>
                <a:t>VQE </a:t>
              </a:r>
              <a:r>
                <a:rPr b="0" i="0" lang="en-US" u="none" cap="none" strike="noStrike">
                  <a:solidFill>
                    <a:schemeClr val="dk1"/>
                  </a:solidFill>
                  <a:latin typeface="Corbel"/>
                  <a:ea typeface="Corbel"/>
                  <a:cs typeface="Corbel"/>
                  <a:sym typeface="Corbel"/>
                </a:rPr>
                <a:t>goal is to find the ground state energy and in order to do that ground state need to be  need reproduced. While in </a:t>
              </a:r>
              <a:r>
                <a:rPr b="1" i="0" lang="en-US" u="none" cap="none" strike="noStrike">
                  <a:solidFill>
                    <a:schemeClr val="dk1"/>
                  </a:solidFill>
                  <a:latin typeface="Corbel"/>
                  <a:ea typeface="Corbel"/>
                  <a:cs typeface="Corbel"/>
                  <a:sym typeface="Corbel"/>
                </a:rPr>
                <a:t>QAOA</a:t>
              </a:r>
              <a:r>
                <a:rPr b="0" i="0" lang="en-US" u="none" cap="none" strike="noStrike">
                  <a:solidFill>
                    <a:schemeClr val="dk1"/>
                  </a:solidFill>
                  <a:latin typeface="Corbel"/>
                  <a:ea typeface="Corbel"/>
                  <a:cs typeface="Corbel"/>
                  <a:sym typeface="Corbel"/>
                </a:rPr>
                <a:t> goal is to find the solution to the problem. To do that there is no need to find the ground state —  just need to find a state which has a high enough probability of finding the right solution aligned to requirement of combinatorial optimization problem  .</a:t>
              </a:r>
              <a:endParaRPr b="0" i="0" u="none" cap="none" strike="noStrike">
                <a:solidFill>
                  <a:schemeClr val="dk1"/>
                </a:solidFill>
                <a:latin typeface="Corbel"/>
                <a:ea typeface="Corbel"/>
                <a:cs typeface="Corbel"/>
                <a:sym typeface="Corbel"/>
              </a:endParaRPr>
            </a:p>
          </p:txBody>
        </p:sp>
        <p:sp>
          <p:nvSpPr>
            <p:cNvPr id="160" name="Google Shape;160;gead0bce4ba_0_2"/>
            <p:cNvSpPr/>
            <p:nvPr/>
          </p:nvSpPr>
          <p:spPr>
            <a:xfrm>
              <a:off x="50877" y="4855154"/>
              <a:ext cx="6117958" cy="1154849"/>
            </a:xfrm>
            <a:prstGeom prst="roundRect">
              <a:avLst>
                <a:gd fmla="val 16667" name="adj"/>
              </a:avLst>
            </a:prstGeom>
            <a:solidFill>
              <a:srgbClr val="3EBAD1">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ead0bce4ba_0_2"/>
            <p:cNvSpPr txBox="1"/>
            <p:nvPr/>
          </p:nvSpPr>
          <p:spPr>
            <a:xfrm>
              <a:off x="107252" y="4911529"/>
              <a:ext cx="6005208" cy="1042099"/>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Corbel"/>
                <a:buNone/>
              </a:pPr>
              <a:r>
                <a:rPr b="1" i="0" lang="en-US" sz="1300" u="none" cap="none" strike="noStrike">
                  <a:solidFill>
                    <a:schemeClr val="dk1"/>
                  </a:solidFill>
                  <a:latin typeface="Corbel"/>
                  <a:ea typeface="Corbel"/>
                  <a:cs typeface="Corbel"/>
                  <a:sym typeface="Corbel"/>
                </a:rPr>
                <a:t>What is the special about  this Approach  : CVaR</a:t>
              </a:r>
              <a:r>
                <a:rPr b="0" i="0" lang="en-US" sz="1300" u="none" cap="none" strike="noStrike">
                  <a:solidFill>
                    <a:schemeClr val="dk1"/>
                  </a:solidFill>
                  <a:latin typeface="Corbel"/>
                  <a:ea typeface="Corbel"/>
                  <a:cs typeface="Corbel"/>
                  <a:sym typeface="Corbel"/>
                </a:rPr>
                <a:t> (Conditional Value-at-Risk) is an aggregation function which leads to faster convergence to better solutions for all combinatorial optimization problems.</a:t>
              </a:r>
              <a:endParaRPr b="0" i="0" sz="1300" u="none" cap="none" strike="noStrike">
                <a:solidFill>
                  <a:schemeClr val="dk1"/>
                </a:solidFill>
                <a:latin typeface="Corbel"/>
                <a:ea typeface="Corbel"/>
                <a:cs typeface="Corbel"/>
                <a:sym typeface="Corbe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e9e273d0f4_0_481"/>
          <p:cNvSpPr txBox="1"/>
          <p:nvPr>
            <p:ph type="title"/>
          </p:nvPr>
        </p:nvSpPr>
        <p:spPr>
          <a:xfrm rot="-5400000">
            <a:off x="-1332272" y="2637504"/>
            <a:ext cx="5132445" cy="15829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Arial"/>
              <a:buNone/>
            </a:pPr>
            <a:r>
              <a:rPr b="1" lang="en-US" sz="3600"/>
              <a:t>Project Overview : </a:t>
            </a:r>
            <a:r>
              <a:rPr b="1" lang="en-US" sz="3600">
                <a:solidFill>
                  <a:srgbClr val="0070C0"/>
                </a:solidFill>
              </a:rPr>
              <a:t>Considerations</a:t>
            </a:r>
            <a:endParaRPr b="1" sz="3600">
              <a:solidFill>
                <a:srgbClr val="0070C0"/>
              </a:solidFill>
            </a:endParaRPr>
          </a:p>
        </p:txBody>
      </p:sp>
      <p:sp>
        <p:nvSpPr>
          <p:cNvPr id="167" name="Google Shape;167;ge9e273d0f4_0_481"/>
          <p:cNvSpPr txBox="1"/>
          <p:nvPr>
            <p:ph idx="1" type="body"/>
          </p:nvPr>
        </p:nvSpPr>
        <p:spPr>
          <a:xfrm>
            <a:off x="2649012" y="612407"/>
            <a:ext cx="6052500" cy="5207100"/>
          </a:xfrm>
          <a:prstGeom prst="rect">
            <a:avLst/>
          </a:prstGeom>
          <a:noFill/>
          <a:ln>
            <a:noFill/>
          </a:ln>
        </p:spPr>
        <p:txBody>
          <a:bodyPr anchorCtr="0" anchor="ctr" bIns="45700" lIns="91425" spcFirstLastPara="1" rIns="91425" wrap="square" tIns="45700">
            <a:spAutoFit/>
          </a:bodyPr>
          <a:lstStyle/>
          <a:p>
            <a:pPr indent="0" lvl="0" marL="0" rtl="0" algn="just">
              <a:lnSpc>
                <a:spcPct val="90000"/>
              </a:lnSpc>
              <a:spcBef>
                <a:spcPts val="1200"/>
              </a:spcBef>
              <a:spcAft>
                <a:spcPts val="0"/>
              </a:spcAft>
              <a:buSzPts val="1400"/>
              <a:buNone/>
            </a:pPr>
            <a:r>
              <a:rPr lang="en-US" sz="1400">
                <a:solidFill>
                  <a:srgbClr val="24292E"/>
                </a:solidFill>
              </a:rPr>
              <a:t>During implementation of </a:t>
            </a:r>
            <a:r>
              <a:rPr b="0" i="0" lang="en-US" sz="1400">
                <a:solidFill>
                  <a:srgbClr val="24292E"/>
                </a:solidFill>
              </a:rPr>
              <a:t>Quantum portfolio optimizer framework, intent was to also highlight </a:t>
            </a:r>
            <a:r>
              <a:rPr lang="en-US" sz="1400">
                <a:solidFill>
                  <a:srgbClr val="24292E"/>
                </a:solidFill>
              </a:rPr>
              <a:t>comparative</a:t>
            </a:r>
            <a:r>
              <a:rPr b="0" i="0" lang="en-US" sz="1400">
                <a:solidFill>
                  <a:srgbClr val="24292E"/>
                </a:solidFill>
              </a:rPr>
              <a:t> features , to achieve same and keep approach within Quantum Computing Simulator limits, a</a:t>
            </a:r>
            <a:r>
              <a:rPr lang="en-US" sz="1400">
                <a:solidFill>
                  <a:srgbClr val="24292E"/>
                </a:solidFill>
              </a:rPr>
              <a:t> portfolio of </a:t>
            </a:r>
            <a:r>
              <a:rPr b="0" i="0" lang="en-US" sz="1400">
                <a:solidFill>
                  <a:srgbClr val="24292E"/>
                </a:solidFill>
              </a:rPr>
              <a:t> 5 assets from US Stock Exchange was considered ( based on lesser correlation) . </a:t>
            </a:r>
            <a:endParaRPr/>
          </a:p>
          <a:p>
            <a:pPr indent="0" lvl="0" marL="0" rtl="0" algn="l">
              <a:lnSpc>
                <a:spcPct val="90000"/>
              </a:lnSpc>
              <a:spcBef>
                <a:spcPts val="1200"/>
              </a:spcBef>
              <a:spcAft>
                <a:spcPts val="0"/>
              </a:spcAft>
              <a:buSzPts val="1400"/>
              <a:buNone/>
            </a:pPr>
            <a:r>
              <a:t/>
            </a:r>
            <a:endParaRPr sz="1400">
              <a:solidFill>
                <a:srgbClr val="24292E"/>
              </a:solidFill>
            </a:endParaRPr>
          </a:p>
          <a:p>
            <a:pPr indent="0" lvl="0" marL="0" rtl="0" algn="l">
              <a:lnSpc>
                <a:spcPct val="90000"/>
              </a:lnSpc>
              <a:spcBef>
                <a:spcPts val="1200"/>
              </a:spcBef>
              <a:spcAft>
                <a:spcPts val="0"/>
              </a:spcAft>
              <a:buSzPts val="1400"/>
              <a:buNone/>
            </a:pPr>
            <a:r>
              <a:rPr lang="en-US" sz="1400">
                <a:solidFill>
                  <a:schemeClr val="dk1"/>
                </a:solidFill>
              </a:rPr>
              <a:t>Input portfolio dataset was generated using Yahoo finance historical (2015 – 2020) trading data for 5 stocks :</a:t>
            </a:r>
            <a:endParaRPr/>
          </a:p>
          <a:p>
            <a:pPr indent="-182880" lvl="1" marL="411480" rtl="0" algn="l">
              <a:lnSpc>
                <a:spcPct val="80000"/>
              </a:lnSpc>
              <a:spcBef>
                <a:spcPts val="2000"/>
              </a:spcBef>
              <a:spcAft>
                <a:spcPts val="0"/>
              </a:spcAft>
              <a:buSzPts val="1800"/>
              <a:buFont typeface="Corbel"/>
              <a:buChar char="▪"/>
            </a:pPr>
            <a:r>
              <a:rPr b="1" lang="en-US" sz="1400"/>
              <a:t>IBM </a:t>
            </a:r>
            <a:r>
              <a:rPr lang="en-US" sz="1400"/>
              <a:t>(IT Industry)</a:t>
            </a:r>
            <a:endParaRPr sz="1400"/>
          </a:p>
          <a:p>
            <a:pPr indent="0" lvl="0" marL="411480" rtl="0" algn="l">
              <a:lnSpc>
                <a:spcPct val="80000"/>
              </a:lnSpc>
              <a:spcBef>
                <a:spcPts val="250"/>
              </a:spcBef>
              <a:spcAft>
                <a:spcPts val="0"/>
              </a:spcAft>
              <a:buSzPts val="1400"/>
              <a:buNone/>
            </a:pPr>
            <a:r>
              <a:t/>
            </a:r>
            <a:endParaRPr sz="1400"/>
          </a:p>
          <a:p>
            <a:pPr indent="0" lvl="0" marL="411480" rtl="0" algn="l">
              <a:lnSpc>
                <a:spcPct val="80000"/>
              </a:lnSpc>
              <a:spcBef>
                <a:spcPts val="250"/>
              </a:spcBef>
              <a:spcAft>
                <a:spcPts val="0"/>
              </a:spcAft>
              <a:buSzPts val="1400"/>
              <a:buNone/>
            </a:pPr>
            <a:r>
              <a:t/>
            </a:r>
            <a:endParaRPr sz="1400"/>
          </a:p>
          <a:p>
            <a:pPr indent="-182880" lvl="1" marL="411480" rtl="0" algn="l">
              <a:lnSpc>
                <a:spcPct val="80000"/>
              </a:lnSpc>
              <a:spcBef>
                <a:spcPts val="500"/>
              </a:spcBef>
              <a:spcAft>
                <a:spcPts val="0"/>
              </a:spcAft>
              <a:buSzPts val="1800"/>
              <a:buFont typeface="Corbel"/>
              <a:buChar char="▪"/>
            </a:pPr>
            <a:r>
              <a:rPr b="1" lang="en-US" sz="1400"/>
              <a:t>Pfizer </a:t>
            </a:r>
            <a:r>
              <a:rPr lang="en-US" sz="1400"/>
              <a:t>(Healthcare / Pharmacy)</a:t>
            </a:r>
            <a:endParaRPr sz="1400"/>
          </a:p>
          <a:p>
            <a:pPr indent="0" lvl="0" marL="411480" rtl="0" algn="l">
              <a:lnSpc>
                <a:spcPct val="80000"/>
              </a:lnSpc>
              <a:spcBef>
                <a:spcPts val="500"/>
              </a:spcBef>
              <a:spcAft>
                <a:spcPts val="0"/>
              </a:spcAft>
              <a:buSzPts val="1400"/>
              <a:buNone/>
            </a:pPr>
            <a:r>
              <a:t/>
            </a:r>
            <a:endParaRPr sz="1400"/>
          </a:p>
          <a:p>
            <a:pPr indent="0" lvl="0" marL="411480" rtl="0" algn="l">
              <a:lnSpc>
                <a:spcPct val="80000"/>
              </a:lnSpc>
              <a:spcBef>
                <a:spcPts val="500"/>
              </a:spcBef>
              <a:spcAft>
                <a:spcPts val="0"/>
              </a:spcAft>
              <a:buSzPts val="1400"/>
              <a:buNone/>
            </a:pPr>
            <a:r>
              <a:t/>
            </a:r>
            <a:endParaRPr sz="1400"/>
          </a:p>
          <a:p>
            <a:pPr indent="-182880" lvl="1" marL="411480" rtl="0" algn="l">
              <a:lnSpc>
                <a:spcPct val="80000"/>
              </a:lnSpc>
              <a:spcBef>
                <a:spcPts val="500"/>
              </a:spcBef>
              <a:spcAft>
                <a:spcPts val="0"/>
              </a:spcAft>
              <a:buSzPts val="1800"/>
              <a:buFont typeface="Corbel"/>
              <a:buChar char="▪"/>
            </a:pPr>
            <a:r>
              <a:rPr b="1" lang="en-US" sz="1400"/>
              <a:t>Exxon Mobil Corp.</a:t>
            </a:r>
            <a:r>
              <a:rPr lang="en-US" sz="1400"/>
              <a:t> (Oil &amp; Gas )</a:t>
            </a:r>
            <a:endParaRPr sz="1400"/>
          </a:p>
          <a:p>
            <a:pPr indent="0" lvl="0" marL="411480" rtl="0" algn="l">
              <a:lnSpc>
                <a:spcPct val="80000"/>
              </a:lnSpc>
              <a:spcBef>
                <a:spcPts val="500"/>
              </a:spcBef>
              <a:spcAft>
                <a:spcPts val="0"/>
              </a:spcAft>
              <a:buSzPts val="1400"/>
              <a:buNone/>
            </a:pPr>
            <a:r>
              <a:t/>
            </a:r>
            <a:endParaRPr sz="1400"/>
          </a:p>
          <a:p>
            <a:pPr indent="0" lvl="0" marL="411480" rtl="0" algn="l">
              <a:lnSpc>
                <a:spcPct val="80000"/>
              </a:lnSpc>
              <a:spcBef>
                <a:spcPts val="500"/>
              </a:spcBef>
              <a:spcAft>
                <a:spcPts val="0"/>
              </a:spcAft>
              <a:buSzPts val="1400"/>
              <a:buNone/>
            </a:pPr>
            <a:r>
              <a:t/>
            </a:r>
            <a:endParaRPr sz="1400"/>
          </a:p>
          <a:p>
            <a:pPr indent="-182880" lvl="1" marL="411480" rtl="0" algn="l">
              <a:lnSpc>
                <a:spcPct val="80000"/>
              </a:lnSpc>
              <a:spcBef>
                <a:spcPts val="500"/>
              </a:spcBef>
              <a:spcAft>
                <a:spcPts val="0"/>
              </a:spcAft>
              <a:buSzPts val="1800"/>
              <a:buFont typeface="Corbel"/>
              <a:buChar char="▪"/>
            </a:pPr>
            <a:r>
              <a:rPr b="1" lang="en-US" sz="1400"/>
              <a:t>Bank of America</a:t>
            </a:r>
            <a:r>
              <a:rPr lang="en-US" sz="1400"/>
              <a:t> (Finance / Banking)</a:t>
            </a:r>
            <a:endParaRPr sz="1400"/>
          </a:p>
          <a:p>
            <a:pPr indent="0" lvl="0" marL="411480" rtl="0" algn="l">
              <a:lnSpc>
                <a:spcPct val="80000"/>
              </a:lnSpc>
              <a:spcBef>
                <a:spcPts val="500"/>
              </a:spcBef>
              <a:spcAft>
                <a:spcPts val="0"/>
              </a:spcAft>
              <a:buSzPts val="1400"/>
              <a:buNone/>
            </a:pPr>
            <a:r>
              <a:t/>
            </a:r>
            <a:endParaRPr sz="1400"/>
          </a:p>
          <a:p>
            <a:pPr indent="0" lvl="0" marL="411480" rtl="0" algn="l">
              <a:lnSpc>
                <a:spcPct val="80000"/>
              </a:lnSpc>
              <a:spcBef>
                <a:spcPts val="500"/>
              </a:spcBef>
              <a:spcAft>
                <a:spcPts val="0"/>
              </a:spcAft>
              <a:buSzPts val="1400"/>
              <a:buNone/>
            </a:pPr>
            <a:r>
              <a:t/>
            </a:r>
            <a:endParaRPr sz="1400"/>
          </a:p>
          <a:p>
            <a:pPr indent="-182880" lvl="1" marL="411480" rtl="0" algn="l">
              <a:lnSpc>
                <a:spcPct val="80000"/>
              </a:lnSpc>
              <a:spcBef>
                <a:spcPts val="500"/>
              </a:spcBef>
              <a:spcAft>
                <a:spcPts val="0"/>
              </a:spcAft>
              <a:buSzPts val="1800"/>
              <a:buFont typeface="Corbel"/>
              <a:buChar char="▪"/>
            </a:pPr>
            <a:r>
              <a:rPr b="1" lang="en-US" sz="1400"/>
              <a:t>Tesla </a:t>
            </a:r>
            <a:r>
              <a:rPr lang="en-US" sz="1400"/>
              <a:t>(Automobile / Technology)</a:t>
            </a:r>
            <a:endParaRPr sz="1400"/>
          </a:p>
        </p:txBody>
      </p:sp>
      <p:pic>
        <p:nvPicPr>
          <p:cNvPr id="168" name="Google Shape;168;ge9e273d0f4_0_481"/>
          <p:cNvPicPr preferRelativeResize="0"/>
          <p:nvPr/>
        </p:nvPicPr>
        <p:blipFill rotWithShape="1">
          <a:blip r:embed="rId3">
            <a:alphaModFix/>
          </a:blip>
          <a:srcRect b="26401" l="0" r="0" t="27998"/>
          <a:stretch/>
        </p:blipFill>
        <p:spPr>
          <a:xfrm>
            <a:off x="6273923" y="2342602"/>
            <a:ext cx="1375039" cy="517517"/>
          </a:xfrm>
          <a:prstGeom prst="rect">
            <a:avLst/>
          </a:prstGeom>
          <a:noFill/>
          <a:ln>
            <a:noFill/>
          </a:ln>
        </p:spPr>
      </p:pic>
      <p:pic>
        <p:nvPicPr>
          <p:cNvPr id="169" name="Google Shape;169;ge9e273d0f4_0_481"/>
          <p:cNvPicPr preferRelativeResize="0"/>
          <p:nvPr/>
        </p:nvPicPr>
        <p:blipFill rotWithShape="1">
          <a:blip r:embed="rId4">
            <a:alphaModFix/>
          </a:blip>
          <a:srcRect b="25800" l="9699" r="9601" t="26197"/>
          <a:stretch/>
        </p:blipFill>
        <p:spPr>
          <a:xfrm>
            <a:off x="6512172" y="3024781"/>
            <a:ext cx="1054194" cy="517517"/>
          </a:xfrm>
          <a:prstGeom prst="rect">
            <a:avLst/>
          </a:prstGeom>
          <a:noFill/>
          <a:ln>
            <a:noFill/>
          </a:ln>
        </p:spPr>
      </p:pic>
      <p:pic>
        <p:nvPicPr>
          <p:cNvPr id="170" name="Google Shape;170;ge9e273d0f4_0_481"/>
          <p:cNvPicPr preferRelativeResize="0"/>
          <p:nvPr/>
        </p:nvPicPr>
        <p:blipFill rotWithShape="1">
          <a:blip r:embed="rId5">
            <a:alphaModFix/>
          </a:blip>
          <a:srcRect b="0" l="0" r="0" t="0"/>
          <a:stretch/>
        </p:blipFill>
        <p:spPr>
          <a:xfrm>
            <a:off x="6171526" y="3852576"/>
            <a:ext cx="2049077" cy="317924"/>
          </a:xfrm>
          <a:prstGeom prst="rect">
            <a:avLst/>
          </a:prstGeom>
          <a:noFill/>
          <a:ln>
            <a:noFill/>
          </a:ln>
        </p:spPr>
      </p:pic>
      <p:pic>
        <p:nvPicPr>
          <p:cNvPr id="171" name="Google Shape;171;ge9e273d0f4_0_481"/>
          <p:cNvPicPr preferRelativeResize="0"/>
          <p:nvPr/>
        </p:nvPicPr>
        <p:blipFill rotWithShape="1">
          <a:blip r:embed="rId6">
            <a:alphaModFix/>
          </a:blip>
          <a:srcRect b="0" l="0" r="0" t="0"/>
          <a:stretch/>
        </p:blipFill>
        <p:spPr>
          <a:xfrm>
            <a:off x="6604966" y="4513154"/>
            <a:ext cx="1127017" cy="517518"/>
          </a:xfrm>
          <a:prstGeom prst="rect">
            <a:avLst/>
          </a:prstGeom>
          <a:noFill/>
          <a:ln>
            <a:noFill/>
          </a:ln>
        </p:spPr>
      </p:pic>
      <p:pic>
        <p:nvPicPr>
          <p:cNvPr id="172" name="Google Shape;172;ge9e273d0f4_0_481"/>
          <p:cNvPicPr preferRelativeResize="0"/>
          <p:nvPr/>
        </p:nvPicPr>
        <p:blipFill rotWithShape="1">
          <a:blip r:embed="rId7">
            <a:alphaModFix/>
          </a:blip>
          <a:srcRect b="0" l="0" r="0" t="0"/>
          <a:stretch/>
        </p:blipFill>
        <p:spPr>
          <a:xfrm>
            <a:off x="6955792" y="5427361"/>
            <a:ext cx="593107" cy="623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e9e273d0f4_0_486"/>
          <p:cNvSpPr txBox="1"/>
          <p:nvPr>
            <p:ph type="title"/>
          </p:nvPr>
        </p:nvSpPr>
        <p:spPr>
          <a:xfrm rot="-5400000">
            <a:off x="-1258425" y="2262125"/>
            <a:ext cx="5043600" cy="2290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000"/>
              <a:buFont typeface="Corbel"/>
              <a:buNone/>
            </a:pPr>
            <a:r>
              <a:rPr b="1" lang="en-US"/>
              <a:t>Technology Ecosystem for  Methodologies Comparison</a:t>
            </a:r>
            <a:endParaRPr b="1">
              <a:solidFill>
                <a:srgbClr val="0070C0"/>
              </a:solidFill>
            </a:endParaRPr>
          </a:p>
        </p:txBody>
      </p:sp>
      <p:grpSp>
        <p:nvGrpSpPr>
          <p:cNvPr id="178" name="Google Shape;178;ge9e273d0f4_0_486"/>
          <p:cNvGrpSpPr/>
          <p:nvPr/>
        </p:nvGrpSpPr>
        <p:grpSpPr>
          <a:xfrm>
            <a:off x="2901950" y="865693"/>
            <a:ext cx="6015906" cy="5117469"/>
            <a:chOff x="0" y="1585"/>
            <a:chExt cx="6015906" cy="5117469"/>
          </a:xfrm>
        </p:grpSpPr>
        <p:sp>
          <p:nvSpPr>
            <p:cNvPr id="179" name="Google Shape;179;ge9e273d0f4_0_486"/>
            <p:cNvSpPr/>
            <p:nvPr/>
          </p:nvSpPr>
          <p:spPr>
            <a:xfrm>
              <a:off x="0" y="1585"/>
              <a:ext cx="6015906" cy="1702007"/>
            </a:xfrm>
            <a:prstGeom prst="roundRect">
              <a:avLst>
                <a:gd fmla="val 16667" name="adj"/>
              </a:avLst>
            </a:prstGeom>
            <a:solidFill>
              <a:srgbClr val="FFD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e9e273d0f4_0_486"/>
            <p:cNvSpPr txBox="1"/>
            <p:nvPr/>
          </p:nvSpPr>
          <p:spPr>
            <a:xfrm>
              <a:off x="83085" y="84670"/>
              <a:ext cx="5849736" cy="1535837"/>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orbel"/>
                <a:buNone/>
              </a:pPr>
              <a:r>
                <a:rPr b="0" i="0" lang="en-US" sz="2000" u="none" cap="none" strike="noStrike">
                  <a:solidFill>
                    <a:schemeClr val="dk1"/>
                  </a:solidFill>
                  <a:latin typeface="Corbel"/>
                  <a:ea typeface="Corbel"/>
                  <a:cs typeface="Corbel"/>
                  <a:sym typeface="Corbel"/>
                </a:rPr>
                <a:t>Non-Machine Learning :</a:t>
              </a:r>
              <a:endParaRPr/>
            </a:p>
            <a:p>
              <a:pPr indent="0" lvl="0" marL="0" marR="0" rtl="0" algn="l">
                <a:lnSpc>
                  <a:spcPct val="90000"/>
                </a:lnSpc>
                <a:spcBef>
                  <a:spcPts val="70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Tool (s)</a:t>
              </a:r>
              <a:r>
                <a:rPr b="0" i="0" lang="en-US" sz="1400" u="none" cap="none" strike="noStrike">
                  <a:solidFill>
                    <a:schemeClr val="dk1"/>
                  </a:solidFill>
                  <a:latin typeface="Corbel"/>
                  <a:ea typeface="Corbel"/>
                  <a:cs typeface="Corbel"/>
                  <a:sym typeface="Corbel"/>
                </a:rPr>
                <a:t>: MS Excel</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Solver / Optimizer :  </a:t>
              </a:r>
              <a:r>
                <a:rPr b="0" i="0" lang="en-US" sz="1400" u="none" cap="none" strike="noStrike">
                  <a:solidFill>
                    <a:schemeClr val="dk1"/>
                  </a:solidFill>
                  <a:latin typeface="Corbel"/>
                  <a:ea typeface="Corbel"/>
                  <a:cs typeface="Corbel"/>
                  <a:sym typeface="Corbel"/>
                </a:rPr>
                <a:t>GRG  (Generalized Reduced Gradient) Nonlinear</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Platform </a:t>
              </a:r>
              <a:r>
                <a:rPr b="0" i="0" lang="en-US" sz="1400" u="none" cap="none" strike="noStrike">
                  <a:solidFill>
                    <a:schemeClr val="dk1"/>
                  </a:solidFill>
                  <a:latin typeface="Corbel"/>
                  <a:ea typeface="Corbel"/>
                  <a:cs typeface="Corbel"/>
                  <a:sym typeface="Corbel"/>
                </a:rPr>
                <a:t>: Windows 10</a:t>
              </a:r>
              <a:endParaRPr b="0" i="0" sz="1400" u="none" cap="none" strike="noStrike">
                <a:solidFill>
                  <a:schemeClr val="dk1"/>
                </a:solidFill>
                <a:latin typeface="Corbel"/>
                <a:ea typeface="Corbel"/>
                <a:cs typeface="Corbel"/>
                <a:sym typeface="Corbel"/>
              </a:endParaRPr>
            </a:p>
          </p:txBody>
        </p:sp>
        <p:sp>
          <p:nvSpPr>
            <p:cNvPr id="181" name="Google Shape;181;ge9e273d0f4_0_486"/>
            <p:cNvSpPr/>
            <p:nvPr/>
          </p:nvSpPr>
          <p:spPr>
            <a:xfrm>
              <a:off x="0" y="1709316"/>
              <a:ext cx="6015906" cy="1702007"/>
            </a:xfrm>
            <a:prstGeom prst="roundRect">
              <a:avLst>
                <a:gd fmla="val 16667" name="adj"/>
              </a:avLst>
            </a:prstGeom>
            <a:solidFill>
              <a:srgbClr val="51CF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e9e273d0f4_0_486"/>
            <p:cNvSpPr txBox="1"/>
            <p:nvPr/>
          </p:nvSpPr>
          <p:spPr>
            <a:xfrm>
              <a:off x="83085" y="1792401"/>
              <a:ext cx="5849736" cy="153583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a:p>
              <a:pPr indent="0" lvl="0" marL="0" marR="0" rtl="0" algn="l">
                <a:lnSpc>
                  <a:spcPct val="90000"/>
                </a:lnSpc>
                <a:spcBef>
                  <a:spcPts val="63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a:p>
              <a:pPr indent="0" lvl="0" marL="0" marR="0" rtl="0" algn="l">
                <a:lnSpc>
                  <a:spcPct val="90000"/>
                </a:lnSpc>
                <a:spcBef>
                  <a:spcPts val="630"/>
                </a:spcBef>
                <a:spcAft>
                  <a:spcPts val="0"/>
                </a:spcAft>
                <a:buClr>
                  <a:schemeClr val="dk1"/>
                </a:buClr>
                <a:buSzPts val="1800"/>
                <a:buFont typeface="Corbel"/>
                <a:buNone/>
              </a:pPr>
              <a:r>
                <a:t/>
              </a:r>
              <a:endParaRPr b="0" i="0" sz="1800" u="none" cap="none" strike="noStrike">
                <a:solidFill>
                  <a:schemeClr val="dk1"/>
                </a:solidFill>
                <a:latin typeface="Corbel"/>
                <a:ea typeface="Corbel"/>
                <a:cs typeface="Corbel"/>
                <a:sym typeface="Corbel"/>
              </a:endParaRPr>
            </a:p>
            <a:p>
              <a:pPr indent="0" lvl="0" marL="0" marR="0" rtl="0" algn="l">
                <a:lnSpc>
                  <a:spcPct val="90000"/>
                </a:lnSpc>
                <a:spcBef>
                  <a:spcPts val="630"/>
                </a:spcBef>
                <a:spcAft>
                  <a:spcPts val="0"/>
                </a:spcAft>
                <a:buClr>
                  <a:schemeClr val="dk1"/>
                </a:buClr>
                <a:buSzPts val="1800"/>
                <a:buFont typeface="Corbel"/>
                <a:buNone/>
              </a:pPr>
              <a:r>
                <a:rPr b="0" i="0" lang="en-US" sz="1800" u="none" cap="none" strike="noStrike">
                  <a:solidFill>
                    <a:schemeClr val="dk1"/>
                  </a:solidFill>
                  <a:latin typeface="Corbel"/>
                  <a:ea typeface="Corbel"/>
                  <a:cs typeface="Corbel"/>
                  <a:sym typeface="Corbel"/>
                </a:rPr>
                <a:t>Classical Machine Learning:</a:t>
              </a:r>
              <a:endParaRPr/>
            </a:p>
            <a:p>
              <a:pPr indent="0" lvl="0" marL="0" marR="0" rtl="0" algn="l">
                <a:lnSpc>
                  <a:spcPct val="90000"/>
                </a:lnSpc>
                <a:spcBef>
                  <a:spcPts val="63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Programming Language </a:t>
              </a:r>
              <a:r>
                <a:rPr b="0" i="0" lang="en-US" sz="1400" u="none" cap="none" strike="noStrike">
                  <a:solidFill>
                    <a:schemeClr val="dk1"/>
                  </a:solidFill>
                  <a:latin typeface="Corbel"/>
                  <a:ea typeface="Corbel"/>
                  <a:cs typeface="Corbel"/>
                  <a:sym typeface="Corbel"/>
                </a:rPr>
                <a:t>: Python 3.x &gt;= 3.7 </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ML Library : </a:t>
              </a:r>
              <a:r>
                <a:rPr b="0" i="0" lang="en-US" sz="1400" u="none" cap="none" strike="noStrike">
                  <a:solidFill>
                    <a:schemeClr val="dk1"/>
                  </a:solidFill>
                  <a:latin typeface="Corbel"/>
                  <a:ea typeface="Corbel"/>
                  <a:cs typeface="Corbel"/>
                  <a:sym typeface="Corbel"/>
                </a:rPr>
                <a:t> Keras (2.4)  for Neural Network, Pandas, Numpy, Yahoo Finance , Scikit Learn, SciPy</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Neural Network Type </a:t>
              </a:r>
              <a:r>
                <a:rPr b="0" i="0" lang="en-US" sz="1400" u="none" cap="none" strike="noStrike">
                  <a:solidFill>
                    <a:schemeClr val="dk1"/>
                  </a:solidFill>
                  <a:latin typeface="Corbel"/>
                  <a:ea typeface="Corbel"/>
                  <a:cs typeface="Corbel"/>
                  <a:sym typeface="Corbel"/>
                </a:rPr>
                <a:t>:   Long Short-Term Memory (</a:t>
              </a:r>
              <a:r>
                <a:rPr b="1" i="0" lang="en-US" sz="1400" u="none" cap="none" strike="noStrike">
                  <a:solidFill>
                    <a:schemeClr val="dk1"/>
                  </a:solidFill>
                  <a:latin typeface="Corbel"/>
                  <a:ea typeface="Corbel"/>
                  <a:cs typeface="Corbel"/>
                  <a:sym typeface="Corbel"/>
                </a:rPr>
                <a:t>LSTM</a:t>
              </a:r>
              <a:r>
                <a:rPr b="0" i="0" lang="en-US" sz="1400" u="none" cap="none" strike="noStrike">
                  <a:solidFill>
                    <a:schemeClr val="dk1"/>
                  </a:solidFill>
                  <a:latin typeface="Corbel"/>
                  <a:ea typeface="Corbel"/>
                  <a:cs typeface="Corbel"/>
                  <a:sym typeface="Corbel"/>
                </a:rPr>
                <a:t>)</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Platform : </a:t>
              </a:r>
              <a:r>
                <a:rPr b="0" i="0" lang="en-US" sz="1400" u="none" cap="none" strike="noStrike">
                  <a:solidFill>
                    <a:schemeClr val="dk1"/>
                  </a:solidFill>
                  <a:latin typeface="Corbel"/>
                  <a:ea typeface="Corbel"/>
                  <a:cs typeface="Corbel"/>
                  <a:sym typeface="Corbel"/>
                </a:rPr>
                <a:t>Jupyter Notebook on Google Colab  / Kaggle (with GPU access) </a:t>
              </a:r>
              <a:endParaRPr/>
            </a:p>
            <a:p>
              <a:pPr indent="0" lvl="0" marL="0" marR="0" rtl="0" algn="l">
                <a:lnSpc>
                  <a:spcPct val="90000"/>
                </a:lnSpc>
                <a:spcBef>
                  <a:spcPts val="490"/>
                </a:spcBef>
                <a:spcAft>
                  <a:spcPts val="0"/>
                </a:spcAft>
                <a:buClr>
                  <a:schemeClr val="dk1"/>
                </a:buClr>
                <a:buSzPts val="1400"/>
                <a:buFont typeface="Corbel"/>
                <a:buNone/>
              </a:pPr>
              <a:r>
                <a:t/>
              </a:r>
              <a:endParaRPr b="0" i="0" sz="1400" u="none" cap="none" strike="noStrike">
                <a:solidFill>
                  <a:schemeClr val="dk1"/>
                </a:solidFill>
                <a:latin typeface="Corbel"/>
                <a:ea typeface="Corbel"/>
                <a:cs typeface="Corbel"/>
                <a:sym typeface="Corbel"/>
              </a:endParaRPr>
            </a:p>
            <a:p>
              <a:pPr indent="0" lvl="0" marL="0" marR="0" rtl="0" algn="l">
                <a:lnSpc>
                  <a:spcPct val="90000"/>
                </a:lnSpc>
                <a:spcBef>
                  <a:spcPts val="490"/>
                </a:spcBef>
                <a:spcAft>
                  <a:spcPts val="0"/>
                </a:spcAft>
                <a:buClr>
                  <a:schemeClr val="dk1"/>
                </a:buClr>
                <a:buSzPts val="1400"/>
                <a:buFont typeface="Corbel"/>
                <a:buNone/>
              </a:pPr>
              <a:r>
                <a:rPr b="0" i="0" lang="en-US" sz="1400" u="none" cap="none" strike="noStrike">
                  <a:solidFill>
                    <a:schemeClr val="dk1"/>
                  </a:solidFill>
                  <a:latin typeface="Corbel"/>
                  <a:ea typeface="Corbel"/>
                  <a:cs typeface="Corbel"/>
                  <a:sym typeface="Corbel"/>
                </a:rPr>
                <a:t> </a:t>
              </a:r>
              <a:endParaRPr b="0" i="0" sz="1400" u="none" cap="none" strike="noStrike">
                <a:solidFill>
                  <a:schemeClr val="dk1"/>
                </a:solidFill>
                <a:latin typeface="Corbel"/>
                <a:ea typeface="Corbel"/>
                <a:cs typeface="Corbel"/>
                <a:sym typeface="Corbel"/>
              </a:endParaRPr>
            </a:p>
            <a:p>
              <a:pPr indent="0" lvl="0" marL="0" marR="0" rtl="0" algn="l">
                <a:lnSpc>
                  <a:spcPct val="90000"/>
                </a:lnSpc>
                <a:spcBef>
                  <a:spcPts val="490"/>
                </a:spcBef>
                <a:spcAft>
                  <a:spcPts val="0"/>
                </a:spcAft>
                <a:buClr>
                  <a:schemeClr val="dk1"/>
                </a:buClr>
                <a:buSzPts val="1400"/>
                <a:buFont typeface="Corbel"/>
                <a:buNone/>
              </a:pPr>
              <a:r>
                <a:t/>
              </a:r>
              <a:endParaRPr b="0" i="0" sz="1400" u="none" cap="none" strike="noStrike">
                <a:solidFill>
                  <a:schemeClr val="dk1"/>
                </a:solidFill>
                <a:latin typeface="Corbel"/>
                <a:ea typeface="Corbel"/>
                <a:cs typeface="Corbel"/>
                <a:sym typeface="Corbel"/>
              </a:endParaRPr>
            </a:p>
            <a:p>
              <a:pPr indent="0" lvl="0" marL="0" marR="0" rtl="0" algn="l">
                <a:lnSpc>
                  <a:spcPct val="90000"/>
                </a:lnSpc>
                <a:spcBef>
                  <a:spcPts val="490"/>
                </a:spcBef>
                <a:spcAft>
                  <a:spcPts val="0"/>
                </a:spcAft>
                <a:buClr>
                  <a:schemeClr val="dk1"/>
                </a:buClr>
                <a:buSzPts val="1400"/>
                <a:buFont typeface="Corbel"/>
                <a:buNone/>
              </a:pPr>
              <a:r>
                <a:t/>
              </a:r>
              <a:endParaRPr b="1" i="0" sz="1400" u="none" cap="none" strike="noStrike">
                <a:solidFill>
                  <a:schemeClr val="dk1"/>
                </a:solidFill>
                <a:latin typeface="Corbel"/>
                <a:ea typeface="Corbel"/>
                <a:cs typeface="Corbel"/>
                <a:sym typeface="Corbel"/>
              </a:endParaRPr>
            </a:p>
          </p:txBody>
        </p:sp>
        <p:sp>
          <p:nvSpPr>
            <p:cNvPr id="183" name="Google Shape;183;ge9e273d0f4_0_486"/>
            <p:cNvSpPr/>
            <p:nvPr/>
          </p:nvSpPr>
          <p:spPr>
            <a:xfrm>
              <a:off x="0" y="3417047"/>
              <a:ext cx="6015906" cy="1702007"/>
            </a:xfrm>
            <a:prstGeom prst="roundRect">
              <a:avLst>
                <a:gd fmla="val 16667" name="adj"/>
              </a:avLst>
            </a:prstGeom>
            <a:solidFill>
              <a:srgbClr val="00B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e9e273d0f4_0_486"/>
            <p:cNvSpPr txBox="1"/>
            <p:nvPr/>
          </p:nvSpPr>
          <p:spPr>
            <a:xfrm>
              <a:off x="83085" y="3500132"/>
              <a:ext cx="5849736" cy="1535837"/>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rbel"/>
                <a:buNone/>
              </a:pPr>
              <a:r>
                <a:rPr b="0" i="0" lang="en-US" sz="1800" u="none" cap="none" strike="noStrike">
                  <a:solidFill>
                    <a:schemeClr val="dk1"/>
                  </a:solidFill>
                  <a:latin typeface="Corbel"/>
                  <a:ea typeface="Corbel"/>
                  <a:cs typeface="Corbel"/>
                  <a:sym typeface="Corbel"/>
                </a:rPr>
                <a:t>Quantum Machine Learning:</a:t>
              </a:r>
              <a:endParaRPr/>
            </a:p>
            <a:p>
              <a:pPr indent="0" lvl="0" marL="0" marR="0" rtl="0" algn="l">
                <a:lnSpc>
                  <a:spcPct val="90000"/>
                </a:lnSpc>
                <a:spcBef>
                  <a:spcPts val="63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Programming Language : </a:t>
              </a:r>
              <a:r>
                <a:rPr b="0" i="0" lang="en-US" sz="1400" u="none" cap="none" strike="noStrike">
                  <a:solidFill>
                    <a:schemeClr val="dk1"/>
                  </a:solidFill>
                  <a:latin typeface="Corbel"/>
                  <a:ea typeface="Corbel"/>
                  <a:cs typeface="Corbel"/>
                  <a:sym typeface="Corbel"/>
                </a:rPr>
                <a:t>Python 3.x &gt;= 3.7 </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Quantum Programing SDK </a:t>
              </a:r>
              <a:r>
                <a:rPr b="0" i="0" lang="en-US" sz="1400" u="none" cap="none" strike="noStrike">
                  <a:solidFill>
                    <a:schemeClr val="dk1"/>
                  </a:solidFill>
                  <a:latin typeface="Corbel"/>
                  <a:ea typeface="Corbel"/>
                  <a:cs typeface="Corbel"/>
                  <a:sym typeface="Corbel"/>
                </a:rPr>
                <a:t>: Qiskit  (latest &gt;=0.29) </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Algorithm : </a:t>
              </a:r>
              <a:r>
                <a:rPr b="0" i="0" lang="en-US" sz="1400" u="none" cap="none" strike="noStrike">
                  <a:solidFill>
                    <a:schemeClr val="dk1"/>
                  </a:solidFill>
                  <a:latin typeface="Corbel"/>
                  <a:ea typeface="Corbel"/>
                  <a:cs typeface="Corbel"/>
                  <a:sym typeface="Corbel"/>
                </a:rPr>
                <a:t>CVaR + QAOA  </a:t>
              </a:r>
              <a:endParaRPr/>
            </a:p>
            <a:p>
              <a:pPr indent="0" lvl="0" marL="0" marR="0" rtl="0" algn="l">
                <a:lnSpc>
                  <a:spcPct val="90000"/>
                </a:lnSpc>
                <a:spcBef>
                  <a:spcPts val="49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Platform </a:t>
              </a:r>
              <a:r>
                <a:rPr b="0" i="0" lang="en-US" sz="1400" u="none" cap="none" strike="noStrike">
                  <a:solidFill>
                    <a:schemeClr val="dk1"/>
                  </a:solidFill>
                  <a:latin typeface="Corbel"/>
                  <a:ea typeface="Corbel"/>
                  <a:cs typeface="Corbel"/>
                  <a:sym typeface="Corbel"/>
                </a:rPr>
                <a:t>: Qiskit QASM Simulator</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2021-03-23T09:32:24Z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2021-03-15T00:00:00Z</vt:filetime>
  </property>
  <property fmtid="{D5CDD505-2E9C-101B-9397-08002B2CF9AE}" pid="3" name="LastSaved">
    <vt:filetime>2021-03-23T00:00:00Z</vt:filetime>
  </property>
</Properties>
</file>