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handoutMasterIdLst>
    <p:handoutMasterId r:id="rId12"/>
  </p:handoutMasterIdLst>
  <p:sldIdLst>
    <p:sldId id="257" r:id="rId2"/>
    <p:sldId id="277" r:id="rId3"/>
    <p:sldId id="289" r:id="rId4"/>
    <p:sldId id="290" r:id="rId5"/>
    <p:sldId id="291" r:id="rId6"/>
    <p:sldId id="292" r:id="rId7"/>
    <p:sldId id="293" r:id="rId8"/>
    <p:sldId id="294" r:id="rId9"/>
    <p:sldId id="295" r:id="rId10"/>
    <p:sldId id="288" r:id="rId11"/>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1" d="100"/>
          <a:sy n="121" d="100"/>
        </p:scale>
        <p:origin x="12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221250D3-D673-41B1-B899-6584F497ECDD}" type="datetimeFigureOut">
              <a:rPr lang="en-US" smtClean="0"/>
              <a:pPr/>
              <a:t>11/1/2019</a:t>
            </a:fld>
            <a:endParaRPr lang="en-GB" dirty="0"/>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C2A1D80A-AACC-4C18-A98E-F7735C29C07E}" type="slidenum">
              <a:rPr lang="en-GB" smtClean="0"/>
              <a:pPr/>
              <a:t>‹#›</a:t>
            </a:fld>
            <a:endParaRPr lang="en-GB" dirty="0"/>
          </a:p>
        </p:txBody>
      </p:sp>
    </p:spTree>
    <p:extLst>
      <p:ext uri="{BB962C8B-B14F-4D97-AF65-F5344CB8AC3E}">
        <p14:creationId xmlns:p14="http://schemas.microsoft.com/office/powerpoint/2010/main" val="35850968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a:lstStyle/>
          <a:p>
            <a:fld id="{3EF10931-E0CD-4A0D-AD6B-72639900C83C}" type="slidenum">
              <a:rPr lang="en-GB" smtClean="0"/>
              <a:pPr/>
              <a:t>‹#›</a:t>
            </a:fld>
            <a:endParaRPr lang="en-GB"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EF10931-E0CD-4A0D-AD6B-72639900C83C}" type="slidenum">
              <a:rPr lang="en-GB" smtClean="0"/>
              <a:pPr/>
              <a:t>‹#›</a:t>
            </a:fld>
            <a:endParaRPr lang="en-GB"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11/1/2019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A771B763-D69A-447B-A5E0-14DA5D760EC8}" type="datetimeFigureOut">
              <a:rPr lang="en-US" smtClean="0"/>
              <a:pPr/>
              <a:t>11/1/2019</a:t>
            </a:fld>
            <a:endParaRPr lang="en-GB" dirty="0"/>
          </a:p>
        </p:txBody>
      </p:sp>
      <p:sp>
        <p:nvSpPr>
          <p:cNvPr id="6" name="Footer Placeholder 5"/>
          <p:cNvSpPr>
            <a:spLocks noGrp="1"/>
          </p:cNvSpPr>
          <p:nvPr>
            <p:ph type="ftr" sz="quarter" idx="11"/>
          </p:nvPr>
        </p:nvSpPr>
        <p:spPr>
          <a:xfrm>
            <a:off x="914400" y="55499"/>
            <a:ext cx="5562600" cy="365125"/>
          </a:xfrm>
        </p:spPr>
        <p:txBody>
          <a:bodyPr/>
          <a:lstStyle/>
          <a:p>
            <a:endParaRPr lang="en-GB" dirty="0"/>
          </a:p>
        </p:txBody>
      </p:sp>
      <p:sp>
        <p:nvSpPr>
          <p:cNvPr id="7" name="Slide Number Placeholder 6"/>
          <p:cNvSpPr>
            <a:spLocks noGrp="1"/>
          </p:cNvSpPr>
          <p:nvPr>
            <p:ph type="sldNum" sz="quarter" idx="12"/>
          </p:nvPr>
        </p:nvSpPr>
        <p:spPr>
          <a:xfrm>
            <a:off x="8610600" y="55499"/>
            <a:ext cx="457200" cy="365125"/>
          </a:xfrm>
        </p:spPr>
        <p:txBody>
          <a:bodyPr/>
          <a:lstStyle/>
          <a:p>
            <a:fld id="{3EF10931-E0CD-4A0D-AD6B-72639900C83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771B763-D69A-447B-A5E0-14DA5D760EC8}" type="datetimeFigureOut">
              <a:rPr lang="en-US" smtClean="0"/>
              <a:pPr/>
              <a:t>11/1/2019</a:t>
            </a:fld>
            <a:endParaRPr lang="en-GB"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EF10931-E0CD-4A0D-AD6B-72639900C83C}"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smtClean="0"/>
              <a:t>Introduction</a:t>
            </a:r>
            <a:endParaRPr lang="en-GB" dirty="0"/>
          </a:p>
        </p:txBody>
      </p:sp>
      <p:sp>
        <p:nvSpPr>
          <p:cNvPr id="3" name="Content Placeholder 2"/>
          <p:cNvSpPr>
            <a:spLocks noGrp="1"/>
          </p:cNvSpPr>
          <p:nvPr>
            <p:ph idx="1"/>
          </p:nvPr>
        </p:nvSpPr>
        <p:spPr>
          <a:xfrm>
            <a:off x="357158" y="1357298"/>
            <a:ext cx="8501122" cy="5357850"/>
          </a:xfrm>
        </p:spPr>
        <p:txBody>
          <a:bodyPr>
            <a:normAutofit/>
          </a:bodyPr>
          <a:lstStyle/>
          <a:p>
            <a:r>
              <a:rPr lang="en-GB" dirty="0" smtClean="0"/>
              <a:t>For this topic we will be focussing on the following:</a:t>
            </a:r>
          </a:p>
          <a:p>
            <a:pPr lvl="1"/>
            <a:r>
              <a:rPr lang="en-GB" dirty="0" smtClean="0"/>
              <a:t>Using PHP to Edit and Save a File on the </a:t>
            </a:r>
            <a:r>
              <a:rPr lang="en-GB" dirty="0" smtClean="0"/>
              <a:t>Server</a:t>
            </a:r>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smtClean="0"/>
              <a:t>Exercises</a:t>
            </a:r>
            <a:endParaRPr lang="en-GB" dirty="0"/>
          </a:p>
        </p:txBody>
      </p:sp>
      <p:sp>
        <p:nvSpPr>
          <p:cNvPr id="3" name="Content Placeholder 2"/>
          <p:cNvSpPr>
            <a:spLocks noGrp="1"/>
          </p:cNvSpPr>
          <p:nvPr>
            <p:ph idx="1"/>
          </p:nvPr>
        </p:nvSpPr>
        <p:spPr>
          <a:xfrm>
            <a:off x="357158" y="1297324"/>
            <a:ext cx="8501122" cy="5417824"/>
          </a:xfrm>
        </p:spPr>
        <p:txBody>
          <a:bodyPr>
            <a:noAutofit/>
          </a:bodyPr>
          <a:lstStyle/>
          <a:p>
            <a:r>
              <a:rPr lang="en-GB" sz="2000" dirty="0" smtClean="0"/>
              <a:t>1 – Uploading a File to the Server</a:t>
            </a:r>
          </a:p>
          <a:p>
            <a:pPr lvl="1"/>
            <a:r>
              <a:rPr lang="en-GB" sz="1800" dirty="0" smtClean="0"/>
              <a:t>1a) Create PHP Scripts that will allow you to Edit and Save a File and on your Server</a:t>
            </a:r>
          </a:p>
          <a:p>
            <a:pPr lvl="1"/>
            <a:r>
              <a:rPr lang="en-GB" sz="1800" dirty="0" smtClean="0"/>
              <a:t>1b) Test your PHP Scripts and take screenshots in order to collect evidence that your Scripts work</a:t>
            </a:r>
          </a:p>
          <a:p>
            <a:r>
              <a:rPr lang="en-GB" sz="2000" dirty="0" smtClean="0"/>
              <a:t>2 – Find out the meaning and functionality of the following in PHP:</a:t>
            </a:r>
          </a:p>
          <a:p>
            <a:pPr lvl="1"/>
            <a:r>
              <a:rPr lang="en-GB" sz="1800" dirty="0" smtClean="0">
                <a:cs typeface="Cordia New" pitchFamily="34" charset="-34"/>
              </a:rPr>
              <a:t>2a) </a:t>
            </a:r>
            <a:r>
              <a:rPr lang="en-GB" sz="1800" dirty="0" err="1" smtClean="0">
                <a:cs typeface="Cordia New" pitchFamily="34" charset="-34"/>
              </a:rPr>
              <a:t>stripslashes</a:t>
            </a:r>
            <a:r>
              <a:rPr lang="en-GB" sz="1800" dirty="0" smtClean="0">
                <a:cs typeface="Cordia New" pitchFamily="34" charset="-34"/>
              </a:rPr>
              <a:t>($_POST['</a:t>
            </a:r>
            <a:r>
              <a:rPr lang="en-GB" sz="1800" dirty="0" err="1" smtClean="0">
                <a:cs typeface="Cordia New" pitchFamily="34" charset="-34"/>
              </a:rPr>
              <a:t>fileContent</a:t>
            </a:r>
            <a:r>
              <a:rPr lang="en-GB" sz="1800" dirty="0" smtClean="0">
                <a:cs typeface="Cordia New" pitchFamily="34" charset="-34"/>
              </a:rPr>
              <a:t>']);</a:t>
            </a:r>
          </a:p>
          <a:p>
            <a:pPr lvl="1"/>
            <a:r>
              <a:rPr lang="en-GB" sz="1800" dirty="0" smtClean="0">
                <a:cs typeface="Cordia New" pitchFamily="34" charset="-34"/>
              </a:rPr>
              <a:t>2b) </a:t>
            </a:r>
            <a:r>
              <a:rPr lang="en-GB" sz="1800" dirty="0" err="1" smtClean="0">
                <a:cs typeface="Cordia New" pitchFamily="34" charset="-34"/>
              </a:rPr>
              <a:t>fopen</a:t>
            </a:r>
            <a:r>
              <a:rPr lang="en-GB" sz="1800" dirty="0" smtClean="0">
                <a:cs typeface="Cordia New" pitchFamily="34" charset="-34"/>
              </a:rPr>
              <a:t>($filename, "w")</a:t>
            </a:r>
          </a:p>
          <a:p>
            <a:pPr lvl="1"/>
            <a:r>
              <a:rPr lang="en-GB" sz="1800" dirty="0" smtClean="0">
                <a:cs typeface="Cordia New" pitchFamily="34" charset="-34"/>
              </a:rPr>
              <a:t>2c) </a:t>
            </a:r>
            <a:r>
              <a:rPr lang="en-GB" sz="1800" dirty="0" err="1" smtClean="0">
                <a:cs typeface="Cordia New" pitchFamily="34" charset="-34"/>
              </a:rPr>
              <a:t>fputs</a:t>
            </a:r>
            <a:r>
              <a:rPr lang="en-GB" sz="1800" dirty="0" smtClean="0">
                <a:cs typeface="Cordia New" pitchFamily="34" charset="-34"/>
              </a:rPr>
              <a:t>($</a:t>
            </a:r>
            <a:r>
              <a:rPr lang="en-GB" sz="1800" dirty="0" err="1" smtClean="0">
                <a:cs typeface="Cordia New" pitchFamily="34" charset="-34"/>
              </a:rPr>
              <a:t>theFile</a:t>
            </a:r>
            <a:r>
              <a:rPr lang="en-GB" sz="1800" dirty="0" smtClean="0">
                <a:cs typeface="Cordia New" pitchFamily="34" charset="-34"/>
              </a:rPr>
              <a:t>, $</a:t>
            </a:r>
            <a:r>
              <a:rPr lang="en-GB" sz="1800" dirty="0" err="1" smtClean="0">
                <a:cs typeface="Cordia New" pitchFamily="34" charset="-34"/>
              </a:rPr>
              <a:t>fileContent</a:t>
            </a:r>
            <a:r>
              <a:rPr lang="en-GB" sz="1800" dirty="0" smtClean="0">
                <a:cs typeface="Cordia New" pitchFamily="34" charset="-34"/>
              </a:rPr>
              <a:t>);</a:t>
            </a:r>
          </a:p>
          <a:p>
            <a:pPr lvl="1"/>
            <a:r>
              <a:rPr lang="en-GB" sz="1800" dirty="0" smtClean="0">
                <a:cs typeface="Cordia New" pitchFamily="34" charset="-34"/>
              </a:rPr>
              <a:t>2d) </a:t>
            </a:r>
            <a:r>
              <a:rPr lang="en-GB" sz="1800" dirty="0" err="1" smtClean="0">
                <a:cs typeface="Cordia New" pitchFamily="34" charset="-34"/>
              </a:rPr>
              <a:t>fclose</a:t>
            </a:r>
            <a:r>
              <a:rPr lang="en-GB" sz="1800" dirty="0" smtClean="0">
                <a:cs typeface="Cordia New" pitchFamily="34" charset="-34"/>
              </a:rPr>
              <a:t>($</a:t>
            </a:r>
            <a:r>
              <a:rPr lang="en-GB" sz="1800" dirty="0" err="1" smtClean="0">
                <a:cs typeface="Cordia New" pitchFamily="34" charset="-34"/>
              </a:rPr>
              <a:t>theFile</a:t>
            </a:r>
            <a:r>
              <a:rPr lang="en-GB" sz="1800" dirty="0" smtClean="0">
                <a:cs typeface="Cordia New" pitchFamily="34" charset="-34"/>
              </a:rPr>
              <a:t>)</a:t>
            </a:r>
          </a:p>
          <a:p>
            <a:pPr lvl="1"/>
            <a:r>
              <a:rPr lang="en-GB" sz="1800" dirty="0" smtClean="0">
                <a:cs typeface="Cordia New" pitchFamily="34" charset="-34"/>
              </a:rPr>
              <a:t>2e) $_SERVER["PHP_SELF"]</a:t>
            </a:r>
          </a:p>
          <a:p>
            <a:pPr lvl="1"/>
            <a:r>
              <a:rPr lang="en-GB" sz="1800" dirty="0" smtClean="0">
                <a:cs typeface="Cordia New" pitchFamily="34" charset="-34"/>
              </a:rPr>
              <a:t>2f) </a:t>
            </a:r>
            <a:r>
              <a:rPr lang="en-GB" sz="1800" dirty="0" err="1" smtClean="0">
                <a:cs typeface="Cordia New" pitchFamily="34" charset="-34"/>
              </a:rPr>
              <a:t>readfile</a:t>
            </a:r>
            <a:r>
              <a:rPr lang="en-GB" sz="1800" dirty="0" smtClean="0">
                <a:cs typeface="Cordia New" pitchFamily="34" charset="-34"/>
              </a:rPr>
              <a:t>($filename)</a:t>
            </a:r>
          </a:p>
          <a:p>
            <a:pPr lvl="1">
              <a:buNone/>
            </a:pPr>
            <a:endParaRPr lang="en-GB"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In order to Edit and Save a File on the Server we need the following things:</a:t>
            </a:r>
          </a:p>
          <a:p>
            <a:pPr lvl="1"/>
            <a:r>
              <a:rPr lang="en-GB" sz="2800" dirty="0" smtClean="0">
                <a:solidFill>
                  <a:schemeClr val="tx1"/>
                </a:solidFill>
              </a:rPr>
              <a:t>A Text File that is located on the Server and it must contain some sample text</a:t>
            </a:r>
          </a:p>
          <a:p>
            <a:pPr lvl="1"/>
            <a:r>
              <a:rPr lang="en-GB" sz="2800" dirty="0" smtClean="0">
                <a:solidFill>
                  <a:schemeClr val="tx1"/>
                </a:solidFill>
              </a:rPr>
              <a:t>A PHP Script that contains a Form that will display the content of the Text File along with a Save File button</a:t>
            </a:r>
          </a:p>
          <a:p>
            <a:pPr lvl="1"/>
            <a:r>
              <a:rPr lang="en-GB" sz="2800" dirty="0" smtClean="0"/>
              <a:t>A PHP Script that will save the contents of the Edited File on the Server and display those contents on the Web Page itself</a:t>
            </a:r>
            <a:endParaRPr lang="en-GB" sz="280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The Text File</a:t>
            </a:r>
          </a:p>
          <a:p>
            <a:pPr lvl="1"/>
            <a:r>
              <a:rPr lang="en-GB" sz="2400" dirty="0" smtClean="0">
                <a:solidFill>
                  <a:schemeClr val="tx1"/>
                </a:solidFill>
              </a:rPr>
              <a:t>The Text File that I am going to use contains the following content:</a:t>
            </a:r>
          </a:p>
          <a:p>
            <a:pPr lvl="1"/>
            <a:endParaRPr lang="en-GB" sz="2400" dirty="0" smtClean="0"/>
          </a:p>
          <a:p>
            <a:pPr lvl="1"/>
            <a:endParaRPr lang="en-GB" sz="2400" dirty="0" smtClean="0"/>
          </a:p>
          <a:p>
            <a:pPr lvl="1"/>
            <a:endParaRPr lang="en-GB" sz="2400" dirty="0" smtClean="0"/>
          </a:p>
          <a:p>
            <a:pPr lvl="1"/>
            <a:r>
              <a:rPr lang="en-GB" sz="2400" dirty="0" smtClean="0">
                <a:solidFill>
                  <a:schemeClr val="tx1"/>
                </a:solidFill>
              </a:rPr>
              <a:t>I have saved it </a:t>
            </a:r>
            <a:r>
              <a:rPr lang="en-GB" sz="2400" dirty="0" smtClean="0"/>
              <a:t>using </a:t>
            </a:r>
            <a:r>
              <a:rPr lang="en-GB" sz="2400" dirty="0" smtClean="0">
                <a:latin typeface="Courier New" pitchFamily="49" charset="0"/>
                <a:cs typeface="Courier New" pitchFamily="49" charset="0"/>
              </a:rPr>
              <a:t>TestTextFile.txt</a:t>
            </a:r>
            <a:r>
              <a:rPr lang="en-GB" sz="2400" dirty="0" smtClean="0"/>
              <a:t> </a:t>
            </a:r>
            <a:r>
              <a:rPr lang="en-GB" sz="2400" dirty="0" smtClean="0">
                <a:solidFill>
                  <a:schemeClr val="tx1"/>
                </a:solidFill>
              </a:rPr>
              <a:t>as a Filename</a:t>
            </a:r>
          </a:p>
          <a:p>
            <a:pPr lvl="1"/>
            <a:endParaRPr lang="en-GB" sz="1200" dirty="0" smtClean="0"/>
          </a:p>
          <a:p>
            <a:pPr lvl="1"/>
            <a:r>
              <a:rPr lang="en-GB" sz="2400" dirty="0" smtClean="0">
                <a:solidFill>
                  <a:schemeClr val="tx1"/>
                </a:solidFill>
              </a:rPr>
              <a:t>It is stored in my </a:t>
            </a:r>
            <a:r>
              <a:rPr lang="en-GB" sz="2400" dirty="0" err="1" smtClean="0">
                <a:solidFill>
                  <a:schemeClr val="tx1"/>
                </a:solidFill>
                <a:latin typeface="Courier New" pitchFamily="49" charset="0"/>
                <a:cs typeface="Courier New" pitchFamily="49" charset="0"/>
              </a:rPr>
              <a:t>uploadedFiles</a:t>
            </a:r>
            <a:r>
              <a:rPr lang="en-GB" sz="2400" dirty="0" smtClean="0">
                <a:solidFill>
                  <a:schemeClr val="tx1"/>
                </a:solidFill>
              </a:rPr>
              <a:t> Folder on the Server:</a:t>
            </a:r>
          </a:p>
          <a:p>
            <a:pPr lvl="1"/>
            <a:endParaRPr lang="en-GB" sz="2400" dirty="0" smtClean="0">
              <a:solidFill>
                <a:schemeClr val="tx1"/>
              </a:solidFill>
            </a:endParaRPr>
          </a:p>
        </p:txBody>
      </p:sp>
      <p:pic>
        <p:nvPicPr>
          <p:cNvPr id="1026" name="Picture 2"/>
          <p:cNvPicPr>
            <a:picLocks noChangeAspect="1" noChangeArrowheads="1"/>
          </p:cNvPicPr>
          <p:nvPr/>
        </p:nvPicPr>
        <p:blipFill>
          <a:blip r:embed="rId2" cstate="print"/>
          <a:srcRect l="2094" t="14719" r="48429" b="68210"/>
          <a:stretch>
            <a:fillRect/>
          </a:stretch>
        </p:blipFill>
        <p:spPr bwMode="auto">
          <a:xfrm>
            <a:off x="1214414" y="2786058"/>
            <a:ext cx="4500594" cy="10715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l="20536" t="27858" r="42410" b="57143"/>
          <a:stretch>
            <a:fillRect/>
          </a:stretch>
        </p:blipFill>
        <p:spPr bwMode="auto">
          <a:xfrm>
            <a:off x="3214678" y="5286388"/>
            <a:ext cx="5214974" cy="1319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The PHP Script for the Form</a:t>
            </a:r>
          </a:p>
          <a:p>
            <a:pPr lvl="1"/>
            <a:r>
              <a:rPr lang="en-GB" sz="2400" dirty="0" smtClean="0">
                <a:solidFill>
                  <a:schemeClr val="tx1"/>
                </a:solidFill>
              </a:rPr>
              <a:t>The following PHP Script is used to generate the form that will display the content of our </a:t>
            </a:r>
            <a:r>
              <a:rPr lang="en-GB" sz="2400" dirty="0" smtClean="0">
                <a:latin typeface="Courier New" pitchFamily="49" charset="0"/>
                <a:cs typeface="Courier New" pitchFamily="49" charset="0"/>
              </a:rPr>
              <a:t>TestTextFile.txt</a:t>
            </a:r>
            <a:r>
              <a:rPr lang="en-GB" sz="2400" dirty="0" smtClean="0">
                <a:solidFill>
                  <a:schemeClr val="tx1"/>
                </a:solidFill>
              </a:rPr>
              <a:t> File and it will allow us to click on the Save File button that will take us to another PHP Script called </a:t>
            </a:r>
            <a:r>
              <a:rPr lang="en-GB" sz="2400" dirty="0" smtClean="0">
                <a:solidFill>
                  <a:schemeClr val="tx1"/>
                </a:solidFill>
                <a:latin typeface="Courier New" pitchFamily="49" charset="0"/>
                <a:cs typeface="Courier New" pitchFamily="49" charset="0"/>
              </a:rPr>
              <a:t>editingText.php</a:t>
            </a:r>
            <a:r>
              <a:rPr lang="en-GB" sz="2400" dirty="0" smtClean="0">
                <a:solidFill>
                  <a:schemeClr val="tx1"/>
                </a:solidFill>
                <a:cs typeface="Courier New" pitchFamily="49" charset="0"/>
              </a:rPr>
              <a:t>:</a:t>
            </a:r>
          </a:p>
          <a:p>
            <a:pPr lvl="1"/>
            <a:endParaRPr lang="en-GB" sz="2400" dirty="0" smtClean="0">
              <a:solidFill>
                <a:schemeClr val="tx1"/>
              </a:solidFill>
            </a:endParaRPr>
          </a:p>
        </p:txBody>
      </p:sp>
      <p:pic>
        <p:nvPicPr>
          <p:cNvPr id="2051" name="Picture 3"/>
          <p:cNvPicPr>
            <a:picLocks noChangeAspect="1" noChangeArrowheads="1"/>
          </p:cNvPicPr>
          <p:nvPr/>
        </p:nvPicPr>
        <p:blipFill>
          <a:blip r:embed="rId2" cstate="print"/>
          <a:srcRect l="-262" t="11305" r="34293" b="53414"/>
          <a:stretch>
            <a:fillRect/>
          </a:stretch>
        </p:blipFill>
        <p:spPr bwMode="auto">
          <a:xfrm>
            <a:off x="1214414" y="3643314"/>
            <a:ext cx="7355770"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4</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Once you run </a:t>
            </a:r>
            <a:r>
              <a:rPr lang="en-GB" sz="3200" dirty="0" smtClean="0">
                <a:latin typeface="Courier New" pitchFamily="49" charset="0"/>
                <a:cs typeface="Courier New" pitchFamily="49" charset="0"/>
              </a:rPr>
              <a:t>editingTextForm.php</a:t>
            </a:r>
            <a:r>
              <a:rPr lang="en-GB" sz="3200" dirty="0" smtClean="0"/>
              <a:t> in your Browser you should get:</a:t>
            </a:r>
            <a:endParaRPr lang="en-GB" sz="2400" dirty="0" smtClean="0">
              <a:solidFill>
                <a:schemeClr val="tx1"/>
              </a:solidFill>
              <a:cs typeface="Courier New" pitchFamily="49" charset="0"/>
            </a:endParaRPr>
          </a:p>
          <a:p>
            <a:pPr lvl="1"/>
            <a:endParaRPr lang="en-GB" sz="2400" dirty="0" smtClean="0">
              <a:solidFill>
                <a:schemeClr val="tx1"/>
              </a:solidFill>
            </a:endParaRPr>
          </a:p>
        </p:txBody>
      </p:sp>
      <p:pic>
        <p:nvPicPr>
          <p:cNvPr id="3074" name="Picture 2"/>
          <p:cNvPicPr>
            <a:picLocks noChangeAspect="1" noChangeArrowheads="1"/>
          </p:cNvPicPr>
          <p:nvPr/>
        </p:nvPicPr>
        <p:blipFill>
          <a:blip r:embed="rId2" cstate="print"/>
          <a:srcRect l="609" t="24958" r="45427" b="11185"/>
          <a:stretch>
            <a:fillRect/>
          </a:stretch>
        </p:blipFill>
        <p:spPr bwMode="auto">
          <a:xfrm>
            <a:off x="2857488" y="2571744"/>
            <a:ext cx="4714908" cy="40755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5</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The PHP Script that will Save the Edited Text File on the Server:</a:t>
            </a:r>
            <a:endParaRPr lang="en-GB" sz="2400" dirty="0" smtClean="0">
              <a:solidFill>
                <a:schemeClr val="tx1"/>
              </a:solidFill>
              <a:cs typeface="Courier New" pitchFamily="49" charset="0"/>
            </a:endParaRPr>
          </a:p>
          <a:p>
            <a:pPr lvl="1"/>
            <a:endParaRPr lang="en-GB" sz="2400" dirty="0" smtClean="0">
              <a:solidFill>
                <a:schemeClr val="tx1"/>
              </a:solidFill>
            </a:endParaRPr>
          </a:p>
        </p:txBody>
      </p:sp>
      <p:pic>
        <p:nvPicPr>
          <p:cNvPr id="4098" name="Picture 2"/>
          <p:cNvPicPr>
            <a:picLocks noChangeAspect="1" noChangeArrowheads="1"/>
          </p:cNvPicPr>
          <p:nvPr/>
        </p:nvPicPr>
        <p:blipFill>
          <a:blip r:embed="rId2" cstate="print"/>
          <a:srcRect l="1035" t="11305" r="2882" b="36343"/>
          <a:stretch>
            <a:fillRect/>
          </a:stretch>
        </p:blipFill>
        <p:spPr bwMode="auto">
          <a:xfrm>
            <a:off x="571472" y="2571744"/>
            <a:ext cx="8260394" cy="2803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6</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Next we will need to test the file by changing the content:</a:t>
            </a:r>
          </a:p>
          <a:p>
            <a:endParaRPr lang="en-GB" sz="3200" dirty="0" smtClean="0">
              <a:solidFill>
                <a:schemeClr val="tx1"/>
              </a:solidFill>
              <a:cs typeface="Courier New" pitchFamily="49" charset="0"/>
            </a:endParaRPr>
          </a:p>
          <a:p>
            <a:endParaRPr lang="en-GB" sz="3200" dirty="0" smtClean="0">
              <a:cs typeface="Courier New" pitchFamily="49" charset="0"/>
            </a:endParaRPr>
          </a:p>
          <a:p>
            <a:endParaRPr lang="en-GB" sz="3200" dirty="0" smtClean="0">
              <a:solidFill>
                <a:schemeClr val="tx1"/>
              </a:solidFill>
              <a:cs typeface="Courier New" pitchFamily="49" charset="0"/>
            </a:endParaRPr>
          </a:p>
          <a:p>
            <a:endParaRPr lang="en-GB" sz="3200" dirty="0" smtClean="0">
              <a:cs typeface="Courier New" pitchFamily="49" charset="0"/>
            </a:endParaRPr>
          </a:p>
          <a:p>
            <a:endParaRPr lang="en-GB" sz="2800" dirty="0" smtClean="0">
              <a:solidFill>
                <a:schemeClr val="tx1"/>
              </a:solidFill>
              <a:cs typeface="Courier New" pitchFamily="49" charset="0"/>
            </a:endParaRPr>
          </a:p>
          <a:p>
            <a:endParaRPr lang="en-GB" sz="2400" dirty="0" smtClean="0">
              <a:cs typeface="Courier New" pitchFamily="49" charset="0"/>
            </a:endParaRPr>
          </a:p>
          <a:p>
            <a:r>
              <a:rPr lang="en-GB" sz="3200" dirty="0" smtClean="0">
                <a:solidFill>
                  <a:schemeClr val="tx1"/>
                </a:solidFill>
                <a:cs typeface="Courier New" pitchFamily="49" charset="0"/>
              </a:rPr>
              <a:t>Once you have changed the content then you will need to click on Save File</a:t>
            </a:r>
            <a:endParaRPr lang="en-GB" sz="2400" dirty="0" smtClean="0">
              <a:solidFill>
                <a:schemeClr val="tx1"/>
              </a:solidFill>
              <a:cs typeface="Courier New" pitchFamily="49" charset="0"/>
            </a:endParaRPr>
          </a:p>
          <a:p>
            <a:pPr lvl="1"/>
            <a:endParaRPr lang="en-GB" sz="2400" dirty="0" smtClean="0">
              <a:solidFill>
                <a:schemeClr val="tx1"/>
              </a:solidFill>
            </a:endParaRPr>
          </a:p>
        </p:txBody>
      </p:sp>
      <p:pic>
        <p:nvPicPr>
          <p:cNvPr id="5122" name="Picture 2"/>
          <p:cNvPicPr>
            <a:picLocks noChangeAspect="1" noChangeArrowheads="1"/>
          </p:cNvPicPr>
          <p:nvPr/>
        </p:nvPicPr>
        <p:blipFill>
          <a:blip r:embed="rId2" cstate="print"/>
          <a:srcRect l="609" t="24958" r="45427" b="11185"/>
          <a:stretch>
            <a:fillRect/>
          </a:stretch>
        </p:blipFill>
        <p:spPr bwMode="auto">
          <a:xfrm>
            <a:off x="3357554" y="2000240"/>
            <a:ext cx="4214842"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7</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And you should get the following screen:</a:t>
            </a:r>
          </a:p>
          <a:p>
            <a:endParaRPr lang="en-GB" sz="3200" dirty="0" smtClean="0">
              <a:solidFill>
                <a:schemeClr val="tx1"/>
              </a:solidFill>
              <a:cs typeface="Courier New" pitchFamily="49" charset="0"/>
            </a:endParaRPr>
          </a:p>
          <a:p>
            <a:endParaRPr lang="en-GB" sz="3200" dirty="0" smtClean="0">
              <a:cs typeface="Courier New" pitchFamily="49" charset="0"/>
            </a:endParaRPr>
          </a:p>
          <a:p>
            <a:endParaRPr lang="en-GB" sz="3200" dirty="0" smtClean="0">
              <a:solidFill>
                <a:schemeClr val="tx1"/>
              </a:solidFill>
              <a:cs typeface="Courier New" pitchFamily="49" charset="0"/>
            </a:endParaRPr>
          </a:p>
          <a:p>
            <a:r>
              <a:rPr lang="en-GB" sz="3200" dirty="0" smtClean="0">
                <a:cs typeface="Courier New" pitchFamily="49" charset="0"/>
              </a:rPr>
              <a:t>Now hopefully everything should have happened as planned and the text above should now be stored in the Text File!</a:t>
            </a:r>
            <a:endParaRPr lang="en-GB" sz="2400" dirty="0" smtClean="0">
              <a:solidFill>
                <a:schemeClr val="tx1"/>
              </a:solidFill>
              <a:cs typeface="Courier New" pitchFamily="49" charset="0"/>
            </a:endParaRPr>
          </a:p>
          <a:p>
            <a:pPr lvl="1"/>
            <a:endParaRPr lang="en-GB" sz="2400" dirty="0" smtClean="0">
              <a:solidFill>
                <a:schemeClr val="tx1"/>
              </a:solidFill>
            </a:endParaRPr>
          </a:p>
        </p:txBody>
      </p:sp>
      <p:pic>
        <p:nvPicPr>
          <p:cNvPr id="6146" name="Picture 2"/>
          <p:cNvPicPr>
            <a:picLocks noChangeAspect="1" noChangeArrowheads="1"/>
          </p:cNvPicPr>
          <p:nvPr/>
        </p:nvPicPr>
        <p:blipFill>
          <a:blip r:embed="rId2" cstate="print"/>
          <a:srcRect l="609" t="24958" r="6097" b="55008"/>
          <a:stretch>
            <a:fillRect/>
          </a:stretch>
        </p:blipFill>
        <p:spPr bwMode="auto">
          <a:xfrm>
            <a:off x="857224" y="2071678"/>
            <a:ext cx="7286676"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Using PHP to Edit and Save a File on the Server – Part 8</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One Final Check</a:t>
            </a:r>
          </a:p>
          <a:p>
            <a:pPr lvl="1"/>
            <a:r>
              <a:rPr lang="en-GB" sz="2800" dirty="0" smtClean="0"/>
              <a:t>Make sure that you view (Click on View in Actions) the content of the Text File on your Server to make sure that it does contain the Edited Text and not the Original Text:</a:t>
            </a:r>
            <a:endParaRPr lang="en-GB" sz="2000" dirty="0" smtClean="0">
              <a:solidFill>
                <a:schemeClr val="tx1"/>
              </a:solidFill>
              <a:cs typeface="Courier New" pitchFamily="49" charset="0"/>
            </a:endParaRPr>
          </a:p>
          <a:p>
            <a:pPr lvl="1"/>
            <a:endParaRPr lang="en-GB" sz="2400" dirty="0" smtClean="0">
              <a:solidFill>
                <a:schemeClr val="tx1"/>
              </a:solidFill>
            </a:endParaRPr>
          </a:p>
        </p:txBody>
      </p:sp>
      <p:pic>
        <p:nvPicPr>
          <p:cNvPr id="7170" name="Picture 2"/>
          <p:cNvPicPr>
            <a:picLocks noChangeAspect="1" noChangeArrowheads="1"/>
          </p:cNvPicPr>
          <p:nvPr/>
        </p:nvPicPr>
        <p:blipFill>
          <a:blip r:embed="rId2" cstate="print"/>
          <a:srcRect l="20982" t="27857" r="11160" b="52143"/>
          <a:stretch>
            <a:fillRect/>
          </a:stretch>
        </p:blipFill>
        <p:spPr bwMode="auto">
          <a:xfrm>
            <a:off x="500034" y="3786190"/>
            <a:ext cx="8531738" cy="157163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l="20536" t="32362" r="45982" b="56428"/>
          <a:stretch>
            <a:fillRect/>
          </a:stretch>
        </p:blipFill>
        <p:spPr bwMode="auto">
          <a:xfrm>
            <a:off x="3143240" y="5486367"/>
            <a:ext cx="5872204" cy="1228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2838</TotalTime>
  <Words>526</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Consolas</vt:lpstr>
      <vt:lpstr>Corbel</vt:lpstr>
      <vt:lpstr>Cordia New</vt:lpstr>
      <vt:lpstr>Courier New</vt:lpstr>
      <vt:lpstr>Wingdings</vt:lpstr>
      <vt:lpstr>Wingdings 2</vt:lpstr>
      <vt:lpstr>Wingdings 3</vt:lpstr>
      <vt:lpstr>Metro</vt:lpstr>
      <vt:lpstr>Introduction</vt:lpstr>
      <vt:lpstr>Using PHP to Edit and Save a File on the Server – Part 1</vt:lpstr>
      <vt:lpstr>Using PHP to Edit and Save a File on the Server – Part 2</vt:lpstr>
      <vt:lpstr>Using PHP to Edit and Save a File on the Server – Part 3</vt:lpstr>
      <vt:lpstr>Using PHP to Edit and Save a File on the Server – Part 4</vt:lpstr>
      <vt:lpstr>Using PHP to Edit and Save a File on the Server – Part 5</vt:lpstr>
      <vt:lpstr>Using PHP to Edit and Save a File on the Server – Part 6</vt:lpstr>
      <vt:lpstr>Using PHP to Edit and Save a File on the Server – Part 7</vt:lpstr>
      <vt:lpstr>Using PHP to Edit and Save a File on the Server – Part 8</vt:lpstr>
      <vt:lpstr>Exercises</vt:lpstr>
    </vt:vector>
  </TitlesOfParts>
  <Company>Leicester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 Level 3 Extended Diploma in Information technology Games Design and development Year 2</dc:title>
  <dc:creator>wtaylor</dc:creator>
  <cp:lastModifiedBy>Imran Khan</cp:lastModifiedBy>
  <cp:revision>424</cp:revision>
  <dcterms:created xsi:type="dcterms:W3CDTF">2011-09-02T14:20:14Z</dcterms:created>
  <dcterms:modified xsi:type="dcterms:W3CDTF">2019-11-01T21:01:31Z</dcterms:modified>
</cp:coreProperties>
</file>