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31"/>
  </p:handoutMasterIdLst>
  <p:sldIdLst>
    <p:sldId id="257" r:id="rId2"/>
    <p:sldId id="318" r:id="rId3"/>
    <p:sldId id="277" r:id="rId4"/>
    <p:sldId id="293" r:id="rId5"/>
    <p:sldId id="289" r:id="rId6"/>
    <p:sldId id="294" r:id="rId7"/>
    <p:sldId id="319" r:id="rId8"/>
    <p:sldId id="295" r:id="rId9"/>
    <p:sldId id="300" r:id="rId10"/>
    <p:sldId id="301" r:id="rId11"/>
    <p:sldId id="302" r:id="rId12"/>
    <p:sldId id="303" r:id="rId13"/>
    <p:sldId id="304" r:id="rId14"/>
    <p:sldId id="291" r:id="rId15"/>
    <p:sldId id="305" r:id="rId16"/>
    <p:sldId id="306" r:id="rId17"/>
    <p:sldId id="307" r:id="rId18"/>
    <p:sldId id="308" r:id="rId19"/>
    <p:sldId id="309" r:id="rId20"/>
    <p:sldId id="298" r:id="rId21"/>
    <p:sldId id="310" r:id="rId22"/>
    <p:sldId id="311" r:id="rId23"/>
    <p:sldId id="312" r:id="rId24"/>
    <p:sldId id="292" r:id="rId25"/>
    <p:sldId id="313" r:id="rId26"/>
    <p:sldId id="315" r:id="rId27"/>
    <p:sldId id="316" r:id="rId28"/>
    <p:sldId id="288" r:id="rId29"/>
    <p:sldId id="314" r:id="rId30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4660"/>
  </p:normalViewPr>
  <p:slideViewPr>
    <p:cSldViewPr>
      <p:cViewPr varScale="1">
        <p:scale>
          <a:sx n="108" d="100"/>
          <a:sy n="108" d="100"/>
        </p:scale>
        <p:origin x="17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250D3-D673-41B1-B899-6584F497ECDD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D80A-AACC-4C18-A98E-F7735C29C0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583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A771B763-D69A-447B-A5E0-14DA5D760EC8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771B763-D69A-447B-A5E0-14DA5D760EC8}" type="datetimeFigureOut">
              <a:rPr lang="en-US" smtClean="0"/>
              <a:pPr/>
              <a:t>11/4/2019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xpTFF9ML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QHBj4brHN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429684" cy="114300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For this topic we will be focussing on the following:</a:t>
            </a:r>
          </a:p>
          <a:p>
            <a:pPr lvl="1"/>
            <a:r>
              <a:rPr lang="en-GB" dirty="0"/>
              <a:t>Using PHP to Create a Complex Login Form</a:t>
            </a:r>
          </a:p>
          <a:p>
            <a:pPr lvl="1"/>
            <a:r>
              <a:rPr lang="en-GB" dirty="0"/>
              <a:t>Creating a Database using </a:t>
            </a:r>
            <a:r>
              <a:rPr lang="en-GB" dirty="0" err="1"/>
              <a:t>MySQL</a:t>
            </a:r>
            <a:endParaRPr lang="en-GB" dirty="0"/>
          </a:p>
          <a:p>
            <a:pPr lvl="1"/>
            <a:r>
              <a:rPr lang="en-GB" dirty="0"/>
              <a:t>Creating a Table using </a:t>
            </a:r>
            <a:r>
              <a:rPr lang="en-GB" dirty="0" err="1"/>
              <a:t>MySQL</a:t>
            </a:r>
            <a:endParaRPr lang="en-GB" dirty="0"/>
          </a:p>
          <a:p>
            <a:pPr lvl="1"/>
            <a:r>
              <a:rPr lang="en-GB" dirty="0"/>
              <a:t>Populating a Table using </a:t>
            </a:r>
            <a:r>
              <a:rPr lang="en-GB" dirty="0" err="1"/>
              <a:t>MySQL</a:t>
            </a:r>
            <a:endParaRPr lang="en-GB" dirty="0"/>
          </a:p>
          <a:p>
            <a:pPr lvl="1"/>
            <a:r>
              <a:rPr lang="en-GB" dirty="0"/>
              <a:t>Using PHP to Create a Script that will allow us to View the content of our Table</a:t>
            </a:r>
          </a:p>
          <a:p>
            <a:pPr lvl="1"/>
            <a:r>
              <a:rPr lang="en-GB" dirty="0"/>
              <a:t>Using PHP to Create a Complex Script to check the user’s Login details based on the data within the Database</a:t>
            </a:r>
          </a:p>
          <a:p>
            <a:r>
              <a:rPr lang="en-GB" dirty="0"/>
              <a:t>We will now begin to focus </a:t>
            </a:r>
            <a:r>
              <a:rPr lang="en-GB"/>
              <a:t>on all </a:t>
            </a:r>
            <a:r>
              <a:rPr lang="en-GB" dirty="0"/>
              <a:t>of the above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Table using </a:t>
            </a:r>
            <a:r>
              <a:rPr lang="en-GB" dirty="0" err="1"/>
              <a:t>MySQL</a:t>
            </a:r>
            <a:r>
              <a:rPr lang="en-GB" dirty="0"/>
              <a:t> – Part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I have used the following values: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/>
              <a:t>Once you have entered your values then click on Go to continue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21672" b="32464"/>
          <a:stretch>
            <a:fillRect/>
          </a:stretch>
        </p:blipFill>
        <p:spPr bwMode="auto">
          <a:xfrm>
            <a:off x="828705" y="1928802"/>
            <a:ext cx="802957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ular Callout 5"/>
          <p:cNvSpPr/>
          <p:nvPr/>
        </p:nvSpPr>
        <p:spPr>
          <a:xfrm>
            <a:off x="5429256" y="2143116"/>
            <a:ext cx="3214710" cy="714380"/>
          </a:xfrm>
          <a:prstGeom prst="wedgeRectCallout">
            <a:avLst>
              <a:gd name="adj1" fmla="val -97564"/>
              <a:gd name="adj2" fmla="val 14221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Table will be called </a:t>
            </a:r>
            <a:r>
              <a:rPr lang="en-GB" dirty="0" err="1">
                <a:solidFill>
                  <a:schemeClr val="bg1"/>
                </a:solidFill>
              </a:rPr>
              <a:t>SystemUser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786578" y="3571876"/>
            <a:ext cx="1928826" cy="714380"/>
          </a:xfrm>
          <a:prstGeom prst="wedgeRectCallout">
            <a:avLst>
              <a:gd name="adj1" fmla="val -68926"/>
              <a:gd name="adj2" fmla="val -537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There will be 6 Fields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Table using </a:t>
            </a:r>
            <a:r>
              <a:rPr lang="en-GB" dirty="0" err="1"/>
              <a:t>MySQL</a:t>
            </a:r>
            <a:r>
              <a:rPr lang="en-GB" dirty="0"/>
              <a:t> – Part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You should now have the following screen: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000" dirty="0"/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/>
          </a:p>
          <a:p>
            <a:r>
              <a:rPr lang="en-GB" sz="2800" dirty="0">
                <a:solidFill>
                  <a:schemeClr val="tx1"/>
                </a:solidFill>
              </a:rPr>
              <a:t>This screen will allow you to name all of your Fields as well as determine their Data Types and other settings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3476" t="10986" b="42139"/>
          <a:stretch>
            <a:fillRect/>
          </a:stretch>
        </p:blipFill>
        <p:spPr bwMode="auto">
          <a:xfrm>
            <a:off x="428596" y="1928802"/>
            <a:ext cx="857102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Table using </a:t>
            </a:r>
            <a:r>
              <a:rPr lang="en-GB" dirty="0" err="1"/>
              <a:t>MySQL</a:t>
            </a:r>
            <a:r>
              <a:rPr lang="en-GB" dirty="0"/>
              <a:t> – Part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I have used the following values for my Table: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000" dirty="0"/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/>
          </a:p>
          <a:p>
            <a:r>
              <a:rPr lang="en-GB" sz="2800" dirty="0">
                <a:solidFill>
                  <a:schemeClr val="tx1"/>
                </a:solidFill>
              </a:rPr>
              <a:t>Make sure that you use similar values for your Table and click on Save once you have finished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3476" t="10986" b="42139"/>
          <a:stretch>
            <a:fillRect/>
          </a:stretch>
        </p:blipFill>
        <p:spPr bwMode="auto">
          <a:xfrm>
            <a:off x="428596" y="1928802"/>
            <a:ext cx="8572560" cy="371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ular Callout 5"/>
          <p:cNvSpPr/>
          <p:nvPr/>
        </p:nvSpPr>
        <p:spPr>
          <a:xfrm>
            <a:off x="5715008" y="3929066"/>
            <a:ext cx="1928826" cy="928694"/>
          </a:xfrm>
          <a:prstGeom prst="wedgeRectCallout">
            <a:avLst>
              <a:gd name="adj1" fmla="val 55880"/>
              <a:gd name="adj2" fmla="val -17707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Make sure that you change this to </a:t>
            </a:r>
            <a:r>
              <a:rPr lang="en-GB" dirty="0" err="1">
                <a:solidFill>
                  <a:schemeClr val="bg1"/>
                </a:solidFill>
              </a:rPr>
              <a:t>auto_increment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572264" y="4929198"/>
            <a:ext cx="2357454" cy="642942"/>
          </a:xfrm>
          <a:prstGeom prst="wedgeRectCallout">
            <a:avLst>
              <a:gd name="adj1" fmla="val 27339"/>
              <a:gd name="adj2" fmla="val -38973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And make sure that this is selected too!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Table using </a:t>
            </a:r>
            <a:r>
              <a:rPr lang="en-GB" dirty="0" err="1"/>
              <a:t>MySQL</a:t>
            </a:r>
            <a:r>
              <a:rPr lang="en-GB" dirty="0"/>
              <a:t> – Part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You should now have the following screen: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3476" t="10986" r="19358" b="34082"/>
          <a:stretch>
            <a:fillRect/>
          </a:stretch>
        </p:blipFill>
        <p:spPr bwMode="auto">
          <a:xfrm>
            <a:off x="928662" y="1857364"/>
            <a:ext cx="7572428" cy="495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2928926" y="3071810"/>
            <a:ext cx="3000396" cy="857256"/>
          </a:xfrm>
          <a:prstGeom prst="wedgeRectCallout">
            <a:avLst>
              <a:gd name="adj1" fmla="val -98677"/>
              <a:gd name="adj2" fmla="val 160336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This is the unique identifier for the Table and we will need to use this later on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143768" y="3571876"/>
            <a:ext cx="1857388" cy="3000396"/>
          </a:xfrm>
          <a:prstGeom prst="wedgeRectCallout">
            <a:avLst>
              <a:gd name="adj1" fmla="val -300287"/>
              <a:gd name="adj2" fmla="val 111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numbers in brackets show how many characters will be stored for each Field - For example: The Username can have up to 30 characters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Populating a Table using </a:t>
            </a:r>
            <a:r>
              <a:rPr lang="en-GB" dirty="0" err="1"/>
              <a:t>MySQL</a:t>
            </a:r>
            <a:r>
              <a:rPr lang="en-GB" dirty="0"/>
              <a:t>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Now that we have our </a:t>
            </a:r>
            <a:r>
              <a:rPr lang="en-GB" sz="2800" dirty="0" err="1"/>
              <a:t>SystemUser</a:t>
            </a:r>
            <a:r>
              <a:rPr lang="en-GB" sz="2800" dirty="0"/>
              <a:t> Table within our Database we will need to add some Data</a:t>
            </a:r>
          </a:p>
          <a:p>
            <a:r>
              <a:rPr lang="en-GB" sz="2800" dirty="0">
                <a:solidFill>
                  <a:schemeClr val="tx1"/>
                </a:solidFill>
              </a:rPr>
              <a:t>Go back to </a:t>
            </a:r>
            <a:r>
              <a:rPr lang="en-GB" sz="2800" dirty="0" err="1">
                <a:solidFill>
                  <a:schemeClr val="tx1"/>
                </a:solidFill>
              </a:rPr>
              <a:t>phpMyAdmin</a:t>
            </a:r>
            <a:r>
              <a:rPr lang="en-GB" sz="2800" dirty="0">
                <a:solidFill>
                  <a:schemeClr val="tx1"/>
                </a:solidFill>
              </a:rPr>
              <a:t> and you should see this screen: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l="1367" t="21672" r="40039" b="12230"/>
          <a:stretch>
            <a:fillRect/>
          </a:stretch>
        </p:blipFill>
        <p:spPr bwMode="auto">
          <a:xfrm>
            <a:off x="2000232" y="2928934"/>
            <a:ext cx="6929486" cy="339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642910" y="4429132"/>
            <a:ext cx="2571768" cy="857256"/>
          </a:xfrm>
          <a:prstGeom prst="wedgeRectCallout">
            <a:avLst>
              <a:gd name="adj1" fmla="val 130122"/>
              <a:gd name="adj2" fmla="val -10120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Click on the Insert icon to continue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Populating a Table using </a:t>
            </a:r>
            <a:r>
              <a:rPr lang="en-GB" dirty="0" err="1"/>
              <a:t>MySQL</a:t>
            </a:r>
            <a:r>
              <a:rPr lang="en-GB" dirty="0"/>
              <a:t>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You should now have the following screen:</a:t>
            </a:r>
            <a:endParaRPr lang="en-GB" sz="2800" dirty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172" t="19462" r="31445" b="4804"/>
          <a:stretch>
            <a:fillRect/>
          </a:stretch>
        </p:blipFill>
        <p:spPr bwMode="auto">
          <a:xfrm>
            <a:off x="857224" y="1857364"/>
            <a:ext cx="8072494" cy="43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6357950" y="5286388"/>
            <a:ext cx="2428892" cy="1428760"/>
          </a:xfrm>
          <a:prstGeom prst="wedgeRectCallout">
            <a:avLst>
              <a:gd name="adj1" fmla="val -131068"/>
              <a:gd name="adj2" fmla="val -2268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Click on here and change it to 5 because we will be entering Data for 5 different users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Populating a Table using </a:t>
            </a:r>
            <a:r>
              <a:rPr lang="en-GB" dirty="0" err="1"/>
              <a:t>MySQL</a:t>
            </a:r>
            <a:r>
              <a:rPr lang="en-GB" dirty="0"/>
              <a:t> –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You should now have the following screen:</a:t>
            </a:r>
            <a:endParaRPr lang="en-GB" sz="2800" dirty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172" t="19462" r="37890"/>
          <a:stretch>
            <a:fillRect/>
          </a:stretch>
        </p:blipFill>
        <p:spPr bwMode="auto">
          <a:xfrm>
            <a:off x="857224" y="1928802"/>
            <a:ext cx="7429552" cy="47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500034" y="3286124"/>
            <a:ext cx="1714512" cy="1357322"/>
          </a:xfrm>
          <a:prstGeom prst="wedgeRectCallout">
            <a:avLst>
              <a:gd name="adj1" fmla="val 239438"/>
              <a:gd name="adj2" fmla="val -3208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This is where you can add the Data for each User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Populating a Table using </a:t>
            </a:r>
            <a:r>
              <a:rPr lang="en-GB" dirty="0" err="1"/>
              <a:t>MySQL</a:t>
            </a:r>
            <a:r>
              <a:rPr lang="en-GB" dirty="0"/>
              <a:t> – Part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I have now entered all of the Data for my 5 Users:</a:t>
            </a:r>
            <a:endParaRPr lang="en-GB" sz="2800" dirty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172" t="19462" r="37890" b="9690"/>
          <a:stretch>
            <a:fillRect/>
          </a:stretch>
        </p:blipFill>
        <p:spPr bwMode="auto">
          <a:xfrm>
            <a:off x="1000100" y="1928802"/>
            <a:ext cx="742955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142844" y="3214686"/>
            <a:ext cx="1714512" cy="1571636"/>
          </a:xfrm>
          <a:prstGeom prst="wedgeRectCallout">
            <a:avLst>
              <a:gd name="adj1" fmla="val 93044"/>
              <a:gd name="adj2" fmla="val 4330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This is my 5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User that I have entered and the rest can be seen by scrolling up!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428992" y="3214686"/>
            <a:ext cx="3857652" cy="571504"/>
          </a:xfrm>
          <a:prstGeom prst="wedgeRectCallout">
            <a:avLst>
              <a:gd name="adj1" fmla="val 12500"/>
              <a:gd name="adj2" fmla="val 11677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Leave all of the Ids blank because they will be automatically generated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143108" y="5857892"/>
            <a:ext cx="5286412" cy="857256"/>
          </a:xfrm>
          <a:prstGeom prst="wedgeRectCallout">
            <a:avLst>
              <a:gd name="adj1" fmla="val 59697"/>
              <a:gd name="adj2" fmla="val -5247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Once you have added all of your Users, you will need to click on the Go button that belongs to your last User in order </a:t>
            </a:r>
            <a:r>
              <a:rPr lang="en-GB" sz="1600">
                <a:solidFill>
                  <a:schemeClr val="bg1"/>
                </a:solidFill>
              </a:rPr>
              <a:t>to continue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Populating a Table using </a:t>
            </a:r>
            <a:r>
              <a:rPr lang="en-GB" dirty="0" err="1"/>
              <a:t>MySQL</a:t>
            </a:r>
            <a:r>
              <a:rPr lang="en-GB" dirty="0"/>
              <a:t> – Part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You should now have a screen that looks similar to this:</a:t>
            </a:r>
            <a:endParaRPr lang="en-GB" sz="2800" dirty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1758" t="20640" r="33789" b="7295"/>
          <a:stretch>
            <a:fillRect/>
          </a:stretch>
        </p:blipFill>
        <p:spPr bwMode="auto">
          <a:xfrm>
            <a:off x="857224" y="2285992"/>
            <a:ext cx="785818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ular Callout 9"/>
          <p:cNvSpPr/>
          <p:nvPr/>
        </p:nvSpPr>
        <p:spPr>
          <a:xfrm>
            <a:off x="6572264" y="5286388"/>
            <a:ext cx="2428892" cy="1428760"/>
          </a:xfrm>
          <a:prstGeom prst="wedgeRectCallout">
            <a:avLst>
              <a:gd name="adj1" fmla="val -99568"/>
              <a:gd name="adj2" fmla="val -4488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This shows all of the Data that has been added to the Table in the Database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Populating a Table using </a:t>
            </a:r>
            <a:r>
              <a:rPr lang="en-GB" dirty="0" err="1"/>
              <a:t>MySQL</a:t>
            </a:r>
            <a:r>
              <a:rPr lang="en-GB" dirty="0"/>
              <a:t> – Part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One last step while we are within </a:t>
            </a:r>
            <a:r>
              <a:rPr lang="en-GB" sz="2800" dirty="0" err="1"/>
              <a:t>phpMyAdmin</a:t>
            </a:r>
            <a:r>
              <a:rPr lang="en-GB" sz="2800" dirty="0"/>
              <a:t> is to check our </a:t>
            </a:r>
            <a:r>
              <a:rPr lang="en-GB" sz="2800" dirty="0" err="1"/>
              <a:t>SystemUser</a:t>
            </a:r>
            <a:r>
              <a:rPr lang="en-GB" sz="2800" dirty="0"/>
              <a:t> Table to make sure it contains the Data we have added – You can do this by clicking on the Table name and then clicking on Browse:</a:t>
            </a:r>
            <a:endParaRPr lang="en-GB" sz="2800" dirty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1758" t="11719" r="40820" b="74444"/>
          <a:stretch>
            <a:fillRect/>
          </a:stretch>
        </p:blipFill>
        <p:spPr bwMode="auto">
          <a:xfrm>
            <a:off x="857224" y="3214686"/>
            <a:ext cx="592935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758" t="35068" r="40820" b="39941"/>
          <a:stretch>
            <a:fillRect/>
          </a:stretch>
        </p:blipFill>
        <p:spPr bwMode="auto">
          <a:xfrm>
            <a:off x="2652306" y="4500570"/>
            <a:ext cx="636065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14348" y="3929066"/>
            <a:ext cx="1428760" cy="500066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000232" y="3357562"/>
            <a:ext cx="928694" cy="428628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83560"/>
            <a:ext cx="8075240" cy="4813792"/>
          </a:xfrm>
        </p:spPr>
        <p:txBody>
          <a:bodyPr>
            <a:normAutofit/>
          </a:bodyPr>
          <a:lstStyle/>
          <a:p>
            <a:r>
              <a:rPr lang="en-GB" sz="1600" dirty="0"/>
              <a:t>You must install XAMP first. Here is a tutorial to follow. You can install it on your USB, students drive or on your laptop. </a:t>
            </a:r>
          </a:p>
          <a:p>
            <a:pPr marL="68580" indent="0">
              <a:buNone/>
            </a:pPr>
            <a:r>
              <a:rPr lang="en-GB" sz="1600" dirty="0">
                <a:hlinkClick r:id="rId2"/>
              </a:rPr>
              <a:t>https://www.youtube.com/watch?v=KxpTFF9MLAs</a:t>
            </a:r>
            <a:r>
              <a:rPr lang="en-GB" sz="1600" dirty="0"/>
              <a:t> </a:t>
            </a:r>
          </a:p>
          <a:p>
            <a:pPr marL="68580" indent="0">
              <a:buNone/>
            </a:pPr>
            <a:r>
              <a:rPr lang="en-GB" sz="3200" dirty="0">
                <a:solidFill>
                  <a:srgbClr val="FF0000"/>
                </a:solidFill>
              </a:rPr>
              <a:t>Warning: </a:t>
            </a:r>
            <a:r>
              <a:rPr lang="en-GB" sz="1600" dirty="0"/>
              <a:t>Once you finish the work, then you should stop XAMP by following steps</a:t>
            </a:r>
          </a:p>
          <a:p>
            <a:pPr>
              <a:buAutoNum type="arabicParenR"/>
            </a:pPr>
            <a:r>
              <a:rPr lang="en-GB" sz="1600" dirty="0"/>
              <a:t>You must stop MySQL first and then Apache</a:t>
            </a:r>
          </a:p>
          <a:p>
            <a:pPr marL="68580" indent="0">
              <a:buNone/>
            </a:pPr>
            <a:endParaRPr lang="en-GB" sz="1600" dirty="0"/>
          </a:p>
          <a:p>
            <a:pPr marL="68580" indent="0">
              <a:buNone/>
            </a:pPr>
            <a:endParaRPr lang="en-GB" sz="1600" dirty="0"/>
          </a:p>
          <a:p>
            <a:pPr marL="68580" indent="0">
              <a:buNone/>
            </a:pPr>
            <a:r>
              <a:rPr lang="en-GB" sz="1600" dirty="0"/>
              <a:t>2) You should quit XAMP. Notice icon of XAMP at the bottom right on windows bar. Right click and you will see quit option. Simply click on it. </a:t>
            </a:r>
          </a:p>
          <a:p>
            <a:pPr marL="68580" indent="0"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212976"/>
            <a:ext cx="3520047" cy="752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268" y="4581128"/>
            <a:ext cx="39814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80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Viewing a Table using a PHP Script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In order to get used to connecting to a Database, searching through Records in a Table and Displaying the Data within each one – I am going to show you how to complete the following things using PHP: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Connecting to your Server</a:t>
            </a:r>
          </a:p>
          <a:p>
            <a:pPr lvl="1"/>
            <a:r>
              <a:rPr lang="en-GB" sz="2400" dirty="0"/>
              <a:t>Selecting your Database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Finding Records (Users) within your </a:t>
            </a:r>
            <a:r>
              <a:rPr lang="en-GB" sz="2400" dirty="0" err="1">
                <a:solidFill>
                  <a:schemeClr val="tx1"/>
                </a:solidFill>
              </a:rPr>
              <a:t>SystemUser</a:t>
            </a:r>
            <a:r>
              <a:rPr lang="en-GB" sz="2400" dirty="0">
                <a:solidFill>
                  <a:schemeClr val="tx1"/>
                </a:solidFill>
              </a:rPr>
              <a:t> Table</a:t>
            </a:r>
          </a:p>
          <a:p>
            <a:pPr lvl="1"/>
            <a:r>
              <a:rPr lang="en-GB" sz="2400" dirty="0"/>
              <a:t>Displaying all of your Records (Users) in a HTML Table within a Browser window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Viewing a Table using a PHP Script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Once your PHP Script is working and running you should get something similar to the following screen within your Browser: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93" t="39754" r="28571" b="15164"/>
          <a:stretch>
            <a:fillRect/>
          </a:stretch>
        </p:blipFill>
        <p:spPr bwMode="auto">
          <a:xfrm>
            <a:off x="928662" y="2786058"/>
            <a:ext cx="743929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Viewing a Table using a PHP Script –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Here is the first part of the PHP Script that I have saved as viewUsers.php: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075" t="11784" r="4520" b="54546"/>
          <a:stretch>
            <a:fillRect/>
          </a:stretch>
        </p:blipFill>
        <p:spPr bwMode="auto">
          <a:xfrm>
            <a:off x="428596" y="2357430"/>
            <a:ext cx="867971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Viewing a Table using a PHP Script – Part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Here is the second part of the PHP Script that I have saved as viewUsers.php: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075" t="45454" r="4520" b="7782"/>
          <a:stretch>
            <a:fillRect/>
          </a:stretch>
        </p:blipFill>
        <p:spPr bwMode="auto">
          <a:xfrm>
            <a:off x="428596" y="2357430"/>
            <a:ext cx="867971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Complex Login Script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At this point we have the following things: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A Database on our Server</a:t>
            </a:r>
          </a:p>
          <a:p>
            <a:pPr lvl="1"/>
            <a:r>
              <a:rPr lang="en-GB" sz="2400" dirty="0"/>
              <a:t>A Table called </a:t>
            </a:r>
            <a:r>
              <a:rPr lang="en-GB" sz="2400" dirty="0" err="1"/>
              <a:t>SystemUser</a:t>
            </a:r>
            <a:r>
              <a:rPr lang="en-GB" sz="2400" dirty="0"/>
              <a:t> within our Database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5 User Records within our </a:t>
            </a:r>
            <a:r>
              <a:rPr lang="en-GB" sz="2400" dirty="0" err="1">
                <a:solidFill>
                  <a:schemeClr val="tx1"/>
                </a:solidFill>
              </a:rPr>
              <a:t>SystemUser</a:t>
            </a:r>
            <a:r>
              <a:rPr lang="en-GB" sz="2400" dirty="0">
                <a:solidFill>
                  <a:schemeClr val="tx1"/>
                </a:solidFill>
              </a:rPr>
              <a:t> Table</a:t>
            </a:r>
          </a:p>
          <a:p>
            <a:pPr lvl="1"/>
            <a:r>
              <a:rPr lang="en-GB" sz="2400" dirty="0"/>
              <a:t>A working PHP Script that shows all of the Users within our System</a:t>
            </a:r>
          </a:p>
          <a:p>
            <a:r>
              <a:rPr lang="en-GB" sz="2800" dirty="0">
                <a:solidFill>
                  <a:schemeClr val="tx1"/>
                </a:solidFill>
              </a:rPr>
              <a:t>The next step is to create a PHP Script that will check the details, that could be entered into the Form, that was created using a PHP Script (</a:t>
            </a:r>
            <a:r>
              <a:rPr lang="en-GB" sz="2800" dirty="0"/>
              <a:t>complexLoginForm.php</a:t>
            </a:r>
            <a:r>
              <a:rPr lang="en-GB" sz="2800" dirty="0">
                <a:solidFill>
                  <a:schemeClr val="tx1"/>
                </a:solidFill>
              </a:rPr>
              <a:t>) right at the start of this Presentation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Complex Login Script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Here is the first part of the complexLoginCheck.php Script, that will check the User’s Login details to see if the User exists within the </a:t>
            </a:r>
            <a:r>
              <a:rPr lang="en-GB" sz="2800" dirty="0" err="1"/>
              <a:t>SystemUser</a:t>
            </a:r>
            <a:r>
              <a:rPr lang="en-GB" sz="2800" dirty="0"/>
              <a:t> Table and if they do then it will check to see if the Password is correct: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25" t="19943" r="8569" b="7061"/>
          <a:stretch>
            <a:fillRect/>
          </a:stretch>
        </p:blipFill>
        <p:spPr bwMode="auto">
          <a:xfrm>
            <a:off x="428596" y="3571876"/>
            <a:ext cx="857256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Complex Login Script –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2286016" cy="5357850"/>
          </a:xfrm>
        </p:spPr>
        <p:txBody>
          <a:bodyPr>
            <a:noAutofit/>
          </a:bodyPr>
          <a:lstStyle/>
          <a:p>
            <a:r>
              <a:rPr lang="en-GB" sz="2800" dirty="0"/>
              <a:t>Here is the second part of the Script: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634" t="28380" r="26811" b="5268"/>
          <a:stretch>
            <a:fillRect/>
          </a:stretch>
        </p:blipFill>
        <p:spPr bwMode="auto">
          <a:xfrm>
            <a:off x="2714612" y="1534570"/>
            <a:ext cx="6286544" cy="518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Complex Login Script – Part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429684" cy="5357850"/>
          </a:xfrm>
        </p:spPr>
        <p:txBody>
          <a:bodyPr>
            <a:noAutofit/>
          </a:bodyPr>
          <a:lstStyle/>
          <a:p>
            <a:r>
              <a:rPr lang="en-GB" sz="2800" dirty="0"/>
              <a:t>Testing the Script – Make sure that you test the Script for all of your Users: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Check to see if it finds all Users – Test one User at a time</a:t>
            </a:r>
          </a:p>
          <a:p>
            <a:pPr lvl="1"/>
            <a:r>
              <a:rPr lang="en-GB" sz="2400" dirty="0"/>
              <a:t>Check to see if the Passwords work for all Users – Test one User at a time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Check to see if it displays the Wrong Password message for all Users by using an incorrect Password for each User – Test one User at a time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429684" cy="1143000"/>
          </a:xfrm>
        </p:spPr>
        <p:txBody>
          <a:bodyPr/>
          <a:lstStyle/>
          <a:p>
            <a:r>
              <a:rPr lang="en-GB" dirty="0"/>
              <a:t>Exercises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97324"/>
            <a:ext cx="8501122" cy="5417824"/>
          </a:xfrm>
        </p:spPr>
        <p:txBody>
          <a:bodyPr>
            <a:noAutofit/>
          </a:bodyPr>
          <a:lstStyle/>
          <a:p>
            <a:r>
              <a:rPr lang="en-GB" sz="2400" dirty="0"/>
              <a:t>1 – Creating a Complex Login Form</a:t>
            </a:r>
          </a:p>
          <a:p>
            <a:pPr lvl="1"/>
            <a:r>
              <a:rPr lang="en-GB" sz="2000" dirty="0"/>
              <a:t>1a) Create, Upload and Test the complexLoginForm.php Script </a:t>
            </a:r>
          </a:p>
          <a:p>
            <a:r>
              <a:rPr lang="en-GB" sz="2400" dirty="0"/>
              <a:t>2 – Creating a Database using </a:t>
            </a:r>
            <a:r>
              <a:rPr lang="en-GB" sz="2400" dirty="0" err="1"/>
              <a:t>MySQL</a:t>
            </a:r>
            <a:endParaRPr lang="en-GB" sz="2400" dirty="0"/>
          </a:p>
          <a:p>
            <a:pPr lvl="1"/>
            <a:r>
              <a:rPr lang="en-GB" sz="2000" dirty="0"/>
              <a:t>2a) Create your Database on your Server</a:t>
            </a:r>
          </a:p>
          <a:p>
            <a:r>
              <a:rPr lang="en-GB" sz="2400" dirty="0"/>
              <a:t>3 – Creating a Table using </a:t>
            </a:r>
            <a:r>
              <a:rPr lang="en-GB" sz="2400" dirty="0" err="1"/>
              <a:t>MySQL</a:t>
            </a:r>
            <a:endParaRPr lang="en-GB" sz="2400" dirty="0"/>
          </a:p>
          <a:p>
            <a:pPr lvl="1"/>
            <a:r>
              <a:rPr lang="en-GB" sz="2000" dirty="0"/>
              <a:t>3a) Create your </a:t>
            </a:r>
            <a:r>
              <a:rPr lang="en-GB" sz="2000" dirty="0" err="1"/>
              <a:t>SystemUser</a:t>
            </a:r>
            <a:r>
              <a:rPr lang="en-GB" sz="2000" dirty="0"/>
              <a:t> Table within your Database</a:t>
            </a:r>
          </a:p>
          <a:p>
            <a:r>
              <a:rPr lang="en-GB" sz="2400" dirty="0"/>
              <a:t>4 – Populating a Table using </a:t>
            </a:r>
            <a:r>
              <a:rPr lang="en-GB" sz="2400" dirty="0" err="1"/>
              <a:t>MySQL</a:t>
            </a:r>
            <a:endParaRPr lang="en-GB" sz="2400" dirty="0"/>
          </a:p>
          <a:p>
            <a:pPr lvl="1"/>
            <a:r>
              <a:rPr lang="en-GB" sz="2000" dirty="0"/>
              <a:t>4a) Add at least 5 Users to your </a:t>
            </a:r>
            <a:r>
              <a:rPr lang="en-GB" sz="2000" dirty="0" err="1"/>
              <a:t>SystemUser</a:t>
            </a:r>
            <a:r>
              <a:rPr lang="en-GB" sz="2000" dirty="0"/>
              <a:t> Table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429684" cy="1143000"/>
          </a:xfrm>
        </p:spPr>
        <p:txBody>
          <a:bodyPr/>
          <a:lstStyle/>
          <a:p>
            <a:r>
              <a:rPr lang="en-GB" dirty="0"/>
              <a:t>Exercises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97324"/>
            <a:ext cx="8501122" cy="5417824"/>
          </a:xfrm>
        </p:spPr>
        <p:txBody>
          <a:bodyPr>
            <a:noAutofit/>
          </a:bodyPr>
          <a:lstStyle/>
          <a:p>
            <a:r>
              <a:rPr lang="en-GB" sz="2400" dirty="0"/>
              <a:t>5 – Using PHP to Create a Script that will allow us to View the content of our Table</a:t>
            </a:r>
          </a:p>
          <a:p>
            <a:pPr lvl="1"/>
            <a:r>
              <a:rPr lang="en-GB" sz="2000" dirty="0"/>
              <a:t>5a) Create, Upload and Test the complexLoginForm.php Script </a:t>
            </a:r>
          </a:p>
          <a:p>
            <a:r>
              <a:rPr lang="en-GB" sz="2400" dirty="0"/>
              <a:t>6 – Creating a Complex Script to check the user’s Login details</a:t>
            </a:r>
          </a:p>
          <a:p>
            <a:pPr lvl="1"/>
            <a:r>
              <a:rPr lang="en-GB" sz="2000" dirty="0"/>
              <a:t>6a) Create and Upload the complexLoginCheck.php Script</a:t>
            </a:r>
          </a:p>
          <a:p>
            <a:pPr lvl="1"/>
            <a:r>
              <a:rPr lang="en-GB" sz="2000" dirty="0"/>
              <a:t>6b) Test the complexLoginCheck.php Script - Use all of the Usernames and Passwords in your </a:t>
            </a:r>
            <a:r>
              <a:rPr lang="en-GB" sz="2000" dirty="0" err="1"/>
              <a:t>SystemUser</a:t>
            </a:r>
            <a:r>
              <a:rPr lang="en-GB" sz="2000" dirty="0"/>
              <a:t> Table</a:t>
            </a:r>
          </a:p>
          <a:p>
            <a:pPr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Complex Login Form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For this part you may use a copy of your previous login form (simpleLoginForm.php) – make sure that you go through the following process: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Make a copy of simpleLoginForm.php</a:t>
            </a:r>
          </a:p>
          <a:p>
            <a:pPr lvl="1"/>
            <a:r>
              <a:rPr lang="en-GB" sz="2400" dirty="0"/>
              <a:t>Rename your copy to complexLoginForm.php</a:t>
            </a:r>
          </a:p>
          <a:p>
            <a:pPr lvl="1"/>
            <a:r>
              <a:rPr lang="en-GB" sz="2400" dirty="0"/>
              <a:t>Change line 2 of complexLoginForm.php so that it contains complexLoginCheck.php instead of simpleLoginCheck.php</a:t>
            </a:r>
          </a:p>
          <a:p>
            <a:r>
              <a:rPr lang="en-GB" sz="2800" dirty="0">
                <a:solidFill>
                  <a:schemeClr val="tx1"/>
                </a:solidFill>
              </a:rPr>
              <a:t>Once you have completed the above process you should end up with the code and the form on the next slide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Complex Login Form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The code: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The Form: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11596" r="19309" b="59036"/>
          <a:stretch>
            <a:fillRect/>
          </a:stretch>
        </p:blipFill>
        <p:spPr bwMode="auto">
          <a:xfrm>
            <a:off x="1000100" y="1928802"/>
            <a:ext cx="601029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t="23021" b="54047"/>
          <a:stretch>
            <a:fillRect/>
          </a:stretch>
        </p:blipFill>
        <p:spPr bwMode="auto">
          <a:xfrm>
            <a:off x="1000100" y="4500570"/>
            <a:ext cx="76200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Database using </a:t>
            </a:r>
            <a:r>
              <a:rPr lang="en-GB" dirty="0" err="1"/>
              <a:t>MySQL</a:t>
            </a:r>
            <a:r>
              <a:rPr lang="en-GB" dirty="0"/>
              <a:t>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400" dirty="0"/>
              <a:t>The way that this version of the login will work will be that it checks a database to see if the User’s Login details are correct or not</a:t>
            </a:r>
          </a:p>
          <a:p>
            <a:r>
              <a:rPr lang="en-GB" sz="2400" dirty="0">
                <a:solidFill>
                  <a:schemeClr val="tx1"/>
                </a:solidFill>
              </a:rPr>
              <a:t>Th</a:t>
            </a:r>
            <a:r>
              <a:rPr lang="en-GB" sz="2400" dirty="0"/>
              <a:t>e following process will happen when the User clicks on the Login button: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The Script will connect to the Database</a:t>
            </a:r>
          </a:p>
          <a:p>
            <a:pPr lvl="1"/>
            <a:r>
              <a:rPr lang="en-GB" sz="2000" dirty="0"/>
              <a:t>The Script will check the </a:t>
            </a:r>
            <a:r>
              <a:rPr lang="en-GB" sz="2000" dirty="0" err="1"/>
              <a:t>SystemUser</a:t>
            </a:r>
            <a:r>
              <a:rPr lang="en-GB" sz="2000" dirty="0"/>
              <a:t> Table in the Database to see if the Username exists</a:t>
            </a:r>
          </a:p>
          <a:p>
            <a:pPr lvl="2"/>
            <a:r>
              <a:rPr lang="en-GB" sz="2000" dirty="0"/>
              <a:t>If the Script finds the User then it will check the </a:t>
            </a:r>
            <a:r>
              <a:rPr lang="en-GB" sz="2000" dirty="0" err="1"/>
              <a:t>SystemUser</a:t>
            </a:r>
            <a:r>
              <a:rPr lang="en-GB" sz="2000" dirty="0"/>
              <a:t> Table to see if the Password matches the Username</a:t>
            </a:r>
          </a:p>
          <a:p>
            <a:pPr lvl="3"/>
            <a:r>
              <a:rPr lang="en-GB" sz="1800" dirty="0"/>
              <a:t>If the Password matches then the User will have access to the System</a:t>
            </a:r>
          </a:p>
          <a:p>
            <a:pPr lvl="3"/>
            <a:r>
              <a:rPr lang="en-GB" sz="1800" dirty="0"/>
              <a:t>If the Password does not match then a ‘Wrong Password’ message will appear</a:t>
            </a:r>
          </a:p>
          <a:p>
            <a:pPr lvl="2"/>
            <a:r>
              <a:rPr lang="en-GB" sz="2000" dirty="0">
                <a:solidFill>
                  <a:schemeClr val="tx1"/>
                </a:solidFill>
              </a:rPr>
              <a:t>If the Script does not find the User then a ‘User not found’ message will appear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Database using </a:t>
            </a:r>
            <a:r>
              <a:rPr lang="en-GB" dirty="0" err="1"/>
              <a:t>MySQL</a:t>
            </a:r>
            <a:r>
              <a:rPr lang="en-GB" dirty="0"/>
              <a:t>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400" dirty="0"/>
              <a:t>Before we can write the Script that accesses the Table within the Database we will need to create the Database on our Server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Click on the Admin</a:t>
            </a:r>
          </a:p>
          <a:p>
            <a:endParaRPr lang="en-GB" sz="2400" dirty="0"/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/>
          </a:p>
          <a:p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/>
              <a:t>Don’t get lost or worry if my screen shots are slightly different than yours. You should see the features but look and feel might be slightly different. </a:t>
            </a:r>
            <a:endParaRPr lang="en-GB" sz="24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2289"/>
          <a:stretch/>
        </p:blipFill>
        <p:spPr>
          <a:xfrm>
            <a:off x="4211960" y="2348880"/>
            <a:ext cx="4471218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GB" dirty="0"/>
              <a:t>First watch this useful video and then create your own database 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>
                <a:hlinkClick r:id="rId2"/>
              </a:rPr>
              <a:t>https://www.youtube.com/watch?v=5QHBj4brHNM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517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Database using MySQL – Part 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400" dirty="0"/>
              <a:t>You should now have the following screen: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84" y="1988840"/>
            <a:ext cx="5802956" cy="374064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572000" y="4005064"/>
            <a:ext cx="2016224" cy="1722506"/>
          </a:xfrm>
          <a:prstGeom prst="wedgeRectCallout">
            <a:avLst>
              <a:gd name="adj1" fmla="val -141861"/>
              <a:gd name="adj2" fmla="val -13470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This will allow you to create your Database as well as setup the security for your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/>
          </a:bodyPr>
          <a:lstStyle/>
          <a:p>
            <a:r>
              <a:rPr lang="en-GB" dirty="0"/>
              <a:t>Creating a Table using MySQL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You should now have the following screen: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/>
              <a:t>This is where you will have to name your Table and you will also need to say how many fields you are going to include in your Table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1672" b="31115"/>
          <a:stretch>
            <a:fillRect/>
          </a:stretch>
        </p:blipFill>
        <p:spPr bwMode="auto">
          <a:xfrm>
            <a:off x="828705" y="1928802"/>
            <a:ext cx="802957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3126</TotalTime>
  <Words>1614</Words>
  <Application>Microsoft Office PowerPoint</Application>
  <PresentationFormat>On-screen Show (4:3)</PresentationFormat>
  <Paragraphs>167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Introduction</vt:lpstr>
      <vt:lpstr>Pre-requisites</vt:lpstr>
      <vt:lpstr>Creating a Complex Login Form – Part 1</vt:lpstr>
      <vt:lpstr>Creating a Complex Login Form – Part 2</vt:lpstr>
      <vt:lpstr>Creating a Database using MySQL – Part 1</vt:lpstr>
      <vt:lpstr>Creating a Database using MySQL – Part 2</vt:lpstr>
      <vt:lpstr>Extra resource</vt:lpstr>
      <vt:lpstr>Creating a Database using MySQL – Part 3 </vt:lpstr>
      <vt:lpstr>Creating a Table using MySQL – </vt:lpstr>
      <vt:lpstr>Creating a Table using MySQL – Part 4</vt:lpstr>
      <vt:lpstr>Creating a Table using MySQL – Part 5</vt:lpstr>
      <vt:lpstr>Creating a Table using MySQL – Part 6</vt:lpstr>
      <vt:lpstr>Creating a Table using MySQL – Part 7</vt:lpstr>
      <vt:lpstr>Populating a Table using MySQL – Part 1</vt:lpstr>
      <vt:lpstr>Populating a Table using MySQL – Part 2</vt:lpstr>
      <vt:lpstr>Populating a Table using MySQL – Part 3</vt:lpstr>
      <vt:lpstr>Populating a Table using MySQL – Part 4</vt:lpstr>
      <vt:lpstr>Populating a Table using MySQL – Part 5</vt:lpstr>
      <vt:lpstr>Populating a Table using MySQL – Part 6</vt:lpstr>
      <vt:lpstr>Viewing a Table using a PHP Script – Part 1</vt:lpstr>
      <vt:lpstr>Viewing a Table using a PHP Script – Part 2</vt:lpstr>
      <vt:lpstr>Viewing a Table using a PHP Script – Part 3</vt:lpstr>
      <vt:lpstr>Viewing a Table using a PHP Script – Part 4</vt:lpstr>
      <vt:lpstr>Creating a Complex Login Script – Part 1</vt:lpstr>
      <vt:lpstr>Creating a Complex Login Script – Part 2</vt:lpstr>
      <vt:lpstr>Creating a Complex Login Script – Part 3</vt:lpstr>
      <vt:lpstr>Creating a Complex Login Script – Part 4</vt:lpstr>
      <vt:lpstr>Exercises – Part 1</vt:lpstr>
      <vt:lpstr>Exercises – Part 2</vt:lpstr>
    </vt:vector>
  </TitlesOfParts>
  <Company>Leicester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Level 3 Extended Diploma in Information technology Games Design and development Year 2</dc:title>
  <dc:creator>wtaylor</dc:creator>
  <cp:lastModifiedBy>ege bulut</cp:lastModifiedBy>
  <cp:revision>447</cp:revision>
  <dcterms:created xsi:type="dcterms:W3CDTF">2011-09-02T14:20:14Z</dcterms:created>
  <dcterms:modified xsi:type="dcterms:W3CDTF">2019-11-04T12:09:32Z</dcterms:modified>
</cp:coreProperties>
</file>