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46CE3-3404-0307-CE39-40225BC94C1A}" v="499" dt="2023-02-17T02:56:24.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a typeface="Calibri Light"/>
                <a:cs typeface="Calibri Light"/>
              </a:rPr>
              <a:t>Processing and Storing Data To Make Autonomous Decisions In Vehicles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ea typeface="Calibri"/>
              <a:cs typeface="Calibri"/>
            </a:endParaRPr>
          </a:p>
          <a:p>
            <a:r>
              <a:rPr lang="en-US" dirty="0">
                <a:ea typeface="Calibri"/>
                <a:cs typeface="Calibri"/>
              </a:rPr>
              <a:t>Ege Bulut - D22124401</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19D4-7F37-0F2A-E5A4-50370E31ECFC}"/>
              </a:ext>
            </a:extLst>
          </p:cNvPr>
          <p:cNvSpPr>
            <a:spLocks noGrp="1"/>
          </p:cNvSpPr>
          <p:nvPr>
            <p:ph type="title"/>
          </p:nvPr>
        </p:nvSpPr>
        <p:spPr/>
        <p:txBody>
          <a:bodyPr/>
          <a:lstStyle/>
          <a:p>
            <a:r>
              <a:rPr lang="en-US" dirty="0">
                <a:ea typeface="Calibri Light"/>
                <a:cs typeface="Calibri Light"/>
              </a:rPr>
              <a:t>Ethics of Decision Making</a:t>
            </a:r>
            <a:endParaRPr lang="en-US" dirty="0"/>
          </a:p>
        </p:txBody>
      </p:sp>
      <p:sp>
        <p:nvSpPr>
          <p:cNvPr id="3" name="Content Placeholder 2">
            <a:extLst>
              <a:ext uri="{FF2B5EF4-FFF2-40B4-BE49-F238E27FC236}">
                <a16:creationId xmlns:a16="http://schemas.microsoft.com/office/drawing/2014/main" id="{876A14D2-99DC-58A8-C007-86DE6ED4DE7E}"/>
              </a:ext>
            </a:extLst>
          </p:cNvPr>
          <p:cNvSpPr>
            <a:spLocks noGrp="1"/>
          </p:cNvSpPr>
          <p:nvPr>
            <p:ph idx="1"/>
          </p:nvPr>
        </p:nvSpPr>
        <p:spPr/>
        <p:txBody>
          <a:bodyPr vert="horz" lIns="91440" tIns="45720" rIns="91440" bIns="45720" rtlCol="0" anchor="t">
            <a:normAutofit fontScale="92500" lnSpcReduction="20000"/>
          </a:bodyPr>
          <a:lstStyle/>
          <a:p>
            <a:r>
              <a:rPr lang="en-US" dirty="0">
                <a:ea typeface="Calibri"/>
                <a:cs typeface="Calibri"/>
              </a:rPr>
              <a:t>Algorithms need predetermined choices of right or wrong, which does not work for humans.</a:t>
            </a:r>
          </a:p>
          <a:p>
            <a:r>
              <a:rPr lang="en-US" dirty="0">
                <a:ea typeface="Calibri"/>
                <a:cs typeface="Calibri"/>
              </a:rPr>
              <a:t>Therefore, random accidents caused by people can be argued to be more justifiable by some, rather than algorithms causing accidents based on set rules.</a:t>
            </a:r>
          </a:p>
          <a:p>
            <a:r>
              <a:rPr lang="en-US" dirty="0">
                <a:ea typeface="+mn-lt"/>
                <a:cs typeface="+mn-lt"/>
              </a:rPr>
              <a:t>Because random events cannot be controlled, but algorithms have already made the decision who lives and who dies when they are written.</a:t>
            </a:r>
          </a:p>
          <a:p>
            <a:r>
              <a:rPr lang="en-US" dirty="0">
                <a:ea typeface="+mn-lt"/>
                <a:cs typeface="+mn-lt"/>
              </a:rPr>
              <a:t>The parameters for decision making. Assigning value to people.</a:t>
            </a:r>
          </a:p>
          <a:p>
            <a:r>
              <a:rPr lang="en-US" dirty="0">
                <a:ea typeface="+mn-lt"/>
                <a:cs typeface="+mn-lt"/>
              </a:rPr>
              <a:t>Who decides? Who is responsible?</a:t>
            </a:r>
          </a:p>
          <a:p>
            <a:r>
              <a:rPr lang="en-US" dirty="0">
                <a:ea typeface="+mn-lt"/>
                <a:cs typeface="+mn-lt"/>
              </a:rPr>
              <a:t>Legal obligations and regulations for autonomous systems.</a:t>
            </a:r>
          </a:p>
          <a:p>
            <a:r>
              <a:rPr lang="en-US" dirty="0">
                <a:ea typeface="+mn-lt"/>
                <a:cs typeface="+mn-lt"/>
              </a:rPr>
              <a:t>Finally, if a criminal gains access to sensitive data or control over the vehicle to cause harm, who would be held responsible for the outcomes?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06094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C552-CE60-DC3B-3D9A-77026F026580}"/>
              </a:ext>
            </a:extLst>
          </p:cNvPr>
          <p:cNvSpPr>
            <a:spLocks noGrp="1"/>
          </p:cNvSpPr>
          <p:nvPr>
            <p:ph type="title"/>
          </p:nvPr>
        </p:nvSpPr>
        <p:spPr/>
        <p:txBody>
          <a:bodyPr/>
          <a:lstStyle/>
          <a:p>
            <a:r>
              <a:rPr lang="en-US" dirty="0">
                <a:ea typeface="Calibri Light"/>
                <a:cs typeface="Calibri Light"/>
              </a:rPr>
              <a:t>Data Governance</a:t>
            </a:r>
            <a:endParaRPr lang="en-US" dirty="0"/>
          </a:p>
        </p:txBody>
      </p:sp>
      <p:sp>
        <p:nvSpPr>
          <p:cNvPr id="3" name="Content Placeholder 2">
            <a:extLst>
              <a:ext uri="{FF2B5EF4-FFF2-40B4-BE49-F238E27FC236}">
                <a16:creationId xmlns:a16="http://schemas.microsoft.com/office/drawing/2014/main" id="{A7091F98-4864-92BE-5248-F1AE18B4863A}"/>
              </a:ext>
            </a:extLst>
          </p:cNvPr>
          <p:cNvSpPr>
            <a:spLocks noGrp="1"/>
          </p:cNvSpPr>
          <p:nvPr>
            <p:ph idx="1"/>
          </p:nvPr>
        </p:nvSpPr>
        <p:spPr/>
        <p:txBody>
          <a:bodyPr vert="horz" lIns="91440" tIns="45720" rIns="91440" bIns="45720" rtlCol="0" anchor="t">
            <a:normAutofit/>
          </a:bodyPr>
          <a:lstStyle/>
          <a:p>
            <a:r>
              <a:rPr lang="en-US" dirty="0">
                <a:ea typeface="+mn-lt"/>
                <a:cs typeface="+mn-lt"/>
              </a:rPr>
              <a:t>Vehicles pick up so much information from sensors, location, and navigation and require data for autonomous processes like lane change assist, blind spot detection, or self-parking, which are tens of petabytes, if not hundreds.</a:t>
            </a:r>
          </a:p>
          <a:p>
            <a:r>
              <a:rPr lang="en-US" dirty="0">
                <a:ea typeface="+mn-lt"/>
                <a:cs typeface="+mn-lt"/>
              </a:rPr>
              <a:t>The data gets pre-processed in the car and then transferred to the data centers.</a:t>
            </a:r>
          </a:p>
          <a:p>
            <a:r>
              <a:rPr lang="en-US" dirty="0">
                <a:ea typeface="+mn-lt"/>
                <a:cs typeface="+mn-lt"/>
              </a:rPr>
              <a:t>Additionally, they include personal data belonging to drivers.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8413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7B44-C2A9-4082-7A01-1D33731FB14E}"/>
              </a:ext>
            </a:extLst>
          </p:cNvPr>
          <p:cNvSpPr>
            <a:spLocks noGrp="1"/>
          </p:cNvSpPr>
          <p:nvPr>
            <p:ph type="title"/>
          </p:nvPr>
        </p:nvSpPr>
        <p:spPr/>
        <p:txBody>
          <a:bodyPr/>
          <a:lstStyle/>
          <a:p>
            <a:r>
              <a:rPr lang="en-US" dirty="0">
                <a:ea typeface="+mj-lt"/>
                <a:cs typeface="+mj-lt"/>
              </a:rPr>
              <a:t>Data Privacy</a:t>
            </a:r>
            <a:endParaRPr lang="en-US" dirty="0"/>
          </a:p>
        </p:txBody>
      </p:sp>
      <p:sp>
        <p:nvSpPr>
          <p:cNvPr id="3" name="Content Placeholder 2">
            <a:extLst>
              <a:ext uri="{FF2B5EF4-FFF2-40B4-BE49-F238E27FC236}">
                <a16:creationId xmlns:a16="http://schemas.microsoft.com/office/drawing/2014/main" id="{ADFE9A0B-22E2-528A-4CA4-9799F903C4A1}"/>
              </a:ext>
            </a:extLst>
          </p:cNvPr>
          <p:cNvSpPr>
            <a:spLocks noGrp="1"/>
          </p:cNvSpPr>
          <p:nvPr>
            <p:ph idx="1"/>
          </p:nvPr>
        </p:nvSpPr>
        <p:spPr/>
        <p:txBody>
          <a:bodyPr vert="horz" lIns="91440" tIns="45720" rIns="91440" bIns="45720" rtlCol="0" anchor="t">
            <a:normAutofit/>
          </a:bodyPr>
          <a:lstStyle/>
          <a:p>
            <a:r>
              <a:rPr lang="en-US" dirty="0">
                <a:ea typeface="+mn-lt"/>
                <a:cs typeface="+mn-lt"/>
              </a:rPr>
              <a:t>GDPR has policies about protecting data gathered by autonomous vehicles since May 2018.</a:t>
            </a:r>
          </a:p>
          <a:p>
            <a:r>
              <a:rPr lang="en-US" dirty="0">
                <a:ea typeface="+mn-lt"/>
                <a:cs typeface="+mn-lt"/>
              </a:rPr>
              <a:t>There are some example uses of anonymization technologies to solve privacy issues.</a:t>
            </a:r>
            <a:endParaRPr lang="en-US" dirty="0"/>
          </a:p>
          <a:p>
            <a:r>
              <a:rPr lang="en-US" dirty="0">
                <a:ea typeface="+mn-lt"/>
                <a:cs typeface="+mn-lt"/>
              </a:rPr>
              <a:t>This is crucial because data gathered includes drivers' faces or license plates.</a:t>
            </a:r>
            <a:endParaRPr lang="en-US">
              <a:ea typeface="Calibri"/>
              <a:cs typeface="Calibri"/>
            </a:endParaRPr>
          </a:p>
          <a:p>
            <a:r>
              <a:rPr lang="en-US" dirty="0">
                <a:ea typeface="+mn-lt"/>
                <a:cs typeface="+mn-lt"/>
              </a:rPr>
              <a:t>The analysis of data often includes third parties which can raise issues with privacy.</a:t>
            </a:r>
            <a:endParaRPr lang="en-US" dirty="0"/>
          </a:p>
        </p:txBody>
      </p:sp>
    </p:spTree>
    <p:extLst>
      <p:ext uri="{BB962C8B-B14F-4D97-AF65-F5344CB8AC3E}">
        <p14:creationId xmlns:p14="http://schemas.microsoft.com/office/powerpoint/2010/main" val="321550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49B-398C-AE4A-58B6-E753E3FFED11}"/>
              </a:ext>
            </a:extLst>
          </p:cNvPr>
          <p:cNvSpPr>
            <a:spLocks noGrp="1"/>
          </p:cNvSpPr>
          <p:nvPr>
            <p:ph type="title"/>
          </p:nvPr>
        </p:nvSpPr>
        <p:spPr>
          <a:xfrm>
            <a:off x="838200" y="2069042"/>
            <a:ext cx="10515600" cy="2701396"/>
          </a:xfrm>
        </p:spPr>
        <p:txBody>
          <a:bodyPr>
            <a:normAutofit/>
          </a:bodyPr>
          <a:lstStyle/>
          <a:p>
            <a:pPr algn="ctr"/>
            <a:r>
              <a:rPr lang="en-US" sz="7400" dirty="0">
                <a:ea typeface="Calibri Light"/>
                <a:cs typeface="Calibri Light"/>
              </a:rPr>
              <a:t>TESLA</a:t>
            </a:r>
          </a:p>
        </p:txBody>
      </p:sp>
    </p:spTree>
    <p:extLst>
      <p:ext uri="{BB962C8B-B14F-4D97-AF65-F5344CB8AC3E}">
        <p14:creationId xmlns:p14="http://schemas.microsoft.com/office/powerpoint/2010/main" val="70144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AE20-5778-0CA1-189E-CB72D2480C33}"/>
              </a:ext>
            </a:extLst>
          </p:cNvPr>
          <p:cNvSpPr>
            <a:spLocks noGrp="1"/>
          </p:cNvSpPr>
          <p:nvPr>
            <p:ph type="title"/>
          </p:nvPr>
        </p:nvSpPr>
        <p:spPr/>
        <p:txBody>
          <a:bodyPr/>
          <a:lstStyle/>
          <a:p>
            <a:r>
              <a:rPr lang="en-US" dirty="0">
                <a:ea typeface="+mj-lt"/>
                <a:cs typeface="+mj-lt"/>
              </a:rPr>
              <a:t>Data Collection</a:t>
            </a:r>
            <a:endParaRPr lang="en-US" dirty="0"/>
          </a:p>
        </p:txBody>
      </p:sp>
      <p:sp>
        <p:nvSpPr>
          <p:cNvPr id="3" name="Content Placeholder 2">
            <a:extLst>
              <a:ext uri="{FF2B5EF4-FFF2-40B4-BE49-F238E27FC236}">
                <a16:creationId xmlns:a16="http://schemas.microsoft.com/office/drawing/2014/main" id="{65B62665-7FE1-6457-5102-C8F4F6DCBA86}"/>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Tesla guarantees that the information generated by the vehicle or gathered from experiences is not associated with drivers' identity or account.</a:t>
            </a:r>
          </a:p>
          <a:p>
            <a:r>
              <a:rPr lang="en-US" dirty="0">
                <a:ea typeface="Calibri" panose="020F0502020204030204"/>
                <a:cs typeface="Calibri" panose="020F0502020204030204"/>
              </a:rPr>
              <a:t>Internally processed and used for fleet learning only when consent is given for data sharing.</a:t>
            </a:r>
          </a:p>
          <a:p>
            <a:r>
              <a:rPr lang="en-US" dirty="0">
                <a:ea typeface="+mn-lt"/>
                <a:cs typeface="+mn-lt"/>
              </a:rPr>
              <a:t>They claim to collect minimum amount of personal data and whenever that data is used, a permission will be required by the user.</a:t>
            </a:r>
          </a:p>
          <a:p>
            <a:r>
              <a:rPr lang="en-US" dirty="0">
                <a:ea typeface="+mn-lt"/>
                <a:cs typeface="+mn-lt"/>
              </a:rPr>
              <a:t>Information collected about users when they interact involve contact information, communications or interactions, and network activity information to provide services and to optimize website or app performance all based on consent.</a:t>
            </a:r>
          </a:p>
          <a:p>
            <a:r>
              <a:rPr lang="en-US" dirty="0">
                <a:ea typeface="+mn-lt"/>
                <a:cs typeface="+mn-lt"/>
              </a:rPr>
              <a:t>The data belonging to customer is made from order information, financial information and customer support activity.</a:t>
            </a:r>
          </a:p>
          <a:p>
            <a:r>
              <a:rPr lang="en-US" dirty="0">
                <a:ea typeface="+mn-lt"/>
                <a:cs typeface="+mn-lt"/>
              </a:rPr>
              <a:t>Data belonging to vehicle is type, diagnostics, charging information, infotainment, mobile app, autopilot, service and repair history.</a:t>
            </a:r>
          </a:p>
          <a:p>
            <a:r>
              <a:rPr lang="en-US" dirty="0">
                <a:ea typeface="+mn-lt"/>
                <a:cs typeface="+mn-lt"/>
              </a:rPr>
              <a:t>Energy products energy installation, energy product data and energy diagnostic logs.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6369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C601-A5B2-C760-A005-97F3CE9EC6AA}"/>
              </a:ext>
            </a:extLst>
          </p:cNvPr>
          <p:cNvSpPr>
            <a:spLocks noGrp="1"/>
          </p:cNvSpPr>
          <p:nvPr>
            <p:ph type="title"/>
          </p:nvPr>
        </p:nvSpPr>
        <p:spPr/>
        <p:txBody>
          <a:bodyPr/>
          <a:lstStyle/>
          <a:p>
            <a:r>
              <a:rPr lang="en-US" dirty="0">
                <a:ea typeface="+mj-lt"/>
                <a:cs typeface="+mj-lt"/>
              </a:rPr>
              <a:t>Data Processing</a:t>
            </a:r>
            <a:endParaRPr lang="en-US" dirty="0"/>
          </a:p>
        </p:txBody>
      </p:sp>
      <p:sp>
        <p:nvSpPr>
          <p:cNvPr id="3" name="Content Placeholder 2">
            <a:extLst>
              <a:ext uri="{FF2B5EF4-FFF2-40B4-BE49-F238E27FC236}">
                <a16:creationId xmlns:a16="http://schemas.microsoft.com/office/drawing/2014/main" id="{D6083475-6A7E-3D7A-157B-45064A0419ED}"/>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Communicate with customer: to respond for inquiries and fulfill requests, to offer information about events, to share administrative information, to conduct research, survey and obtain feedback.</a:t>
            </a:r>
          </a:p>
          <a:p>
            <a:r>
              <a:rPr lang="en-US" dirty="0">
                <a:ea typeface="+mn-lt"/>
                <a:cs typeface="+mn-lt"/>
              </a:rPr>
              <a:t>Fulfill products and services: to complete purchase, process payment, assist and provide support, monitor product performance and provide related services, including updates.</a:t>
            </a:r>
          </a:p>
          <a:p>
            <a:r>
              <a:rPr lang="en-US" dirty="0">
                <a:ea typeface="+mn-lt"/>
                <a:cs typeface="+mn-lt"/>
              </a:rPr>
              <a:t>Improve and enhance the development of products and services: To conduct research, develop and promote new products and services, and improve or modify existing services. To analyze and improve the safety and security of products and services. Data analytics, audits, fraud monitoring and prevention, business planning, determining the effectiveness of campaigns, reporting, and forecasting.</a:t>
            </a:r>
            <a:endParaRPr lang="en-US" dirty="0">
              <a:ea typeface="Calibri"/>
              <a:cs typeface="Calibri"/>
            </a:endParaRPr>
          </a:p>
        </p:txBody>
      </p:sp>
    </p:spTree>
    <p:extLst>
      <p:ext uri="{BB962C8B-B14F-4D97-AF65-F5344CB8AC3E}">
        <p14:creationId xmlns:p14="http://schemas.microsoft.com/office/powerpoint/2010/main" val="115574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B2E3-DD69-3F53-067D-2ED4D2005C51}"/>
              </a:ext>
            </a:extLst>
          </p:cNvPr>
          <p:cNvSpPr>
            <a:spLocks noGrp="1"/>
          </p:cNvSpPr>
          <p:nvPr>
            <p:ph type="title"/>
          </p:nvPr>
        </p:nvSpPr>
        <p:spPr/>
        <p:txBody>
          <a:bodyPr/>
          <a:lstStyle/>
          <a:p>
            <a:r>
              <a:rPr lang="en-US" dirty="0">
                <a:ea typeface="Calibri Light"/>
                <a:cs typeface="Calibri Light"/>
              </a:rPr>
              <a:t>Data Processing Continued</a:t>
            </a:r>
            <a:endParaRPr lang="en-US" dirty="0"/>
          </a:p>
        </p:txBody>
      </p:sp>
      <p:sp>
        <p:nvSpPr>
          <p:cNvPr id="3" name="Content Placeholder 2">
            <a:extLst>
              <a:ext uri="{FF2B5EF4-FFF2-40B4-BE49-F238E27FC236}">
                <a16:creationId xmlns:a16="http://schemas.microsoft.com/office/drawing/2014/main" id="{5C79D6F6-EC1D-94E1-F68E-D9002FD0B258}"/>
              </a:ext>
            </a:extLst>
          </p:cNvPr>
          <p:cNvSpPr>
            <a:spLocks noGrp="1"/>
          </p:cNvSpPr>
          <p:nvPr>
            <p:ph idx="1"/>
          </p:nvPr>
        </p:nvSpPr>
        <p:spPr/>
        <p:txBody>
          <a:bodyPr vert="horz" lIns="91440" tIns="45720" rIns="91440" bIns="45720" rtlCol="0" anchor="t">
            <a:normAutofit/>
          </a:bodyPr>
          <a:lstStyle/>
          <a:p>
            <a:r>
              <a:rPr lang="en-US" dirty="0">
                <a:ea typeface="+mn-lt"/>
                <a:cs typeface="+mn-lt"/>
              </a:rPr>
              <a:t>Other circumstances: To fulfill contractual obligations with third parties, agents and affiliates.</a:t>
            </a:r>
          </a:p>
          <a:p>
            <a:r>
              <a:rPr lang="en-US" dirty="0">
                <a:ea typeface="+mn-lt"/>
                <a:cs typeface="+mn-lt"/>
              </a:rPr>
              <a:t>To analyze, reconstruct, investigate or otherwise determine the cause of a vehicle-related incident or accident.</a:t>
            </a:r>
            <a:endParaRPr lang="en-US" dirty="0">
              <a:ea typeface="Calibri" panose="020F0502020204030204"/>
              <a:cs typeface="Calibri" panose="020F0502020204030204"/>
            </a:endParaRPr>
          </a:p>
          <a:p>
            <a:r>
              <a:rPr lang="en-US" dirty="0">
                <a:ea typeface="+mn-lt"/>
                <a:cs typeface="+mn-lt"/>
              </a:rPr>
              <a:t>To comply with legal obligations, law enforcement, and other government requests.</a:t>
            </a:r>
          </a:p>
          <a:p>
            <a:r>
              <a:rPr lang="en-US" dirty="0">
                <a:ea typeface="+mn-lt"/>
                <a:cs typeface="+mn-lt"/>
              </a:rPr>
              <a:t>To establish, exercise, or defend legal claims.</a:t>
            </a:r>
          </a:p>
          <a:p>
            <a:r>
              <a:rPr lang="en-US" dirty="0">
                <a:ea typeface="+mn-lt"/>
                <a:cs typeface="+mn-lt"/>
              </a:rPr>
              <a:t>As otherwise permitted or directed by you.</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95837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281B-55EE-3715-2CC8-BD8815F87AE0}"/>
              </a:ext>
            </a:extLst>
          </p:cNvPr>
          <p:cNvSpPr>
            <a:spLocks noGrp="1"/>
          </p:cNvSpPr>
          <p:nvPr>
            <p:ph type="title"/>
          </p:nvPr>
        </p:nvSpPr>
        <p:spPr>
          <a:xfrm>
            <a:off x="838200" y="2756958"/>
            <a:ext cx="10515600" cy="1325563"/>
          </a:xfrm>
        </p:spPr>
        <p:txBody>
          <a:bodyPr>
            <a:normAutofit/>
          </a:bodyPr>
          <a:lstStyle/>
          <a:p>
            <a:pPr algn="ctr"/>
            <a:r>
              <a:rPr lang="en-US" sz="7600" dirty="0">
                <a:ea typeface="Calibri Light"/>
                <a:cs typeface="Calibri Light"/>
              </a:rPr>
              <a:t>Questions?</a:t>
            </a:r>
          </a:p>
        </p:txBody>
      </p:sp>
    </p:spTree>
    <p:extLst>
      <p:ext uri="{BB962C8B-B14F-4D97-AF65-F5344CB8AC3E}">
        <p14:creationId xmlns:p14="http://schemas.microsoft.com/office/powerpoint/2010/main" val="1963316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Processing and Storing Data To Make Autonomous Decisions In Vehicles</vt:lpstr>
      <vt:lpstr>Ethics of Decision Making</vt:lpstr>
      <vt:lpstr>Data Governance</vt:lpstr>
      <vt:lpstr>Data Privacy</vt:lpstr>
      <vt:lpstr>TESLA</vt:lpstr>
      <vt:lpstr>Data Collection</vt:lpstr>
      <vt:lpstr>Data Processing</vt:lpstr>
      <vt:lpstr>Data Processing Continued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159</cp:revision>
  <dcterms:created xsi:type="dcterms:W3CDTF">2023-02-16T01:04:34Z</dcterms:created>
  <dcterms:modified xsi:type="dcterms:W3CDTF">2023-03-03T10:03:47Z</dcterms:modified>
</cp:coreProperties>
</file>