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84" r:id="rId2"/>
    <p:sldId id="282" r:id="rId3"/>
    <p:sldId id="285" r:id="rId4"/>
    <p:sldId id="442" r:id="rId5"/>
    <p:sldId id="288" r:id="rId6"/>
    <p:sldId id="289" r:id="rId7"/>
    <p:sldId id="290" r:id="rId8"/>
    <p:sldId id="291" r:id="rId9"/>
    <p:sldId id="443" r:id="rId10"/>
    <p:sldId id="446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447" r:id="rId20"/>
    <p:sldId id="444" r:id="rId21"/>
    <p:sldId id="445" r:id="rId22"/>
    <p:sldId id="448" r:id="rId23"/>
    <p:sldId id="449" r:id="rId24"/>
    <p:sldId id="450" r:id="rId25"/>
    <p:sldId id="451" r:id="rId26"/>
    <p:sldId id="460" r:id="rId27"/>
    <p:sldId id="452" r:id="rId28"/>
    <p:sldId id="453" r:id="rId29"/>
    <p:sldId id="454" r:id="rId30"/>
    <p:sldId id="300" r:id="rId31"/>
    <p:sldId id="343" r:id="rId32"/>
    <p:sldId id="344" r:id="rId33"/>
    <p:sldId id="345" r:id="rId34"/>
    <p:sldId id="455" r:id="rId35"/>
    <p:sldId id="456" r:id="rId36"/>
    <p:sldId id="457" r:id="rId37"/>
    <p:sldId id="461" r:id="rId38"/>
    <p:sldId id="458" r:id="rId39"/>
    <p:sldId id="459" r:id="rId40"/>
    <p:sldId id="346" r:id="rId41"/>
    <p:sldId id="347" r:id="rId42"/>
    <p:sldId id="348" r:id="rId43"/>
    <p:sldId id="350" r:id="rId44"/>
    <p:sldId id="351" r:id="rId45"/>
    <p:sldId id="352" r:id="rId46"/>
    <p:sldId id="353" r:id="rId47"/>
    <p:sldId id="349" r:id="rId48"/>
    <p:sldId id="462" r:id="rId49"/>
    <p:sldId id="354" r:id="rId50"/>
    <p:sldId id="464" r:id="rId51"/>
    <p:sldId id="463" r:id="rId52"/>
  </p:sldIdLst>
  <p:sldSz cx="9144000" cy="6858000" type="screen4x3"/>
  <p:notesSz cx="7089775" cy="10218738"/>
  <p:embeddedFontLst>
    <p:embeddedFont>
      <p:font typeface="Arial Black" panose="020B0A04020102020204" pitchFamily="34" charset="0"/>
      <p:bold r:id="rId55"/>
    </p:embeddedFont>
    <p:embeddedFont>
      <p:font typeface="Lucida Sans Typewriter" panose="020B0509030504030204" pitchFamily="49" charset="0"/>
      <p:regular r:id="rId56"/>
      <p:bold r:id="rId57"/>
      <p:italic r:id="rId58"/>
      <p:boldItalic r:id="rId59"/>
    </p:embeddedFont>
    <p:embeddedFont>
      <p:font typeface="Monotype Sorts" panose="05000000000000000000" pitchFamily="2" charset="2"/>
      <p:regular r:id="rId60"/>
    </p:embeddedFont>
    <p:embeddedFont>
      <p:font typeface="Tahoma" panose="020B0604030504040204" pitchFamily="34" charset="0"/>
      <p:regular r:id="rId61"/>
      <p:bold r:id="rId6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2548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003032C-A23A-ED4D-4803-80C1BDCA7E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75680D-95CC-24A8-669C-CFB5B8A816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A332D37-AC13-F8BC-18FB-B8ADB85771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4B0A387-C66D-672A-D071-B204FEE5C4F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9DC50C70-2E64-4A0B-B518-A349DBEAEA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>
            <a:extLst>
              <a:ext uri="{FF2B5EF4-FFF2-40B4-BE49-F238E27FC236}">
                <a16:creationId xmlns:a16="http://schemas.microsoft.com/office/drawing/2014/main" id="{F944B119-48EA-C061-2ED5-3998C0CAF6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>
            <a:extLst>
              <a:ext uri="{FF2B5EF4-FFF2-40B4-BE49-F238E27FC236}">
                <a16:creationId xmlns:a16="http://schemas.microsoft.com/office/drawing/2014/main" id="{D2E9DC20-E6F2-C036-D9FE-E500BF927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100">
            <a:extLst>
              <a:ext uri="{FF2B5EF4-FFF2-40B4-BE49-F238E27FC236}">
                <a16:creationId xmlns:a16="http://schemas.microsoft.com/office/drawing/2014/main" id="{B6D528FF-3490-F4A7-DD6B-FAD6F4A2DD4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4101">
            <a:extLst>
              <a:ext uri="{FF2B5EF4-FFF2-40B4-BE49-F238E27FC236}">
                <a16:creationId xmlns:a16="http://schemas.microsoft.com/office/drawing/2014/main" id="{0B82FDB1-F65E-AACD-3FEA-8CA189F5E5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>
            <a:extLst>
              <a:ext uri="{FF2B5EF4-FFF2-40B4-BE49-F238E27FC236}">
                <a16:creationId xmlns:a16="http://schemas.microsoft.com/office/drawing/2014/main" id="{79CB9EFE-1E2F-83BC-CA28-A748DE04C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>
            <a:extLst>
              <a:ext uri="{FF2B5EF4-FFF2-40B4-BE49-F238E27FC236}">
                <a16:creationId xmlns:a16="http://schemas.microsoft.com/office/drawing/2014/main" id="{009D34CB-D38C-56A3-E2F2-844E2E4D3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DDF2B-165C-4E9D-B967-FCF581EBE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103">
            <a:extLst>
              <a:ext uri="{FF2B5EF4-FFF2-40B4-BE49-F238E27FC236}">
                <a16:creationId xmlns:a16="http://schemas.microsoft.com/office/drawing/2014/main" id="{3C46E4EB-0E6D-EDC5-9B58-7AE412FD7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DAB21A-E898-4671-90F3-64EF62CFC415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07B69D7-1B32-E299-CE72-8A312DFB32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17E76D6-9106-09A3-985B-6BED18E86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0">
            <a:extLst>
              <a:ext uri="{FF2B5EF4-FFF2-40B4-BE49-F238E27FC236}">
                <a16:creationId xmlns:a16="http://schemas.microsoft.com/office/drawing/2014/main" id="{907BE501-A449-EA18-8F0D-2012692E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774700"/>
            <a:ext cx="784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FUNCTIONAL PROGRAMMING</a:t>
            </a:r>
          </a:p>
        </p:txBody>
      </p:sp>
      <p:sp>
        <p:nvSpPr>
          <p:cNvPr id="3" name="Text Box 2051">
            <a:extLst>
              <a:ext uri="{FF2B5EF4-FFF2-40B4-BE49-F238E27FC236}">
                <a16:creationId xmlns:a16="http://schemas.microsoft.com/office/drawing/2014/main" id="{4EFBC2D3-7955-16F5-B203-7582CCF47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4308475"/>
            <a:ext cx="2944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3200"/>
              <a:t>Graham Hutton</a:t>
            </a:r>
          </a:p>
        </p:txBody>
      </p:sp>
      <p:pic>
        <p:nvPicPr>
          <p:cNvPr id="4" name="Picture 2052" descr="C:\WINNT\Profiles\gmh\Desktop\FUN Pictures\haskell-98.gif">
            <a:extLst>
              <a:ext uri="{FF2B5EF4-FFF2-40B4-BE49-F238E27FC236}">
                <a16:creationId xmlns:a16="http://schemas.microsoft.com/office/drawing/2014/main" id="{39BEAE51-AE43-58C6-5FD2-7D6BEC9B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2"/>
          <a:stretch>
            <a:fillRect/>
          </a:stretch>
        </p:blipFill>
        <p:spPr bwMode="auto">
          <a:xfrm>
            <a:off x="3543300" y="2000250"/>
            <a:ext cx="20574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2053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5486400"/>
            <a:ext cx="81534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Lecture ? - Topic</a:t>
            </a:r>
          </a:p>
        </p:txBody>
      </p:sp>
      <p:sp>
        <p:nvSpPr>
          <p:cNvPr id="5" name="Rectangle 2054">
            <a:extLst>
              <a:ext uri="{FF2B5EF4-FFF2-40B4-BE49-F238E27FC236}">
                <a16:creationId xmlns:a16="http://schemas.microsoft.com/office/drawing/2014/main" id="{2AE7FCEA-0E69-9224-403B-077611AC04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445B16-1A1C-4E24-AA96-D537866AB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5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F774C5-94EC-2F28-EB14-5DDFE4CEA9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2D021-AF6C-4847-9EC8-C03EF3529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98D850-4334-604F-B88D-9FA7B87581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C9578-BCF3-4D2F-BC26-79755BF22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32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CD01CA-B705-6588-E149-AA2CF42340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DC28F-1600-4DCB-990F-4BF0F4E9A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3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24D0B4-E4D2-3D4D-D674-5EFF9B500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2478-9A71-424F-9C8C-0D5C14E5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7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F21F0-E8B2-EDA4-727B-B4870B43AD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588AA-7B3D-4C2D-B700-FFADA2B3D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8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A0B040-F6BC-DEDB-FEC6-5760ED2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1BC40-507A-4C44-8963-D30E0A7C9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9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8CC85A-6EE2-B890-A7D9-8CF139A9D7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AB5E-C8E6-424D-A813-36A9B3750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64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7820DE-2B00-B8AD-4624-2B9A867AA7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9CDA1-BC3F-42AE-8EF0-10A7F5033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7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706B5-A1DB-823E-0C84-6FCD9E5CA8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F380-EFB0-4639-96AF-4C5CDA7CE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B430F-1B65-38DD-B307-DCCA4F4E5C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F9611-FCE2-498E-B601-2434B7C3A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7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03382F-596C-6DD2-9F57-9D3C3E161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418D39-09C6-CDE5-C17D-596C5B9F6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86E4D346-9695-1EF6-DAAD-D49BB45729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6799E2-DDAE-4DF4-BE1D-2D3DE0A4E0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ghc/download_ghc_6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E0BA5D2C-90C8-0C66-D4AB-3D4750D0C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BD9194-69A5-4D46-8C39-2ED080362D57}" type="slidenum">
              <a:rPr lang="en-US" altLang="en-US" sz="1400"/>
              <a:pPr/>
              <a:t>0</a:t>
            </a:fld>
            <a:endParaRPr lang="en-US" altLang="en-US" sz="1400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29F8D833-E170-8246-6838-F2118CA9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554038"/>
            <a:ext cx="771207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INTRODUCTION TO</a:t>
            </a:r>
          </a:p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FUNCTIONAL PROGRAMMING</a:t>
            </a:r>
          </a:p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HASKELL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81FBC868-C7B6-4BFC-F71E-AB4A06042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DE2263-8625-46FD-AFF5-FFC6236A2668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1397081-B207-2CD5-0FED-9CB08780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238250"/>
            <a:ext cx="56340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400"/>
              <a:t>&gt; min 9 10  </a:t>
            </a:r>
          </a:p>
          <a:p>
            <a:r>
              <a:rPr lang="en-IE" altLang="en-US" sz="2400"/>
              <a:t>9  </a:t>
            </a:r>
          </a:p>
          <a:p>
            <a:r>
              <a:rPr lang="en-IE" altLang="en-US" sz="2400"/>
              <a:t>&gt; min 3.4 3.2  </a:t>
            </a:r>
          </a:p>
          <a:p>
            <a:r>
              <a:rPr lang="en-IE" altLang="en-US" sz="2400"/>
              <a:t>3.2  </a:t>
            </a:r>
          </a:p>
          <a:p>
            <a:r>
              <a:rPr lang="en-IE" altLang="en-US" sz="2400"/>
              <a:t>&gt; max 100 101  </a:t>
            </a:r>
          </a:p>
          <a:p>
            <a:r>
              <a:rPr lang="en-IE" altLang="en-US" sz="2400"/>
              <a:t>101   </a:t>
            </a:r>
          </a:p>
          <a:p>
            <a:r>
              <a:rPr lang="it-IT" altLang="en-US" sz="2400"/>
              <a:t>&gt; succ 9 + max 5 4 + 1  </a:t>
            </a:r>
          </a:p>
          <a:p>
            <a:r>
              <a:rPr lang="it-IT" altLang="en-US" sz="2400"/>
              <a:t>16  </a:t>
            </a:r>
          </a:p>
          <a:p>
            <a:r>
              <a:rPr lang="it-IT" altLang="en-US" sz="2400"/>
              <a:t>&gt; (succ 9) + (max 5 4) + 1  </a:t>
            </a:r>
          </a:p>
          <a:p>
            <a:r>
              <a:rPr lang="it-IT" altLang="en-US" sz="2400"/>
              <a:t>16</a:t>
            </a:r>
          </a:p>
          <a:p>
            <a:r>
              <a:rPr lang="it-IT" altLang="en-US" sz="2400"/>
              <a:t>&gt; div 10 2</a:t>
            </a:r>
          </a:p>
          <a:p>
            <a:r>
              <a:rPr lang="it-IT" altLang="en-US" sz="2400"/>
              <a:t>&gt; 5</a:t>
            </a:r>
          </a:p>
          <a:p>
            <a:r>
              <a:rPr lang="it-IT" altLang="en-US" sz="2400"/>
              <a:t>&gt; 10 </a:t>
            </a:r>
            <a:r>
              <a:rPr lang="en-IE" altLang="en-US" sz="2400"/>
              <a:t>`div` 2</a:t>
            </a:r>
          </a:p>
          <a:p>
            <a:r>
              <a:rPr lang="en-IE" altLang="en-US" sz="2400"/>
              <a:t>5</a:t>
            </a:r>
            <a:endParaRPr lang="it-IT" altLang="en-US" sz="2400"/>
          </a:p>
          <a:p>
            <a:endParaRPr lang="en-IE" altLang="en-US" sz="2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417F09A-6DFC-EF68-451F-99F951F4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1"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…and more commands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20D6AEF9-A421-65CC-255D-D69EB31AC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9E4C65-B234-4868-AED5-528925795DFD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3C6CF3A-15EF-6EAA-4B0B-C2E60D992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Application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EC805FD3-83AD-987A-704C-323F5ABE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</a:t>
            </a:r>
            <a:r>
              <a:rPr lang="en-US" altLang="en-US" u="sng"/>
              <a:t>mathematics</a:t>
            </a:r>
            <a:r>
              <a:rPr lang="en-US" alt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61A3F2D3-B3ED-A0ED-91DA-B227AC368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f(a,b) + c d</a:t>
            </a:r>
          </a:p>
        </p:txBody>
      </p:sp>
      <p:sp>
        <p:nvSpPr>
          <p:cNvPr id="13318" name="AutoShape 5">
            <a:extLst>
              <a:ext uri="{FF2B5EF4-FFF2-40B4-BE49-F238E27FC236}">
                <a16:creationId xmlns:a16="http://schemas.microsoft.com/office/drawing/2014/main" id="{B57153B8-28F4-8B96-1E90-D61B332D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:a16="http://schemas.microsoft.com/office/drawing/2014/main" id="{8E580C5E-9C7C-1B9E-70FC-8338F9310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D7AB95-B281-43D3-99A1-BDE949172E9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1AE4D3C7-C960-061E-C210-9A710656B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55638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</a:t>
            </a:r>
            <a:r>
              <a:rPr lang="en-US" altLang="en-US" u="sng"/>
              <a:t>Haskell</a:t>
            </a:r>
            <a:r>
              <a:rPr lang="en-US" altLang="en-US"/>
              <a:t>, function application is denoted using space, and multiplication is denoted using *.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4FD7698-DC18-EE0A-A39C-DD92096F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2755900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f a b + c*d</a:t>
            </a:r>
          </a:p>
        </p:txBody>
      </p:sp>
      <p:sp>
        <p:nvSpPr>
          <p:cNvPr id="14341" name="AutoShape 4">
            <a:extLst>
              <a:ext uri="{FF2B5EF4-FFF2-40B4-BE49-F238E27FC236}">
                <a16:creationId xmlns:a16="http://schemas.microsoft.com/office/drawing/2014/main" id="{E3C6267B-87F5-0608-1B04-317B7017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095875"/>
            <a:ext cx="6457950" cy="566738"/>
          </a:xfrm>
          <a:prstGeom prst="wedgeRoundRectCallout">
            <a:avLst>
              <a:gd name="adj1" fmla="val -21634"/>
              <a:gd name="adj2" fmla="val -20042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A573DC9B-B8F6-EB28-4DAC-06DF1442E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56D85D-7984-4002-8F3F-D12805F1C565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EA6B5A8-EFFF-D4D8-BFFB-2BF4BC66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668338"/>
            <a:ext cx="8174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Moreover, function application is assumed to have </a:t>
            </a:r>
            <a:r>
              <a:rPr lang="en-US" altLang="en-US" u="sng"/>
              <a:t>higher priority</a:t>
            </a:r>
            <a:r>
              <a:rPr lang="en-US" altLang="en-US"/>
              <a:t> than all other operators.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CF5626DA-08F3-F9F4-9A8B-E22D997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06688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f a + b</a:t>
            </a:r>
          </a:p>
        </p:txBody>
      </p:sp>
      <p:sp>
        <p:nvSpPr>
          <p:cNvPr id="15365" name="AutoShape 4">
            <a:extLst>
              <a:ext uri="{FF2B5EF4-FFF2-40B4-BE49-F238E27FC236}">
                <a16:creationId xmlns:a16="http://schemas.microsoft.com/office/drawing/2014/main" id="{3AE8D5D3-2096-2765-9C4B-C2946DB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038725"/>
            <a:ext cx="6761163" cy="579438"/>
          </a:xfrm>
          <a:prstGeom prst="wedgeRoundRectCallout">
            <a:avLst>
              <a:gd name="adj1" fmla="val -26685"/>
              <a:gd name="adj2" fmla="val -204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Means f (a) + b, rather than f (a + b).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:a16="http://schemas.microsoft.com/office/drawing/2014/main" id="{A3522A9B-7E2D-9F7C-E961-98F9AEAC8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643AA7-4B54-46CC-A76B-C9AF78E21A46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8EE0230-2B71-8B9E-D634-37D971E3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grpSp>
        <p:nvGrpSpPr>
          <p:cNvPr id="16388" name="Group 3">
            <a:extLst>
              <a:ext uri="{FF2B5EF4-FFF2-40B4-BE49-F238E27FC236}">
                <a16:creationId xmlns:a16="http://schemas.microsoft.com/office/drawing/2014/main" id="{9FEF617D-C811-A6BB-F1B0-B3DA4D580C3B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16389" name="Text Box 4">
              <a:extLst>
                <a:ext uri="{FF2B5EF4-FFF2-40B4-BE49-F238E27FC236}">
                  <a16:creationId xmlns:a16="http://schemas.microsoft.com/office/drawing/2014/main" id="{53E83EC6-FE1C-FF6B-65AC-183C6114A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u="sng"/>
                <a:t>Mathematics</a:t>
              </a:r>
            </a:p>
          </p:txBody>
        </p:sp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570C0AAE-45F0-E780-0428-0D1E35FD6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u="sng"/>
                <a:t>Haskell</a:t>
              </a:r>
              <a:endParaRPr lang="en-US" altLang="en-US"/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20282D2B-4BBC-B55D-0BB0-20317D9EB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f(x)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E81AB854-3C6D-9674-A6E3-3E92CE834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f(x,y)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6B516EB2-1C08-EFE5-8BBB-4AA82435A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f(g(x))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EC128984-EAEB-FE84-1754-48FA26109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f(x,g(y))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D4FB7AF6-CA3D-BA12-856F-3E6599A4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f(x)g(y)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B40B0BE2-E76B-F0EE-C1B1-90F4C8FA2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 x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DF8BE7E-0B2D-A87A-4A9D-F1DA75B17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 x y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40D0CE0C-09A1-5D8B-826A-3E619DA44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 (g x)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BEA94BED-CC47-C567-278B-DCDC08862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 x (g y)</a:t>
              </a:r>
            </a:p>
          </p:txBody>
        </p:sp>
        <p:sp>
          <p:nvSpPr>
            <p:cNvPr id="16400" name="Text Box 15">
              <a:extLst>
                <a:ext uri="{FF2B5EF4-FFF2-40B4-BE49-F238E27FC236}">
                  <a16:creationId xmlns:a16="http://schemas.microsoft.com/office/drawing/2014/main" id="{AA04A5CF-16EC-0408-2329-0CD66036B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C12709F0-E16C-7A26-982B-909ECCD8D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A20825-1E78-4098-9A00-692C97D7AF6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FF04E6C-5B27-C98A-E833-996013985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 First Script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CA73F1B-8CAE-DCC5-CAF8-8A5C1A7D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002213"/>
            <a:ext cx="58928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Lucida Sans Typewriter" panose="020B0509030504030204" pitchFamily="49" charset="0"/>
              </a:rPr>
              <a:t>double x    = x + x</a:t>
            </a:r>
          </a:p>
          <a:p>
            <a:endParaRPr lang="en-US" altLang="en-US" sz="2400" dirty="0">
              <a:latin typeface="Lucida Sans Typewriter" panose="020B0509030504030204" pitchFamily="49" charset="0"/>
            </a:endParaRPr>
          </a:p>
          <a:p>
            <a:r>
              <a:rPr lang="en-US" altLang="en-US" sz="2400" dirty="0">
                <a:latin typeface="Lucida Sans Typewriter" panose="020B0509030504030204" pitchFamily="49" charset="0"/>
              </a:rPr>
              <a:t>quadruple x = double (double x)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4F1416EB-FBD2-1599-BB07-04A4658E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700213"/>
            <a:ext cx="828833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When developing a Haskell </a:t>
            </a:r>
            <a:r>
              <a:rPr lang="en-US" altLang="en-US" u="sng"/>
              <a:t>script</a:t>
            </a:r>
            <a:r>
              <a:rPr lang="en-US" altLang="en-US"/>
              <a:t>, it is useful to keep two windows open, one running an editor for the script, and the other running Hugs.</a:t>
            </a:r>
          </a:p>
          <a:p>
            <a:endParaRPr lang="en-US" altLang="en-US"/>
          </a:p>
          <a:p>
            <a:r>
              <a:rPr lang="en-US" altLang="en-US"/>
              <a:t>Start an editor, type in the following two function definitions, and save the script as </a:t>
            </a:r>
            <a:r>
              <a:rPr lang="en-US" altLang="en-US" u="sng"/>
              <a:t>test.hs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8CCFAA1F-04C0-F029-CE88-3265AFF14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50F3E8-7A87-4C94-8120-593AE50A0C66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B05DF8-3310-842F-6AC8-2F47C141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931988"/>
            <a:ext cx="5205413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</a:t>
            </a:r>
            <a:r>
              <a:rPr lang="en-IE" altLang="en-US" sz="2400">
                <a:latin typeface="Lucida Sans Typewriter" panose="020B0509030504030204" pitchFamily="49" charset="0"/>
              </a:rPr>
              <a:t>:l C:\\haskell\\double.hs</a:t>
            </a:r>
            <a:endParaRPr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1F6D69DF-271E-E36A-1F4C-B768F06A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Leaving the editor open, in another window start up Hugs with the new script: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D7FCF45-344F-71FA-AAAC-678CBE83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865563"/>
            <a:ext cx="4648200" cy="2678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let numb = 5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double numb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10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quadruple 10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40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take (double 2) [1..6]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[1,2,3,4]</a:t>
            </a: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C80A9FEE-8CCE-29DC-9B32-7C253DF3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657475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Now both Prelude.hs and test.hs are loaded, and functions from both scripts can be used: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01B302CA-D90C-B424-1492-0941E4336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691147-8573-4753-87C5-234B0E39C064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0F80413-E355-F399-EAF0-4F2E7B4A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897063"/>
            <a:ext cx="68135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factorial n = product [1..n]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average ns  = sum ns `div` length ns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DE21FD0B-7623-4AA5-CD5E-6F90ECB7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Leaving WinGHCi open, return to the editor, add the following two definitions, and resave: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0DA38A1D-5098-CDB8-A79E-FE4F7B1B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div is enclosed in </a:t>
            </a:r>
            <a:r>
              <a:rPr kumimoji="1" lang="en-US" altLang="en-US" u="sng"/>
              <a:t>back</a:t>
            </a:r>
            <a:r>
              <a:rPr kumimoji="1" lang="en-US" altLang="en-US"/>
              <a:t> quotes, not forward;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altLang="en-US"/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x `f` y is just a </a:t>
            </a:r>
            <a:r>
              <a:rPr kumimoji="1" lang="en-US" altLang="en-US" u="sng"/>
              <a:t>shortcut</a:t>
            </a:r>
            <a:r>
              <a:rPr kumimoji="1" lang="en-US" altLang="en-US"/>
              <a:t> for f x y.</a:t>
            </a: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FDDF9D2C-B482-49C0-55F2-4620D393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Note: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DED174D5-9D94-59AC-105A-B25D26E35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B80197-71E2-4540-9A28-D9954DA93A06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F4BDDE5-3E9D-DDBA-525F-75627B84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2528888"/>
            <a:ext cx="4235450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:reload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Reading file "test.hs"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factorial 10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3628800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average [1..5]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36802E9C-DAFF-4D9F-AE5A-01A6A9F9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04788"/>
            <a:ext cx="8288338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WinGHCi does not automatically reload scripts when they are changed, so a </a:t>
            </a:r>
            <a:r>
              <a:rPr lang="en-US" altLang="en-US" u="sng"/>
              <a:t>reload</a:t>
            </a:r>
            <a:r>
              <a:rPr lang="en-US" alt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E1E8DF7-6C1E-3207-C6D0-4D22CCDC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Some control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DEE8407-2520-1DF7-40D6-C482DC25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IE" altLang="en-US"/>
          </a:p>
          <a:p>
            <a:pPr marL="0" indent="0">
              <a:buFont typeface="Monotype Sorts" pitchFamily="2" charset="2"/>
              <a:buNone/>
            </a:pPr>
            <a:endParaRPr lang="en-IE" altLang="en-US"/>
          </a:p>
          <a:p>
            <a:pPr marL="0" indent="0">
              <a:buFont typeface="Monotype Sorts" pitchFamily="2" charset="2"/>
              <a:buNone/>
            </a:pPr>
            <a:endParaRPr lang="en-IE" altLang="en-US"/>
          </a:p>
          <a:p>
            <a:pPr marL="0" indent="0">
              <a:buFont typeface="Monotype Sorts" pitchFamily="2" charset="2"/>
              <a:buNone/>
            </a:pPr>
            <a:endParaRPr lang="en-IE" altLang="en-US"/>
          </a:p>
          <a:p>
            <a:pPr marL="0" indent="0">
              <a:buFont typeface="Monotype Sorts" pitchFamily="2" charset="2"/>
              <a:buNone/>
            </a:pPr>
            <a:r>
              <a:rPr lang="en-IE" altLang="en-US"/>
              <a:t>A number is double only if it is less than 100. Reload and try!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9268B6A-DF4B-45EE-9A52-D6CEFF4EC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CDFDC4-BA7F-4551-8311-BF6A900B070F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EDB9DB6A-5671-02FE-0E85-1490909E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887538"/>
            <a:ext cx="650716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400">
                <a:latin typeface="Lucida Sans Typewriter" panose="020B0509030504030204" pitchFamily="49" charset="0"/>
              </a:rPr>
              <a:t>doubleSmallNumber x = if x &gt; 100  </a:t>
            </a:r>
          </a:p>
          <a:p>
            <a:r>
              <a:rPr lang="en-IE" altLang="en-US" sz="2400">
                <a:latin typeface="Lucida Sans Typewriter" panose="020B0509030504030204" pitchFamily="49" charset="0"/>
              </a:rPr>
              <a:t>                        then x  </a:t>
            </a:r>
          </a:p>
          <a:p>
            <a:r>
              <a:rPr lang="en-IE" altLang="en-US" sz="2400">
                <a:latin typeface="Lucida Sans Typewriter" panose="020B0509030504030204" pitchFamily="49" charset="0"/>
              </a:rPr>
              <a:t>                        else x*2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E90B7813-0EFA-EE18-63F9-1DFF65F4A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E47EA2-9962-4C2D-8E0C-42FD8A79AA67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1845FFD-7B62-5A2D-7EA8-F3EE831D9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685800"/>
          </a:xfrm>
        </p:spPr>
        <p:txBody>
          <a:bodyPr/>
          <a:lstStyle/>
          <a:p>
            <a:r>
              <a:rPr lang="en-US" altLang="en-US"/>
              <a:t>What is Functional Programming?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24CAA3D-F6B1-B6BD-6177-20D7F848C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 altLang="en-US"/>
              <a:t>Functional programming is </a:t>
            </a:r>
            <a:r>
              <a:rPr lang="en-US" altLang="en-US" u="sng"/>
              <a:t>style</a:t>
            </a:r>
            <a:r>
              <a:rPr lang="en-US" altLang="en-US"/>
              <a:t> of programming in which the basic method of computation is the application of functions to arguments;</a:t>
            </a:r>
          </a:p>
          <a:p>
            <a:endParaRPr lang="en-US" altLang="en-US"/>
          </a:p>
          <a:p>
            <a:r>
              <a:rPr lang="en-US" altLang="en-US"/>
              <a:t>A functional language is one that </a:t>
            </a:r>
            <a:r>
              <a:rPr lang="en-US" altLang="en-US" u="sng"/>
              <a:t>supports</a:t>
            </a:r>
            <a:r>
              <a:rPr lang="en-US" altLang="en-US"/>
              <a:t> and </a:t>
            </a:r>
            <a:r>
              <a:rPr lang="en-US" altLang="en-US" u="sng"/>
              <a:t>encourages</a:t>
            </a:r>
            <a:r>
              <a:rPr lang="en-US" altLang="en-US"/>
              <a:t> the functional style.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D4C4FBF7-76A4-0D33-C06E-4BDBA3FCC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283CF157-BCE4-3555-1D40-8BABF1A8F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DBFBEC-7540-4844-A31E-4A1485322967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C63C6A-47BD-D729-1EB5-10CD106AE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3F205F88-762B-CAB1-C108-439FD2A5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74900"/>
            <a:ext cx="7808913" cy="2124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[False,True,False]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[’a’,’b’,’c’,’d’]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[[a],[b],[c]]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[1..6]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[‘a’,4,’b’]  is not a list! Not SAME type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4775D691-A4EA-38F5-80A3-58149C5A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967288"/>
            <a:ext cx="822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general: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A2A2694E-931A-AF66-B1C4-101B1A05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220788"/>
            <a:ext cx="7916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u="sng"/>
              <a:t>list</a:t>
            </a:r>
            <a:r>
              <a:rPr lang="en-US" altLang="en-US"/>
              <a:t> is sequence of values of the </a:t>
            </a:r>
            <a:r>
              <a:rPr lang="en-US" altLang="en-US" u="sng"/>
              <a:t>same</a:t>
            </a:r>
            <a:r>
              <a:rPr lang="en-US" altLang="en-US"/>
              <a:t> type enclosed in square brackets:</a:t>
            </a:r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145429FF-F719-B1D9-976E-3BFC4DC7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5494338"/>
            <a:ext cx="75263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[T] is the type of lists with </a:t>
            </a:r>
            <a:r>
              <a:rPr lang="en-US" altLang="en-US" u="sng"/>
              <a:t>elements</a:t>
            </a:r>
            <a:r>
              <a:rPr lang="en-US" altLang="en-US"/>
              <a:t> of type 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02E506E4-02A8-4C30-EA61-EA69650A3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CE7208-5C89-4CAF-95D4-8B4D4B918F30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6D22D5C-3CD3-0147-F9B4-5CC12A78F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7EB293A-F979-CDC4-E476-E9735F17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077913"/>
            <a:ext cx="6186487" cy="5632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000">
                <a:latin typeface="Lucida Sans Typewriter" panose="020B0509030504030204" pitchFamily="49" charset="0"/>
              </a:rPr>
              <a:t>&gt; let lostNumbers = [4,8,15,16,23,42]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lostNumbers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[4,8,15,16,23,42]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[1,2,3,4] ++ [9,10,11,12]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[1,2,3,4,9,10,11,12]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"hello" ++ " " ++ "world"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"hello world"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['w','o'] ++ ['o','t']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"woot"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'A':" SMALL CAT"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"A SMALL CAT"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5:[1,2,3,4,5]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[5,1,2,3,4,5] 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45F69F72-5EBD-5DD0-875E-5A8A96CA1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C56893-7354-49EA-91CC-3F20F6D90F41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AD666E-39CC-7B18-0B85-46EBEB4F1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9D96348-F60F-EBFD-AA13-C9456213E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385888"/>
            <a:ext cx="8340725" cy="5016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000">
                <a:latin typeface="Lucida Sans Typewriter" panose="020B0509030504030204" pitchFamily="49" charset="0"/>
              </a:rPr>
              <a:t>&gt; "Steve Buscemi" !! 6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'B'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[9.4,33.2,96.2,11.2,23.25] !! 1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33.2  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let b = [[1,2,3,4],[5,3,3,3],[1,2,2,3,4],[1,2,3]]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b ++ [[1,1,1,1]]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[[1,2,3,4],[5,3,3,3],[1,2,2,3,4],[1,2,3],[1,1,1,1]]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[6,6,6]:b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[[6,6,6],[1,2,3,4],[5,3,3,3],[1,2,2,3,4],[1,2,3]]  </a:t>
            </a:r>
          </a:p>
          <a:p>
            <a:endParaRPr lang="en-IE" altLang="en-US" sz="2000">
              <a:latin typeface="Lucida Sans Typewriter" panose="020B0509030504030204" pitchFamily="49" charset="0"/>
            </a:endParaRPr>
          </a:p>
          <a:p>
            <a:r>
              <a:rPr lang="en-IE" altLang="en-US" sz="2000">
                <a:latin typeface="Lucida Sans Typewriter" panose="020B0509030504030204" pitchFamily="49" charset="0"/>
              </a:rPr>
              <a:t>&gt; b !! 2  </a:t>
            </a:r>
          </a:p>
          <a:p>
            <a:r>
              <a:rPr lang="en-IE" altLang="en-US" sz="2000">
                <a:latin typeface="Lucida Sans Typewriter" panose="020B0509030504030204" pitchFamily="49" charset="0"/>
              </a:rPr>
              <a:t>[5,3,3,3]  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7F493999-A060-9D1E-86E1-9CEC98E1A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3E65BB-6B83-438F-8D7B-7AE378CB88E0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4BEF999-FE11-261E-BB0E-EB93C2173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C48A52A6-08EA-7C60-CFBD-CD48C4E9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1262063"/>
            <a:ext cx="3475037" cy="5262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400"/>
              <a:t>&gt; [3,2,1] &gt; [2,1,0]  </a:t>
            </a:r>
          </a:p>
          <a:p>
            <a:r>
              <a:rPr lang="en-IE" altLang="en-US" sz="2400"/>
              <a:t>True  </a:t>
            </a:r>
          </a:p>
          <a:p>
            <a:endParaRPr lang="en-IE" altLang="en-US" sz="2400"/>
          </a:p>
          <a:p>
            <a:r>
              <a:rPr lang="en-IE" altLang="en-US" sz="2400"/>
              <a:t>&gt; [3,2,1] &gt; [2,10,100]  </a:t>
            </a:r>
          </a:p>
          <a:p>
            <a:r>
              <a:rPr lang="en-IE" altLang="en-US" sz="2400"/>
              <a:t>True  </a:t>
            </a:r>
          </a:p>
          <a:p>
            <a:endParaRPr lang="en-IE" altLang="en-US" sz="2400"/>
          </a:p>
          <a:p>
            <a:r>
              <a:rPr lang="en-IE" altLang="en-US" sz="2400"/>
              <a:t>&gt; [3,4,2] &gt; [3,4]  </a:t>
            </a:r>
          </a:p>
          <a:p>
            <a:r>
              <a:rPr lang="en-IE" altLang="en-US" sz="2400"/>
              <a:t>True  </a:t>
            </a:r>
          </a:p>
          <a:p>
            <a:endParaRPr lang="en-IE" altLang="en-US" sz="2400"/>
          </a:p>
          <a:p>
            <a:r>
              <a:rPr lang="en-IE" altLang="en-US" sz="2400"/>
              <a:t>&gt; [3,4,2] &gt; [2,4]  </a:t>
            </a:r>
          </a:p>
          <a:p>
            <a:r>
              <a:rPr lang="en-IE" altLang="en-US" sz="2400"/>
              <a:t>True  </a:t>
            </a:r>
          </a:p>
          <a:p>
            <a:endParaRPr lang="en-IE" altLang="en-US" sz="2400"/>
          </a:p>
          <a:p>
            <a:r>
              <a:rPr lang="en-IE" altLang="en-US" sz="2400"/>
              <a:t>&gt; [3,4,2] == [3,4,2]  </a:t>
            </a:r>
          </a:p>
          <a:p>
            <a:r>
              <a:rPr lang="en-IE" altLang="en-US" sz="2400"/>
              <a:t>True 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1B8A6BEE-1257-BAE3-1428-10AC6E165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207541-1605-418F-9244-FDAB7423E2C0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3634906-06CB-B000-4125-4E7A418A2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A2B49ED1-CEB9-25E4-28F9-734A353E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85888"/>
            <a:ext cx="8027987" cy="5016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000"/>
              <a:t>head takes a list and returns its head  = its first element.</a:t>
            </a:r>
          </a:p>
          <a:p>
            <a:r>
              <a:rPr lang="en-IE" altLang="en-US" sz="2000"/>
              <a:t>&gt; head [5,4,3,2,1]  </a:t>
            </a:r>
          </a:p>
          <a:p>
            <a:r>
              <a:rPr lang="en-IE" altLang="en-US" sz="2000"/>
              <a:t>5   </a:t>
            </a:r>
          </a:p>
          <a:p>
            <a:endParaRPr lang="en-IE" altLang="en-US" sz="2000"/>
          </a:p>
          <a:p>
            <a:r>
              <a:rPr lang="en-IE" altLang="en-US" sz="2000"/>
              <a:t>tail takes a list and returns its tail (list with no head).</a:t>
            </a:r>
          </a:p>
          <a:p>
            <a:r>
              <a:rPr lang="en-IE" altLang="en-US" sz="2000"/>
              <a:t>&gt; tail [5,4,3,2,1]  </a:t>
            </a:r>
          </a:p>
          <a:p>
            <a:r>
              <a:rPr lang="en-IE" altLang="en-US" sz="2000"/>
              <a:t>[4,3,2,1]   </a:t>
            </a:r>
          </a:p>
          <a:p>
            <a:endParaRPr lang="en-IE" altLang="en-US" sz="2000"/>
          </a:p>
          <a:p>
            <a:r>
              <a:rPr lang="en-IE" altLang="en-US" sz="2000"/>
              <a:t>last takes a list and returns its last element.</a:t>
            </a:r>
          </a:p>
          <a:p>
            <a:r>
              <a:rPr lang="en-IE" altLang="en-US" sz="2000"/>
              <a:t>ghci&gt; last [5,4,3,2,1]  </a:t>
            </a:r>
          </a:p>
          <a:p>
            <a:r>
              <a:rPr lang="en-IE" altLang="en-US" sz="2000"/>
              <a:t>1   </a:t>
            </a:r>
          </a:p>
          <a:p>
            <a:endParaRPr lang="en-IE" altLang="en-US" sz="2000"/>
          </a:p>
          <a:p>
            <a:r>
              <a:rPr lang="en-IE" altLang="en-US" sz="2000"/>
              <a:t>init takes a list and returns everything except its last element.</a:t>
            </a:r>
          </a:p>
          <a:p>
            <a:r>
              <a:rPr lang="en-IE" altLang="en-US" sz="2000"/>
              <a:t>&gt; init [5,4,3,2,1]  </a:t>
            </a:r>
          </a:p>
          <a:p>
            <a:r>
              <a:rPr lang="en-IE" altLang="en-US" sz="2000"/>
              <a:t>[5,4,3,2]   </a:t>
            </a:r>
          </a:p>
          <a:p>
            <a:endParaRPr lang="en-IE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B859D830-57EC-E4DC-1285-EDCB7BF0D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CE0BB7-01E3-465D-90D6-6D5AE8C568CB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A0EF4B4-B392-2ED1-5BA3-8E89CB11B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6B7F57E-6BCF-9C42-97F0-8D48FC7C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216025"/>
            <a:ext cx="7461250" cy="5356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1800"/>
              <a:t>length takes a list and returns its length, obviously.</a:t>
            </a:r>
          </a:p>
          <a:p>
            <a:r>
              <a:rPr lang="en-IE" altLang="en-US" sz="1800"/>
              <a:t>&gt; length [5,4,3,2,1]  </a:t>
            </a:r>
          </a:p>
          <a:p>
            <a:r>
              <a:rPr lang="en-IE" altLang="en-US" sz="1800"/>
              <a:t>5  </a:t>
            </a:r>
          </a:p>
          <a:p>
            <a:r>
              <a:rPr lang="en-IE" altLang="en-US" sz="1800"/>
              <a:t>null checks if a list is empty. </a:t>
            </a:r>
          </a:p>
          <a:p>
            <a:r>
              <a:rPr lang="en-IE" altLang="en-US" sz="1800"/>
              <a:t>&gt; null [1,2,3]  </a:t>
            </a:r>
          </a:p>
          <a:p>
            <a:r>
              <a:rPr lang="en-IE" altLang="en-US" sz="1800"/>
              <a:t>False  </a:t>
            </a:r>
          </a:p>
          <a:p>
            <a:r>
              <a:rPr lang="en-IE" altLang="en-US" sz="1800"/>
              <a:t>&gt; null []  </a:t>
            </a:r>
          </a:p>
          <a:p>
            <a:r>
              <a:rPr lang="en-IE" altLang="en-US" sz="1800"/>
              <a:t>True  </a:t>
            </a:r>
          </a:p>
          <a:p>
            <a:endParaRPr lang="en-IE" altLang="en-US" sz="1800"/>
          </a:p>
          <a:p>
            <a:r>
              <a:rPr lang="en-IE" altLang="en-US" sz="1800"/>
              <a:t>reverse reverses a list.</a:t>
            </a:r>
          </a:p>
          <a:p>
            <a:r>
              <a:rPr lang="en-IE" altLang="en-US" sz="1800"/>
              <a:t>&gt; reverse [5,4,3,2,1]  </a:t>
            </a:r>
          </a:p>
          <a:p>
            <a:r>
              <a:rPr lang="en-IE" altLang="en-US" sz="1800"/>
              <a:t>[1,2,3,4,5]  </a:t>
            </a:r>
          </a:p>
          <a:p>
            <a:r>
              <a:rPr lang="en-IE" altLang="en-US" sz="1800"/>
              <a:t>maximum takes a list of stuff that can be put in some kind of order and returns the biggest element.</a:t>
            </a:r>
          </a:p>
          <a:p>
            <a:r>
              <a:rPr lang="en-IE" altLang="en-US" sz="1800"/>
              <a:t>minimum returns the smallest.</a:t>
            </a:r>
          </a:p>
          <a:p>
            <a:r>
              <a:rPr lang="en-IE" altLang="en-US" sz="1800"/>
              <a:t>&gt; minimum [8,4,2,1,5,6]  </a:t>
            </a:r>
          </a:p>
          <a:p>
            <a:r>
              <a:rPr lang="en-IE" altLang="en-US" sz="1800"/>
              <a:t>1  </a:t>
            </a:r>
          </a:p>
          <a:p>
            <a:r>
              <a:rPr lang="en-IE" altLang="en-US" sz="1800"/>
              <a:t>&gt; maximum [1,9,2,3,4]  </a:t>
            </a:r>
          </a:p>
          <a:p>
            <a:r>
              <a:rPr lang="en-IE" altLang="en-US" sz="1800"/>
              <a:t>9   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87677266-CDBF-707A-E9AE-E6851DED3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EABD73-BC21-4870-A6D0-26D2F03E3365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F359365-6B5A-F24B-3702-22AEC652E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1F7159B-1EDC-2437-BFAD-2AF80818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216025"/>
            <a:ext cx="7461250" cy="5356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1800"/>
              <a:t>take takes number and a list. It extracts that many elements from the beginning of the list. Watch.</a:t>
            </a:r>
          </a:p>
          <a:p>
            <a:r>
              <a:rPr lang="en-IE" altLang="en-US" sz="1800"/>
              <a:t>i&gt; take 3 [5,4,3,2,1]  </a:t>
            </a:r>
          </a:p>
          <a:p>
            <a:r>
              <a:rPr lang="en-IE" altLang="en-US" sz="1800"/>
              <a:t>[5,4,3]  </a:t>
            </a:r>
          </a:p>
          <a:p>
            <a:r>
              <a:rPr lang="en-IE" altLang="en-US" sz="1800"/>
              <a:t>ghci&gt; take 1 [3,9,3]  </a:t>
            </a:r>
          </a:p>
          <a:p>
            <a:r>
              <a:rPr lang="en-IE" altLang="en-US" sz="1800"/>
              <a:t>[3]  </a:t>
            </a:r>
          </a:p>
          <a:p>
            <a:r>
              <a:rPr lang="en-IE" altLang="en-US" sz="1800"/>
              <a:t>ghci&gt; take 5 [1,2]  </a:t>
            </a:r>
          </a:p>
          <a:p>
            <a:r>
              <a:rPr lang="en-IE" altLang="en-US" sz="1800"/>
              <a:t>[1,2]  </a:t>
            </a:r>
          </a:p>
          <a:p>
            <a:r>
              <a:rPr lang="en-IE" altLang="en-US" sz="1800"/>
              <a:t>ghci&gt; take 0 [6,6,6]  </a:t>
            </a:r>
          </a:p>
          <a:p>
            <a:r>
              <a:rPr lang="en-IE" altLang="en-US" sz="1800"/>
              <a:t>[]  </a:t>
            </a:r>
          </a:p>
          <a:p>
            <a:r>
              <a:rPr lang="en-IE" altLang="en-US" sz="1800"/>
              <a:t>If we try to take 0 elements, we get an empty list.</a:t>
            </a:r>
          </a:p>
          <a:p>
            <a:r>
              <a:rPr lang="en-IE" altLang="en-US" sz="1800"/>
              <a:t>drop works in a similar way, only it drops the number of elements from the beginning of a list.</a:t>
            </a:r>
          </a:p>
          <a:p>
            <a:r>
              <a:rPr lang="en-IE" altLang="en-US" sz="1800"/>
              <a:t>&gt; drop 3 [8,4,2,1,5,6]  </a:t>
            </a:r>
          </a:p>
          <a:p>
            <a:r>
              <a:rPr lang="en-IE" altLang="en-US" sz="1800"/>
              <a:t>[1,5,6]  </a:t>
            </a:r>
          </a:p>
          <a:p>
            <a:r>
              <a:rPr lang="en-IE" altLang="en-US" sz="1800"/>
              <a:t>&gt; drop 0 [1,2,3,4]  </a:t>
            </a:r>
          </a:p>
          <a:p>
            <a:r>
              <a:rPr lang="en-IE" altLang="en-US" sz="1800"/>
              <a:t>[1,2,3,4]  </a:t>
            </a:r>
          </a:p>
          <a:p>
            <a:r>
              <a:rPr lang="en-IE" altLang="en-US" sz="1800"/>
              <a:t>&gt; drop 100 [1,2,3,4]  </a:t>
            </a:r>
          </a:p>
          <a:p>
            <a:r>
              <a:rPr lang="en-IE" altLang="en-US" sz="1800"/>
              <a:t>[]  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A76032E8-A7F9-914B-C6BB-87DC28C24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AADDF6-0154-4F81-BD96-02AA49420B6D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6303E7C-1ED7-0F79-34EC-263463D5B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Experimenting with Lists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9503028C-15DA-65CD-6DC3-1E9C1CDF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139825"/>
            <a:ext cx="7332662" cy="550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200"/>
              <a:t>sum takes a list of numbers and returns their sum.</a:t>
            </a:r>
          </a:p>
          <a:p>
            <a:r>
              <a:rPr lang="en-IE" altLang="en-US" sz="2200"/>
              <a:t>product takes a list of numbers and returns their product.</a:t>
            </a:r>
          </a:p>
          <a:p>
            <a:r>
              <a:rPr lang="en-IE" altLang="en-US" sz="2200"/>
              <a:t>&gt; sum [5,2,1,6,3,2,5,7]  </a:t>
            </a:r>
          </a:p>
          <a:p>
            <a:r>
              <a:rPr lang="en-IE" altLang="en-US" sz="2200"/>
              <a:t>31  </a:t>
            </a:r>
          </a:p>
          <a:p>
            <a:r>
              <a:rPr lang="en-IE" altLang="en-US" sz="2200"/>
              <a:t>&gt; product [6,2,1,2]  </a:t>
            </a:r>
          </a:p>
          <a:p>
            <a:r>
              <a:rPr lang="en-IE" altLang="en-US" sz="2200"/>
              <a:t>24  </a:t>
            </a:r>
          </a:p>
          <a:p>
            <a:r>
              <a:rPr lang="en-IE" altLang="en-US" sz="2200"/>
              <a:t>&gt; product [1,2,5,6,7,9,2,0]  </a:t>
            </a:r>
          </a:p>
          <a:p>
            <a:r>
              <a:rPr lang="en-IE" altLang="en-US" sz="2200"/>
              <a:t>0   </a:t>
            </a:r>
          </a:p>
          <a:p>
            <a:endParaRPr lang="en-IE" altLang="en-US" sz="2200"/>
          </a:p>
          <a:p>
            <a:r>
              <a:rPr lang="en-IE" altLang="en-US" sz="2200"/>
              <a:t>elem takes a thing and a list of things and tells us if that thing is an element of the list. </a:t>
            </a:r>
          </a:p>
          <a:p>
            <a:r>
              <a:rPr lang="en-IE" altLang="en-US" sz="2200"/>
              <a:t>&gt; 4 `elem` [3,4,5,6]  </a:t>
            </a:r>
          </a:p>
          <a:p>
            <a:r>
              <a:rPr lang="en-IE" altLang="en-US" sz="2200"/>
              <a:t>True  </a:t>
            </a:r>
          </a:p>
          <a:p>
            <a:r>
              <a:rPr lang="en-IE" altLang="en-US" sz="2200"/>
              <a:t>&gt; 10 `elem` [3,4,5,6]  </a:t>
            </a:r>
          </a:p>
          <a:p>
            <a:r>
              <a:rPr lang="en-IE" altLang="en-US" sz="2200"/>
              <a:t>False  </a:t>
            </a:r>
          </a:p>
          <a:p>
            <a:endParaRPr lang="en-IE" altLang="en-US"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1FAA945A-7143-0A4A-D7E4-0B1B93BA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9C27F2-4DD4-4975-AB06-FD1A8616E4B2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822972-44D1-6175-785A-5BCEE6FF7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5813" cy="685800"/>
          </a:xfrm>
        </p:spPr>
        <p:txBody>
          <a:bodyPr/>
          <a:lstStyle/>
          <a:p>
            <a:r>
              <a:rPr lang="en-US" altLang="en-US"/>
              <a:t>Experimenting with Lists: Range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B31794FC-534D-A81C-8A69-14F84E1D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1077913"/>
            <a:ext cx="6276975" cy="5632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000"/>
              <a:t>&gt; [1..20]  </a:t>
            </a:r>
          </a:p>
          <a:p>
            <a:r>
              <a:rPr lang="en-IE" altLang="en-US" sz="2000"/>
              <a:t>[1,2,3,4,5,6,7,8,9,10,11,12,13,14,15,16,17,18,19,20]  </a:t>
            </a:r>
          </a:p>
          <a:p>
            <a:endParaRPr lang="en-IE" altLang="en-US" sz="2000"/>
          </a:p>
          <a:p>
            <a:r>
              <a:rPr lang="en-IE" altLang="en-US" sz="2000"/>
              <a:t>&gt; ['a'..'z']  </a:t>
            </a:r>
          </a:p>
          <a:p>
            <a:r>
              <a:rPr lang="en-IE" altLang="en-US" sz="2000"/>
              <a:t>"abcdefghijklmnopqrstuvwxyz"  </a:t>
            </a:r>
          </a:p>
          <a:p>
            <a:endParaRPr lang="en-IE" altLang="en-US" sz="2000"/>
          </a:p>
          <a:p>
            <a:r>
              <a:rPr lang="en-IE" altLang="en-US" sz="2000"/>
              <a:t>&gt; ['K'..'Z']  </a:t>
            </a:r>
          </a:p>
          <a:p>
            <a:r>
              <a:rPr lang="en-IE" altLang="en-US" sz="2000"/>
              <a:t>"KLMNOPQRSTUVWXYZ"</a:t>
            </a:r>
          </a:p>
          <a:p>
            <a:endParaRPr lang="en-IE" altLang="en-US" sz="2000"/>
          </a:p>
          <a:p>
            <a:r>
              <a:rPr lang="pl-PL" altLang="en-US" sz="2000"/>
              <a:t>&gt; [2,4..20]  </a:t>
            </a:r>
          </a:p>
          <a:p>
            <a:r>
              <a:rPr lang="pl-PL" altLang="en-US" sz="2000"/>
              <a:t>[2,4,6,8,10,12,14,16,18,20]  </a:t>
            </a:r>
          </a:p>
          <a:p>
            <a:endParaRPr lang="en-IE" altLang="en-US" sz="2000"/>
          </a:p>
          <a:p>
            <a:r>
              <a:rPr lang="pl-PL" altLang="en-US" sz="2000"/>
              <a:t>&gt; [3,6..20]  </a:t>
            </a:r>
          </a:p>
          <a:p>
            <a:r>
              <a:rPr lang="pl-PL" altLang="en-US" sz="2000"/>
              <a:t>[3,6,9,12,15,18]  </a:t>
            </a:r>
          </a:p>
          <a:p>
            <a:endParaRPr lang="en-IE" altLang="en-US" sz="2000"/>
          </a:p>
          <a:p>
            <a:r>
              <a:rPr lang="en-IE" altLang="en-US" sz="2000"/>
              <a:t>replicate function</a:t>
            </a:r>
          </a:p>
          <a:p>
            <a:r>
              <a:rPr lang="en-IE" altLang="en-US" sz="2000"/>
              <a:t>&gt; Replicate 3 10</a:t>
            </a:r>
          </a:p>
          <a:p>
            <a:r>
              <a:rPr lang="en-IE" altLang="en-US" sz="2000"/>
              <a:t>[10,10,10]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0DE22797-B25C-2DC6-03EE-367DB3056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18323E-2C1F-40F3-B61F-885D2810A64F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21DA646-4B42-A4C9-75E5-94E577600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exercises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6257B526-1595-5A7D-455D-8AB87849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252663"/>
            <a:ext cx="5167313" cy="2308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400"/>
              <a:t>&gt; take 6 [4,5..7]</a:t>
            </a:r>
          </a:p>
          <a:p>
            <a:endParaRPr lang="en-IE" altLang="en-US" sz="2400"/>
          </a:p>
          <a:p>
            <a:r>
              <a:rPr lang="en-IE" altLang="en-US" sz="2400"/>
              <a:t>&gt; length ((replicate 4 5) ++ [5,6,7])</a:t>
            </a:r>
          </a:p>
          <a:p>
            <a:endParaRPr lang="en-IE" altLang="en-US" sz="2400"/>
          </a:p>
          <a:p>
            <a:r>
              <a:rPr lang="en-IE" altLang="en-US" sz="2400"/>
              <a:t>&gt; length ((replicate 4 5) + [5,6,7])</a:t>
            </a:r>
          </a:p>
          <a:p>
            <a:endParaRPr lang="en-IE" altLang="en-US" sz="240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D0AC410-8BE4-7B24-4252-6AD0701D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436688"/>
            <a:ext cx="79168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What is the output of the following commands: 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311A084A-F1FE-E8E6-5211-11D3AA93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4962525"/>
            <a:ext cx="791686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Write a command to get the 4</a:t>
            </a:r>
            <a:r>
              <a:rPr lang="en-US" altLang="en-US" baseline="30000"/>
              <a:t>th</a:t>
            </a:r>
            <a:r>
              <a:rPr lang="en-US" altLang="en-US"/>
              <a:t> element of a list using some (the ones you need) of the following functions: drop, take, init, head, last, tail.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EF6B2DEB-0069-01C2-BE70-8D09D1F6E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BD81C1-4D0B-4AE6-8C26-11319428EF33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041721C-9FE2-CE2F-F97F-CCA738C6B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Useful?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8396C6E-525A-EA40-912F-6AFB2CB0E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Again, there are many possible answers to this question, but generally speaking:</a:t>
            </a: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603FD4E3-B284-9212-EF4D-A1036186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395663"/>
            <a:ext cx="81788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The abstract nature of functional programming leads to considerably </a:t>
            </a:r>
            <a:r>
              <a:rPr kumimoji="1" lang="en-US" altLang="en-US" u="sng"/>
              <a:t>simpler</a:t>
            </a:r>
            <a:r>
              <a:rPr kumimoji="1" lang="en-US" altLang="en-US"/>
              <a:t> programs;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altLang="en-US"/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It also supports a number of powerful new ways to </a:t>
            </a:r>
            <a:r>
              <a:rPr kumimoji="1" lang="en-US" altLang="en-US" u="sng"/>
              <a:t>structure</a:t>
            </a:r>
            <a:r>
              <a:rPr kumimoji="1" lang="en-US" altLang="en-US"/>
              <a:t> and </a:t>
            </a:r>
            <a:r>
              <a:rPr kumimoji="1" lang="en-US" altLang="en-US" u="sng"/>
              <a:t>reason about</a:t>
            </a:r>
            <a:r>
              <a:rPr kumimoji="1" lang="en-US" altLang="en-US"/>
              <a:t> programs.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7958F367-D575-C12F-DEC2-5FD411563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273011-76C2-499D-9EC7-CCFE9AFE85F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42C750E-FA57-F48A-19C8-D1DF76BB4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FB5905E5-0DCB-3686-CB8A-41F46619AC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250" y="1382736"/>
            <a:ext cx="7264400" cy="4832092"/>
          </a:xfrm>
          <a:prstGeom prst="rect">
            <a:avLst/>
          </a:prstGeom>
          <a:blipFill rotWithShape="1">
            <a:blip r:embed="rId2"/>
            <a:stretch>
              <a:fillRect l="-1678" t="-758" b="-315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IE">
                <a:noFill/>
              </a:rPr>
              <a:t> 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44A36DCF-A3A7-76AC-380B-22765901D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50975"/>
            <a:ext cx="65722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</a:rPr>
              <a:t>(1)</a:t>
            </a: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(2)</a:t>
            </a: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endParaRPr lang="en-US" altLang="en-US">
              <a:solidFill>
                <a:schemeClr val="accent2"/>
              </a:solidFill>
            </a:endParaRP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(3)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77E143C4-C021-3DD7-DAE6-F1A4629C6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2CC7B8-045A-4A9F-B9FA-1B9B3FEF98AB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EAED9635-A553-DE5C-B7E6-146927816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54038"/>
            <a:ext cx="641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LIST COMPREHENSIONS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196BFBC1-FD21-5BEE-5171-59BBC9E61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5C8FFB-231B-4665-8C91-12F8546E9407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1CDF07E-93BB-3EB4-4F76-8D9B671BD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Comprehensions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881A6407-4A90-86DF-8320-B7582BB7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mathematics, the </a:t>
            </a:r>
            <a:r>
              <a:rPr lang="en-US" altLang="en-US" u="sng"/>
              <a:t>comprehension</a:t>
            </a:r>
            <a:r>
              <a:rPr lang="en-US" altLang="en-US"/>
              <a:t> notation can be used to construct new sets from old sets.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510FEB7C-4E68-2BE6-3896-13DBB229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468688"/>
            <a:ext cx="2979738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{x</a:t>
            </a:r>
            <a:r>
              <a:rPr lang="en-US" altLang="en-US" baseline="30000"/>
              <a:t>2 </a:t>
            </a:r>
            <a:r>
              <a:rPr lang="en-US" altLang="en-US"/>
              <a:t> |  x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/>
              <a:t>{1..5}}</a:t>
            </a:r>
          </a:p>
        </p:txBody>
      </p:sp>
      <p:sp>
        <p:nvSpPr>
          <p:cNvPr id="34822" name="AutoShape 5">
            <a:extLst>
              <a:ext uri="{FF2B5EF4-FFF2-40B4-BE49-F238E27FC236}">
                <a16:creationId xmlns:a16="http://schemas.microsoft.com/office/drawing/2014/main" id="{7468A2D0-2A0E-8241-74D2-291328B4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The set {1,4,9,16,25} of all numbers x</a:t>
            </a:r>
            <a:r>
              <a:rPr lang="en-US" altLang="en-US" baseline="30000"/>
              <a:t>2</a:t>
            </a:r>
            <a:r>
              <a:rPr lang="en-US" altLang="en-US"/>
              <a:t> such that x is an element of the set {1..5}.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>
            <a:extLst>
              <a:ext uri="{FF2B5EF4-FFF2-40B4-BE49-F238E27FC236}">
                <a16:creationId xmlns:a16="http://schemas.microsoft.com/office/drawing/2014/main" id="{CA1C6CBB-02BA-9CCC-56AD-4E28A885F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C6AAFF-AA7F-4205-86C3-DC0A24DAA52D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407DF94-7F5E-F8ED-BB00-98BA71B49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Comprehensions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92639FBE-34D2-BD5B-541C-4024C16D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Haskell, a similar comprehension notation can be used to construct new </a:t>
            </a:r>
            <a:r>
              <a:rPr lang="en-US" altLang="en-US" u="sng"/>
              <a:t>lists</a:t>
            </a:r>
            <a:r>
              <a:rPr lang="en-US" altLang="en-US"/>
              <a:t> from old lists.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362F4456-2349-1083-6664-17044363C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[x^2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[1..5]]</a:t>
            </a:r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21993329-C242-8C06-1B98-8D431EC2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The list [1,4,9,16,25] of all numbers x^2</a:t>
            </a:r>
            <a:r>
              <a:rPr lang="en-US" altLang="en-US" baseline="30000"/>
              <a:t> </a:t>
            </a:r>
            <a:r>
              <a:rPr lang="en-US" alt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6BEB2F03-5422-B195-C401-F4DC857C6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A4B270-DCB8-4C87-A7A5-8BD76D55CC02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FA3F02A-64C0-862D-C99F-31F1EB6A1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Comprehensions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B76EFBE9-1A4E-07D9-0B45-F7F1C35C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Haskell, a similar comprehension notation can be used to construct new </a:t>
            </a:r>
            <a:r>
              <a:rPr lang="en-US" altLang="en-US" u="sng"/>
              <a:t>lists</a:t>
            </a:r>
            <a:r>
              <a:rPr lang="en-US" altLang="en-US"/>
              <a:t> from old lists.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2F459AC6-4CAF-8FC0-23C8-4E76B0C1C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987675"/>
            <a:ext cx="8297862" cy="3046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l-PL" altLang="en-US" sz="2400" dirty="0">
                <a:latin typeface="Lucida Sans Typewriter" panose="020B0509030504030204" pitchFamily="49" charset="0"/>
              </a:rPr>
              <a:t>&gt; [x*2 | x &lt;- [1..10], x*2 &gt;= 12]  </a:t>
            </a:r>
          </a:p>
          <a:p>
            <a:r>
              <a:rPr lang="pl-PL" altLang="en-US" sz="2400" dirty="0">
                <a:latin typeface="Lucida Sans Typewriter" panose="020B0509030504030204" pitchFamily="49" charset="0"/>
              </a:rPr>
              <a:t>[12,14,16,18,20] </a:t>
            </a:r>
          </a:p>
          <a:p>
            <a:endParaRPr lang="en-IE" altLang="en-US" sz="2400" dirty="0">
              <a:latin typeface="Lucida Sans Typewriter" panose="020B0509030504030204" pitchFamily="49" charset="0"/>
            </a:endParaRPr>
          </a:p>
          <a:p>
            <a:r>
              <a:rPr lang="en-IE" altLang="en-US" sz="2400" dirty="0" err="1">
                <a:latin typeface="Lucida Sans Typewriter" panose="020B0509030504030204" pitchFamily="49" charset="0"/>
              </a:rPr>
              <a:t>boomBangs</a:t>
            </a:r>
            <a:r>
              <a:rPr lang="en-IE" altLang="en-US" sz="2400" dirty="0">
                <a:latin typeface="Lucida Sans Typewriter" panose="020B0509030504030204" pitchFamily="49" charset="0"/>
              </a:rPr>
              <a:t> </a:t>
            </a:r>
            <a:r>
              <a:rPr lang="en-IE" altLang="en-US" sz="2400" dirty="0" err="1">
                <a:latin typeface="Lucida Sans Typewriter" panose="020B0509030504030204" pitchFamily="49" charset="0"/>
              </a:rPr>
              <a:t>xs</a:t>
            </a:r>
            <a:r>
              <a:rPr lang="en-IE" altLang="en-US" sz="2400" dirty="0">
                <a:latin typeface="Lucida Sans Typewriter" panose="020B0509030504030204" pitchFamily="49" charset="0"/>
              </a:rPr>
              <a:t> = [ if x &lt; 10 then "BOOM!" else "BANG!" | x &lt;- </a:t>
            </a:r>
            <a:r>
              <a:rPr lang="en-IE" altLang="en-US" sz="2400" dirty="0" err="1">
                <a:latin typeface="Lucida Sans Typewriter" panose="020B0509030504030204" pitchFamily="49" charset="0"/>
              </a:rPr>
              <a:t>xs</a:t>
            </a:r>
            <a:r>
              <a:rPr lang="en-IE" altLang="en-US" sz="2400" dirty="0">
                <a:latin typeface="Lucida Sans Typewriter" panose="020B0509030504030204" pitchFamily="49" charset="0"/>
              </a:rPr>
              <a:t>, odd x]   </a:t>
            </a:r>
          </a:p>
          <a:p>
            <a:endParaRPr lang="en-IE" altLang="en-US" sz="2400" dirty="0">
              <a:latin typeface="Lucida Sans Typewriter" panose="020B0509030504030204" pitchFamily="49" charset="0"/>
            </a:endParaRPr>
          </a:p>
          <a:p>
            <a:r>
              <a:rPr lang="en-IE" altLang="en-US" sz="2400" dirty="0">
                <a:latin typeface="Lucida Sans Typewriter" panose="020B0509030504030204" pitchFamily="49" charset="0"/>
              </a:rPr>
              <a:t>&gt; </a:t>
            </a:r>
            <a:r>
              <a:rPr lang="en-IE" altLang="en-US" sz="2400" dirty="0" err="1">
                <a:latin typeface="Lucida Sans Typewriter" panose="020B0509030504030204" pitchFamily="49" charset="0"/>
              </a:rPr>
              <a:t>boomBangs</a:t>
            </a:r>
            <a:r>
              <a:rPr lang="en-IE" altLang="en-US" sz="2400" dirty="0">
                <a:latin typeface="Lucida Sans Typewriter" panose="020B0509030504030204" pitchFamily="49" charset="0"/>
              </a:rPr>
              <a:t> [7..13]  </a:t>
            </a:r>
          </a:p>
          <a:p>
            <a:r>
              <a:rPr lang="en-IE" altLang="en-US" sz="2400" dirty="0">
                <a:latin typeface="Lucida Sans Typewriter" panose="020B0509030504030204" pitchFamily="49" charset="0"/>
              </a:rPr>
              <a:t>["BOOM!","BOOM!","BANG!","BANG!"]  </a:t>
            </a:r>
            <a:endParaRPr lang="da-D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>
            <a:extLst>
              <a:ext uri="{FF2B5EF4-FFF2-40B4-BE49-F238E27FC236}">
                <a16:creationId xmlns:a16="http://schemas.microsoft.com/office/drawing/2014/main" id="{4CC5952F-2100-ED67-EC0C-E6F52351C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6687D5-79F5-499F-AE4D-90C7E8F7B17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A70D367-5FCA-37EA-EA6F-5FA3F3E73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6600" cy="685800"/>
          </a:xfrm>
        </p:spPr>
        <p:txBody>
          <a:bodyPr/>
          <a:lstStyle/>
          <a:p>
            <a:r>
              <a:rPr lang="en-US" altLang="en-US"/>
              <a:t>Lists Comprehensions, Exercise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98FD38F0-2A0A-CC24-68E9-08402BB7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350963"/>
            <a:ext cx="82978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Using the function mod x y , write a commands to display all the numbers that can be divided by 6 from 1 to 50</a:t>
            </a: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7318D3A1-7110-A146-5C2C-8F463528E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3567113"/>
            <a:ext cx="8180387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da-DK" altLang="en-US" sz="2400">
                <a:latin typeface="Lucida Sans Typewriter" panose="020B0509030504030204" pitchFamily="49" charset="0"/>
              </a:rPr>
              <a:t>ghci&gt; [ x | x &lt;- [1..50], x `mod` 6 == 0]  </a:t>
            </a:r>
          </a:p>
          <a:p>
            <a:r>
              <a:rPr lang="da-DK" altLang="en-US" sz="2400">
                <a:latin typeface="Lucida Sans Typewriter" panose="020B0509030504030204" pitchFamily="49" charset="0"/>
              </a:rPr>
              <a:t>[6,12,18,24,30,36,42,48]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7453FC8A-B8E1-191D-87F5-6051E09AE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EE2264-FFFC-47DA-B908-558F5D15F9A0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8B522-88E5-A5A6-1028-3A55B4C39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6600" cy="685800"/>
          </a:xfrm>
        </p:spPr>
        <p:txBody>
          <a:bodyPr/>
          <a:lstStyle/>
          <a:p>
            <a:r>
              <a:rPr lang="en-US" altLang="en-US"/>
              <a:t>Lists Comprehensions, Exercise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E529086E-355C-2301-56C7-09842486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81175"/>
            <a:ext cx="8297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What’s the output of the following commands?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DE8B9B7A-D557-40F9-C258-8E72C050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987675"/>
            <a:ext cx="8335962" cy="2436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l-PL" altLang="en-US" sz="2100">
                <a:latin typeface="Lucida Sans Typewriter" panose="020B0509030504030204" pitchFamily="49" charset="0"/>
              </a:rPr>
              <a:t>&gt; [ x | x &lt;-</a:t>
            </a:r>
            <a:r>
              <a:rPr lang="en-IE" altLang="en-US" sz="2100">
                <a:latin typeface="Lucida Sans Typewriter" panose="020B0509030504030204" pitchFamily="49" charset="0"/>
              </a:rPr>
              <a:t> </a:t>
            </a:r>
            <a:r>
              <a:rPr lang="pl-PL" altLang="en-US" sz="2100">
                <a:latin typeface="Lucida Sans Typewriter" panose="020B0509030504030204" pitchFamily="49" charset="0"/>
              </a:rPr>
              <a:t>[10..20], x /= 13, x /= 15, x /= 19]</a:t>
            </a:r>
          </a:p>
          <a:p>
            <a:endParaRPr lang="es-ES" altLang="en-US" sz="2100">
              <a:latin typeface="Lucida Sans Typewriter" panose="020B0509030504030204" pitchFamily="49" charset="0"/>
            </a:endParaRPr>
          </a:p>
          <a:p>
            <a:r>
              <a:rPr lang="es-ES" altLang="en-US" sz="2100">
                <a:latin typeface="Lucida Sans Typewriter" panose="020B0509030504030204" pitchFamily="49" charset="0"/>
              </a:rPr>
              <a:t>&gt; [ x*y | x &lt;- [2,5,10], y &lt;- [8,10,11]]  </a:t>
            </a:r>
          </a:p>
          <a:p>
            <a:endParaRPr lang="es-ES" altLang="en-US" sz="2100">
              <a:latin typeface="Lucida Sans Typewriter" panose="020B0509030504030204" pitchFamily="49" charset="0"/>
            </a:endParaRPr>
          </a:p>
          <a:p>
            <a:r>
              <a:rPr lang="es-ES" altLang="en-US" sz="2100">
                <a:latin typeface="Lucida Sans Typewriter" panose="020B0509030504030204" pitchFamily="49" charset="0"/>
              </a:rPr>
              <a:t>&gt; [ x*y | x &lt;- [2,5,10], y &lt;- [8,10,11], x*y &gt; 50]</a:t>
            </a:r>
            <a:endParaRPr lang="en-IE" altLang="en-US" sz="2100">
              <a:latin typeface="Lucida Sans Typewriter" panose="020B0509030504030204" pitchFamily="49" charset="0"/>
            </a:endParaRPr>
          </a:p>
          <a:p>
            <a:endParaRPr lang="en-IE" altLang="en-US" sz="21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>
            <a:extLst>
              <a:ext uri="{FF2B5EF4-FFF2-40B4-BE49-F238E27FC236}">
                <a16:creationId xmlns:a16="http://schemas.microsoft.com/office/drawing/2014/main" id="{4D168AD4-9535-5563-010A-90CA9298E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5ED704-B8DA-467B-A592-44C1E0CD525B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18EB2E-D161-6571-9503-7563F52D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6600" cy="685800"/>
          </a:xfrm>
        </p:spPr>
        <p:txBody>
          <a:bodyPr/>
          <a:lstStyle/>
          <a:p>
            <a:r>
              <a:rPr lang="en-US" altLang="en-US"/>
              <a:t>Lists Comprehensions, Exercise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0AE4A328-2A9C-9355-66C0-AFF11253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81175"/>
            <a:ext cx="8297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What’s the output of the following commands?</a:t>
            </a: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F088C286-4670-F358-4586-B465F4F1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501900"/>
            <a:ext cx="8335962" cy="3408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l-PL" altLang="en-US" sz="2100">
                <a:latin typeface="Lucida Sans Typewriter" panose="020B0509030504030204" pitchFamily="49" charset="0"/>
              </a:rPr>
              <a:t>&gt; [ x | x &lt;-</a:t>
            </a:r>
            <a:r>
              <a:rPr lang="en-IE" altLang="en-US" sz="2100">
                <a:latin typeface="Lucida Sans Typewriter" panose="020B0509030504030204" pitchFamily="49" charset="0"/>
              </a:rPr>
              <a:t> </a:t>
            </a:r>
            <a:r>
              <a:rPr lang="pl-PL" altLang="en-US" sz="2100">
                <a:latin typeface="Lucida Sans Typewriter" panose="020B0509030504030204" pitchFamily="49" charset="0"/>
              </a:rPr>
              <a:t>[10..20], x /= 13, x /= 15, x /= 19]</a:t>
            </a:r>
          </a:p>
          <a:p>
            <a:endParaRPr lang="es-ES" altLang="en-US" sz="2100">
              <a:latin typeface="Lucida Sans Typewriter" panose="020B0509030504030204" pitchFamily="49" charset="0"/>
            </a:endParaRPr>
          </a:p>
          <a:p>
            <a:r>
              <a:rPr lang="es-ES" altLang="en-US" sz="2100">
                <a:latin typeface="Lucida Sans Typewriter" panose="020B0509030504030204" pitchFamily="49" charset="0"/>
              </a:rPr>
              <a:t>&gt; [ x*y | x &lt;- [2,5,10], y &lt;- [8,10,11]]  </a:t>
            </a:r>
          </a:p>
          <a:p>
            <a:endParaRPr lang="es-ES" altLang="en-US" sz="2100">
              <a:latin typeface="Lucida Sans Typewriter" panose="020B0509030504030204" pitchFamily="49" charset="0"/>
            </a:endParaRPr>
          </a:p>
          <a:p>
            <a:r>
              <a:rPr lang="es-ES" altLang="en-US" sz="2100">
                <a:latin typeface="Lucida Sans Typewriter" panose="020B0509030504030204" pitchFamily="49" charset="0"/>
              </a:rPr>
              <a:t>&gt; [ x*y | x &lt;- [2,5,10], y &lt;- [8,10,11], x*y &gt; 50]</a:t>
            </a:r>
            <a:endParaRPr lang="en-IE" altLang="en-US" sz="2100">
              <a:latin typeface="Lucida Sans Typewriter" panose="020B0509030504030204" pitchFamily="49" charset="0"/>
            </a:endParaRPr>
          </a:p>
          <a:p>
            <a:endParaRPr lang="en-IE" altLang="en-US" sz="2100">
              <a:latin typeface="Lucida Sans Typewriter" panose="020B0509030504030204" pitchFamily="49" charset="0"/>
            </a:endParaRPr>
          </a:p>
          <a:p>
            <a:r>
              <a:rPr lang="pl-PL" altLang="en-US" sz="2100">
                <a:latin typeface="Lucida Sans Typewriter" panose="020B0509030504030204" pitchFamily="49" charset="0"/>
              </a:rPr>
              <a:t>[10,11,12,14,16,17,18,20] </a:t>
            </a:r>
          </a:p>
          <a:p>
            <a:r>
              <a:rPr lang="es-ES" altLang="en-US" sz="2100">
                <a:latin typeface="Lucida Sans Typewriter" panose="020B0509030504030204" pitchFamily="49" charset="0"/>
              </a:rPr>
              <a:t>[16,20,22,40,50,55,80,100,110] </a:t>
            </a:r>
          </a:p>
          <a:p>
            <a:r>
              <a:rPr lang="es-ES" altLang="en-US" sz="2100">
                <a:latin typeface="Lucida Sans Typewriter" panose="020B0509030504030204" pitchFamily="49" charset="0"/>
              </a:rPr>
              <a:t>[55,80,100,110] 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2047143F-6B77-E5D4-7B52-5E0E6252B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752E37-4A29-4CEE-A5BE-46D377075B1B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F490BD2-1A87-FC80-B386-4314E90D0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6600" cy="685800"/>
          </a:xfrm>
        </p:spPr>
        <p:txBody>
          <a:bodyPr/>
          <a:lstStyle/>
          <a:p>
            <a:r>
              <a:rPr lang="en-US" altLang="en-US"/>
              <a:t>Lists Comprehensions, Exercise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1D1FE164-D139-8542-D471-30AC7AEE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81175"/>
            <a:ext cx="8297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What’s the output of the following command?</a:t>
            </a: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36865575-5EA1-2C54-1B7C-10952AA5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3028950"/>
            <a:ext cx="8297862" cy="227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000"/>
              <a:t>&gt; </a:t>
            </a:r>
            <a:r>
              <a:rPr lang="en-IE" altLang="en-US" sz="2000" b="1"/>
              <a:t>let</a:t>
            </a:r>
            <a:r>
              <a:rPr lang="en-IE" altLang="en-US" sz="2000"/>
              <a:t> nouns = ["hobo","frog","pope"]  </a:t>
            </a:r>
          </a:p>
          <a:p>
            <a:r>
              <a:rPr lang="en-IE" altLang="en-US" sz="2000"/>
              <a:t>&gt; </a:t>
            </a:r>
            <a:r>
              <a:rPr lang="en-IE" altLang="en-US" sz="2000" b="1"/>
              <a:t>let</a:t>
            </a:r>
            <a:r>
              <a:rPr lang="en-IE" altLang="en-US" sz="2000"/>
              <a:t> adjectives = ["lazy","grouchy","scheming"]  </a:t>
            </a:r>
          </a:p>
          <a:p>
            <a:r>
              <a:rPr lang="en-IE" altLang="en-US" sz="2000"/>
              <a:t>&gt; [adjective ++ " " ++ noun | adjective &lt;- adjectives, noun &lt;- nouns]</a:t>
            </a:r>
          </a:p>
          <a:p>
            <a:endParaRPr lang="en-IE" altLang="en-US" sz="2000"/>
          </a:p>
          <a:p>
            <a:r>
              <a:rPr lang="en-IE" altLang="en-US" sz="2000"/>
              <a:t>["lazy hobo","lazy frog","lazy pope","grouchy hobo","grouchy frog",  </a:t>
            </a:r>
          </a:p>
          <a:p>
            <a:r>
              <a:rPr lang="en-IE" altLang="en-US" sz="2000"/>
              <a:t>"grouchy pope","scheming hobo","scheming frog","scheming pope"] </a:t>
            </a:r>
          </a:p>
          <a:p>
            <a:pPr>
              <a:lnSpc>
                <a:spcPct val="110000"/>
              </a:lnSpc>
            </a:pPr>
            <a:endParaRPr lang="en-US" altLang="en-US" sz="20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>
            <a:extLst>
              <a:ext uri="{FF2B5EF4-FFF2-40B4-BE49-F238E27FC236}">
                <a16:creationId xmlns:a16="http://schemas.microsoft.com/office/drawing/2014/main" id="{41F7CC97-7F02-4034-C4A1-E1DF15A49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2646D5-C16C-454B-99A0-5E09FEAD88B2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1B75E4F-AE32-16AE-66B9-DF3F4FDCF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56600" cy="685800"/>
          </a:xfrm>
        </p:spPr>
        <p:txBody>
          <a:bodyPr/>
          <a:lstStyle/>
          <a:p>
            <a:r>
              <a:rPr lang="en-US" altLang="en-US"/>
              <a:t>Lists Comprehensions, Exercise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DD810A12-4BD0-C174-DA1B-6B8128AA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81175"/>
            <a:ext cx="8297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What’s the output of the following commands?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38F83966-97D9-5505-E2C4-4D4C9D748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810687"/>
            <a:ext cx="6709722" cy="27145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IE" altLang="en-US" sz="2400" dirty="0"/>
              <a:t>mystery1 </a:t>
            </a:r>
            <a:r>
              <a:rPr lang="en-IE" altLang="en-US" sz="2400" dirty="0" err="1"/>
              <a:t>xs</a:t>
            </a:r>
            <a:r>
              <a:rPr lang="en-IE" altLang="en-US" sz="2400" dirty="0"/>
              <a:t> = sum [1 | _ &lt;- </a:t>
            </a:r>
            <a:r>
              <a:rPr lang="en-IE" altLang="en-US" sz="2400" dirty="0" err="1"/>
              <a:t>xs</a:t>
            </a:r>
            <a:r>
              <a:rPr lang="en-IE" altLang="en-US" sz="2400" dirty="0"/>
              <a:t>] </a:t>
            </a:r>
          </a:p>
          <a:p>
            <a:r>
              <a:rPr lang="en-IE" altLang="en-US" sz="2400" dirty="0"/>
              <a:t>mystery2 </a:t>
            </a:r>
            <a:r>
              <a:rPr lang="en-IE" altLang="en-US" sz="2400" dirty="0" err="1"/>
              <a:t>st</a:t>
            </a:r>
            <a:r>
              <a:rPr lang="en-IE" altLang="en-US" sz="2400" dirty="0"/>
              <a:t> = [ c | c &lt;- </a:t>
            </a:r>
            <a:r>
              <a:rPr lang="en-IE" altLang="en-US" sz="2400" dirty="0" err="1"/>
              <a:t>st</a:t>
            </a:r>
            <a:r>
              <a:rPr lang="en-IE" altLang="en-US" sz="2400" dirty="0"/>
              <a:t>, c `</a:t>
            </a:r>
            <a:r>
              <a:rPr lang="en-IE" altLang="en-US" sz="2400" dirty="0" err="1"/>
              <a:t>elem</a:t>
            </a:r>
            <a:r>
              <a:rPr lang="en-IE" altLang="en-US" sz="2400" dirty="0"/>
              <a:t>` ['A'..'Z']]   </a:t>
            </a:r>
          </a:p>
          <a:p>
            <a:endParaRPr lang="en-IE" altLang="en-US" sz="2400" dirty="0"/>
          </a:p>
          <a:p>
            <a:r>
              <a:rPr lang="en-IE" altLang="en-US" sz="2400" dirty="0"/>
              <a:t>&gt;  mystery2  "Hahaha! </a:t>
            </a:r>
            <a:r>
              <a:rPr lang="en-IE" altLang="en-US" sz="2400" dirty="0" err="1"/>
              <a:t>Ahahaha</a:t>
            </a:r>
            <a:r>
              <a:rPr lang="en-IE" altLang="en-US" sz="2400" dirty="0"/>
              <a:t>!"  </a:t>
            </a:r>
          </a:p>
          <a:p>
            <a:r>
              <a:rPr lang="en-IE" altLang="en-US" sz="2400" dirty="0"/>
              <a:t>"HA"  </a:t>
            </a:r>
          </a:p>
          <a:p>
            <a:r>
              <a:rPr lang="en-IE" altLang="en-US" sz="2400" dirty="0"/>
              <a:t>&gt;  mystery2  "</a:t>
            </a:r>
            <a:r>
              <a:rPr lang="en-IE" altLang="en-US" sz="2400" dirty="0" err="1"/>
              <a:t>IdontLIKEFROGS</a:t>
            </a:r>
            <a:r>
              <a:rPr lang="en-IE" altLang="en-US" sz="2400" dirty="0"/>
              <a:t>"  </a:t>
            </a:r>
          </a:p>
          <a:p>
            <a:r>
              <a:rPr lang="en-IE" altLang="en-US" sz="2400" dirty="0"/>
              <a:t>"ILIKEFROGS"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DA31BB-F2AD-56BD-112D-53F685D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Some maths review</a:t>
            </a: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96F6B1D9-0E29-421E-20C4-74BFFF52A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435025-A60A-456D-B4E2-7797B8CB26B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47A04DC-CD65-1F28-7E54-77CD951554B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2438" y="1258900"/>
            <a:ext cx="8031162" cy="5693866"/>
          </a:xfrm>
          <a:prstGeom prst="rect">
            <a:avLst/>
          </a:prstGeom>
          <a:blipFill rotWithShape="1">
            <a:blip r:embed="rId2"/>
            <a:stretch>
              <a:fillRect l="-1517" t="-107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IE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8CA02C08-9F65-425A-4568-BA0A80D90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338499-0C5A-4FED-9610-582657C7514F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19E84141-1FB8-CBFF-68F3-379D3699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Note: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D9B0E66-04C0-C7BA-D1B3-87C866F4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The expression x </a:t>
            </a:r>
            <a:r>
              <a:rPr kumimoji="1"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en-US"/>
              <a:t> [1..5] is called a </a:t>
            </a:r>
            <a:r>
              <a:rPr kumimoji="1" lang="en-US" altLang="en-US" u="sng"/>
              <a:t>generator</a:t>
            </a:r>
            <a:r>
              <a:rPr kumimoji="1" lang="en-US" altLang="en-US"/>
              <a:t>, as it states how to generate values for x.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altLang="en-US"/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Comprehensions can have </a:t>
            </a:r>
            <a:r>
              <a:rPr kumimoji="1" lang="en-US" altLang="en-US" u="sng"/>
              <a:t>multiple</a:t>
            </a:r>
            <a:r>
              <a:rPr kumimoji="1" lang="en-US" altLang="en-US"/>
              <a:t> generators, separated by commas.  For example: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6378A0AB-E6D3-3FB6-5FEE-E93BCEDF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[(x,y)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[1..3], y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[1..2]]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[(1,1),(1,2),(2,1),(2,2),(3,1),(3,2)]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75208B1C-0574-E4E7-AEE6-3BD2FFA6A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2E5888-5662-490A-B9B2-11F63AA0304C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05D03B-71D0-5119-CD8F-82BEC61D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Changing the </a:t>
            </a:r>
            <a:r>
              <a:rPr kumimoji="1" lang="en-US" altLang="en-US" u="sng"/>
              <a:t>order</a:t>
            </a:r>
            <a:r>
              <a:rPr kumimoji="1" lang="en-US" altLang="en-US"/>
              <a:t> of the generators changes the order of the elements in the final list: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66540BDA-EFE9-550C-D8D8-4056CCA2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[(x,y) | y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[1..2],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[1..3]]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[(1,1),(2,1),(3,1),(1,2),(2,2),(3,2)]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65371BC-1A3E-3720-319A-57DF9FAF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Multiple generators are like </a:t>
            </a:r>
            <a:r>
              <a:rPr kumimoji="1" lang="en-US" altLang="en-US" u="sng"/>
              <a:t>nested loops</a:t>
            </a:r>
            <a:r>
              <a:rPr kumimoji="1" lang="en-US" altLang="en-US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>
            <a:extLst>
              <a:ext uri="{FF2B5EF4-FFF2-40B4-BE49-F238E27FC236}">
                <a16:creationId xmlns:a16="http://schemas.microsoft.com/office/drawing/2014/main" id="{AF2F7693-4420-B522-5E50-3D387AC71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2B466E-209D-47B5-AC88-9CC151B3E51F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914FB21-A88C-1687-EA8A-17CDB3534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Dependant Generators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07CC5915-7F75-7369-8592-4E0A9C417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Later generators can </a:t>
            </a:r>
            <a:r>
              <a:rPr lang="en-US" altLang="en-US" u="sng"/>
              <a:t>depend</a:t>
            </a:r>
            <a:r>
              <a:rPr lang="en-US" altLang="en-US"/>
              <a:t> on the variables that are introduced by earlier generators.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3F432619-914C-2FE3-BBD5-4324C528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[(x,y)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[1..3], y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[x..3]]</a:t>
            </a:r>
          </a:p>
        </p:txBody>
      </p:sp>
      <p:sp>
        <p:nvSpPr>
          <p:cNvPr id="45062" name="AutoShape 5">
            <a:extLst>
              <a:ext uri="{FF2B5EF4-FFF2-40B4-BE49-F238E27FC236}">
                <a16:creationId xmlns:a16="http://schemas.microsoft.com/office/drawing/2014/main" id="{2A7C1813-B1A5-4A03-AB2E-FC2B012C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The list [(1,1),(1,2),(1,3),(2,2),(2,3),(3,3)]</a:t>
            </a:r>
          </a:p>
          <a:p>
            <a:pPr algn="ctr"/>
            <a:r>
              <a:rPr lang="en-US" altLang="en-US"/>
              <a:t>of all pairs of numbers (x,y) such that x,y are elements of the list [1..3] and x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>
            <a:extLst>
              <a:ext uri="{FF2B5EF4-FFF2-40B4-BE49-F238E27FC236}">
                <a16:creationId xmlns:a16="http://schemas.microsoft.com/office/drawing/2014/main" id="{BD24B7B6-11A8-AD0F-B02B-8516CB14C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07B1FC-CF8D-46A7-8E72-58C176EBEC1E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B3BB598-74E7-219A-44FD-B81794C46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Guards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B4CA5349-EE81-7280-5FE7-2308A967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List comprehensions can use </a:t>
            </a:r>
            <a:r>
              <a:rPr lang="en-US" altLang="en-US" u="sng"/>
              <a:t>guards</a:t>
            </a:r>
            <a:r>
              <a:rPr lang="en-US" altLang="en-US"/>
              <a:t> to restrict the values produced by earlier generators.</a:t>
            </a: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C2BC1E3F-8430-7999-23BE-A759E00C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[x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[1..10], even x]</a:t>
            </a:r>
          </a:p>
        </p:txBody>
      </p:sp>
      <p:sp>
        <p:nvSpPr>
          <p:cNvPr id="46086" name="AutoShape 5">
            <a:extLst>
              <a:ext uri="{FF2B5EF4-FFF2-40B4-BE49-F238E27FC236}">
                <a16:creationId xmlns:a16="http://schemas.microsoft.com/office/drawing/2014/main" id="{C4021D38-9447-A256-CA6C-2BF41EE5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740275"/>
            <a:ext cx="6170612" cy="148748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>
            <a:extLst>
              <a:ext uri="{FF2B5EF4-FFF2-40B4-BE49-F238E27FC236}">
                <a16:creationId xmlns:a16="http://schemas.microsoft.com/office/drawing/2014/main" id="{D5898248-A73E-563C-A3F0-EC0C3985F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D43E5A-9911-4058-B748-99D6F7DC0926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5A5A17D9-8881-7113-A31F-A58528DC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066925"/>
            <a:ext cx="60769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factors  :: Int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factors n = [x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[1..n]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               , n `mod` x == 0]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74323271-B779-4009-4E9B-27B0C88A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Using a guard we can define a function that maps a positive integer to its list of </a:t>
            </a:r>
            <a:r>
              <a:rPr lang="en-US" altLang="en-US" u="sng"/>
              <a:t>factors</a:t>
            </a:r>
            <a:r>
              <a:rPr lang="en-US" altLang="en-US"/>
              <a:t>:</a:t>
            </a: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D033A158-E8E0-00A6-307A-6DA5C8AE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For example:</a:t>
            </a: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B626FA7F-C3CC-1A98-17C6-47BC1A69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factors 15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[1,3,5,15]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BC71AD61-9152-70FB-C757-666552B97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3298A9-C5BE-4472-B410-555EF1AA22C0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556F939B-9181-A6A2-975D-F44BF3A1C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 positive integer is </a:t>
            </a:r>
            <a:r>
              <a:rPr lang="en-US" altLang="en-US" u="sng"/>
              <a:t>prime</a:t>
            </a:r>
            <a:r>
              <a:rPr lang="en-US" alt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DB01CE47-D7F6-6F07-1A27-56B09F8D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prime  :: Int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prime n = factors n == [1,n]</a:t>
            </a:r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D202869A-D19D-93A0-2BC7-3377DF6D7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For example:</a:t>
            </a:r>
          </a:p>
        </p:txBody>
      </p:sp>
      <p:sp>
        <p:nvSpPr>
          <p:cNvPr id="48134" name="Text Box 5">
            <a:extLst>
              <a:ext uri="{FF2B5EF4-FFF2-40B4-BE49-F238E27FC236}">
                <a16:creationId xmlns:a16="http://schemas.microsoft.com/office/drawing/2014/main" id="{47D69C9F-8058-92DE-C706-3419FBD8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prime 15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False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prime 7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6E1E6A25-B969-76D9-0D49-A6BD47DAA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0F1174-96BD-4EB3-9262-A472E3CE87CB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D0D03661-B4EC-824A-5072-92DFB836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Using a guard we can now define a function that returns the list of all </a:t>
            </a:r>
            <a:r>
              <a:rPr lang="en-US" altLang="en-US" u="sng"/>
              <a:t>primes</a:t>
            </a:r>
            <a:r>
              <a:rPr lang="en-US" altLang="en-US"/>
              <a:t> up to a given limit: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907EB4E8-44F7-5EF6-7C7C-A87D9538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235200"/>
            <a:ext cx="6929438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primes  :: Int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primes n = [x |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[1..n], prime x]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B6C0D3E6-9DA0-1C7C-C43C-2B2BAB45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For example:</a:t>
            </a:r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CF7D5C8D-8980-5D69-792E-13DDBB99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primes 40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>
            <a:extLst>
              <a:ext uri="{FF2B5EF4-FFF2-40B4-BE49-F238E27FC236}">
                <a16:creationId xmlns:a16="http://schemas.microsoft.com/office/drawing/2014/main" id="{11980B8A-2A44-C49D-CAD4-53CA1273F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36736F-51D0-4AAF-80A6-8D336306DAD5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A9C90593-F267-48B1-44AD-80A5FA1A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147763"/>
            <a:ext cx="8099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Using a generator we can define the library function that </a:t>
            </a:r>
            <a:r>
              <a:rPr lang="en-US" altLang="en-US" u="sng"/>
              <a:t>concatenates</a:t>
            </a:r>
            <a:r>
              <a:rPr lang="en-US" altLang="en-US"/>
              <a:t> a list of lists: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3D61FD7C-0A06-FED4-2B0C-1123506F6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10188"/>
            <a:ext cx="6927850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concat xss = [x | xs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xss, x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Sans Typewriter" panose="020B0509030504030204" pitchFamily="49" charset="0"/>
              </a:rPr>
              <a:t> xs]</a:t>
            </a: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D9CD723C-1863-C8E7-CCFD-6ADEF004F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125663"/>
            <a:ext cx="238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For example: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89A7516B-4EE3-32EE-26E1-8E93C7BA9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3354388"/>
            <a:ext cx="53403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concat [[1,2,3],[4,5],[6]]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[1,2,3,4,5,6]</a:t>
            </a:r>
          </a:p>
        </p:txBody>
      </p:sp>
      <p:sp>
        <p:nvSpPr>
          <p:cNvPr id="50183" name="Rectangle 2">
            <a:extLst>
              <a:ext uri="{FF2B5EF4-FFF2-40B4-BE49-F238E27FC236}">
                <a16:creationId xmlns:a16="http://schemas.microsoft.com/office/drawing/2014/main" id="{453CA6A8-8307-0256-81C7-85C2A5235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interesting example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1428-468E-97B2-AC6D-0FDFB6F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Zip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28AAB-720D-55B8-EE40-BA2C043AD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AB5E-C8E6-424D-A813-36A9B375048C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63C24-0D08-3D3E-BF02-429C9FFB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551973"/>
            <a:ext cx="7894188" cy="44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4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B31AAA4B-FDA5-042F-22B6-2AA2FCF72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5BEF4B-A276-4FB7-ABBE-AF708CE3C9E8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8316547-116A-84C3-51CC-29BAB8BB6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5188D7D4-D1C6-A826-544C-93BB925C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505972"/>
            <a:ext cx="76342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A </a:t>
            </a:r>
            <a:r>
              <a:rPr lang="en-US" altLang="en-US" u="sng" dirty="0" err="1"/>
              <a:t>pythagorean</a:t>
            </a:r>
            <a:r>
              <a:rPr lang="en-US" altLang="en-US" u="sng" dirty="0"/>
              <a:t> triad</a:t>
            </a:r>
            <a:r>
              <a:rPr lang="en-US" altLang="en-US" dirty="0"/>
              <a:t> is triple (</a:t>
            </a:r>
            <a:r>
              <a:rPr lang="en-US" altLang="en-US" dirty="0" err="1"/>
              <a:t>x,y,z</a:t>
            </a:r>
            <a:r>
              <a:rPr lang="en-US" altLang="en-US" dirty="0"/>
              <a:t>) of positive integers such that x</a:t>
            </a:r>
            <a:r>
              <a:rPr lang="en-US" altLang="en-US" baseline="30000" dirty="0"/>
              <a:t>2</a:t>
            </a:r>
            <a:r>
              <a:rPr lang="en-US" altLang="en-US" dirty="0"/>
              <a:t> + y</a:t>
            </a:r>
            <a:r>
              <a:rPr lang="en-US" altLang="en-US" baseline="30000" dirty="0"/>
              <a:t>2</a:t>
            </a:r>
            <a:r>
              <a:rPr lang="en-US" altLang="en-US" dirty="0"/>
              <a:t> = z</a:t>
            </a:r>
            <a:r>
              <a:rPr lang="en-US" altLang="en-US" baseline="30000" dirty="0"/>
              <a:t>2</a:t>
            </a:r>
            <a:r>
              <a:rPr lang="en-US" altLang="en-US" dirty="0"/>
              <a:t>.  A triad define a right triangle. Using a list comprehension, define a function that returns all the right triangles </a:t>
            </a:r>
            <a:r>
              <a:rPr lang="en-US" altLang="en-US" dirty="0" err="1"/>
              <a:t>x,y,z</a:t>
            </a:r>
            <a:r>
              <a:rPr lang="en-US" altLang="en-US" dirty="0"/>
              <a:t> where x and y are in the range [1..100].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51536F70-61E9-FEA3-110E-CB01AF8E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65263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accent2"/>
                </a:solidFill>
              </a:rPr>
              <a:t>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34DDCEF1-29AF-F451-BB84-AAAB7515D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1A5D18-5C37-4D72-BA90-54440B156EC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1B6A80EF-BFA3-55E8-8DF4-3CEAAB7C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54038"/>
            <a:ext cx="50323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LECTURE 1</a:t>
            </a:r>
          </a:p>
          <a:p>
            <a:pPr algn="ctr"/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THE INTERPRETER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B31AAA4B-FDA5-042F-22B6-2AA2FCF72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5BEF4B-A276-4FB7-ABBE-AF708CE3C9E8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8316547-116A-84C3-51CC-29BAB8BB6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5188D7D4-D1C6-A826-544C-93BB925C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465" y="1463209"/>
            <a:ext cx="76342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Get the position of the first occurrence of an element in a list.</a:t>
            </a:r>
          </a:p>
          <a:p>
            <a:r>
              <a:rPr lang="en-US" altLang="en-US" dirty="0"/>
              <a:t>Hint: one way is to use zip to assign an index to each element…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51536F70-61E9-FEA3-110E-CB01AF8E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6" y="1463209"/>
            <a:ext cx="655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accent2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19340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B31AAA4B-FDA5-042F-22B6-2AA2FCF72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5BEF4B-A276-4FB7-ABBE-AF708CE3C9E8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8316547-116A-84C3-51CC-29BAB8BB6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B4E5B-57DB-608F-14AD-45728FB8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4" y="1239497"/>
            <a:ext cx="8722576" cy="4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1964546-42B3-C326-FB32-3F20977FA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310041-85A2-4208-A2D2-28B182050A7E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C565A94-A164-D19B-C906-411F26320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WinGHCi?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E1F7A5B-FE0F-E261-4556-02E5C6A60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000500"/>
          </a:xfrm>
        </p:spPr>
        <p:txBody>
          <a:bodyPr/>
          <a:lstStyle/>
          <a:p>
            <a:r>
              <a:rPr lang="en-US" altLang="en-US"/>
              <a:t>An </a:t>
            </a:r>
            <a:r>
              <a:rPr lang="en-US" altLang="en-US" u="sng"/>
              <a:t>interpreter</a:t>
            </a:r>
            <a:r>
              <a:rPr lang="en-US" altLang="en-US"/>
              <a:t> for Haskell, and the most widely used implementation of the language;</a:t>
            </a:r>
          </a:p>
          <a:p>
            <a:endParaRPr lang="en-US" altLang="en-US"/>
          </a:p>
          <a:p>
            <a:r>
              <a:rPr lang="en-US" altLang="en-US"/>
              <a:t>An </a:t>
            </a:r>
            <a:r>
              <a:rPr lang="en-US" altLang="en-US" u="sng"/>
              <a:t>interactive</a:t>
            </a:r>
            <a:r>
              <a:rPr lang="en-US" altLang="en-US"/>
              <a:t> system, which is well-suited for teaching and prototyping purposes;</a:t>
            </a:r>
          </a:p>
          <a:p>
            <a:endParaRPr lang="en-US" altLang="en-US"/>
          </a:p>
          <a:p>
            <a:r>
              <a:rPr lang="en-US" altLang="en-US"/>
              <a:t>Hugs is freely available from: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0B387170-53C8-A718-3DBE-E34298E5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5387975"/>
            <a:ext cx="6489700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http://www.haskell.org/ghc/download_ghc_64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63F17EE5-11EA-66D9-959E-32F1B5F69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46D468-0DC9-4AE1-95BE-1B482791ED35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25072A5-43FD-6538-8727-EE7A98BA7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Standard Prelude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C9BB2A8D-BEB9-6F82-2E04-510923E4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665288"/>
            <a:ext cx="82423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When WinGHCi is started it first loads the library file </a:t>
            </a:r>
            <a:r>
              <a:rPr lang="en-US" altLang="en-US" u="sng"/>
              <a:t>Prelude.hs</a:t>
            </a:r>
            <a:r>
              <a:rPr lang="en-US" altLang="en-US"/>
              <a:t>, and then repeatedly prompts the user for an expression to be evaluated.</a:t>
            </a:r>
          </a:p>
          <a:p>
            <a:endParaRPr lang="en-US" altLang="en-US"/>
          </a:p>
          <a:p>
            <a:r>
              <a:rPr lang="en-US" altLang="en-US"/>
              <a:t>For example: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7A035470-30FC-9B46-1F36-64447A4D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432300"/>
            <a:ext cx="18415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&gt; 2+3*4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14</a:t>
            </a:r>
          </a:p>
          <a:p>
            <a:endParaRPr lang="en-US" altLang="en-US" sz="2400">
              <a:latin typeface="Lucida Sans Typewriter" panose="020B0509030504030204" pitchFamily="49" charset="0"/>
            </a:endParaRPr>
          </a:p>
          <a:p>
            <a:r>
              <a:rPr lang="en-US" altLang="en-US" sz="2400">
                <a:latin typeface="Lucida Sans Typewriter" panose="020B0509030504030204" pitchFamily="49" charset="0"/>
              </a:rPr>
              <a:t>&gt; (2+3)*4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0CC3EEA7-0950-24A7-CB22-C87AC31DEA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9821B2-33FA-4A60-9D34-E350AEC3C497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AD1C9E31-FFED-8A69-8F1D-D559DEBDD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2284413"/>
            <a:ext cx="386715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length [1,2,3,4]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4</a:t>
            </a:r>
          </a:p>
          <a:p>
            <a:pPr>
              <a:lnSpc>
                <a:spcPct val="12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product [1,2,3,4]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24</a:t>
            </a:r>
          </a:p>
          <a:p>
            <a:pPr>
              <a:lnSpc>
                <a:spcPct val="12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take 3 [1,2,3,4,5]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[1,2,3]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F6C38A58-980F-845E-D666-04AFB1E2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479425"/>
            <a:ext cx="820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The standard prelude also provides many useful functions that operate on </a:t>
            </a:r>
            <a:r>
              <a:rPr lang="en-US" altLang="en-US" u="sng"/>
              <a:t>lists</a:t>
            </a:r>
            <a:r>
              <a:rPr lang="en-US" altLang="en-US"/>
              <a:t>.  For example: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EB96A635-B777-62D5-8D6C-621C6DE4C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A666F8-20ED-42BB-80B5-5C127874ED95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3472972-D9E8-CDE5-8B1E-E1D663AF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238250"/>
            <a:ext cx="56340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IE" altLang="en-US" sz="2400"/>
              <a:t>&gt; 5 == 5  </a:t>
            </a:r>
          </a:p>
          <a:p>
            <a:r>
              <a:rPr lang="en-IE" altLang="en-US" sz="2400"/>
              <a:t>True </a:t>
            </a:r>
          </a:p>
          <a:p>
            <a:r>
              <a:rPr lang="en-IE" altLang="en-US" sz="2400"/>
              <a:t>&gt; 1 == 0  </a:t>
            </a:r>
          </a:p>
          <a:p>
            <a:r>
              <a:rPr lang="en-IE" altLang="en-US" sz="2400"/>
              <a:t>False</a:t>
            </a:r>
          </a:p>
          <a:p>
            <a:r>
              <a:rPr lang="en-IE" altLang="en-US" sz="2400"/>
              <a:t>&gt; 4 /= 5</a:t>
            </a:r>
          </a:p>
          <a:p>
            <a:r>
              <a:rPr lang="en-IE" altLang="en-US" sz="2400"/>
              <a:t>False</a:t>
            </a:r>
          </a:p>
          <a:p>
            <a:r>
              <a:rPr lang="it-IT" altLang="en-US" sz="2400"/>
              <a:t>&gt; False || True  </a:t>
            </a:r>
          </a:p>
          <a:p>
            <a:r>
              <a:rPr lang="it-IT" altLang="en-US" sz="2400"/>
              <a:t>True</a:t>
            </a:r>
          </a:p>
          <a:p>
            <a:r>
              <a:rPr lang="it-IT" altLang="en-US" sz="2400"/>
              <a:t>&gt; False &amp;&amp; True  </a:t>
            </a:r>
          </a:p>
          <a:p>
            <a:r>
              <a:rPr lang="it-IT" altLang="en-US" sz="2400"/>
              <a:t>False</a:t>
            </a:r>
          </a:p>
          <a:p>
            <a:r>
              <a:rPr lang="it-IT" altLang="en-US" sz="2400"/>
              <a:t>&gt; not True  </a:t>
            </a:r>
          </a:p>
          <a:p>
            <a:r>
              <a:rPr lang="it-IT" altLang="en-US" sz="2400"/>
              <a:t>False</a:t>
            </a:r>
          </a:p>
          <a:p>
            <a:endParaRPr lang="en-IE" altLang="en-US" sz="2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91516E5-FACD-B94F-6E16-D15C9456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1"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Try more commands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6369</TotalTime>
  <Words>2788</Words>
  <Application>Microsoft Office PowerPoint</Application>
  <PresentationFormat>On-screen Show (4:3)</PresentationFormat>
  <Paragraphs>472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Lucida Sans Typewriter</vt:lpstr>
      <vt:lpstr>Arial Black</vt:lpstr>
      <vt:lpstr>Tahoma</vt:lpstr>
      <vt:lpstr>Monotype Sorts</vt:lpstr>
      <vt:lpstr>Times New Roman</vt:lpstr>
      <vt:lpstr>Arial</vt:lpstr>
      <vt:lpstr>FUN Template</vt:lpstr>
      <vt:lpstr>PowerPoint Presentation</vt:lpstr>
      <vt:lpstr>What is Functional Programming?</vt:lpstr>
      <vt:lpstr>Why is it Useful?</vt:lpstr>
      <vt:lpstr>Some maths review</vt:lpstr>
      <vt:lpstr>PowerPoint Presentation</vt:lpstr>
      <vt:lpstr>What is WinGHCi?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My First Script</vt:lpstr>
      <vt:lpstr>PowerPoint Presentation</vt:lpstr>
      <vt:lpstr>PowerPoint Presentation</vt:lpstr>
      <vt:lpstr>PowerPoint Presentation</vt:lpstr>
      <vt:lpstr>Some control</vt:lpstr>
      <vt:lpstr>List Types</vt:lpstr>
      <vt:lpstr>Experimenting with Lists</vt:lpstr>
      <vt:lpstr>Experimenting with Lists</vt:lpstr>
      <vt:lpstr>Experimenting with Lists</vt:lpstr>
      <vt:lpstr>Experimenting with Lists</vt:lpstr>
      <vt:lpstr>Experimenting with Lists</vt:lpstr>
      <vt:lpstr>Experimenting with Lists</vt:lpstr>
      <vt:lpstr>Experimenting with Lists</vt:lpstr>
      <vt:lpstr>Experimenting with Lists: Range</vt:lpstr>
      <vt:lpstr>Some exercises</vt:lpstr>
      <vt:lpstr>Exercises</vt:lpstr>
      <vt:lpstr>PowerPoint Presentation</vt:lpstr>
      <vt:lpstr>Set Comprehensions</vt:lpstr>
      <vt:lpstr>Lists Comprehensions</vt:lpstr>
      <vt:lpstr>Lists Comprehensions</vt:lpstr>
      <vt:lpstr>Lists Comprehensions, Exercise</vt:lpstr>
      <vt:lpstr>Lists Comprehensions, Exercise</vt:lpstr>
      <vt:lpstr>Lists Comprehensions, Exercise</vt:lpstr>
      <vt:lpstr>Lists Comprehensions, Exercise</vt:lpstr>
      <vt:lpstr>Lists Comprehensions, Exercise</vt:lpstr>
      <vt:lpstr>PowerPoint Presentation</vt:lpstr>
      <vt:lpstr>PowerPoint Presentation</vt:lpstr>
      <vt:lpstr>Dependant Generators</vt:lpstr>
      <vt:lpstr>Guards</vt:lpstr>
      <vt:lpstr>PowerPoint Presentation</vt:lpstr>
      <vt:lpstr>PowerPoint Presentation</vt:lpstr>
      <vt:lpstr>PowerPoint Presentation</vt:lpstr>
      <vt:lpstr>An interesting example</vt:lpstr>
      <vt:lpstr>The Zip Function</vt:lpstr>
      <vt:lpstr>Exercises</vt:lpstr>
      <vt:lpstr>Exercises</vt:lpstr>
      <vt:lpstr>Exercises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Pierpaolo Dondio</cp:lastModifiedBy>
  <cp:revision>147</cp:revision>
  <cp:lastPrinted>2001-01-08T13:31:40Z</cp:lastPrinted>
  <dcterms:created xsi:type="dcterms:W3CDTF">2000-11-20T11:40:19Z</dcterms:created>
  <dcterms:modified xsi:type="dcterms:W3CDTF">2022-11-11T10:03:03Z</dcterms:modified>
</cp:coreProperties>
</file>