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259" r:id="rId5"/>
    <p:sldId id="322" r:id="rId6"/>
    <p:sldId id="478" r:id="rId7"/>
    <p:sldId id="479" r:id="rId8"/>
    <p:sldId id="482" r:id="rId9"/>
    <p:sldId id="477" r:id="rId10"/>
    <p:sldId id="607" r:id="rId11"/>
    <p:sldId id="625" r:id="rId12"/>
    <p:sldId id="608" r:id="rId13"/>
    <p:sldId id="609" r:id="rId14"/>
    <p:sldId id="610" r:id="rId15"/>
    <p:sldId id="611" r:id="rId16"/>
    <p:sldId id="612" r:id="rId17"/>
    <p:sldId id="623" r:id="rId18"/>
    <p:sldId id="613" r:id="rId19"/>
    <p:sldId id="618" r:id="rId20"/>
    <p:sldId id="624" r:id="rId21"/>
    <p:sldId id="541" r:id="rId22"/>
    <p:sldId id="554" r:id="rId23"/>
    <p:sldId id="555" r:id="rId24"/>
    <p:sldId id="556" r:id="rId25"/>
    <p:sldId id="557" r:id="rId26"/>
    <p:sldId id="558" r:id="rId27"/>
    <p:sldId id="572" r:id="rId28"/>
    <p:sldId id="573" r:id="rId29"/>
    <p:sldId id="564" r:id="rId30"/>
    <p:sldId id="565" r:id="rId31"/>
    <p:sldId id="571" r:id="rId32"/>
    <p:sldId id="617" r:id="rId33"/>
    <p:sldId id="626" r:id="rId34"/>
    <p:sldId id="566" r:id="rId35"/>
    <p:sldId id="567" r:id="rId36"/>
    <p:sldId id="568" r:id="rId37"/>
    <p:sldId id="619" r:id="rId38"/>
    <p:sldId id="620" r:id="rId39"/>
    <p:sldId id="621" r:id="rId40"/>
    <p:sldId id="622" r:id="rId41"/>
    <p:sldId id="559" r:id="rId42"/>
    <p:sldId id="569" r:id="rId43"/>
    <p:sldId id="570" r:id="rId44"/>
    <p:sldId id="586" r:id="rId45"/>
    <p:sldId id="606" r:id="rId46"/>
    <p:sldId id="615" r:id="rId47"/>
    <p:sldId id="616" r:id="rId48"/>
    <p:sldId id="614" r:id="rId49"/>
    <p:sldId id="600" r:id="rId50"/>
    <p:sldId id="601" r:id="rId51"/>
    <p:sldId id="602" r:id="rId52"/>
    <p:sldId id="605" r:id="rId53"/>
    <p:sldId id="574" r:id="rId54"/>
    <p:sldId id="563" r:id="rId55"/>
    <p:sldId id="575" r:id="rId56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DC3"/>
    <a:srgbClr val="1E5BE2"/>
    <a:srgbClr val="83C937"/>
    <a:srgbClr val="0033CC"/>
    <a:srgbClr val="003300"/>
    <a:srgbClr val="006600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89343" autoAdjust="0"/>
  </p:normalViewPr>
  <p:slideViewPr>
    <p:cSldViewPr>
      <p:cViewPr varScale="1">
        <p:scale>
          <a:sx n="56" d="100"/>
          <a:sy n="56" d="100"/>
        </p:scale>
        <p:origin x="14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6453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2633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2407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54B5E2-8AE0-48D9-ADC1-FFD568F2CDD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D138E2-98B7-4E60-BF9D-F306B74B419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C57525-19E5-4F57-848E-1B772F9E301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628F5-C156-450F-A7C7-C77F5ED982F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A226D0-39CC-464F-966B-A48F50BA645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63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EBE17F-1485-4C5C-9FB7-311CEAAC43C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0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BA85C5-BC69-4CB3-BEE8-B283A76B525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6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7D2B2-6FB2-4F4A-882A-F79CD6E6A93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85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990D03-1073-4E2F-84B6-6DA4F4994BE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E8741B-2EC6-4CF3-856F-BF6868A7400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108BD9-74B8-4606-9815-B2388B19A6F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8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3CB9CB-0716-4DE5-833C-55FFA070EBB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4A160-D1E7-4AAE-93A0-929DFCC8434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E5642C-C62A-44DB-9864-E6F330C5158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6752EA-95B7-4453-969F-50920BE6148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84DCAA-BFC3-43EC-B282-7FF3D31320F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6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D8E548-AB27-45D2-81A6-57E6EFCA978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7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1313FF-F64F-4FD5-A339-5121CFFA3F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1D20AA-5A8B-4EBD-88FD-89E9902A1E3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7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2012/2013 - DT228/4</a:t>
            </a: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DT228/4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DT228/4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2012/2013 - DT228/4</a:t>
            </a: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/>
              <a:t>DT228/4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ierpaolo.dondio@tudublin.i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846640" cy="2362200"/>
          </a:xfrm>
        </p:spPr>
        <p:txBody>
          <a:bodyPr>
            <a:noAutofit/>
          </a:bodyPr>
          <a:lstStyle/>
          <a:p>
            <a:r>
              <a:rPr lang="en-IE" sz="4000" dirty="0"/>
              <a:t>Programming and Paradigms: Principles and Practices</a:t>
            </a:r>
            <a:br>
              <a:rPr lang="en-IE" sz="3200" i="1" dirty="0"/>
            </a:br>
            <a:r>
              <a:rPr lang="en-IE" sz="2600" i="1" dirty="0"/>
              <a:t>Lecture 1</a:t>
            </a:r>
            <a:br>
              <a:rPr lang="en-IE" sz="4000" i="1" dirty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509120"/>
            <a:ext cx="64008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400" b="1" kern="0" dirty="0">
                <a:latin typeface="+mn-lt"/>
              </a:rPr>
              <a:t>Introduction to the course, Grammars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>
                <a:latin typeface="+mn-lt"/>
              </a:rPr>
              <a:t>Dr. Pierpaolo Dondio,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Procedural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136829"/>
            <a:ext cx="8229600" cy="1477328"/>
          </a:xfr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IE" sz="1600" kern="12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factorial(number)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IE" sz="1600" kern="12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IE" sz="1600" kern="12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(number &lt; 2) { return 1; }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IE" sz="1600" kern="12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IE" sz="1600" kern="12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return (number * factorial(number-1)); }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IE" sz="1600" kern="12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902492" y="4320588"/>
            <a:ext cx="71112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400" dirty="0"/>
              <a:t>Recursive solution</a:t>
            </a:r>
          </a:p>
          <a:p>
            <a:r>
              <a:rPr lang="en-IE" sz="2400" dirty="0"/>
              <a:t>It needs a stack-like memory (last in is the first out)</a:t>
            </a:r>
          </a:p>
          <a:p>
            <a:r>
              <a:rPr lang="en-IE" sz="2400" dirty="0"/>
              <a:t>Compact and elegant solution</a:t>
            </a:r>
          </a:p>
        </p:txBody>
      </p:sp>
    </p:spTree>
    <p:extLst>
      <p:ext uri="{BB962C8B-B14F-4D97-AF65-F5344CB8AC3E}">
        <p14:creationId xmlns:p14="http://schemas.microsoft.com/office/powerpoint/2010/main" val="162467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Procedural /2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19672" y="1631122"/>
            <a:ext cx="4392488" cy="17235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double factorial(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result =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for(double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2;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&lt;=n; ++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result *=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result;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7535" y="4366086"/>
            <a:ext cx="6534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/>
              <a:t>Non-recursive (iterative).</a:t>
            </a:r>
          </a:p>
          <a:p>
            <a:r>
              <a:rPr lang="en-IE" sz="2400" dirty="0"/>
              <a:t>Advantage: usually more efficient than a recursive solution, less memory management, but usually harder to express</a:t>
            </a:r>
          </a:p>
        </p:txBody>
      </p:sp>
    </p:spTree>
    <p:extLst>
      <p:ext uri="{BB962C8B-B14F-4D97-AF65-F5344CB8AC3E}">
        <p14:creationId xmlns:p14="http://schemas.microsoft.com/office/powerpoint/2010/main" val="89959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Procedural 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018" y="4365104"/>
            <a:ext cx="8229600" cy="1675656"/>
          </a:xfrm>
        </p:spPr>
        <p:txBody>
          <a:bodyPr/>
          <a:lstStyle/>
          <a:p>
            <a:r>
              <a:rPr lang="en-IE" sz="2400" dirty="0"/>
              <a:t>This is a tail-recursive solution</a:t>
            </a:r>
          </a:p>
          <a:p>
            <a:r>
              <a:rPr lang="en-IE" sz="2400" dirty="0"/>
              <a:t>In this kind of solution, the next recursive step the last thing executed by the function.</a:t>
            </a:r>
          </a:p>
          <a:p>
            <a:r>
              <a:rPr lang="en-IE" sz="2400" dirty="0"/>
              <a:t>Advantage: we do not need to keep on the stack previous execution (as we do with standard recursion)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2054841"/>
            <a:ext cx="6192688" cy="14773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factorial1(n, accumulator) </a:t>
            </a:r>
          </a:p>
          <a:p>
            <a:r>
              <a:rPr lang="en-U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if (n == 0) return accumulator; </a:t>
            </a:r>
          </a:p>
          <a:p>
            <a:r>
              <a:rPr lang="en-U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factorial1(n - 1, n * accumulator); } </a:t>
            </a:r>
          </a:p>
          <a:p>
            <a:endParaRPr lang="en-US" sz="1600" dirty="0">
              <a:solidFill>
                <a:srgbClr val="2222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factorial(n) </a:t>
            </a:r>
          </a:p>
          <a:p>
            <a:r>
              <a:rPr lang="en-U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return factorial1(n, 1); } </a:t>
            </a:r>
          </a:p>
        </p:txBody>
      </p:sp>
    </p:spTree>
    <p:extLst>
      <p:ext uri="{BB962C8B-B14F-4D97-AF65-F5344CB8AC3E}">
        <p14:creationId xmlns:p14="http://schemas.microsoft.com/office/powerpoint/2010/main" val="223547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889596"/>
            <a:ext cx="8229600" cy="1675656"/>
          </a:xfrm>
        </p:spPr>
        <p:txBody>
          <a:bodyPr/>
          <a:lstStyle/>
          <a:p>
            <a:r>
              <a:rPr lang="en-IE" dirty="0"/>
              <a:t>Functional language (Haskell)</a:t>
            </a:r>
          </a:p>
          <a:p>
            <a:r>
              <a:rPr lang="en-IE" dirty="0"/>
              <a:t>A program is a (math-like) function</a:t>
            </a:r>
          </a:p>
          <a:p>
            <a:r>
              <a:rPr lang="en-IE" dirty="0"/>
              <a:t>No state and variables, just substitution of terms and evaluation of expression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2348880"/>
            <a:ext cx="6192688" cy="4924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 0 = 1 </a:t>
            </a:r>
          </a:p>
          <a:p>
            <a:r>
              <a:rPr lang="pt-BR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 n = n * factorial (n - 1)</a:t>
            </a:r>
            <a:endParaRPr lang="en-US" sz="1600" dirty="0">
              <a:solidFill>
                <a:srgbClr val="2222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72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Tail vs. Not Tail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956376" cy="44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7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Prolog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861048"/>
            <a:ext cx="8229600" cy="1675656"/>
          </a:xfrm>
        </p:spPr>
        <p:txBody>
          <a:bodyPr/>
          <a:lstStyle/>
          <a:p>
            <a:r>
              <a:rPr lang="en-IE" dirty="0"/>
              <a:t>Logic Programming language (</a:t>
            </a:r>
            <a:r>
              <a:rPr lang="en-IE" dirty="0" err="1"/>
              <a:t>Prolog</a:t>
            </a:r>
            <a:r>
              <a:rPr lang="en-IE" dirty="0"/>
              <a:t>)</a:t>
            </a:r>
          </a:p>
          <a:p>
            <a:r>
              <a:rPr lang="en-IE" dirty="0"/>
              <a:t>A program is a set of rules and facts (the knowledge based)</a:t>
            </a:r>
          </a:p>
          <a:p>
            <a:r>
              <a:rPr lang="en-IE" dirty="0"/>
              <a:t>Programs are executed by chaining matched rules using backtracking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03648" y="2030721"/>
            <a:ext cx="5071901" cy="12311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fact1(0,Result) :- 	Result is 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fact1(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N,Result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:- 	N &gt; 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N1 is N-1,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fact1(N1,Result1),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 is Result1*N.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218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 Logic Program example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 sz="2000" dirty="0">
                <a:latin typeface="Helvetica-Narrow" pitchFamily="34" charset="0"/>
              </a:rPr>
              <a:t>/* At the Zoo */</a:t>
            </a:r>
          </a:p>
          <a:p>
            <a:pPr marL="0" indent="0" eaLnBrk="1" hangingPunct="1">
              <a:buFontTx/>
              <a:buNone/>
            </a:pPr>
            <a:endParaRPr lang="en-GB" sz="2000" dirty="0">
              <a:latin typeface="Helvetica-Narrow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GB" sz="2000" dirty="0">
                <a:latin typeface="Helvetica-Narrow" pitchFamily="34" charset="0"/>
              </a:rPr>
              <a:t>elephant(</a:t>
            </a:r>
            <a:r>
              <a:rPr lang="en-GB" sz="2000" dirty="0" err="1">
                <a:latin typeface="Helvetica-Narrow" pitchFamily="34" charset="0"/>
              </a:rPr>
              <a:t>george</a:t>
            </a:r>
            <a:r>
              <a:rPr lang="en-GB" sz="2000" dirty="0">
                <a:latin typeface="Helvetica-Narrow" pitchFamily="34" charset="0"/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GB" sz="2000" dirty="0">
                <a:latin typeface="Helvetica-Narrow" pitchFamily="34" charset="0"/>
              </a:rPr>
              <a:t>elephant(</a:t>
            </a:r>
            <a:r>
              <a:rPr lang="en-GB" sz="2000" dirty="0" err="1">
                <a:latin typeface="Helvetica-Narrow" pitchFamily="34" charset="0"/>
              </a:rPr>
              <a:t>mary</a:t>
            </a:r>
            <a:r>
              <a:rPr lang="en-GB" sz="2000" dirty="0">
                <a:latin typeface="Helvetica-Narrow" pitchFamily="34" charset="0"/>
              </a:rPr>
              <a:t>).</a:t>
            </a:r>
          </a:p>
          <a:p>
            <a:pPr marL="0" indent="0" eaLnBrk="1" hangingPunct="1">
              <a:buFontTx/>
              <a:buNone/>
            </a:pPr>
            <a:endParaRPr lang="en-GB" sz="2000" dirty="0">
              <a:latin typeface="Helvetica-Narrow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GB" sz="2000" dirty="0">
                <a:latin typeface="Helvetica-Narrow" pitchFamily="34" charset="0"/>
              </a:rPr>
              <a:t>tiger(woods).</a:t>
            </a:r>
          </a:p>
          <a:p>
            <a:pPr marL="0" indent="0" eaLnBrk="1" hangingPunct="1">
              <a:buFontTx/>
              <a:buNone/>
            </a:pPr>
            <a:r>
              <a:rPr lang="en-GB" sz="2000" dirty="0">
                <a:latin typeface="Helvetica-Narrow" pitchFamily="34" charset="0"/>
              </a:rPr>
              <a:t>panda(</a:t>
            </a:r>
            <a:r>
              <a:rPr lang="en-GB" sz="2000" dirty="0" err="1">
                <a:latin typeface="Helvetica-Narrow" pitchFamily="34" charset="0"/>
              </a:rPr>
              <a:t>ming_ming</a:t>
            </a:r>
            <a:r>
              <a:rPr lang="en-GB" sz="2000" dirty="0">
                <a:latin typeface="Helvetica-Narrow" pitchFamily="34" charset="0"/>
              </a:rPr>
              <a:t>).</a:t>
            </a:r>
          </a:p>
          <a:p>
            <a:pPr marL="0" indent="0" eaLnBrk="1" hangingPunct="1">
              <a:buFontTx/>
              <a:buNone/>
            </a:pPr>
            <a:endParaRPr lang="en-GB" sz="2000" dirty="0">
              <a:latin typeface="Helvetica-Narrow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GB" sz="2000" dirty="0" err="1">
                <a:latin typeface="Helvetica-Narrow" pitchFamily="34" charset="0"/>
              </a:rPr>
              <a:t>big_teeth</a:t>
            </a:r>
            <a:r>
              <a:rPr lang="en-GB" sz="2000" dirty="0">
                <a:latin typeface="Helvetica-Narrow" pitchFamily="34" charset="0"/>
              </a:rPr>
              <a:t>(X) :- tiger(X)</a:t>
            </a:r>
          </a:p>
          <a:p>
            <a:pPr marL="0" indent="0" eaLnBrk="1" hangingPunct="1">
              <a:buFontTx/>
              <a:buNone/>
            </a:pPr>
            <a:endParaRPr lang="en-GB" sz="2000" dirty="0">
              <a:latin typeface="Helvetica-Narrow" pitchFamily="34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Helvetica-Narrow" pitchFamily="34" charset="0"/>
              </a:rPr>
              <a:t>big_teeth</a:t>
            </a:r>
            <a:r>
              <a:rPr lang="en-GB" sz="2000" dirty="0">
                <a:latin typeface="Helvetica-Narrow" pitchFamily="34" charset="0"/>
              </a:rPr>
              <a:t>(X) :- elephant(X)</a:t>
            </a:r>
          </a:p>
          <a:p>
            <a:pPr marL="0" indent="0" eaLnBrk="1" hangingPunct="1">
              <a:buFontTx/>
              <a:buNone/>
            </a:pPr>
            <a:r>
              <a:rPr lang="en-GB" sz="2000" dirty="0">
                <a:latin typeface="Helvetica-Narrow" pitchFamily="34" charset="0"/>
              </a:rPr>
              <a:t>dangerous(X) :- </a:t>
            </a:r>
            <a:r>
              <a:rPr lang="en-GB" sz="2000" dirty="0" err="1">
                <a:latin typeface="Helvetica-Narrow" pitchFamily="34" charset="0"/>
              </a:rPr>
              <a:t>big_teeth</a:t>
            </a:r>
            <a:r>
              <a:rPr lang="en-GB" sz="2000" dirty="0">
                <a:latin typeface="Helvetica-Narrow" pitchFamily="34" charset="0"/>
              </a:rPr>
              <a:t>(X).</a:t>
            </a:r>
          </a:p>
          <a:p>
            <a:pPr marL="0" indent="0" eaLnBrk="1" hangingPunct="1">
              <a:buFontTx/>
              <a:buNone/>
            </a:pPr>
            <a:endParaRPr lang="en-GB" sz="2000" dirty="0">
              <a:latin typeface="Helvetica-Narrow" pitchFamily="34" charset="0"/>
            </a:endParaRPr>
          </a:p>
          <a:p>
            <a:pPr marL="0" indent="0" eaLnBrk="1" hangingPunct="1">
              <a:buFontTx/>
              <a:buNone/>
            </a:pPr>
            <a:endParaRPr lang="en-GB" sz="2000" dirty="0">
              <a:latin typeface="Helvetica-Narrow" pitchFamily="34" charset="0"/>
            </a:endParaRPr>
          </a:p>
          <a:p>
            <a:pPr marL="0" indent="0" eaLnBrk="1" hangingPunct="1">
              <a:buFontTx/>
              <a:buNone/>
            </a:pPr>
            <a:endParaRPr lang="en-GB" sz="2000" dirty="0">
              <a:latin typeface="Helvetica-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68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Logic Program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How do you execute a logic program?</a:t>
            </a:r>
          </a:p>
          <a:p>
            <a:r>
              <a:rPr lang="en-IE" sz="2200" dirty="0"/>
              <a:t>You send a query to the program, the program returns an answer set with all the possible answer.</a:t>
            </a:r>
          </a:p>
          <a:p>
            <a:r>
              <a:rPr lang="en-IE" sz="2200" dirty="0"/>
              <a:t>Example:</a:t>
            </a:r>
          </a:p>
          <a:p>
            <a:pPr marL="0" indent="0">
              <a:buNone/>
            </a:pPr>
            <a:r>
              <a:rPr lang="en-IE" sz="2200" dirty="0"/>
              <a:t>	? elephant(</a:t>
            </a:r>
            <a:r>
              <a:rPr lang="en-IE" sz="2200" dirty="0" err="1"/>
              <a:t>george</a:t>
            </a:r>
            <a:r>
              <a:rPr lang="en-IE" sz="2200" dirty="0"/>
              <a:t>)   	[true]</a:t>
            </a:r>
          </a:p>
          <a:p>
            <a:pPr marL="0" indent="0">
              <a:buNone/>
            </a:pPr>
            <a:r>
              <a:rPr lang="en-IE" sz="2200" dirty="0"/>
              <a:t>	? elephant(mark)   	[false]</a:t>
            </a:r>
          </a:p>
          <a:p>
            <a:pPr marL="0" indent="0">
              <a:buNone/>
            </a:pPr>
            <a:r>
              <a:rPr lang="en-IE" sz="2200" dirty="0"/>
              <a:t>	? elephant(X)   	[X= </a:t>
            </a:r>
            <a:r>
              <a:rPr lang="en-IE" sz="2200" dirty="0" err="1"/>
              <a:t>george</a:t>
            </a:r>
            <a:r>
              <a:rPr lang="en-IE" sz="2200" dirty="0"/>
              <a:t>, X= </a:t>
            </a:r>
            <a:r>
              <a:rPr lang="en-IE" sz="2200" dirty="0" err="1"/>
              <a:t>mary</a:t>
            </a:r>
            <a:r>
              <a:rPr lang="en-IE" sz="2200" dirty="0"/>
              <a:t>]</a:t>
            </a:r>
          </a:p>
          <a:p>
            <a:pPr marL="0" indent="0">
              <a:buNone/>
            </a:pPr>
            <a:r>
              <a:rPr lang="en-IE" sz="2200" dirty="0"/>
              <a:t>	? dangerous(X)   </a:t>
            </a:r>
            <a:r>
              <a:rPr lang="en-IE" sz="2200"/>
              <a:t>	[</a:t>
            </a:r>
            <a:r>
              <a:rPr lang="en-IE" sz="2200" dirty="0"/>
              <a:t>X=woods, X= </a:t>
            </a:r>
            <a:r>
              <a:rPr lang="en-IE" sz="2200" dirty="0" err="1"/>
              <a:t>george</a:t>
            </a:r>
            <a:r>
              <a:rPr lang="en-IE" sz="2200" dirty="0"/>
              <a:t>, X= </a:t>
            </a:r>
            <a:r>
              <a:rPr lang="en-IE" sz="2200" dirty="0" err="1"/>
              <a:t>mary</a:t>
            </a:r>
            <a:r>
              <a:rPr lang="en-IE" sz="2200" dirty="0"/>
              <a:t>]</a:t>
            </a:r>
          </a:p>
          <a:p>
            <a:pPr marL="0" indent="0">
              <a:buNone/>
            </a:pP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9903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</a:t>
            </a:r>
            <a:br>
              <a:rPr lang="en-GB" dirty="0"/>
            </a:br>
            <a:r>
              <a:rPr lang="en-GB" dirty="0"/>
              <a:t>Describing a Programming Language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000" dirty="0"/>
              <a:t>Grammars and Automata</a:t>
            </a:r>
          </a:p>
          <a:p>
            <a:r>
              <a:rPr lang="en-GB" sz="3000" dirty="0"/>
              <a:t>Ambiguity</a:t>
            </a:r>
          </a:p>
          <a:p>
            <a:r>
              <a:rPr lang="en-GB" sz="3000" dirty="0"/>
              <a:t>Semantic</a:t>
            </a:r>
            <a:endParaRPr lang="it-IT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Formal Translation Models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Grammars</a:t>
            </a:r>
          </a:p>
          <a:p>
            <a:pPr marL="547687" lvl="2"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2400" dirty="0"/>
              <a:t>Terminal and non terminal symbols</a:t>
            </a:r>
          </a:p>
          <a:p>
            <a:pPr marL="547687" lvl="2"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2400" dirty="0"/>
              <a:t>Grammar rules</a:t>
            </a:r>
          </a:p>
          <a:p>
            <a:pPr marL="547687" lvl="2"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2400" dirty="0"/>
              <a:t>BNF notation</a:t>
            </a:r>
          </a:p>
          <a:p>
            <a:pPr marL="547687" lvl="2"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2400" dirty="0"/>
              <a:t>Derivations, Parse trees and Ambiguity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/>
              <a:t>Grammars for programming languages</a:t>
            </a:r>
          </a:p>
          <a:p>
            <a:pPr marL="547687" lvl="2"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2400" dirty="0"/>
              <a:t>Types of grammars</a:t>
            </a:r>
          </a:p>
          <a:p>
            <a:pPr marL="547687" lvl="2"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2400" dirty="0"/>
              <a:t>Regular expressions and Context-free grammars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Lecturer &amp; Timetable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Dr. Pierpaolo </a:t>
            </a:r>
            <a:r>
              <a:rPr lang="en-GB" dirty="0" err="1"/>
              <a:t>Dondio</a:t>
            </a:r>
            <a:endParaRPr lang="en-GB" dirty="0"/>
          </a:p>
          <a:p>
            <a:r>
              <a:rPr lang="en-GB" dirty="0"/>
              <a:t>Office: 2</a:t>
            </a:r>
            <a:r>
              <a:rPr lang="en-GB" baseline="30000" dirty="0"/>
              <a:t>nd</a:t>
            </a:r>
            <a:r>
              <a:rPr lang="en-GB" dirty="0"/>
              <a:t> Floor, CH214</a:t>
            </a:r>
          </a:p>
          <a:p>
            <a:r>
              <a:rPr lang="en-GB" dirty="0"/>
              <a:t>Email: </a:t>
            </a:r>
            <a:r>
              <a:rPr lang="en-GB" dirty="0">
                <a:hlinkClick r:id="rId2"/>
              </a:rPr>
              <a:t>pierpaolo.dondio@tudublin.ie</a:t>
            </a:r>
            <a:endParaRPr lang="en-GB" dirty="0"/>
          </a:p>
          <a:p>
            <a:endParaRPr lang="en-GB" dirty="0"/>
          </a:p>
          <a:p>
            <a:r>
              <a:rPr lang="en-GB" dirty="0"/>
              <a:t>Class: </a:t>
            </a:r>
          </a:p>
          <a:p>
            <a:pPr lvl="1"/>
            <a:r>
              <a:rPr lang="en-GB" dirty="0"/>
              <a:t>Friday 10:00-13:00</a:t>
            </a:r>
          </a:p>
          <a:p>
            <a:pPr lvl="1"/>
            <a:r>
              <a:rPr lang="en-GB" dirty="0"/>
              <a:t>Room CQ405</a:t>
            </a:r>
          </a:p>
          <a:p>
            <a:pPr lvl="1"/>
            <a:r>
              <a:rPr lang="en-GB" dirty="0"/>
              <a:t>On campus</a:t>
            </a:r>
          </a:p>
          <a:p>
            <a:pPr lvl="1"/>
            <a:r>
              <a:rPr lang="en-GB" dirty="0"/>
              <a:t>All recorded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>
                <a:latin typeface="Verdana" pitchFamily="34" charset="0"/>
                <a:ea typeface="Verdana" pitchFamily="34" charset="0"/>
                <a:cs typeface="Verdana" pitchFamily="34" charset="0"/>
              </a:rPr>
              <a:t>Grammar Concepts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Syntax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is concerned with the structure of programs.  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formal description of the syntax of a language is called </a:t>
            </a:r>
            <a:r>
              <a:rPr lang="en-US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grammar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Grammars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consist of </a:t>
            </a:r>
            <a:r>
              <a:rPr lang="en-US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rewriting rules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and may be used for both recognition and generation of sentences (statements). 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Grammars are independent of the syntactic analysis.</a:t>
            </a:r>
          </a:p>
          <a:p>
            <a:pPr>
              <a:spcBef>
                <a:spcPct val="50000"/>
              </a:spcBef>
              <a:defRPr/>
            </a:pPr>
            <a:r>
              <a:rPr lang="en-US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Terminal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non-terminal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symbols are used in grammar rules.</a:t>
            </a:r>
          </a:p>
          <a:p>
            <a:pPr marL="547688" lvl="3" indent="-273050"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Terminals are used to represent things such as reserved words that cannot be replaced by other terms.</a:t>
            </a:r>
          </a:p>
          <a:p>
            <a:pPr marL="547688" lvl="3" indent="-273050"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Non-terminals are used to represent categories of words and constituents which can be replaced by other terms. </a:t>
            </a:r>
          </a:p>
          <a:p>
            <a:pPr marL="273050" lvl="2" indent="-273050"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starting symbol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S represents "sentence" 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These symbols are used in grammar rules</a:t>
            </a:r>
          </a:p>
          <a:p>
            <a:pPr marL="342900" indent="-342900">
              <a:lnSpc>
                <a:spcPct val="120000"/>
              </a:lnSpc>
              <a:defRPr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dirty="0">
                <a:latin typeface="Verdana" pitchFamily="34" charset="0"/>
                <a:ea typeface="Verdana" pitchFamily="34" charset="0"/>
                <a:cs typeface="Verdana" pitchFamily="34" charset="0"/>
              </a:rPr>
              <a:t>Grammar Example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455517"/>
          </a:xfrm>
        </p:spPr>
        <p:txBody>
          <a:bodyPr/>
          <a:lstStyle/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	Rule				Meaning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	N </a:t>
            </a:r>
            <a:r>
              <a:rPr lang="en-US" sz="2200" noProof="1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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car   			</a:t>
            </a: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is the non-terminal symbol 				for "noun", “car" is a 					terminal "symbol"	</a:t>
            </a:r>
          </a:p>
          <a:p>
            <a:pPr>
              <a:spcBef>
                <a:spcPct val="25000"/>
              </a:spcBef>
              <a:buFont typeface="Wingdings 3" pitchFamily="18" charset="2"/>
              <a:buNone/>
              <a:defRPr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	D </a:t>
            </a:r>
            <a:r>
              <a:rPr lang="en-US" sz="2200" noProof="1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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the | a | an			</a:t>
            </a: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is the non-terminal 					symbol for definite or 					indefinite articles.	</a:t>
            </a:r>
          </a:p>
          <a:p>
            <a:pPr>
              <a:spcBef>
                <a:spcPct val="25000"/>
              </a:spcBef>
              <a:buFont typeface="Wingdings 3" pitchFamily="18" charset="2"/>
              <a:buNone/>
              <a:defRPr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	NP </a:t>
            </a:r>
            <a:r>
              <a:rPr lang="en-US" sz="2200" noProof="1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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D N			this rule says that a noun 				phrase </a:t>
            </a: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NP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may consist of an 				article followed by a noun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dirty="0">
                <a:latin typeface="Verdana" pitchFamily="34" charset="0"/>
                <a:ea typeface="Verdana" pitchFamily="34" charset="0"/>
                <a:cs typeface="Verdana" pitchFamily="34" charset="0"/>
              </a:rPr>
              <a:t>Backus-Naur Form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9953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Grammars for programming languages use a special notation called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BNF (Backus-Naur form).</a:t>
            </a:r>
            <a:endParaRPr lang="en-US" sz="2400" dirty="0">
              <a:solidFill>
                <a:srgbClr val="99FF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The non-terminal symbols are enclosed in &lt; &gt;</a:t>
            </a:r>
          </a:p>
          <a:p>
            <a:pPr lvl="1"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Instead of </a:t>
            </a:r>
            <a:r>
              <a:rPr lang="en-US" noProof="1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</a:t>
            </a:r>
            <a:r>
              <a:rPr lang="en-US" noProof="1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the symbol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::=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is used</a:t>
            </a:r>
          </a:p>
          <a:p>
            <a:pPr lvl="1"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The vertical bar is used in the same way - meaning choice.</a:t>
            </a:r>
          </a:p>
          <a:p>
            <a:pPr lvl="1"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[ ] are used to represent optional constituents.</a:t>
            </a:r>
          </a:p>
          <a:p>
            <a:pPr marL="342900" indent="-342900">
              <a:lnSpc>
                <a:spcPct val="120000"/>
              </a:lnSpc>
              <a:defRPr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>
                <a:latin typeface="Verdana" pitchFamily="34" charset="0"/>
                <a:ea typeface="Verdana" pitchFamily="34" charset="0"/>
                <a:cs typeface="Verdana" pitchFamily="34" charset="0"/>
              </a:rPr>
              <a:t>BNF Example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Grammars for programming languages use a special notation called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BNF (Backus-Naur form).</a:t>
            </a:r>
            <a:endParaRPr lang="en-US" sz="2400" dirty="0">
              <a:solidFill>
                <a:srgbClr val="99FF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rule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&lt;assignment statement&gt; ::= &lt;variable&gt; = &lt;arithmetic expression&gt;</a:t>
            </a: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says that an assignment statement has 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a variable name on its left-hand side  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followed by the symbol "=", 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followed by an arithmetic expression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20000"/>
              </a:lnSpc>
              <a:defRPr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200800" cy="990600"/>
          </a:xfrm>
        </p:spPr>
        <p:txBody>
          <a:bodyPr/>
          <a:lstStyle/>
          <a:p>
            <a:r>
              <a:rPr lang="en-GB" dirty="0"/>
              <a:t>A more complex Grammar Example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1728192" cy="286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1412776"/>
            <a:ext cx="470452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060848"/>
            <a:ext cx="274184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843808" y="270892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derive</a:t>
            </a:r>
          </a:p>
          <a:p>
            <a:r>
              <a:rPr lang="en-GB" b="1" dirty="0" err="1"/>
              <a:t>ab</a:t>
            </a:r>
            <a:r>
              <a:rPr lang="en-GB" b="1" dirty="0"/>
              <a:t>*(</a:t>
            </a:r>
            <a:r>
              <a:rPr lang="en-GB" b="1" dirty="0" err="1"/>
              <a:t>a+b</a:t>
            </a:r>
            <a:r>
              <a:rPr lang="en-GB" b="1" dirty="0"/>
              <a:t>)</a:t>
            </a:r>
            <a:endParaRPr lang="it-IT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211960" y="3068960"/>
            <a:ext cx="8640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Trees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3682752" cy="4876800"/>
          </a:xfrm>
        </p:spPr>
        <p:txBody>
          <a:bodyPr/>
          <a:lstStyle/>
          <a:p>
            <a:r>
              <a:rPr lang="en-GB" dirty="0"/>
              <a:t>Root is the initial symbol</a:t>
            </a:r>
          </a:p>
          <a:p>
            <a:r>
              <a:rPr lang="en-GB" dirty="0"/>
              <a:t>Children of each node express a production rule</a:t>
            </a:r>
          </a:p>
          <a:p>
            <a:r>
              <a:rPr lang="en-GB" dirty="0"/>
              <a:t>Terminal nodes as leaves</a:t>
            </a:r>
          </a:p>
          <a:p>
            <a:r>
              <a:rPr lang="en-GB" dirty="0"/>
              <a:t>Read left-right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25</a:t>
            </a:fld>
            <a:endParaRPr lang="en-I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556791"/>
            <a:ext cx="4320480" cy="393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4 types of Grammars for Programming Languages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9953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Four types of grammars</a:t>
            </a:r>
          </a:p>
          <a:p>
            <a:pPr lvl="1">
              <a:spcAft>
                <a:spcPts val="500"/>
              </a:spcAft>
            </a:pP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Regular grammars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: (Type 3 )  </a:t>
            </a:r>
          </a:p>
          <a:p>
            <a:pPr lvl="1">
              <a:spcAft>
                <a:spcPts val="500"/>
              </a:spcAft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Rule format: </a:t>
            </a:r>
          </a:p>
          <a:p>
            <a:pPr marL="822325" lvl="4" indent="-273050">
              <a:spcAft>
                <a:spcPts val="500"/>
              </a:spcAft>
              <a:buClr>
                <a:schemeClr val="accent1"/>
              </a:buClr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2200" noProof="1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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</a:p>
          <a:p>
            <a:pPr marL="822325" lvl="4" indent="-273050">
              <a:spcAft>
                <a:spcPts val="500"/>
              </a:spcAft>
              <a:buClr>
                <a:schemeClr val="accent1"/>
              </a:buClr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2200" noProof="1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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Aft>
                <a:spcPts val="500"/>
              </a:spcAft>
            </a:pP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Context-free grammars 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(Type 2)</a:t>
            </a:r>
          </a:p>
          <a:p>
            <a:pPr lvl="2">
              <a:spcAft>
                <a:spcPts val="500"/>
              </a:spcAft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Rule format:</a:t>
            </a:r>
          </a:p>
          <a:p>
            <a:pPr lvl="2">
              <a:spcAft>
                <a:spcPts val="500"/>
              </a:spcAft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2200" noProof="1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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 any string consisting of terminals and non-terminals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>
                <a:ea typeface="Verdana" pitchFamily="34" charset="0"/>
                <a:cs typeface="Verdana" pitchFamily="34" charset="0"/>
              </a:rPr>
              <a:t>Grammars for Programming Languages</a:t>
            </a: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4383509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Four types of grammars</a:t>
            </a:r>
          </a:p>
          <a:p>
            <a:pPr lvl="1">
              <a:spcAft>
                <a:spcPts val="500"/>
              </a:spcAf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Context-sensitive  grammars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(Type 1)</a:t>
            </a:r>
          </a:p>
          <a:p>
            <a:pPr lvl="2">
              <a:spcAft>
                <a:spcPts val="500"/>
              </a:spcAft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Rule format:</a:t>
            </a:r>
          </a:p>
          <a:p>
            <a:pPr marL="822325" lvl="4" indent="-273050">
              <a:spcAft>
                <a:spcPts val="500"/>
              </a:spcAft>
              <a:buClr>
                <a:schemeClr val="accent1"/>
              </a:buClr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String1 </a:t>
            </a:r>
            <a:r>
              <a:rPr lang="en-US" sz="2400" noProof="1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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String2</a:t>
            </a:r>
          </a:p>
          <a:p>
            <a:pPr marL="822325" lvl="4" indent="-273050">
              <a:spcAft>
                <a:spcPts val="500"/>
              </a:spcAft>
              <a:buClr>
                <a:schemeClr val="accent1"/>
              </a:buClr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|String1|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 |String2|, terminals and non-terminals</a:t>
            </a:r>
          </a:p>
          <a:p>
            <a:pPr lvl="1">
              <a:spcAft>
                <a:spcPts val="500"/>
              </a:spcAf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General (unrestricted) grammars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(Type 0) </a:t>
            </a:r>
          </a:p>
          <a:p>
            <a:pPr lvl="2">
              <a:spcAft>
                <a:spcPts val="500"/>
              </a:spcAft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Rule format:</a:t>
            </a:r>
          </a:p>
          <a:p>
            <a:pPr marL="822325" lvl="4" indent="-273050">
              <a:spcAft>
                <a:spcPts val="500"/>
              </a:spcAft>
              <a:buClr>
                <a:schemeClr val="accent1"/>
              </a:buClr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String1 </a:t>
            </a:r>
            <a:r>
              <a:rPr lang="en-US" sz="2400" noProof="1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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String2, no restrictions.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Context-Free Grammar (type 2)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28</a:t>
            </a:fld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162" y="1484784"/>
            <a:ext cx="877415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19672" y="501317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Verdana" pitchFamily="34" charset="0"/>
                <a:ea typeface="Verdana" pitchFamily="34" charset="0"/>
                <a:cs typeface="Verdana" pitchFamily="34" charset="0"/>
              </a:rPr>
              <a:t>V is a single NON-TERMINAL symbol</a:t>
            </a:r>
          </a:p>
          <a:p>
            <a:r>
              <a:rPr lang="en-IE" dirty="0">
                <a:latin typeface="Verdana" pitchFamily="34" charset="0"/>
                <a:ea typeface="Verdana" pitchFamily="34" charset="0"/>
                <a:cs typeface="Verdana" pitchFamily="34" charset="0"/>
              </a:rPr>
              <a:t>w is any string of terminal or non-terminal symbols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23112" cy="990600"/>
          </a:xfrm>
        </p:spPr>
        <p:txBody>
          <a:bodyPr/>
          <a:lstStyle/>
          <a:p>
            <a:r>
              <a:rPr lang="en-IE" dirty="0"/>
              <a:t>Grammar for a basic programming language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5706296" cy="25202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29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83568" y="4311332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Simple programming language.</a:t>
            </a:r>
          </a:p>
          <a:p>
            <a:r>
              <a:rPr lang="en-IE" dirty="0"/>
              <a:t>What kind of programs can be written?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a = a;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b = b + c;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IE" dirty="0"/>
              <a:t>Begin, end and assignments…</a:t>
            </a:r>
          </a:p>
        </p:txBody>
      </p:sp>
    </p:spTree>
    <p:extLst>
      <p:ext uri="{BB962C8B-B14F-4D97-AF65-F5344CB8AC3E}">
        <p14:creationId xmlns:p14="http://schemas.microsoft.com/office/powerpoint/2010/main" val="347793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content (in a nutshell)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Evaluate different Programming Language Paradigms</a:t>
            </a:r>
          </a:p>
          <a:p>
            <a:r>
              <a:rPr lang="en-GB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Discuss strength and limitations of different Paradigms</a:t>
            </a:r>
          </a:p>
          <a:p>
            <a:r>
              <a:rPr lang="en-GB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Choose the appropriate paradigm to solve a problem</a:t>
            </a:r>
          </a:p>
          <a:p>
            <a:r>
              <a:rPr lang="en-GB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Understanding the complexity and memory management issues</a:t>
            </a:r>
          </a:p>
          <a:p>
            <a:r>
              <a:rPr lang="en-GB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Apply refactoring to improve program structure</a:t>
            </a:r>
            <a:endParaRPr lang="en-GB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661C-5725-2D25-E477-387A458E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Grammar for a basic programming language /2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E950-F225-70E1-B60A-7A202E25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30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FCBBBE-B6AE-60BE-008C-442BF5E7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11" y="2060848"/>
            <a:ext cx="6336706" cy="2376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9501F8-4F6A-9520-E8D5-E0F52344A5EA}"/>
              </a:ext>
            </a:extLst>
          </p:cNvPr>
          <p:cNvSpPr txBox="1"/>
          <p:nvPr/>
        </p:nvSpPr>
        <p:spPr>
          <a:xfrm>
            <a:off x="971600" y="508518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Example of a programme?</a:t>
            </a:r>
          </a:p>
        </p:txBody>
      </p:sp>
    </p:spTree>
    <p:extLst>
      <p:ext uri="{BB962C8B-B14F-4D97-AF65-F5344CB8AC3E}">
        <p14:creationId xmlns:p14="http://schemas.microsoft.com/office/powerpoint/2010/main" val="1093841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067128" cy="990600"/>
          </a:xfrm>
        </p:spPr>
        <p:txBody>
          <a:bodyPr/>
          <a:lstStyle/>
          <a:p>
            <a:pPr eaLnBrk="1" hangingPunct="1"/>
            <a:r>
              <a:rPr lang="en-IE" dirty="0"/>
              <a:t>Regular Grammars and Regular Expressions (type 3 grammars)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71541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Operations supported by regular grammars.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Operations on strings of symbols: </a:t>
            </a:r>
          </a:p>
          <a:p>
            <a:pPr lvl="1"/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concatenation</a:t>
            </a:r>
            <a:r>
              <a:rPr lang="en-US" sz="2000" dirty="0">
                <a:solidFill>
                  <a:srgbClr val="99FF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– appending two strings</a:t>
            </a:r>
          </a:p>
          <a:p>
            <a:pPr lvl="1"/>
            <a:r>
              <a:rPr lang="en-US" sz="2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Kleene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star operation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– any repetition of the string. e.g. a* can be a, or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or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aaaaaaa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etc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+ meaning repetition but at least 1!</a:t>
            </a:r>
          </a:p>
          <a:p>
            <a:r>
              <a:rPr lang="en-US" sz="20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expressions: 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are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form of representing regular grammars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on an alphabet  ∑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consist of string concatenations combined with the symbols U (for union) and * (repetition),  possibly using '(' and ')', along with the empty expression:  Ø </a:t>
            </a:r>
          </a:p>
          <a:p>
            <a:endParaRPr lang="en-US" sz="18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Regular Expressions Example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99533"/>
          </a:xfrm>
        </p:spPr>
        <p:txBody>
          <a:bodyPr/>
          <a:lstStyle/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Let  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∑ =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{0,1}. 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Examples of regular expressions are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lvl="1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(0 U 1)*, with possible values of any combination of 0s and 1s</a:t>
            </a:r>
          </a:p>
          <a:p>
            <a:pPr lvl="1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0 U 1 with possible value 0 or 1	</a:t>
            </a:r>
          </a:p>
          <a:p>
            <a:pPr lvl="1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(0 U 1)1* with possible values 0, 01, 011, 0111,…, 1, 11, 111.. </a:t>
            </a:r>
          </a:p>
          <a:p>
            <a:pPr lvl="1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(0 U 1)*01 with possible values 01, 001, 0001,… 1101, 1001, (any strings that end in 01)</a:t>
            </a:r>
          </a:p>
          <a:p>
            <a:endParaRPr lang="en-US" sz="20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Regular and Context-Free Languages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9953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Operations supported by regular grammars:</a:t>
            </a:r>
          </a:p>
          <a:p>
            <a:r>
              <a:rPr lang="en-US" sz="22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Regular languages 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are languages  whose sentences can be described by a regular expression.</a:t>
            </a:r>
            <a:endParaRPr lang="en-US" sz="2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 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are used to describe identifiers in programming languages and arithmetic expressions.</a:t>
            </a:r>
            <a:endParaRPr lang="en-US" sz="2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Context-free grammars 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generate</a:t>
            </a: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context-free languages</a:t>
            </a: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lvl="1"/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They are used to describe programming languages.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1 – What is this grammar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T={0,1,2,3,4,5,6,7,8,9}</a:t>
            </a:r>
          </a:p>
          <a:p>
            <a:pPr marL="0" indent="0">
              <a:buNone/>
            </a:pPr>
            <a:r>
              <a:rPr lang="en-IE" dirty="0"/>
              <a:t>NT={N}</a:t>
            </a:r>
          </a:p>
          <a:p>
            <a:pPr marL="0" indent="0">
              <a:buNone/>
            </a:pPr>
            <a:r>
              <a:rPr lang="en-IE" dirty="0"/>
              <a:t>Start = 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 -&gt; [0|..|9] N</a:t>
            </a:r>
          </a:p>
          <a:p>
            <a:pPr marL="0" indent="0">
              <a:buNone/>
            </a:pPr>
            <a:r>
              <a:rPr lang="en-IE" dirty="0"/>
              <a:t>N -&gt; [0|..|9]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[0|..|9] means chose one of the non-terminal symbol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0419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2 – What is this grammar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T={0,1,2,3,4,5,6,7,8,9}</a:t>
            </a:r>
          </a:p>
          <a:p>
            <a:pPr marL="0" indent="0">
              <a:buNone/>
            </a:pPr>
            <a:r>
              <a:rPr lang="en-IE" dirty="0"/>
              <a:t>NT={N,A}</a:t>
            </a:r>
          </a:p>
          <a:p>
            <a:pPr marL="0" indent="0">
              <a:buNone/>
            </a:pPr>
            <a:r>
              <a:rPr lang="en-IE" dirty="0"/>
              <a:t>Start = 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 -&gt; [1|..|9] </a:t>
            </a:r>
          </a:p>
          <a:p>
            <a:pPr marL="0" indent="0">
              <a:buNone/>
            </a:pPr>
            <a:r>
              <a:rPr lang="en-IE" dirty="0"/>
              <a:t>N -&gt; [1|..|9] A</a:t>
            </a:r>
          </a:p>
          <a:p>
            <a:pPr marL="0" indent="0">
              <a:buNone/>
            </a:pPr>
            <a:r>
              <a:rPr lang="en-IE" dirty="0"/>
              <a:t>A -&gt; [0|..|9] A</a:t>
            </a:r>
          </a:p>
          <a:p>
            <a:pPr marL="0" indent="0">
              <a:buNone/>
            </a:pPr>
            <a:r>
              <a:rPr lang="en-IE" dirty="0"/>
              <a:t>A -&gt; [0|..|9]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0173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3 – What is this grammar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T={0,1,2,3,4,5,6,7,8,9,+}</a:t>
            </a:r>
          </a:p>
          <a:p>
            <a:pPr marL="0" indent="0">
              <a:buNone/>
            </a:pPr>
            <a:r>
              <a:rPr lang="en-IE" dirty="0"/>
              <a:t>NT={N,A}</a:t>
            </a:r>
          </a:p>
          <a:p>
            <a:pPr marL="0" indent="0">
              <a:buNone/>
            </a:pPr>
            <a:r>
              <a:rPr lang="en-IE" dirty="0"/>
              <a:t>Start = 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 -&gt; [1|..|9] B</a:t>
            </a:r>
          </a:p>
          <a:p>
            <a:pPr marL="0" indent="0">
              <a:buNone/>
            </a:pPr>
            <a:r>
              <a:rPr lang="en-IE" dirty="0"/>
              <a:t>N -&gt; [1|..|9] A</a:t>
            </a:r>
          </a:p>
          <a:p>
            <a:pPr marL="0" indent="0">
              <a:buNone/>
            </a:pPr>
            <a:r>
              <a:rPr lang="en-IE" dirty="0"/>
              <a:t>A -&gt; [0|..|9] A</a:t>
            </a:r>
          </a:p>
          <a:p>
            <a:pPr marL="0" indent="0">
              <a:buNone/>
            </a:pPr>
            <a:r>
              <a:rPr lang="en-IE" dirty="0"/>
              <a:t>A -&gt; [0|..|9] B</a:t>
            </a:r>
          </a:p>
          <a:p>
            <a:pPr marL="0" indent="0">
              <a:buNone/>
            </a:pPr>
            <a:r>
              <a:rPr lang="en-IE" dirty="0"/>
              <a:t>N -&gt; N + 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434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4 – What is this grammar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T={0,1,2,3,4,5,6,7,8,9,+}</a:t>
            </a:r>
          </a:p>
          <a:p>
            <a:pPr marL="0" indent="0">
              <a:buNone/>
            </a:pPr>
            <a:r>
              <a:rPr lang="en-IE" dirty="0"/>
              <a:t>NT={N,A}</a:t>
            </a:r>
          </a:p>
          <a:p>
            <a:pPr marL="0" indent="0">
              <a:buNone/>
            </a:pPr>
            <a:r>
              <a:rPr lang="en-IE" dirty="0"/>
              <a:t>Start = 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 -&gt; [1|..|9] B</a:t>
            </a:r>
          </a:p>
          <a:p>
            <a:pPr marL="0" indent="0">
              <a:buNone/>
            </a:pPr>
            <a:r>
              <a:rPr lang="en-IE" dirty="0"/>
              <a:t>N -&gt; [1|..|9] A</a:t>
            </a:r>
          </a:p>
          <a:p>
            <a:pPr marL="0" indent="0">
              <a:buNone/>
            </a:pPr>
            <a:r>
              <a:rPr lang="en-IE" dirty="0"/>
              <a:t>A -&gt; [0|..|9] A</a:t>
            </a:r>
          </a:p>
          <a:p>
            <a:pPr marL="0" indent="0">
              <a:buNone/>
            </a:pPr>
            <a:r>
              <a:rPr lang="en-IE" dirty="0"/>
              <a:t>A -&gt; [0|..|9] B</a:t>
            </a:r>
          </a:p>
          <a:p>
            <a:pPr marL="0" indent="0">
              <a:buNone/>
            </a:pPr>
            <a:r>
              <a:rPr lang="en-IE" dirty="0"/>
              <a:t>B -&gt; + 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6808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 5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7154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NT= {S}</a:t>
            </a:r>
          </a:p>
          <a:p>
            <a:pPr marL="0" indent="0">
              <a:buNone/>
              <a:defRPr/>
            </a:pP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T={(,)}</a:t>
            </a:r>
          </a:p>
          <a:p>
            <a:pPr marL="0" indent="0">
              <a:buNone/>
              <a:defRPr/>
            </a:pP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Start = S</a:t>
            </a:r>
          </a:p>
          <a:p>
            <a:pPr marL="0" indent="0">
              <a:buNone/>
              <a:defRPr/>
            </a:pP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  <a:defRPr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Rules</a:t>
            </a:r>
          </a:p>
          <a:p>
            <a:pPr marL="0" indent="0">
              <a:buNone/>
              <a:defRPr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US" sz="2200" noProof="1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SS </a:t>
            </a:r>
          </a:p>
          <a:p>
            <a:pPr marL="0" indent="0">
              <a:buNone/>
              <a:defRPr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US" sz="2200" noProof="1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(S)</a:t>
            </a:r>
          </a:p>
          <a:p>
            <a:pPr marL="0" indent="0">
              <a:buNone/>
              <a:defRPr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US" sz="2200" noProof="1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( ) </a:t>
            </a:r>
          </a:p>
          <a:p>
            <a:pPr>
              <a:spcBef>
                <a:spcPct val="50000"/>
              </a:spcBef>
              <a:defRPr/>
            </a:pPr>
            <a:endParaRPr lang="en-IE" sz="1800" dirty="0"/>
          </a:p>
          <a:p>
            <a:pPr>
              <a:spcBef>
                <a:spcPct val="50000"/>
              </a:spcBef>
              <a:defRPr/>
            </a:pPr>
            <a:endParaRPr lang="en-IE" sz="1800" dirty="0"/>
          </a:p>
          <a:p>
            <a:pPr>
              <a:spcBef>
                <a:spcPct val="50000"/>
              </a:spcBef>
              <a:defRPr/>
            </a:pPr>
            <a:r>
              <a:rPr lang="en-IE" sz="1800" dirty="0"/>
              <a:t>What is this grammar generating?</a:t>
            </a:r>
          </a:p>
          <a:p>
            <a:pPr>
              <a:spcBef>
                <a:spcPct val="50000"/>
              </a:spcBef>
              <a:defRPr/>
            </a:pPr>
            <a:endParaRPr lang="en-US" sz="1800" dirty="0"/>
          </a:p>
          <a:p>
            <a:pPr>
              <a:spcBef>
                <a:spcPct val="50000"/>
              </a:spcBef>
              <a:defRPr/>
            </a:pPr>
            <a:endParaRPr lang="en-US" sz="1800" dirty="0"/>
          </a:p>
          <a:p>
            <a:pPr>
              <a:spcBef>
                <a:spcPct val="50000"/>
              </a:spcBef>
              <a:defRPr/>
            </a:pPr>
            <a:endParaRPr lang="en-US" sz="1800" dirty="0"/>
          </a:p>
          <a:p>
            <a:pPr marL="342900" indent="-342900">
              <a:lnSpc>
                <a:spcPct val="120000"/>
              </a:lnSpc>
              <a:defRPr/>
            </a:pPr>
            <a:endParaRPr lang="en-US" sz="1800" dirty="0"/>
          </a:p>
          <a:p>
            <a:pPr marL="342900" indent="-342900">
              <a:lnSpc>
                <a:spcPct val="120000"/>
              </a:lnSpc>
              <a:defRPr/>
            </a:pPr>
            <a:endParaRPr lang="en-US" sz="1800" dirty="0"/>
          </a:p>
          <a:p>
            <a:pPr marL="342900" indent="-342900">
              <a:lnSpc>
                <a:spcPct val="120000"/>
              </a:lnSpc>
              <a:defRPr/>
            </a:pPr>
            <a:endParaRPr lang="en-US" sz="1800" dirty="0"/>
          </a:p>
          <a:p>
            <a:pPr marL="342900" indent="-342900">
              <a:lnSpc>
                <a:spcPct val="120000"/>
              </a:lnSpc>
              <a:defRPr/>
            </a:pPr>
            <a:endParaRPr lang="en-US" sz="1800" dirty="0"/>
          </a:p>
          <a:p>
            <a:pPr marL="342900" indent="-342900">
              <a:lnSpc>
                <a:spcPct val="120000"/>
              </a:lnSpc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Finite-State Automata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527525"/>
          </a:xfrm>
        </p:spPr>
        <p:txBody>
          <a:bodyPr/>
          <a:lstStyle/>
          <a:p>
            <a:pPr eaLnBrk="1" hangingPunct="1"/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Finite state Automata are a formalism to compute </a:t>
            </a:r>
            <a:r>
              <a:rPr lang="en-US" altLang="ja-JP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regular grammars</a:t>
            </a:r>
          </a:p>
          <a:p>
            <a:pPr eaLnBrk="1" hangingPunct="1"/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A (deterministic) </a:t>
            </a:r>
            <a:r>
              <a:rPr lang="en-US" altLang="ja-JP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finite automaton 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is a 5-tuple M = (Q, </a:t>
            </a:r>
            <a:r>
              <a:rPr lang="el-G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Σ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, q</a:t>
            </a:r>
            <a:r>
              <a:rPr lang="en-US" altLang="ja-JP" sz="2200" baseline="-250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0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, F) where:</a:t>
            </a:r>
          </a:p>
          <a:p>
            <a:pPr lvl="1" eaLnBrk="1" hangingPunct="1"/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Q is the</a:t>
            </a:r>
            <a:r>
              <a:rPr lang="ja-JP" altLang="en-US" sz="2200" dirty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finite set of states</a:t>
            </a:r>
          </a:p>
          <a:p>
            <a:pPr lvl="1" eaLnBrk="1" hangingPunct="1"/>
            <a:r>
              <a:rPr lang="el-G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Σ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is a finite set called </a:t>
            </a:r>
            <a:r>
              <a:rPr lang="en-US" altLang="ja-JP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alphabet</a:t>
            </a:r>
          </a:p>
          <a:p>
            <a:pPr lvl="1" eaLnBrk="1" hangingPunct="1"/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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: Q 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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l-G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Σ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→ Q  is the </a:t>
            </a:r>
            <a:r>
              <a:rPr lang="en-US" altLang="ja-JP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transition function</a:t>
            </a:r>
          </a:p>
          <a:p>
            <a:pPr lvl="1" eaLnBrk="1" hangingPunct="1"/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en-US" altLang="ja-JP" sz="22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 Q is the </a:t>
            </a:r>
            <a:r>
              <a:rPr lang="en-US" altLang="ja-JP" sz="22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start state</a:t>
            </a:r>
          </a:p>
          <a:p>
            <a:pPr lvl="1" eaLnBrk="1" hangingPunct="1"/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F 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 Q is the set of </a:t>
            </a:r>
            <a:r>
              <a:rPr lang="en-US" altLang="ja-JP" sz="22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accept states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IE" altLang="ja-JP" sz="22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and </a:t>
            </a:r>
            <a:r>
              <a:rPr lang="en-US" altLang="ja-JP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L(M) = the language of machine M = set of all strings machine M accepts</a:t>
            </a:r>
          </a:p>
          <a:p>
            <a:pPr eaLnBrk="1" hangingPunct="1"/>
            <a:endParaRPr lang="en-IE" altLang="ja-JP" sz="1800" dirty="0"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 eaLnBrk="1" hangingPunct="1"/>
            <a:endParaRPr lang="en-US" altLang="ja-JP" sz="1800" dirty="0"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Philosophy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Practical things are important: demos, prototype, design</a:t>
            </a:r>
          </a:p>
          <a:p>
            <a:r>
              <a:rPr lang="en-GB" dirty="0"/>
              <a:t>Written Exam – 50%</a:t>
            </a:r>
          </a:p>
          <a:p>
            <a:r>
              <a:rPr lang="en-GB" dirty="0"/>
              <a:t>Assignment – 50%</a:t>
            </a:r>
            <a:r>
              <a:rPr lang="it-IT" dirty="0"/>
              <a:t>, divided in:</a:t>
            </a:r>
          </a:p>
          <a:p>
            <a:pPr lvl="1"/>
            <a:r>
              <a:rPr lang="en-GB" dirty="0"/>
              <a:t>2 CA</a:t>
            </a:r>
          </a:p>
          <a:p>
            <a:pPr lvl="1"/>
            <a:r>
              <a:rPr lang="en-IE" dirty="0"/>
              <a:t>In-class presentation</a:t>
            </a:r>
            <a:endParaRPr lang="it-IT" dirty="0"/>
          </a:p>
          <a:p>
            <a:r>
              <a:rPr lang="en-GB" dirty="0"/>
              <a:t>Lectures on </a:t>
            </a:r>
            <a:r>
              <a:rPr lang="en-GB" i="1" dirty="0" err="1"/>
              <a:t>webcourse</a:t>
            </a:r>
            <a:r>
              <a:rPr lang="en-GB" dirty="0"/>
              <a:t> (incrementally)</a:t>
            </a:r>
          </a:p>
          <a:p>
            <a:r>
              <a:rPr lang="en-GB" dirty="0"/>
              <a:t>Attendance is good for you, me and the exam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Finite-State Automata Example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altLang="ja-JP" sz="1800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ja-JP" sz="1800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ja-JP" sz="1800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ja-JP" sz="1800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ja-JP" sz="1800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ja-JP" sz="1800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ja-JP" sz="1800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buNone/>
            </a:pPr>
            <a:r>
              <a:rPr lang="en-US" altLang="ja-JP" sz="2000" dirty="0"/>
              <a:t>	</a:t>
            </a:r>
            <a:r>
              <a:rPr lang="en-US" altLang="ja-JP" sz="2000" b="1" dirty="0"/>
              <a:t>M</a:t>
            </a:r>
            <a:r>
              <a:rPr lang="en-US" altLang="ja-JP" sz="2000" b="1" baseline="-25000" dirty="0"/>
              <a:t>1</a:t>
            </a:r>
            <a:r>
              <a:rPr lang="en-US" altLang="ja-JP" sz="2000" b="1" dirty="0"/>
              <a:t> = (Q, </a:t>
            </a:r>
            <a:r>
              <a:rPr lang="el-GR" sz="2000" b="1" dirty="0">
                <a:cs typeface="Arial" pitchFamily="34" charset="0"/>
              </a:rPr>
              <a:t>Σ</a:t>
            </a:r>
            <a:r>
              <a:rPr lang="en-US" altLang="ja-JP" sz="2000" b="1" dirty="0">
                <a:cs typeface="Arial" pitchFamily="34" charset="0"/>
              </a:rPr>
              <a:t>, </a:t>
            </a:r>
            <a:r>
              <a:rPr lang="en-US" altLang="ja-JP" sz="2000" b="1" dirty="0">
                <a:cs typeface="Arial" pitchFamily="34" charset="0"/>
                <a:sym typeface="Symbol" pitchFamily="18" charset="2"/>
              </a:rPr>
              <a:t>, q</a:t>
            </a:r>
            <a:r>
              <a:rPr lang="en-US" altLang="ja-JP" sz="2000" b="1" baseline="-25000" dirty="0">
                <a:cs typeface="Arial" pitchFamily="34" charset="0"/>
                <a:sym typeface="Symbol" pitchFamily="18" charset="2"/>
              </a:rPr>
              <a:t>0</a:t>
            </a:r>
            <a:r>
              <a:rPr lang="en-US" altLang="ja-JP" sz="2000" b="1" dirty="0">
                <a:cs typeface="Arial" pitchFamily="34" charset="0"/>
                <a:sym typeface="Symbol" pitchFamily="18" charset="2"/>
              </a:rPr>
              <a:t>, F) </a:t>
            </a:r>
            <a:r>
              <a:rPr lang="en-US" altLang="ja-JP" sz="2000" dirty="0">
                <a:cs typeface="Arial" pitchFamily="34" charset="0"/>
                <a:sym typeface="Symbol" pitchFamily="18" charset="2"/>
              </a:rPr>
              <a:t> where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E" altLang="ja-JP" sz="2000" dirty="0">
                <a:cs typeface="Arial" pitchFamily="34" charset="0"/>
                <a:sym typeface="Symbol" pitchFamily="18" charset="2"/>
              </a:rPr>
              <a:t>	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E" altLang="ja-JP" sz="2000" dirty="0">
                <a:cs typeface="Arial" pitchFamily="34" charset="0"/>
                <a:sym typeface="Symbol" pitchFamily="18" charset="2"/>
              </a:rPr>
              <a:t>	</a:t>
            </a:r>
            <a:r>
              <a:rPr lang="en-US" altLang="ja-JP" sz="2000" dirty="0"/>
              <a:t>Q  = {q</a:t>
            </a:r>
            <a:r>
              <a:rPr lang="en-US" altLang="ja-JP" sz="2000" baseline="-25000" dirty="0"/>
              <a:t>1</a:t>
            </a:r>
            <a:r>
              <a:rPr lang="en-US" altLang="ja-JP" sz="2000" dirty="0"/>
              <a:t>, q</a:t>
            </a:r>
            <a:r>
              <a:rPr lang="en-US" altLang="ja-JP" sz="2000" baseline="-25000" dirty="0"/>
              <a:t>2</a:t>
            </a:r>
            <a:r>
              <a:rPr lang="en-US" altLang="ja-JP" sz="2000" dirty="0"/>
              <a:t>, q</a:t>
            </a:r>
            <a:r>
              <a:rPr lang="en-US" altLang="ja-JP" sz="2000" baseline="-25000" dirty="0"/>
              <a:t>3</a:t>
            </a:r>
            <a:r>
              <a:rPr lang="en-US" altLang="ja-JP" sz="2000" dirty="0"/>
              <a:t>, q</a:t>
            </a:r>
            <a:r>
              <a:rPr lang="en-US" altLang="ja-JP" sz="2000" baseline="-25000" dirty="0"/>
              <a:t>4</a:t>
            </a:r>
            <a:r>
              <a:rPr lang="en-US" altLang="ja-JP" sz="2000" dirty="0"/>
              <a:t>}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E" altLang="ja-JP" sz="2000" dirty="0">
                <a:sym typeface="Symbol" pitchFamily="18" charset="2"/>
              </a:rPr>
              <a:t>	</a:t>
            </a:r>
            <a:r>
              <a:rPr lang="el-GR" sz="2000" dirty="0"/>
              <a:t>Σ</a:t>
            </a:r>
            <a:r>
              <a:rPr lang="en-US" altLang="ja-JP" sz="2000" dirty="0"/>
              <a:t> = {0,1}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E" altLang="ja-JP" sz="2000" dirty="0">
                <a:sym typeface="Symbol" pitchFamily="18" charset="2"/>
              </a:rPr>
              <a:t>	</a:t>
            </a:r>
            <a:r>
              <a:rPr lang="en-US" altLang="ja-JP" sz="2000" dirty="0">
                <a:sym typeface="Symbol" pitchFamily="18" charset="2"/>
              </a:rPr>
              <a:t></a:t>
            </a:r>
            <a:r>
              <a:rPr lang="en-US" altLang="ja-JP" sz="2000" dirty="0"/>
              <a:t> : Q </a:t>
            </a:r>
            <a:r>
              <a:rPr lang="en-US" altLang="ja-JP" sz="2000" dirty="0">
                <a:sym typeface="Symbol" pitchFamily="18" charset="2"/>
              </a:rPr>
              <a:t></a:t>
            </a:r>
            <a:r>
              <a:rPr lang="en-US" altLang="ja-JP" sz="2000" dirty="0"/>
              <a:t> </a:t>
            </a:r>
            <a:r>
              <a:rPr lang="el-GR" sz="2000" dirty="0">
                <a:ea typeface="MS PGothic" pitchFamily="34" charset="-128"/>
              </a:rPr>
              <a:t>Σ</a:t>
            </a:r>
            <a:r>
              <a:rPr lang="en-US" altLang="ja-JP" sz="2000" dirty="0"/>
              <a:t> → Q is the transition function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E" altLang="ja-JP" sz="2000" dirty="0">
                <a:sym typeface="Symbol" pitchFamily="18" charset="2"/>
              </a:rPr>
              <a:t>	</a:t>
            </a:r>
            <a:r>
              <a:rPr lang="en-US" altLang="ja-JP" sz="2000" dirty="0"/>
              <a:t>q</a:t>
            </a:r>
            <a:r>
              <a:rPr lang="en-US" altLang="ja-JP" sz="2000" baseline="-25000" dirty="0"/>
              <a:t>1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 pitchFamily="18" charset="2"/>
              </a:rPr>
              <a:t> Q is start state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E" altLang="ja-JP" sz="2000" dirty="0">
                <a:sym typeface="Symbol" pitchFamily="18" charset="2"/>
              </a:rPr>
              <a:t>	</a:t>
            </a:r>
            <a:r>
              <a:rPr lang="en-US" altLang="ja-JP" sz="2000" dirty="0"/>
              <a:t>F  = {q</a:t>
            </a:r>
            <a:r>
              <a:rPr lang="en-US" altLang="ja-JP" sz="2000" baseline="-25000" dirty="0"/>
              <a:t>4</a:t>
            </a:r>
            <a:r>
              <a:rPr lang="en-US" altLang="ja-JP" sz="2000" dirty="0"/>
              <a:t>} </a:t>
            </a:r>
            <a:r>
              <a:rPr lang="en-US" altLang="ja-JP" sz="2000" dirty="0">
                <a:sym typeface="Symbol" pitchFamily="18" charset="2"/>
              </a:rPr>
              <a:t> Q accept state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ja-JP" sz="1800" b="1" dirty="0">
              <a:sym typeface="Symbol" pitchFamily="18" charset="2"/>
            </a:endParaRPr>
          </a:p>
          <a:p>
            <a:pPr eaLnBrk="1" hangingPunct="1"/>
            <a:endParaRPr lang="en-IE" altLang="ja-JP" sz="1800" dirty="0"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 eaLnBrk="1" hangingPunct="1"/>
            <a:endParaRPr lang="en-US" altLang="ja-JP" sz="1800" dirty="0"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  <p:grpSp>
        <p:nvGrpSpPr>
          <p:cNvPr id="2" name="グループ化 37"/>
          <p:cNvGrpSpPr>
            <a:grpSpLocks/>
          </p:cNvGrpSpPr>
          <p:nvPr/>
        </p:nvGrpSpPr>
        <p:grpSpPr bwMode="auto">
          <a:xfrm>
            <a:off x="1258888" y="1341438"/>
            <a:ext cx="6451600" cy="2139950"/>
            <a:chOff x="547714" y="642918"/>
            <a:chExt cx="7810500" cy="2767012"/>
          </a:xfrm>
        </p:grpSpPr>
        <p:sp>
          <p:nvSpPr>
            <p:cNvPr id="66584" name="Oval 3"/>
            <p:cNvSpPr>
              <a:spLocks noChangeArrowheads="1"/>
            </p:cNvSpPr>
            <p:nvPr/>
          </p:nvSpPr>
          <p:spPr bwMode="auto">
            <a:xfrm>
              <a:off x="7177114" y="2228830"/>
              <a:ext cx="1003300" cy="990600"/>
            </a:xfrm>
            <a:prstGeom prst="ellipse">
              <a:avLst/>
            </a:prstGeom>
            <a:noFill/>
            <a:ln w="76200" algn="ctr">
              <a:solidFill>
                <a:srgbClr val="7030A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6585" name="Oval 4"/>
            <p:cNvSpPr>
              <a:spLocks noChangeArrowheads="1"/>
            </p:cNvSpPr>
            <p:nvPr/>
          </p:nvSpPr>
          <p:spPr bwMode="auto">
            <a:xfrm>
              <a:off x="6999314" y="2038330"/>
              <a:ext cx="1358900" cy="1371600"/>
            </a:xfrm>
            <a:prstGeom prst="ellipse">
              <a:avLst/>
            </a:prstGeom>
            <a:noFill/>
            <a:ln w="76200" algn="ctr">
              <a:solidFill>
                <a:srgbClr val="7030A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6586" name="Oval 5"/>
            <p:cNvSpPr>
              <a:spLocks noChangeArrowheads="1"/>
            </p:cNvSpPr>
            <p:nvPr/>
          </p:nvSpPr>
          <p:spPr bwMode="auto">
            <a:xfrm>
              <a:off x="5056214" y="2203430"/>
              <a:ext cx="1003300" cy="990600"/>
            </a:xfrm>
            <a:prstGeom prst="ellipse">
              <a:avLst/>
            </a:prstGeom>
            <a:noFill/>
            <a:ln w="76200" algn="ctr">
              <a:solidFill>
                <a:srgbClr val="7030A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6587" name="Text Box 6"/>
            <p:cNvSpPr txBox="1">
              <a:spLocks noChangeArrowheads="1"/>
            </p:cNvSpPr>
            <p:nvPr/>
          </p:nvSpPr>
          <p:spPr bwMode="auto">
            <a:xfrm>
              <a:off x="1514502" y="2357418"/>
              <a:ext cx="43794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400">
                  <a:solidFill>
                    <a:srgbClr val="7030A0"/>
                  </a:solidFill>
                </a:rPr>
                <a:t>q</a:t>
              </a:r>
              <a:r>
                <a:rPr lang="en-US" altLang="ja-JP" sz="2400" baseline="-2500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66588" name="Text Box 7"/>
            <p:cNvSpPr txBox="1">
              <a:spLocks noChangeArrowheads="1"/>
            </p:cNvSpPr>
            <p:nvPr/>
          </p:nvSpPr>
          <p:spPr bwMode="auto">
            <a:xfrm>
              <a:off x="5195914" y="2357418"/>
              <a:ext cx="470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400">
                  <a:solidFill>
                    <a:srgbClr val="7030A0"/>
                  </a:solidFill>
                </a:rPr>
                <a:t>q</a:t>
              </a:r>
              <a:r>
                <a:rPr lang="en-US" altLang="ja-JP" sz="2400" baseline="-2500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66589" name="Line 8"/>
            <p:cNvSpPr>
              <a:spLocks noChangeShapeType="1"/>
            </p:cNvSpPr>
            <p:nvPr/>
          </p:nvSpPr>
          <p:spPr bwMode="auto">
            <a:xfrm flipH="1">
              <a:off x="2325714" y="2559030"/>
              <a:ext cx="698500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headEnd type="triangle" w="med" len="med"/>
              <a:tailEnd/>
            </a:ln>
          </p:spPr>
          <p:txBody>
            <a:bodyPr>
              <a:spAutoFit/>
            </a:bodyPr>
            <a:lstStyle/>
            <a:p>
              <a:endParaRPr lang="it-IT"/>
            </a:p>
          </p:txBody>
        </p:sp>
        <p:sp>
          <p:nvSpPr>
            <p:cNvPr id="66590" name="AutoShape 9"/>
            <p:cNvSpPr>
              <a:spLocks noChangeArrowheads="1"/>
            </p:cNvSpPr>
            <p:nvPr/>
          </p:nvSpPr>
          <p:spPr bwMode="auto">
            <a:xfrm>
              <a:off x="1297014" y="1377930"/>
              <a:ext cx="787400" cy="1054100"/>
            </a:xfrm>
            <a:custGeom>
              <a:avLst/>
              <a:gdLst>
                <a:gd name="T0" fmla="*/ 2147483647 w 21600"/>
                <a:gd name="T1" fmla="*/ 137826297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66591" name="Text Box 10"/>
            <p:cNvSpPr txBox="1">
              <a:spLocks noChangeArrowheads="1"/>
            </p:cNvSpPr>
            <p:nvPr/>
          </p:nvSpPr>
          <p:spPr bwMode="auto">
            <a:xfrm>
              <a:off x="1481164" y="846118"/>
              <a:ext cx="32252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40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66592" name="AutoShape 11"/>
            <p:cNvSpPr>
              <a:spLocks noChangeArrowheads="1"/>
            </p:cNvSpPr>
            <p:nvPr/>
          </p:nvSpPr>
          <p:spPr bwMode="auto">
            <a:xfrm>
              <a:off x="5119714" y="1403330"/>
              <a:ext cx="787400" cy="1054100"/>
            </a:xfrm>
            <a:custGeom>
              <a:avLst/>
              <a:gdLst>
                <a:gd name="T0" fmla="*/ 2147483647 w 21600"/>
                <a:gd name="T1" fmla="*/ 137826297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66593" name="Text Box 12"/>
            <p:cNvSpPr txBox="1">
              <a:spLocks noChangeArrowheads="1"/>
            </p:cNvSpPr>
            <p:nvPr/>
          </p:nvSpPr>
          <p:spPr bwMode="auto">
            <a:xfrm>
              <a:off x="5303864" y="871518"/>
              <a:ext cx="37221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40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66594" name="Line 13"/>
            <p:cNvSpPr>
              <a:spLocks noChangeShapeType="1"/>
            </p:cNvSpPr>
            <p:nvPr/>
          </p:nvSpPr>
          <p:spPr bwMode="auto">
            <a:xfrm>
              <a:off x="547714" y="2660630"/>
              <a:ext cx="571500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it-IT"/>
            </a:p>
          </p:txBody>
        </p:sp>
        <p:sp>
          <p:nvSpPr>
            <p:cNvPr id="66595" name="Text Box 14"/>
            <p:cNvSpPr txBox="1">
              <a:spLocks noChangeArrowheads="1"/>
            </p:cNvSpPr>
            <p:nvPr/>
          </p:nvSpPr>
          <p:spPr bwMode="auto">
            <a:xfrm>
              <a:off x="2535264" y="2814618"/>
              <a:ext cx="32252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40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66596" name="Oval 15"/>
            <p:cNvSpPr>
              <a:spLocks noChangeArrowheads="1"/>
            </p:cNvSpPr>
            <p:nvPr/>
          </p:nvSpPr>
          <p:spPr bwMode="auto">
            <a:xfrm>
              <a:off x="3113114" y="2203430"/>
              <a:ext cx="1003300" cy="990600"/>
            </a:xfrm>
            <a:prstGeom prst="ellipse">
              <a:avLst/>
            </a:prstGeom>
            <a:noFill/>
            <a:ln w="76200" algn="ctr">
              <a:solidFill>
                <a:srgbClr val="7030A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6597" name="Oval 16"/>
            <p:cNvSpPr>
              <a:spLocks noChangeArrowheads="1"/>
            </p:cNvSpPr>
            <p:nvPr/>
          </p:nvSpPr>
          <p:spPr bwMode="auto">
            <a:xfrm>
              <a:off x="1233514" y="2190730"/>
              <a:ext cx="1003300" cy="990600"/>
            </a:xfrm>
            <a:prstGeom prst="ellipse">
              <a:avLst/>
            </a:prstGeom>
            <a:noFill/>
            <a:ln w="76200" algn="ctr">
              <a:solidFill>
                <a:srgbClr val="7030A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6598" name="Text Box 17"/>
            <p:cNvSpPr txBox="1">
              <a:spLocks noChangeArrowheads="1"/>
            </p:cNvSpPr>
            <p:nvPr/>
          </p:nvSpPr>
          <p:spPr bwMode="auto">
            <a:xfrm>
              <a:off x="3335364" y="2357418"/>
              <a:ext cx="470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400">
                  <a:solidFill>
                    <a:srgbClr val="7030A0"/>
                  </a:solidFill>
                </a:rPr>
                <a:t>q</a:t>
              </a:r>
              <a:r>
                <a:rPr lang="en-US" altLang="ja-JP" sz="2400" baseline="-2500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6599" name="Text Box 18"/>
            <p:cNvSpPr txBox="1">
              <a:spLocks noChangeArrowheads="1"/>
            </p:cNvSpPr>
            <p:nvPr/>
          </p:nvSpPr>
          <p:spPr bwMode="auto">
            <a:xfrm>
              <a:off x="7258077" y="2433618"/>
              <a:ext cx="470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400">
                  <a:solidFill>
                    <a:srgbClr val="7030A0"/>
                  </a:solidFill>
                </a:rPr>
                <a:t>q</a:t>
              </a:r>
              <a:r>
                <a:rPr lang="en-US" altLang="ja-JP" sz="2400" baseline="-2500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66600" name="Line 19"/>
            <p:cNvSpPr>
              <a:spLocks noChangeShapeType="1"/>
            </p:cNvSpPr>
            <p:nvPr/>
          </p:nvSpPr>
          <p:spPr bwMode="auto">
            <a:xfrm flipH="1">
              <a:off x="2287614" y="2800330"/>
              <a:ext cx="698500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it-IT"/>
            </a:p>
          </p:txBody>
        </p:sp>
        <p:sp>
          <p:nvSpPr>
            <p:cNvPr id="66601" name="Text Box 20"/>
            <p:cNvSpPr txBox="1">
              <a:spLocks noChangeArrowheads="1"/>
            </p:cNvSpPr>
            <p:nvPr/>
          </p:nvSpPr>
          <p:spPr bwMode="auto">
            <a:xfrm>
              <a:off x="2408264" y="2039918"/>
              <a:ext cx="37221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40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66602" name="Line 21"/>
            <p:cNvSpPr>
              <a:spLocks noChangeShapeType="1"/>
            </p:cNvSpPr>
            <p:nvPr/>
          </p:nvSpPr>
          <p:spPr bwMode="auto">
            <a:xfrm flipH="1">
              <a:off x="4243414" y="2686030"/>
              <a:ext cx="698500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headEnd type="triangle" w="med" len="med"/>
              <a:tailEnd/>
            </a:ln>
          </p:spPr>
          <p:txBody>
            <a:bodyPr>
              <a:spAutoFit/>
            </a:bodyPr>
            <a:lstStyle/>
            <a:p>
              <a:endParaRPr lang="it-IT"/>
            </a:p>
          </p:txBody>
        </p:sp>
        <p:sp>
          <p:nvSpPr>
            <p:cNvPr id="66603" name="Text Box 22"/>
            <p:cNvSpPr txBox="1">
              <a:spLocks noChangeArrowheads="1"/>
            </p:cNvSpPr>
            <p:nvPr/>
          </p:nvSpPr>
          <p:spPr bwMode="auto">
            <a:xfrm>
              <a:off x="4313264" y="2166918"/>
              <a:ext cx="37221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40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66604" name="Line 23"/>
            <p:cNvSpPr>
              <a:spLocks noChangeShapeType="1"/>
            </p:cNvSpPr>
            <p:nvPr/>
          </p:nvSpPr>
          <p:spPr bwMode="auto">
            <a:xfrm flipH="1">
              <a:off x="6186514" y="2724130"/>
              <a:ext cx="711200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headEnd type="triangle" w="med" len="med"/>
              <a:tailEnd/>
            </a:ln>
          </p:spPr>
          <p:txBody>
            <a:bodyPr>
              <a:spAutoFit/>
            </a:bodyPr>
            <a:lstStyle/>
            <a:p>
              <a:endParaRPr lang="it-IT"/>
            </a:p>
          </p:txBody>
        </p:sp>
        <p:sp>
          <p:nvSpPr>
            <p:cNvPr id="66605" name="Text Box 24"/>
            <p:cNvSpPr txBox="1">
              <a:spLocks noChangeArrowheads="1"/>
            </p:cNvSpPr>
            <p:nvPr/>
          </p:nvSpPr>
          <p:spPr bwMode="auto">
            <a:xfrm>
              <a:off x="6256364" y="2192318"/>
              <a:ext cx="32252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40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66606" name="AutoShape 25"/>
            <p:cNvSpPr>
              <a:spLocks noChangeArrowheads="1"/>
            </p:cNvSpPr>
            <p:nvPr/>
          </p:nvSpPr>
          <p:spPr bwMode="auto">
            <a:xfrm>
              <a:off x="7253314" y="1174730"/>
              <a:ext cx="787400" cy="1054100"/>
            </a:xfrm>
            <a:custGeom>
              <a:avLst/>
              <a:gdLst>
                <a:gd name="T0" fmla="*/ 2147483647 w 21600"/>
                <a:gd name="T1" fmla="*/ 137826297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66607" name="Text Box 26"/>
            <p:cNvSpPr txBox="1">
              <a:spLocks noChangeArrowheads="1"/>
            </p:cNvSpPr>
            <p:nvPr/>
          </p:nvSpPr>
          <p:spPr bwMode="auto">
            <a:xfrm>
              <a:off x="7277127" y="642918"/>
              <a:ext cx="595035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400">
                  <a:solidFill>
                    <a:srgbClr val="7030A0"/>
                  </a:solidFill>
                </a:rPr>
                <a:t>0,1</a:t>
              </a:r>
            </a:p>
          </p:txBody>
        </p:sp>
      </p:grpSp>
      <p:sp>
        <p:nvSpPr>
          <p:cNvPr id="66565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7596188" y="5735638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ECCABE-0805-4D06-8F78-26BE75055B51}" type="slidenum">
              <a:rPr lang="en-US" altLang="ja-JP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ja-JP">
              <a:latin typeface="Arial" pitchFamily="34" charset="0"/>
            </a:endParaRPr>
          </a:p>
        </p:txBody>
      </p:sp>
      <p:graphicFrame>
        <p:nvGraphicFramePr>
          <p:cNvPr id="30" name="Group 8"/>
          <p:cNvGraphicFramePr>
            <a:graphicFrameLocks noGrp="1"/>
          </p:cNvGraphicFramePr>
          <p:nvPr/>
        </p:nvGraphicFramePr>
        <p:xfrm>
          <a:off x="5219700" y="3716338"/>
          <a:ext cx="3033713" cy="2309813"/>
        </p:xfrm>
        <a:graphic>
          <a:graphicData uri="http://schemas.openxmlformats.org/drawingml/2006/table">
            <a:tbl>
              <a:tblPr/>
              <a:tblGrid>
                <a:gridCol w="95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sym typeface="Symbol" pitchFamily="18" charset="2"/>
                        </a:rPr>
                        <a:t>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ja-JP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ja-JP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ja-JP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ja-JP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ja-JP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ja-JP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ja-JP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ja-JP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ja-JP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ja-JP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ja-JP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ja-JP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Line 40"/>
          <p:cNvSpPr>
            <a:spLocks noChangeShapeType="1"/>
          </p:cNvSpPr>
          <p:nvPr/>
        </p:nvSpPr>
        <p:spPr bwMode="auto">
          <a:xfrm flipH="1">
            <a:off x="5862638" y="3757613"/>
            <a:ext cx="7937" cy="2339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 flipV="1">
            <a:off x="4933950" y="4167188"/>
            <a:ext cx="3149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272808" cy="990600"/>
          </a:xfrm>
        </p:spPr>
        <p:txBody>
          <a:bodyPr/>
          <a:lstStyle/>
          <a:p>
            <a:pPr eaLnBrk="1" hangingPunct="1"/>
            <a:r>
              <a:rPr lang="en-IE" dirty="0">
                <a:ea typeface="Verdana" pitchFamily="34" charset="0"/>
                <a:cs typeface="Verdana" pitchFamily="34" charset="0"/>
              </a:rPr>
              <a:t>Non-Deterministic Finite-State Automata</a:t>
            </a: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00187"/>
            <a:ext cx="843528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altLang="ja-JP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non-deterministic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ja-JP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finite automaton 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is a 5-tuple M = (Q, </a:t>
            </a:r>
            <a:r>
              <a:rPr lang="el-G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Σ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, q</a:t>
            </a:r>
            <a:r>
              <a:rPr lang="en-US" altLang="ja-JP" sz="1800" baseline="-250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0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, F) where:</a:t>
            </a:r>
          </a:p>
          <a:p>
            <a:pPr lvl="1" eaLnBrk="1" hangingPunct="1">
              <a:defRPr/>
            </a:pP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Q is the</a:t>
            </a:r>
            <a:r>
              <a:rPr lang="ja-JP" altLang="en-US" sz="180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finite set of states</a:t>
            </a:r>
          </a:p>
          <a:p>
            <a:pPr lvl="1" eaLnBrk="1" hangingPunct="1">
              <a:defRPr/>
            </a:pPr>
            <a:r>
              <a:rPr lang="el-G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Σ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is a finite set called </a:t>
            </a:r>
            <a:r>
              <a:rPr lang="en-US" altLang="ja-JP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alphabet</a:t>
            </a:r>
          </a:p>
          <a:p>
            <a:pPr lvl="1" eaLnBrk="1" hangingPunct="1">
              <a:defRPr/>
            </a:pP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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: Q 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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l-G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Σ</a:t>
            </a:r>
            <a:r>
              <a:rPr lang="az-Cyrl-AZ" altLang="ja-JP" sz="1800" b="1" baseline="-250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az-Cyrl-AZ" altLang="ja-JP" sz="1800" b="1" baseline="-250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є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→ Q  is the </a:t>
            </a:r>
            <a:r>
              <a:rPr lang="en-US" altLang="ja-JP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transition function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, where </a:t>
            </a:r>
            <a:r>
              <a:rPr lang="el-G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Σ</a:t>
            </a:r>
            <a:r>
              <a:rPr lang="az-Cyrl-AZ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az-Cyrl-AZ" altLang="ja-JP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є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l-G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Σ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U {</a:t>
            </a:r>
            <a:r>
              <a:rPr lang="az-Cyrl-AZ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є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lvl="2" eaLnBrk="1" hangingPunct="1">
              <a:defRPr/>
            </a:pPr>
            <a:r>
              <a:rPr lang="en-IE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az-Cyrl-AZ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є</a:t>
            </a:r>
            <a:r>
              <a:rPr lang="en-IE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referred to as </a:t>
            </a:r>
            <a:r>
              <a:rPr lang="en-IE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epsilon</a:t>
            </a:r>
            <a:r>
              <a:rPr lang="en-IE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en-IE" altLang="ja-JP" sz="1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the empty string)</a:t>
            </a:r>
            <a:endParaRPr lang="en-US" altLang="ja-JP" sz="1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eaLnBrk="1" hangingPunct="1">
              <a:defRPr/>
            </a:pP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en-US" altLang="ja-JP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 Q is the </a:t>
            </a:r>
            <a:r>
              <a:rPr lang="en-US" altLang="ja-JP" sz="1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start state</a:t>
            </a:r>
          </a:p>
          <a:p>
            <a:pPr lvl="1" eaLnBrk="1" hangingPunct="1">
              <a:defRPr/>
            </a:pP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F 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 Q is the set of </a:t>
            </a:r>
            <a:r>
              <a:rPr lang="en-US" altLang="ja-JP" sz="1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accept states</a:t>
            </a:r>
          </a:p>
          <a:p>
            <a:pPr lvl="1" eaLnBrk="1" hangingPunct="1">
              <a:buFont typeface="Wingdings 3" pitchFamily="18" charset="2"/>
              <a:buNone/>
              <a:defRPr/>
            </a:pPr>
            <a:r>
              <a:rPr lang="en-IE" altLang="ja-JP" sz="1800" dirty="0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and </a:t>
            </a:r>
            <a:r>
              <a:rPr lang="en-US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L(M) = the language of machine M = set of all strings machine M accepts.</a:t>
            </a:r>
          </a:p>
          <a:p>
            <a:pPr eaLnBrk="1" hangingPunct="1">
              <a:defRPr/>
            </a:pPr>
            <a:r>
              <a:rPr lang="en-IE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NFAs differ from deterministic automata in that there may be more than one possible transition between a pair of states given a particular input.</a:t>
            </a:r>
            <a:endParaRPr lang="en-US" altLang="ja-JP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defRPr/>
            </a:pPr>
            <a:r>
              <a:rPr lang="en-IE" altLang="ja-JP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Note:</a:t>
            </a:r>
            <a:r>
              <a:rPr lang="en-IE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NFAs can be defined that don’t accept epsilon as input. </a:t>
            </a:r>
          </a:p>
          <a:p>
            <a:pPr eaLnBrk="1" hangingPunct="1">
              <a:defRPr/>
            </a:pPr>
            <a:r>
              <a:rPr lang="en-IE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NFAs that do accept epsilon are referred to as </a:t>
            </a:r>
            <a:r>
              <a:rPr lang="en-IE" altLang="ja-JP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NFAs with </a:t>
            </a:r>
            <a:r>
              <a:rPr lang="az-Cyrl-AZ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є</a:t>
            </a:r>
            <a:r>
              <a:rPr lang="en-IE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IE" altLang="ja-JP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moves</a:t>
            </a:r>
            <a:r>
              <a:rPr lang="en-IE" altLang="ja-JP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altLang="ja-JP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defRPr/>
            </a:pPr>
            <a:endParaRPr lang="en-IE" altLang="ja-JP" sz="1800" dirty="0"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 eaLnBrk="1" hangingPunct="1">
              <a:defRPr/>
            </a:pPr>
            <a:endParaRPr lang="en-US" altLang="ja-JP" sz="1800" dirty="0"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PushDown</a:t>
            </a:r>
            <a:r>
              <a:rPr lang="en-IE" dirty="0"/>
              <a:t>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More expressive than FSA</a:t>
            </a:r>
          </a:p>
          <a:p>
            <a:r>
              <a:rPr lang="en-IE" dirty="0"/>
              <a:t>Can compute any context-free grammar</a:t>
            </a:r>
          </a:p>
          <a:p>
            <a:r>
              <a:rPr lang="en-IE" dirty="0"/>
              <a:t>They use a stack as memory (therefore they can count and compute recursive function)</a:t>
            </a:r>
          </a:p>
          <a:p>
            <a:r>
              <a:rPr lang="en-IE" dirty="0"/>
              <a:t>Like FSA + a stack memory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1464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PDA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400" dirty="0"/>
              <a:t>A PDA can be formally described as a 7-tuple (Q, ∑, S, δ, q</a:t>
            </a:r>
            <a:r>
              <a:rPr lang="en-IE" sz="2400" baseline="-25000" dirty="0"/>
              <a:t>0</a:t>
            </a:r>
            <a:r>
              <a:rPr lang="en-IE" sz="2400" dirty="0"/>
              <a:t>, I, F):</a:t>
            </a:r>
          </a:p>
          <a:p>
            <a:r>
              <a:rPr lang="en-IE" sz="2400" b="1" dirty="0"/>
              <a:t>Q</a:t>
            </a:r>
            <a:r>
              <a:rPr lang="en-IE" sz="2400" dirty="0"/>
              <a:t> is the finite number of states</a:t>
            </a:r>
          </a:p>
          <a:p>
            <a:r>
              <a:rPr lang="en-IE" sz="2400" b="1" dirty="0"/>
              <a:t>∑</a:t>
            </a:r>
            <a:r>
              <a:rPr lang="en-IE" sz="2400" dirty="0"/>
              <a:t> is input alphabet</a:t>
            </a:r>
          </a:p>
          <a:p>
            <a:r>
              <a:rPr lang="en-IE" sz="2400" b="1" dirty="0"/>
              <a:t>S</a:t>
            </a:r>
            <a:r>
              <a:rPr lang="en-IE" sz="2400" dirty="0"/>
              <a:t> is stack symbols</a:t>
            </a:r>
          </a:p>
          <a:p>
            <a:r>
              <a:rPr lang="en-IE" sz="2400" b="1" dirty="0"/>
              <a:t>δ</a:t>
            </a:r>
            <a:r>
              <a:rPr lang="en-IE" sz="2400" dirty="0"/>
              <a:t> is the transition function: Q × (∑ ∪ {ε}) × S × Q × S*</a:t>
            </a:r>
          </a:p>
          <a:p>
            <a:r>
              <a:rPr lang="en-IE" sz="2400" b="1" dirty="0"/>
              <a:t>q</a:t>
            </a:r>
            <a:r>
              <a:rPr lang="en-IE" sz="2400" b="1" baseline="-25000" dirty="0"/>
              <a:t>0</a:t>
            </a:r>
            <a:r>
              <a:rPr lang="en-IE" sz="2400" dirty="0"/>
              <a:t> is the initial state (q</a:t>
            </a:r>
            <a:r>
              <a:rPr lang="en-IE" sz="2400" baseline="-25000" dirty="0"/>
              <a:t>0</a:t>
            </a:r>
            <a:r>
              <a:rPr lang="en-IE" sz="2400" dirty="0"/>
              <a:t> ∈ Q)</a:t>
            </a:r>
          </a:p>
          <a:p>
            <a:r>
              <a:rPr lang="en-IE" sz="2400" b="1" dirty="0"/>
              <a:t>I</a:t>
            </a:r>
            <a:r>
              <a:rPr lang="en-IE" sz="2400" dirty="0"/>
              <a:t> is the initial stack top symbol (I ∈ S)</a:t>
            </a:r>
          </a:p>
          <a:p>
            <a:r>
              <a:rPr lang="en-IE" sz="2400" b="1" dirty="0"/>
              <a:t>F</a:t>
            </a:r>
            <a:r>
              <a:rPr lang="en-IE" sz="2400" dirty="0"/>
              <a:t> is a set of accepting states (F ∈ Q)</a:t>
            </a:r>
          </a:p>
          <a:p>
            <a:endParaRPr lang="en-I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0445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PDA – transition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179712"/>
          </a:xfrm>
        </p:spPr>
        <p:txBody>
          <a:bodyPr/>
          <a:lstStyle/>
          <a:p>
            <a:r>
              <a:rPr lang="en-IE" sz="2000" dirty="0"/>
              <a:t>This means at state </a:t>
            </a:r>
            <a:r>
              <a:rPr lang="en-IE" sz="2000" b="1" dirty="0"/>
              <a:t>q</a:t>
            </a:r>
            <a:r>
              <a:rPr lang="en-IE" sz="2000" b="1" baseline="-25000" dirty="0"/>
              <a:t>1</a:t>
            </a:r>
            <a:r>
              <a:rPr lang="en-IE" sz="2000" dirty="0"/>
              <a:t>, if we encounter an input string </a:t>
            </a:r>
            <a:r>
              <a:rPr lang="en-IE" sz="2000" b="1" dirty="0"/>
              <a:t>‘a’</a:t>
            </a:r>
            <a:r>
              <a:rPr lang="en-IE" sz="2000" dirty="0"/>
              <a:t> and top symbol of the stack is </a:t>
            </a:r>
            <a:r>
              <a:rPr lang="en-IE" sz="2000" b="1" dirty="0"/>
              <a:t>‘b’</a:t>
            </a:r>
            <a:r>
              <a:rPr lang="en-IE" sz="2000" dirty="0"/>
              <a:t>, then we pop </a:t>
            </a:r>
            <a:r>
              <a:rPr lang="en-IE" sz="2000" b="1" dirty="0"/>
              <a:t>‘b’</a:t>
            </a:r>
            <a:r>
              <a:rPr lang="en-IE" sz="2000" dirty="0"/>
              <a:t>, push </a:t>
            </a:r>
            <a:r>
              <a:rPr lang="en-IE" sz="2000" b="1" dirty="0"/>
              <a:t>‘c’</a:t>
            </a:r>
            <a:r>
              <a:rPr lang="en-IE" sz="2000" dirty="0"/>
              <a:t> on top of the stack and move to state </a:t>
            </a:r>
            <a:r>
              <a:rPr lang="en-IE" sz="2000" b="1" dirty="0"/>
              <a:t>q</a:t>
            </a:r>
            <a:r>
              <a:rPr lang="en-IE" sz="2000" b="1" baseline="-25000" dirty="0"/>
              <a:t>2</a:t>
            </a:r>
            <a:r>
              <a:rPr lang="en-IE" sz="2000" dirty="0"/>
              <a:t>.</a:t>
            </a:r>
          </a:p>
          <a:p>
            <a:r>
              <a:rPr lang="en-IE" sz="2000" dirty="0"/>
              <a:t>A PDA may or may not read an input symbol, but it has to read the top of the stack in every transition.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84784"/>
            <a:ext cx="4464496" cy="27120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3645024"/>
            <a:ext cx="7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3645024"/>
            <a:ext cx="7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4195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Balanced Parenthesis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50013"/>
            <a:ext cx="4464496" cy="33483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45</a:t>
            </a:fld>
            <a:endParaRPr lang="en-IE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528" y="4941168"/>
            <a:ext cx="8686800" cy="109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sz="2000" kern="0" dirty="0"/>
              <a:t>The “epsilon” is the symbol for “empty symbol”, it means that no symbol is read.</a:t>
            </a:r>
          </a:p>
          <a:p>
            <a:r>
              <a:rPr lang="en-IE" sz="2000" kern="0" dirty="0"/>
              <a:t>$ = first symbol on the stack</a:t>
            </a:r>
          </a:p>
          <a:p>
            <a:r>
              <a:rPr lang="en-IE" sz="2000" kern="0" dirty="0"/>
              <a:t>A string is accepted if we are on a terminal state and the stack is </a:t>
            </a:r>
            <a:r>
              <a:rPr lang="en-IE" sz="2000" b="1" u="sng" kern="0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485431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>
                <a:latin typeface="Cambria" pitchFamily="18" charset="0"/>
              </a:rPr>
              <a:t>Chomsky Hierarchy</a:t>
            </a:r>
            <a:endParaRPr lang="en-US" sz="4000">
              <a:latin typeface="Cambria" pitchFamily="18" charset="0"/>
            </a:endParaRPr>
          </a:p>
        </p:txBody>
      </p:sp>
      <p:pic>
        <p:nvPicPr>
          <p:cNvPr id="89091" name="Content Placeholder 3" descr="2.bmp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00113" y="1341438"/>
            <a:ext cx="7496175" cy="4824412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>
                <a:latin typeface="Cambria" pitchFamily="18" charset="0"/>
              </a:rPr>
              <a:t>Chomsky Hierarchy</a:t>
            </a:r>
            <a:endParaRPr lang="en-US" sz="4000">
              <a:latin typeface="Cambria" pitchFamily="18" charset="0"/>
            </a:endParaRP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2693988" y="53022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53022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1341438"/>
            <a:ext cx="6972300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>
                <a:latin typeface="Cambria" pitchFamily="18" charset="0"/>
              </a:rPr>
              <a:t>Chomsky Hierarchy</a:t>
            </a:r>
            <a:endParaRPr lang="en-US" sz="4000">
              <a:latin typeface="Cambria" pitchFamily="18" charset="0"/>
            </a:endParaRP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2693988" y="53022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53022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1" descr="2.bmp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6013" y="1268413"/>
            <a:ext cx="662463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>
                <a:latin typeface="Cambria" pitchFamily="18" charset="0"/>
              </a:rPr>
              <a:t>Computational Power of Automata</a:t>
            </a:r>
            <a:endParaRPr lang="en-US" sz="4000">
              <a:latin typeface="Cambria" pitchFamily="18" charset="0"/>
            </a:endParaRPr>
          </a:p>
        </p:txBody>
      </p:sp>
      <p:pic>
        <p:nvPicPr>
          <p:cNvPr id="92163" name="Picture 1" descr="nature01255-i1.0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196975"/>
            <a:ext cx="6481762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err="1"/>
              <a:t>M.Gabbrielli</a:t>
            </a:r>
            <a:r>
              <a:rPr lang="en-IE" sz="2400" dirty="0"/>
              <a:t>, S. Martini (2010) Programming Languages: Principles and Paradigms, Springer </a:t>
            </a:r>
            <a:endParaRPr lang="it-IT" sz="2400" dirty="0"/>
          </a:p>
          <a:p>
            <a:pPr lvl="1"/>
            <a:r>
              <a:rPr lang="en-IE" sz="2000" dirty="0"/>
              <a:t>Pratt, </a:t>
            </a:r>
            <a:r>
              <a:rPr lang="en-IE" sz="2000" dirty="0" err="1"/>
              <a:t>Zelkowitz</a:t>
            </a:r>
            <a:r>
              <a:rPr lang="en-IE" sz="2000" dirty="0"/>
              <a:t> (2001) Programming Languages Design and Implementation, Prentice Hall</a:t>
            </a:r>
          </a:p>
          <a:p>
            <a:r>
              <a:rPr lang="en-US" sz="2400" dirty="0"/>
              <a:t>M. Fowler et al. Refactoring: Improving the Design of Existing Code , </a:t>
            </a:r>
            <a:r>
              <a:rPr lang="it-IT" sz="2400" dirty="0"/>
              <a:t>Addison Wesley 2010</a:t>
            </a:r>
          </a:p>
          <a:p>
            <a:endParaRPr lang="it-IT" sz="2400" dirty="0"/>
          </a:p>
          <a:p>
            <a:r>
              <a:rPr lang="it-IT" sz="2400" dirty="0"/>
              <a:t>Online resources on Prolog, Haskell.</a:t>
            </a:r>
            <a:endParaRPr lang="en-US" sz="2400" dirty="0"/>
          </a:p>
          <a:p>
            <a:endParaRPr lang="it-IT" sz="2400" dirty="0"/>
          </a:p>
          <a:p>
            <a:pPr>
              <a:buNone/>
            </a:pPr>
            <a:endParaRPr lang="it-I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than one tree...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50</a:t>
            </a:fld>
            <a:endParaRPr lang="en-I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17716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8386" y="1323206"/>
            <a:ext cx="26479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3512" y="3284984"/>
            <a:ext cx="2667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501008"/>
            <a:ext cx="19621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5733256"/>
            <a:ext cx="803184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>
            <a:off x="3059832" y="2276872"/>
            <a:ext cx="172819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2771800" y="4725144"/>
            <a:ext cx="37444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400" dirty="0"/>
              <a:t>Ambiguity</a:t>
            </a:r>
            <a:endParaRPr lang="en-US" sz="34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We may have the problem that a set of grammar rules can generate two possible parse trees for one and the same sequence of terminal symbols.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IE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lvl="1">
              <a:spcAft>
                <a:spcPts val="500"/>
              </a:spcAft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Rule1: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If_statement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noProof="1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if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Exp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then S </a:t>
            </a:r>
          </a:p>
          <a:p>
            <a:pPr lvl="1">
              <a:spcAft>
                <a:spcPts val="500"/>
              </a:spcAft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Rule2: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If_statement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noProof="1"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if Exp then S else S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IE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to be parsed: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if a &lt; b then  if c &lt; y then write(yes) else write(no);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First interpretation using Rule1:		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If a &lt; b then { if c &lt; y then write(yes) else write(no); }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IE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Second interpretation using Rule2: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If a &lt; b then { if c &lt; y then write(yes) } else write(no);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en-IE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20000"/>
              </a:lnSpc>
              <a:defRPr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20000"/>
              </a:lnSpc>
              <a:defRPr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20000"/>
              </a:lnSpc>
              <a:defRPr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20000"/>
              </a:lnSpc>
              <a:defRPr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20000"/>
              </a:lnSpc>
              <a:defRPr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news: unambiguous is always possible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179712"/>
          </a:xfrm>
        </p:spPr>
        <p:txBody>
          <a:bodyPr/>
          <a:lstStyle/>
          <a:p>
            <a:r>
              <a:rPr lang="en-GB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Valid precedence rule is implemented</a:t>
            </a:r>
          </a:p>
          <a:p>
            <a:r>
              <a:rPr lang="en-GB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At a cost of complexity and more non-terminal symbols</a:t>
            </a:r>
            <a:endParaRPr lang="it-IT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52</a:t>
            </a:fld>
            <a:endParaRPr lang="en-I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3" y="1700808"/>
            <a:ext cx="581422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Lectures Plan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09451"/>
              </p:ext>
            </p:extLst>
          </p:nvPr>
        </p:nvGraphicFramePr>
        <p:xfrm>
          <a:off x="755577" y="1397001"/>
          <a:ext cx="7560839" cy="4718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Week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Lecture Content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Introduction,</a:t>
                      </a:r>
                      <a:r>
                        <a:rPr lang="en-GB" sz="16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Programming Languages, Grammar, Environment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Environment / Memory Management</a:t>
                      </a:r>
                      <a:endParaRPr lang="it-IT" sz="16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Memory Management</a:t>
                      </a:r>
                      <a:endParaRPr lang="it-IT" sz="16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Logic</a:t>
                      </a:r>
                      <a:r>
                        <a:rPr lang="en-GB" sz="16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Programming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Logic</a:t>
                      </a:r>
                      <a:r>
                        <a:rPr lang="en-GB" sz="16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Programming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Logic Programming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Revision</a:t>
                      </a:r>
                      <a:r>
                        <a:rPr lang="it-IT" sz="16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Week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Functional Programming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Functional Programming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Functional Programming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14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OO Programming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Refactoring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3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Refactoring – In class presentation</a:t>
                      </a:r>
                      <a:endParaRPr lang="it-IT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is a programming paradigm?</a:t>
            </a:r>
          </a:p>
          <a:p>
            <a:endParaRPr lang="en-IE" dirty="0"/>
          </a:p>
          <a:p>
            <a:r>
              <a:rPr lang="en-IE" dirty="0"/>
              <a:t>A style, but not only, a different approach, a different set of rules, a different ways of approaching and solving problems.</a:t>
            </a:r>
          </a:p>
          <a:p>
            <a:endParaRPr lang="en-IE" sz="2400" dirty="0"/>
          </a:p>
          <a:p>
            <a:r>
              <a:rPr lang="en-IE" dirty="0"/>
              <a:t>Procedural (and </a:t>
            </a:r>
            <a:r>
              <a:rPr lang="en-IE" dirty="0" err="1"/>
              <a:t>derivates</a:t>
            </a:r>
            <a:r>
              <a:rPr lang="en-IE" dirty="0"/>
              <a:t> such as OO).</a:t>
            </a:r>
          </a:p>
          <a:p>
            <a:r>
              <a:rPr lang="en-IE" dirty="0"/>
              <a:t>Logic</a:t>
            </a:r>
          </a:p>
          <a:p>
            <a:r>
              <a:rPr lang="en-IE" dirty="0"/>
              <a:t>Functional</a:t>
            </a:r>
          </a:p>
          <a:p>
            <a:pPr algn="ctr"/>
            <a:r>
              <a:rPr lang="en-IE" dirty="0"/>
              <a:t>Examples?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797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F352-F799-ACC5-B88F-BE811B7A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Paradigms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E609-DBB0-423A-9A7A-5CCF68CC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62E46-F009-9D66-B043-95059A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7CE05-2964-814A-AF5D-2B00ED93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376362"/>
            <a:ext cx="69151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Factorial of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How would you do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3346704"/>
      </p:ext>
    </p:extLst>
  </p:cSld>
  <p:clrMapOvr>
    <a:masterClrMapping/>
  </p:clrMapOvr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621B16E-042D-454A-BA04-BEC5DDB2B28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56630</TotalTime>
  <Words>2762</Words>
  <Application>Microsoft Office PowerPoint</Application>
  <PresentationFormat>On-screen Show (4:3)</PresentationFormat>
  <Paragraphs>492</Paragraphs>
  <Slides>52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Arial Rounded MT Bold</vt:lpstr>
      <vt:lpstr>Arial Unicode MS</vt:lpstr>
      <vt:lpstr>Cambria</vt:lpstr>
      <vt:lpstr>Consolas</vt:lpstr>
      <vt:lpstr>Courier New</vt:lpstr>
      <vt:lpstr>Helvetica-Narrow</vt:lpstr>
      <vt:lpstr>Times New Roman</vt:lpstr>
      <vt:lpstr>Verdana</vt:lpstr>
      <vt:lpstr>Wingdings 3</vt:lpstr>
      <vt:lpstr>NDRC Template</vt:lpstr>
      <vt:lpstr>Equation</vt:lpstr>
      <vt:lpstr>Programming and Paradigms: Principles and Practices Lecture 1 </vt:lpstr>
      <vt:lpstr>Lecturer &amp; Timetable</vt:lpstr>
      <vt:lpstr>Course content (in a nutshell)</vt:lpstr>
      <vt:lpstr>Course Philosophy</vt:lpstr>
      <vt:lpstr>Books</vt:lpstr>
      <vt:lpstr>Lectures Plan</vt:lpstr>
      <vt:lpstr>PowerPoint Presentation</vt:lpstr>
      <vt:lpstr>Programming Paradigms</vt:lpstr>
      <vt:lpstr>Factorial of a Number</vt:lpstr>
      <vt:lpstr>Procedural way</vt:lpstr>
      <vt:lpstr>Procedural /2</vt:lpstr>
      <vt:lpstr>Procedural /3</vt:lpstr>
      <vt:lpstr>Functional</vt:lpstr>
      <vt:lpstr>Tail vs. Not Tail Recursion</vt:lpstr>
      <vt:lpstr>Prolog</vt:lpstr>
      <vt:lpstr>A Logic Program example</vt:lpstr>
      <vt:lpstr>A Logic Program example</vt:lpstr>
      <vt:lpstr>Lecture 1 Describing a Programming Language</vt:lpstr>
      <vt:lpstr>Formal Translation Models</vt:lpstr>
      <vt:lpstr>Grammar Concepts</vt:lpstr>
      <vt:lpstr>Grammar Example</vt:lpstr>
      <vt:lpstr>Backus-Naur Form</vt:lpstr>
      <vt:lpstr>BNF Example</vt:lpstr>
      <vt:lpstr>A more complex Grammar Example</vt:lpstr>
      <vt:lpstr>Derivation Trees</vt:lpstr>
      <vt:lpstr>4 types of Grammars for Programming Languages</vt:lpstr>
      <vt:lpstr>Grammars for Programming Languages</vt:lpstr>
      <vt:lpstr>Context-Free Grammar (type 2)</vt:lpstr>
      <vt:lpstr>Grammar for a basic programming language</vt:lpstr>
      <vt:lpstr>Grammar for a basic programming language /2</vt:lpstr>
      <vt:lpstr>Regular Grammars and Regular Expressions (type 3 grammars)</vt:lpstr>
      <vt:lpstr>Regular Expressions Example</vt:lpstr>
      <vt:lpstr>Regular and Context-Free Languages</vt:lpstr>
      <vt:lpstr>Example 1 – What is this grammar computing?</vt:lpstr>
      <vt:lpstr>Example 2 – What is this grammar computing?</vt:lpstr>
      <vt:lpstr>Example 3 – What is this grammar computing?</vt:lpstr>
      <vt:lpstr>Example 4 – What is this grammar computing?</vt:lpstr>
      <vt:lpstr>Example 5</vt:lpstr>
      <vt:lpstr>Finite-State Automata</vt:lpstr>
      <vt:lpstr>Finite-State Automata Example</vt:lpstr>
      <vt:lpstr>Non-Deterministic Finite-State Automata</vt:lpstr>
      <vt:lpstr>PushDown Automata</vt:lpstr>
      <vt:lpstr>PDA - definition</vt:lpstr>
      <vt:lpstr>PDA – transition function</vt:lpstr>
      <vt:lpstr>Balanced Parenthesis</vt:lpstr>
      <vt:lpstr>Chomsky Hierarchy</vt:lpstr>
      <vt:lpstr>Chomsky Hierarchy</vt:lpstr>
      <vt:lpstr>Chomsky Hierarchy</vt:lpstr>
      <vt:lpstr>Computational Power of Automata</vt:lpstr>
      <vt:lpstr>More than one tree...</vt:lpstr>
      <vt:lpstr>Ambiguity</vt:lpstr>
      <vt:lpstr>Good news: unambiguous is always possible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378</cp:revision>
  <cp:lastPrinted>2013-09-24T09:36:36Z</cp:lastPrinted>
  <dcterms:created xsi:type="dcterms:W3CDTF">2010-08-13T08:18:53Z</dcterms:created>
  <dcterms:modified xsi:type="dcterms:W3CDTF">2022-09-30T09:04:23Z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