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handoutMasterIdLst>
    <p:handoutMasterId r:id="rId70"/>
  </p:handoutMasterIdLst>
  <p:sldIdLst>
    <p:sldId id="259" r:id="rId5"/>
    <p:sldId id="668" r:id="rId6"/>
    <p:sldId id="495" r:id="rId7"/>
    <p:sldId id="670" r:id="rId8"/>
    <p:sldId id="260" r:id="rId9"/>
    <p:sldId id="261" r:id="rId10"/>
    <p:sldId id="262" r:id="rId11"/>
    <p:sldId id="671" r:id="rId12"/>
    <p:sldId id="672" r:id="rId13"/>
    <p:sldId id="673" r:id="rId14"/>
    <p:sldId id="674" r:id="rId15"/>
    <p:sldId id="675" r:id="rId16"/>
    <p:sldId id="676" r:id="rId17"/>
    <p:sldId id="677" r:id="rId18"/>
    <p:sldId id="678" r:id="rId19"/>
    <p:sldId id="679" r:id="rId20"/>
    <p:sldId id="681" r:id="rId21"/>
    <p:sldId id="683" r:id="rId22"/>
    <p:sldId id="688" r:id="rId23"/>
    <p:sldId id="685" r:id="rId24"/>
    <p:sldId id="686" r:id="rId25"/>
    <p:sldId id="687" r:id="rId26"/>
    <p:sldId id="669" r:id="rId27"/>
    <p:sldId id="496" r:id="rId28"/>
    <p:sldId id="497" r:id="rId29"/>
    <p:sldId id="499" r:id="rId30"/>
    <p:sldId id="501" r:id="rId31"/>
    <p:sldId id="502" r:id="rId32"/>
    <p:sldId id="504" r:id="rId33"/>
    <p:sldId id="505" r:id="rId34"/>
    <p:sldId id="506" r:id="rId35"/>
    <p:sldId id="507" r:id="rId36"/>
    <p:sldId id="508" r:id="rId37"/>
    <p:sldId id="617" r:id="rId38"/>
    <p:sldId id="618" r:id="rId39"/>
    <p:sldId id="621" r:id="rId40"/>
    <p:sldId id="622" r:id="rId41"/>
    <p:sldId id="623" r:id="rId42"/>
    <p:sldId id="624" r:id="rId43"/>
    <p:sldId id="626" r:id="rId44"/>
    <p:sldId id="627" r:id="rId45"/>
    <p:sldId id="628" r:id="rId46"/>
    <p:sldId id="629" r:id="rId47"/>
    <p:sldId id="635" r:id="rId48"/>
    <p:sldId id="636" r:id="rId49"/>
    <p:sldId id="637" r:id="rId50"/>
    <p:sldId id="638" r:id="rId51"/>
    <p:sldId id="639" r:id="rId52"/>
    <p:sldId id="640" r:id="rId53"/>
    <p:sldId id="641" r:id="rId54"/>
    <p:sldId id="642" r:id="rId55"/>
    <p:sldId id="643" r:id="rId56"/>
    <p:sldId id="644" r:id="rId57"/>
    <p:sldId id="645" r:id="rId58"/>
    <p:sldId id="646" r:id="rId59"/>
    <p:sldId id="647" r:id="rId60"/>
    <p:sldId id="650" r:id="rId61"/>
    <p:sldId id="651" r:id="rId62"/>
    <p:sldId id="652" r:id="rId63"/>
    <p:sldId id="662" r:id="rId64"/>
    <p:sldId id="663" r:id="rId65"/>
    <p:sldId id="665" r:id="rId66"/>
    <p:sldId id="666" r:id="rId67"/>
    <p:sldId id="667" r:id="rId6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C3"/>
    <a:srgbClr val="1E5BE2"/>
    <a:srgbClr val="83C937"/>
    <a:srgbClr val="0033CC"/>
    <a:srgbClr val="003300"/>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0" autoAdjust="0"/>
    <p:restoredTop sz="89412" autoAdjust="0"/>
  </p:normalViewPr>
  <p:slideViewPr>
    <p:cSldViewPr>
      <p:cViewPr varScale="1">
        <p:scale>
          <a:sx n="56" d="100"/>
          <a:sy n="56" d="100"/>
        </p:scale>
        <p:origin x="1456"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8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1099412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39256096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147593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99874496-4583-4589-908E-4AC1A3D96947}" type="slidenum">
              <a:rPr lang="en-US" smtClean="0"/>
              <a:pPr>
                <a:defRPr/>
              </a:pPr>
              <a:t>30</a:t>
            </a:fld>
            <a:endParaRPr lang="en-US" dirty="0"/>
          </a:p>
        </p:txBody>
      </p:sp>
    </p:spTree>
    <p:extLst>
      <p:ext uri="{BB962C8B-B14F-4D97-AF65-F5344CB8AC3E}">
        <p14:creationId xmlns:p14="http://schemas.microsoft.com/office/powerpoint/2010/main" val="71461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26AE1AD0-A8B2-418C-BFE0-A9BE3930CB5B}" type="slidenum">
              <a:rPr lang="en-US" smtClean="0"/>
              <a:pPr>
                <a:defRPr/>
              </a:pPr>
              <a:t>31</a:t>
            </a:fld>
            <a:endParaRPr lang="en-US" dirty="0"/>
          </a:p>
        </p:txBody>
      </p:sp>
    </p:spTree>
    <p:extLst>
      <p:ext uri="{BB962C8B-B14F-4D97-AF65-F5344CB8AC3E}">
        <p14:creationId xmlns:p14="http://schemas.microsoft.com/office/powerpoint/2010/main" val="3264381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B76708DE-2F2E-4D51-9070-BF1A244BCD91}" type="slidenum">
              <a:rPr lang="en-US" smtClean="0"/>
              <a:pPr>
                <a:defRPr/>
              </a:pPr>
              <a:t>32</a:t>
            </a:fld>
            <a:endParaRPr lang="en-US" dirty="0"/>
          </a:p>
        </p:txBody>
      </p:sp>
    </p:spTree>
    <p:extLst>
      <p:ext uri="{BB962C8B-B14F-4D97-AF65-F5344CB8AC3E}">
        <p14:creationId xmlns:p14="http://schemas.microsoft.com/office/powerpoint/2010/main" val="2455005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6A91EE5F-3A73-4FBB-BC08-1380DD09C58C}" type="slidenum">
              <a:rPr lang="en-US" smtClean="0"/>
              <a:pPr>
                <a:defRPr/>
              </a:pPr>
              <a:t>33</a:t>
            </a:fld>
            <a:endParaRPr lang="en-US" dirty="0"/>
          </a:p>
        </p:txBody>
      </p:sp>
    </p:spTree>
    <p:extLst>
      <p:ext uri="{BB962C8B-B14F-4D97-AF65-F5344CB8AC3E}">
        <p14:creationId xmlns:p14="http://schemas.microsoft.com/office/powerpoint/2010/main" val="214209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CD3174A2-7BF7-4F0B-AB42-D566C0947904}" type="slidenum">
              <a:rPr lang="en-US" smtClean="0"/>
              <a:pPr>
                <a:defRPr/>
              </a:pPr>
              <a:t>34</a:t>
            </a:fld>
            <a:endParaRPr lang="en-US" dirty="0"/>
          </a:p>
        </p:txBody>
      </p:sp>
    </p:spTree>
    <p:extLst>
      <p:ext uri="{BB962C8B-B14F-4D97-AF65-F5344CB8AC3E}">
        <p14:creationId xmlns:p14="http://schemas.microsoft.com/office/powerpoint/2010/main" val="2483561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p:spPr>
      </p:sp>
      <p:sp>
        <p:nvSpPr>
          <p:cNvPr id="176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ABEA9BC9-0CB3-48C6-8918-6BD2E07977BD}" type="slidenum">
              <a:rPr lang="en-US" smtClean="0"/>
              <a:pPr>
                <a:defRPr/>
              </a:pPr>
              <a:t>35</a:t>
            </a:fld>
            <a:endParaRPr lang="en-US" dirty="0"/>
          </a:p>
        </p:txBody>
      </p:sp>
    </p:spTree>
    <p:extLst>
      <p:ext uri="{BB962C8B-B14F-4D97-AF65-F5344CB8AC3E}">
        <p14:creationId xmlns:p14="http://schemas.microsoft.com/office/powerpoint/2010/main" val="371478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048D3F9B-D28B-4AE7-AB23-939A2CB90D77}" type="slidenum">
              <a:rPr lang="en-US" smtClean="0"/>
              <a:pPr>
                <a:defRPr/>
              </a:pPr>
              <a:t>36</a:t>
            </a:fld>
            <a:endParaRPr lang="en-US" dirty="0"/>
          </a:p>
        </p:txBody>
      </p:sp>
    </p:spTree>
    <p:extLst>
      <p:ext uri="{BB962C8B-B14F-4D97-AF65-F5344CB8AC3E}">
        <p14:creationId xmlns:p14="http://schemas.microsoft.com/office/powerpoint/2010/main" val="1015739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CC4E6B61-F534-4B31-BD74-5E3462DC266F}" type="slidenum">
              <a:rPr lang="en-US" smtClean="0"/>
              <a:pPr>
                <a:defRPr/>
              </a:pPr>
              <a:t>37</a:t>
            </a:fld>
            <a:endParaRPr lang="en-US" dirty="0"/>
          </a:p>
        </p:txBody>
      </p:sp>
    </p:spTree>
    <p:extLst>
      <p:ext uri="{BB962C8B-B14F-4D97-AF65-F5344CB8AC3E}">
        <p14:creationId xmlns:p14="http://schemas.microsoft.com/office/powerpoint/2010/main" val="635901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6CF4B6D8-F452-4939-8F83-24D08E14175C}" type="slidenum">
              <a:rPr lang="en-US" smtClean="0"/>
              <a:pPr>
                <a:defRPr/>
              </a:pPr>
              <a:t>38</a:t>
            </a:fld>
            <a:endParaRPr lang="en-US" dirty="0"/>
          </a:p>
        </p:txBody>
      </p:sp>
    </p:spTree>
    <p:extLst>
      <p:ext uri="{BB962C8B-B14F-4D97-AF65-F5344CB8AC3E}">
        <p14:creationId xmlns:p14="http://schemas.microsoft.com/office/powerpoint/2010/main" val="3721630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p:spPr>
      </p:sp>
      <p:sp>
        <p:nvSpPr>
          <p:cNvPr id="182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F5D565B5-AA8F-402A-958F-A6EA431754FE}" type="slidenum">
              <a:rPr lang="en-US" smtClean="0"/>
              <a:pPr>
                <a:defRPr/>
              </a:pPr>
              <a:t>39</a:t>
            </a:fld>
            <a:endParaRPr lang="en-US" dirty="0"/>
          </a:p>
        </p:txBody>
      </p:sp>
    </p:spTree>
    <p:extLst>
      <p:ext uri="{BB962C8B-B14F-4D97-AF65-F5344CB8AC3E}">
        <p14:creationId xmlns:p14="http://schemas.microsoft.com/office/powerpoint/2010/main" val="382779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C1396160-7F80-41E5-9F43-5C6E0825AC10}" type="slidenum">
              <a:rPr lang="en-US" smtClean="0"/>
              <a:pPr>
                <a:defRPr/>
              </a:pPr>
              <a:t>3</a:t>
            </a:fld>
            <a:endParaRPr lang="en-US" dirty="0"/>
          </a:p>
        </p:txBody>
      </p:sp>
    </p:spTree>
    <p:extLst>
      <p:ext uri="{BB962C8B-B14F-4D97-AF65-F5344CB8AC3E}">
        <p14:creationId xmlns:p14="http://schemas.microsoft.com/office/powerpoint/2010/main" val="2317220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038893CE-3C0C-4911-B1CF-FFAE92AADB19}" type="slidenum">
              <a:rPr lang="en-US" smtClean="0"/>
              <a:pPr>
                <a:defRPr/>
              </a:pPr>
              <a:t>40</a:t>
            </a:fld>
            <a:endParaRPr lang="en-US" dirty="0"/>
          </a:p>
        </p:txBody>
      </p:sp>
    </p:spTree>
    <p:extLst>
      <p:ext uri="{BB962C8B-B14F-4D97-AF65-F5344CB8AC3E}">
        <p14:creationId xmlns:p14="http://schemas.microsoft.com/office/powerpoint/2010/main" val="164403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CE565A8E-E6CF-491E-B4F1-BB89062C5525}" type="slidenum">
              <a:rPr lang="en-US" smtClean="0"/>
              <a:pPr>
                <a:defRPr/>
              </a:pPr>
              <a:t>41</a:t>
            </a:fld>
            <a:endParaRPr lang="en-US" dirty="0"/>
          </a:p>
        </p:txBody>
      </p:sp>
    </p:spTree>
    <p:extLst>
      <p:ext uri="{BB962C8B-B14F-4D97-AF65-F5344CB8AC3E}">
        <p14:creationId xmlns:p14="http://schemas.microsoft.com/office/powerpoint/2010/main" val="80827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p:spPr>
      </p:sp>
      <p:sp>
        <p:nvSpPr>
          <p:cNvPr id="186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FBD06C25-5AE1-4EBC-B2F0-CBD9A8618711}" type="slidenum">
              <a:rPr lang="en-US" smtClean="0"/>
              <a:pPr>
                <a:defRPr/>
              </a:pPr>
              <a:t>42</a:t>
            </a:fld>
            <a:endParaRPr lang="en-US" dirty="0"/>
          </a:p>
        </p:txBody>
      </p:sp>
    </p:spTree>
    <p:extLst>
      <p:ext uri="{BB962C8B-B14F-4D97-AF65-F5344CB8AC3E}">
        <p14:creationId xmlns:p14="http://schemas.microsoft.com/office/powerpoint/2010/main" val="1938130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71C04119-741D-47A4-AF95-D3955344B46C}" type="slidenum">
              <a:rPr lang="en-US" smtClean="0"/>
              <a:pPr>
                <a:defRPr/>
              </a:pPr>
              <a:t>43</a:t>
            </a:fld>
            <a:endParaRPr lang="en-US" dirty="0"/>
          </a:p>
        </p:txBody>
      </p:sp>
    </p:spTree>
    <p:extLst>
      <p:ext uri="{BB962C8B-B14F-4D97-AF65-F5344CB8AC3E}">
        <p14:creationId xmlns:p14="http://schemas.microsoft.com/office/powerpoint/2010/main" val="1354097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C93F9332-452D-49EA-A9EE-1813C2422391}" type="slidenum">
              <a:rPr lang="en-US" smtClean="0"/>
              <a:pPr>
                <a:defRPr/>
              </a:pPr>
              <a:t>44</a:t>
            </a:fld>
            <a:endParaRPr lang="en-US" dirty="0"/>
          </a:p>
        </p:txBody>
      </p:sp>
    </p:spTree>
    <p:extLst>
      <p:ext uri="{BB962C8B-B14F-4D97-AF65-F5344CB8AC3E}">
        <p14:creationId xmlns:p14="http://schemas.microsoft.com/office/powerpoint/2010/main" val="4032180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E652DA3B-FB48-41F6-8CBC-46F99734C916}" type="slidenum">
              <a:rPr lang="en-US" smtClean="0"/>
              <a:pPr>
                <a:defRPr/>
              </a:pPr>
              <a:t>45</a:t>
            </a:fld>
            <a:endParaRPr lang="en-US" dirty="0"/>
          </a:p>
        </p:txBody>
      </p:sp>
    </p:spTree>
    <p:extLst>
      <p:ext uri="{BB962C8B-B14F-4D97-AF65-F5344CB8AC3E}">
        <p14:creationId xmlns:p14="http://schemas.microsoft.com/office/powerpoint/2010/main" val="3606269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p:spPr>
      </p:sp>
      <p:sp>
        <p:nvSpPr>
          <p:cNvPr id="195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B456C75C-D64C-468C-AF1E-D2C4385A1085}" type="slidenum">
              <a:rPr lang="en-US" smtClean="0"/>
              <a:pPr>
                <a:defRPr/>
              </a:pPr>
              <a:t>46</a:t>
            </a:fld>
            <a:endParaRPr lang="en-US" dirty="0"/>
          </a:p>
        </p:txBody>
      </p:sp>
    </p:spTree>
    <p:extLst>
      <p:ext uri="{BB962C8B-B14F-4D97-AF65-F5344CB8AC3E}">
        <p14:creationId xmlns:p14="http://schemas.microsoft.com/office/powerpoint/2010/main" val="4044548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50EA63DC-938E-431E-B358-7C817F1A35CB}" type="slidenum">
              <a:rPr lang="en-US" smtClean="0"/>
              <a:pPr>
                <a:defRPr/>
              </a:pPr>
              <a:t>47</a:t>
            </a:fld>
            <a:endParaRPr lang="en-US" dirty="0"/>
          </a:p>
        </p:txBody>
      </p:sp>
    </p:spTree>
    <p:extLst>
      <p:ext uri="{BB962C8B-B14F-4D97-AF65-F5344CB8AC3E}">
        <p14:creationId xmlns:p14="http://schemas.microsoft.com/office/powerpoint/2010/main" val="1019176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A0501B93-603C-44A3-B62B-4931EAB1FEC8}" type="slidenum">
              <a:rPr lang="en-US" smtClean="0"/>
              <a:pPr>
                <a:defRPr/>
              </a:pPr>
              <a:t>48</a:t>
            </a:fld>
            <a:endParaRPr lang="en-US" dirty="0"/>
          </a:p>
        </p:txBody>
      </p:sp>
    </p:spTree>
    <p:extLst>
      <p:ext uri="{BB962C8B-B14F-4D97-AF65-F5344CB8AC3E}">
        <p14:creationId xmlns:p14="http://schemas.microsoft.com/office/powerpoint/2010/main" val="237087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p:spPr>
      </p:sp>
      <p:sp>
        <p:nvSpPr>
          <p:cNvPr id="198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AE0926D9-A0EE-45E8-8F88-EC45A413BCBB}" type="slidenum">
              <a:rPr lang="en-US" smtClean="0"/>
              <a:pPr>
                <a:defRPr/>
              </a:pPr>
              <a:t>49</a:t>
            </a:fld>
            <a:endParaRPr lang="en-US" dirty="0"/>
          </a:p>
        </p:txBody>
      </p:sp>
    </p:spTree>
    <p:extLst>
      <p:ext uri="{BB962C8B-B14F-4D97-AF65-F5344CB8AC3E}">
        <p14:creationId xmlns:p14="http://schemas.microsoft.com/office/powerpoint/2010/main" val="10510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C1396160-7F80-41E5-9F43-5C6E0825AC10}" type="slidenum">
              <a:rPr lang="en-US" smtClean="0"/>
              <a:pPr>
                <a:defRPr/>
              </a:pPr>
              <a:t>23</a:t>
            </a:fld>
            <a:endParaRPr lang="en-US" dirty="0"/>
          </a:p>
        </p:txBody>
      </p:sp>
    </p:spTree>
    <p:extLst>
      <p:ext uri="{BB962C8B-B14F-4D97-AF65-F5344CB8AC3E}">
        <p14:creationId xmlns:p14="http://schemas.microsoft.com/office/powerpoint/2010/main" val="2062817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37ED781D-3AEA-4181-BF84-308B59C6A863}" type="slidenum">
              <a:rPr lang="en-US" smtClean="0"/>
              <a:pPr>
                <a:defRPr/>
              </a:pPr>
              <a:t>50</a:t>
            </a:fld>
            <a:endParaRPr lang="en-US" dirty="0"/>
          </a:p>
        </p:txBody>
      </p:sp>
    </p:spTree>
    <p:extLst>
      <p:ext uri="{BB962C8B-B14F-4D97-AF65-F5344CB8AC3E}">
        <p14:creationId xmlns:p14="http://schemas.microsoft.com/office/powerpoint/2010/main" val="644315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p:spPr>
      </p:sp>
      <p:sp>
        <p:nvSpPr>
          <p:cNvPr id="200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1B692B41-7A91-4378-A62F-C696A53404A7}" type="slidenum">
              <a:rPr lang="en-US" smtClean="0"/>
              <a:pPr>
                <a:defRPr/>
              </a:pPr>
              <a:t>51</a:t>
            </a:fld>
            <a:endParaRPr lang="en-US" dirty="0"/>
          </a:p>
        </p:txBody>
      </p:sp>
    </p:spTree>
    <p:extLst>
      <p:ext uri="{BB962C8B-B14F-4D97-AF65-F5344CB8AC3E}">
        <p14:creationId xmlns:p14="http://schemas.microsoft.com/office/powerpoint/2010/main" val="3173607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66E5DA5D-E322-48C7-9063-616CCBC88471}" type="slidenum">
              <a:rPr lang="en-US" smtClean="0"/>
              <a:pPr>
                <a:defRPr/>
              </a:pPr>
              <a:t>52</a:t>
            </a:fld>
            <a:endParaRPr lang="en-US" dirty="0"/>
          </a:p>
        </p:txBody>
      </p:sp>
    </p:spTree>
    <p:extLst>
      <p:ext uri="{BB962C8B-B14F-4D97-AF65-F5344CB8AC3E}">
        <p14:creationId xmlns:p14="http://schemas.microsoft.com/office/powerpoint/2010/main" val="422133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773AF328-3D51-450C-A3E9-9548ECFA5E08}" type="slidenum">
              <a:rPr lang="en-US" smtClean="0"/>
              <a:pPr>
                <a:defRPr/>
              </a:pPr>
              <a:t>53</a:t>
            </a:fld>
            <a:endParaRPr lang="en-US" dirty="0"/>
          </a:p>
        </p:txBody>
      </p:sp>
    </p:spTree>
    <p:extLst>
      <p:ext uri="{BB962C8B-B14F-4D97-AF65-F5344CB8AC3E}">
        <p14:creationId xmlns:p14="http://schemas.microsoft.com/office/powerpoint/2010/main" val="2073161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E9C92006-D253-4F8A-8BFF-572BF45A49B7}" type="slidenum">
              <a:rPr lang="en-US" smtClean="0"/>
              <a:pPr>
                <a:defRPr/>
              </a:pPr>
              <a:t>54</a:t>
            </a:fld>
            <a:endParaRPr lang="en-US" dirty="0"/>
          </a:p>
        </p:txBody>
      </p:sp>
    </p:spTree>
    <p:extLst>
      <p:ext uri="{BB962C8B-B14F-4D97-AF65-F5344CB8AC3E}">
        <p14:creationId xmlns:p14="http://schemas.microsoft.com/office/powerpoint/2010/main" val="2877739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D9E3B330-152F-4B46-8B17-05A88340F2E8}" type="slidenum">
              <a:rPr lang="en-US" smtClean="0"/>
              <a:pPr>
                <a:defRPr/>
              </a:pPr>
              <a:t>55</a:t>
            </a:fld>
            <a:endParaRPr lang="en-US" dirty="0"/>
          </a:p>
        </p:txBody>
      </p:sp>
    </p:spTree>
    <p:extLst>
      <p:ext uri="{BB962C8B-B14F-4D97-AF65-F5344CB8AC3E}">
        <p14:creationId xmlns:p14="http://schemas.microsoft.com/office/powerpoint/2010/main" val="2684137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AB70630C-BD4B-4D73-A04B-47E26AB079B9}" type="slidenum">
              <a:rPr lang="en-US" smtClean="0"/>
              <a:pPr>
                <a:defRPr/>
              </a:pPr>
              <a:t>56</a:t>
            </a:fld>
            <a:endParaRPr lang="en-US" dirty="0"/>
          </a:p>
        </p:txBody>
      </p:sp>
    </p:spTree>
    <p:extLst>
      <p:ext uri="{BB962C8B-B14F-4D97-AF65-F5344CB8AC3E}">
        <p14:creationId xmlns:p14="http://schemas.microsoft.com/office/powerpoint/2010/main" val="2926592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306693CE-FD38-40C6-A587-4A3B38259086}" type="slidenum">
              <a:rPr lang="en-US" smtClean="0"/>
              <a:pPr>
                <a:defRPr/>
              </a:pPr>
              <a:t>57</a:t>
            </a:fld>
            <a:endParaRPr lang="en-US" dirty="0"/>
          </a:p>
        </p:txBody>
      </p:sp>
    </p:spTree>
    <p:extLst>
      <p:ext uri="{BB962C8B-B14F-4D97-AF65-F5344CB8AC3E}">
        <p14:creationId xmlns:p14="http://schemas.microsoft.com/office/powerpoint/2010/main" val="3293990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5D8E060B-5066-4BAE-A0CB-7A6486CCEE4B}" type="slidenum">
              <a:rPr lang="en-US" smtClean="0"/>
              <a:pPr>
                <a:defRPr/>
              </a:pPr>
              <a:t>58</a:t>
            </a:fld>
            <a:endParaRPr lang="en-US" dirty="0"/>
          </a:p>
        </p:txBody>
      </p:sp>
    </p:spTree>
    <p:extLst>
      <p:ext uri="{BB962C8B-B14F-4D97-AF65-F5344CB8AC3E}">
        <p14:creationId xmlns:p14="http://schemas.microsoft.com/office/powerpoint/2010/main" val="912015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E650298F-9C92-4A2F-ABBD-4E0711414183}" type="slidenum">
              <a:rPr lang="en-US" smtClean="0"/>
              <a:pPr>
                <a:defRPr/>
              </a:pPr>
              <a:t>59</a:t>
            </a:fld>
            <a:endParaRPr lang="en-US" dirty="0"/>
          </a:p>
        </p:txBody>
      </p:sp>
    </p:spTree>
    <p:extLst>
      <p:ext uri="{BB962C8B-B14F-4D97-AF65-F5344CB8AC3E}">
        <p14:creationId xmlns:p14="http://schemas.microsoft.com/office/powerpoint/2010/main" val="182610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E49DE3B6-564F-4528-ABBA-FA4F366C56E8}" type="slidenum">
              <a:rPr lang="en-US" smtClean="0"/>
              <a:pPr>
                <a:defRPr/>
              </a:pPr>
              <a:t>24</a:t>
            </a:fld>
            <a:endParaRPr lang="en-US" dirty="0"/>
          </a:p>
        </p:txBody>
      </p:sp>
    </p:spTree>
    <p:extLst>
      <p:ext uri="{BB962C8B-B14F-4D97-AF65-F5344CB8AC3E}">
        <p14:creationId xmlns:p14="http://schemas.microsoft.com/office/powerpoint/2010/main" val="154101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17861204-B192-4872-8624-40D65FF1DFA9}" type="slidenum">
              <a:rPr lang="en-US" smtClean="0"/>
              <a:pPr>
                <a:defRPr/>
              </a:pPr>
              <a:t>25</a:t>
            </a:fld>
            <a:endParaRPr lang="en-US" dirty="0"/>
          </a:p>
        </p:txBody>
      </p:sp>
    </p:spTree>
    <p:extLst>
      <p:ext uri="{BB962C8B-B14F-4D97-AF65-F5344CB8AC3E}">
        <p14:creationId xmlns:p14="http://schemas.microsoft.com/office/powerpoint/2010/main" val="264015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F1407E79-775D-41D2-8A38-02671763E733}" type="slidenum">
              <a:rPr lang="en-US" smtClean="0"/>
              <a:pPr>
                <a:defRPr/>
              </a:pPr>
              <a:t>26</a:t>
            </a:fld>
            <a:endParaRPr lang="en-US" dirty="0"/>
          </a:p>
        </p:txBody>
      </p:sp>
    </p:spTree>
    <p:extLst>
      <p:ext uri="{BB962C8B-B14F-4D97-AF65-F5344CB8AC3E}">
        <p14:creationId xmlns:p14="http://schemas.microsoft.com/office/powerpoint/2010/main" val="47058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37A48C1D-8F7E-40F2-997D-4FD3BF5E2FA5}" type="slidenum">
              <a:rPr lang="en-US" smtClean="0"/>
              <a:pPr>
                <a:defRPr/>
              </a:pPr>
              <a:t>27</a:t>
            </a:fld>
            <a:endParaRPr lang="en-US" dirty="0"/>
          </a:p>
        </p:txBody>
      </p:sp>
    </p:spTree>
    <p:extLst>
      <p:ext uri="{BB962C8B-B14F-4D97-AF65-F5344CB8AC3E}">
        <p14:creationId xmlns:p14="http://schemas.microsoft.com/office/powerpoint/2010/main" val="237857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3FC5D0D9-FD25-4622-A813-67687C30D7EE}" type="slidenum">
              <a:rPr lang="en-US" smtClean="0"/>
              <a:pPr>
                <a:defRPr/>
              </a:pPr>
              <a:t>28</a:t>
            </a:fld>
            <a:endParaRPr lang="en-US" dirty="0"/>
          </a:p>
        </p:txBody>
      </p:sp>
    </p:spTree>
    <p:extLst>
      <p:ext uri="{BB962C8B-B14F-4D97-AF65-F5344CB8AC3E}">
        <p14:creationId xmlns:p14="http://schemas.microsoft.com/office/powerpoint/2010/main" val="270156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 name="Slide Number Placeholder 3"/>
          <p:cNvSpPr>
            <a:spLocks noGrp="1"/>
          </p:cNvSpPr>
          <p:nvPr>
            <p:ph type="sldNum" sz="quarter" idx="5"/>
          </p:nvPr>
        </p:nvSpPr>
        <p:spPr/>
        <p:txBody>
          <a:bodyPr/>
          <a:lstStyle/>
          <a:p>
            <a:pPr>
              <a:defRPr/>
            </a:pPr>
            <a:fld id="{0590C928-C51D-40C5-AE78-2F9C2C94F4BF}" type="slidenum">
              <a:rPr lang="en-US" smtClean="0"/>
              <a:pPr>
                <a:defRPr/>
              </a:pPr>
              <a:t>29</a:t>
            </a:fld>
            <a:endParaRPr lang="en-US" dirty="0"/>
          </a:p>
        </p:txBody>
      </p:sp>
    </p:spTree>
    <p:extLst>
      <p:ext uri="{BB962C8B-B14F-4D97-AF65-F5344CB8AC3E}">
        <p14:creationId xmlns:p14="http://schemas.microsoft.com/office/powerpoint/2010/main" val="378262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a:t>2012/2013 - DT228/4</a:t>
            </a:r>
            <a:endParaRPr lang="en-IE" dirty="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IE" dirty="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a:t>2012/2013 - DT228/4</a:t>
            </a:r>
            <a:endParaRPr lang="en-IE" dirty="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a:t>DT228/4</a:t>
            </a:r>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13"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xfrm>
            <a:off x="685800" y="2132856"/>
            <a:ext cx="7846640" cy="2362200"/>
          </a:xfrm>
        </p:spPr>
        <p:txBody>
          <a:bodyPr>
            <a:noAutofit/>
          </a:bodyPr>
          <a:lstStyle/>
          <a:p>
            <a:r>
              <a:rPr lang="en-IE" sz="4000" dirty="0"/>
              <a:t>Semantics, Names and Environment</a:t>
            </a:r>
            <a:br>
              <a:rPr lang="en-IE" sz="3200" i="1" dirty="0"/>
            </a:br>
            <a:r>
              <a:rPr lang="en-IE" sz="2600" i="1" dirty="0"/>
              <a:t>Week 2</a:t>
            </a:r>
            <a:br>
              <a:rPr lang="en-IE" sz="4000" i="1" dirty="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7741-A407-FB59-2EE1-01B88BF9233A}"/>
              </a:ext>
            </a:extLst>
          </p:cNvPr>
          <p:cNvSpPr>
            <a:spLocks noGrp="1"/>
          </p:cNvSpPr>
          <p:nvPr>
            <p:ph type="title"/>
          </p:nvPr>
        </p:nvSpPr>
        <p:spPr/>
        <p:txBody>
          <a:bodyPr/>
          <a:lstStyle/>
          <a:p>
            <a:r>
              <a:rPr lang="en-IE" dirty="0"/>
              <a:t>Syntactical Analysis	</a:t>
            </a:r>
          </a:p>
        </p:txBody>
      </p:sp>
      <p:sp>
        <p:nvSpPr>
          <p:cNvPr id="3" name="Content Placeholder 2">
            <a:extLst>
              <a:ext uri="{FF2B5EF4-FFF2-40B4-BE49-F238E27FC236}">
                <a16:creationId xmlns:a16="http://schemas.microsoft.com/office/drawing/2014/main" id="{9BF2C3D9-7ABF-325C-4A40-64497893EE45}"/>
              </a:ext>
            </a:extLst>
          </p:cNvPr>
          <p:cNvSpPr>
            <a:spLocks noGrp="1"/>
          </p:cNvSpPr>
          <p:nvPr>
            <p:ph idx="1"/>
          </p:nvPr>
        </p:nvSpPr>
        <p:spPr/>
        <p:txBody>
          <a:bodyPr/>
          <a:lstStyle/>
          <a:p>
            <a:r>
              <a:rPr lang="en-IE" dirty="0"/>
              <a:t>Already well discussed</a:t>
            </a:r>
          </a:p>
          <a:p>
            <a:r>
              <a:rPr lang="en-IE" dirty="0"/>
              <a:t>It implies the application of a formal grammar (context-free)</a:t>
            </a:r>
          </a:p>
          <a:p>
            <a:r>
              <a:rPr lang="en-IE" dirty="0"/>
              <a:t>The output is the derivation tree or a syntax error</a:t>
            </a:r>
          </a:p>
        </p:txBody>
      </p:sp>
      <p:sp>
        <p:nvSpPr>
          <p:cNvPr id="4" name="Date Placeholder 3">
            <a:extLst>
              <a:ext uri="{FF2B5EF4-FFF2-40B4-BE49-F238E27FC236}">
                <a16:creationId xmlns:a16="http://schemas.microsoft.com/office/drawing/2014/main" id="{9EF0B0B8-B8FF-0B9A-60CD-6A8F19172B04}"/>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0C68DB35-28A4-520C-31B2-2235D296E073}"/>
              </a:ext>
            </a:extLst>
          </p:cNvPr>
          <p:cNvSpPr>
            <a:spLocks noGrp="1"/>
          </p:cNvSpPr>
          <p:nvPr>
            <p:ph type="sldNum" sz="quarter" idx="12"/>
          </p:nvPr>
        </p:nvSpPr>
        <p:spPr/>
        <p:txBody>
          <a:bodyPr/>
          <a:lstStyle/>
          <a:p>
            <a:pPr>
              <a:defRPr/>
            </a:pPr>
            <a:fld id="{255B0E39-F8AA-4982-923D-157BFA96FD10}" type="slidenum">
              <a:rPr lang="en-IE" smtClean="0"/>
              <a:pPr>
                <a:defRPr/>
              </a:pPr>
              <a:t>10</a:t>
            </a:fld>
            <a:endParaRPr lang="en-IE"/>
          </a:p>
        </p:txBody>
      </p:sp>
    </p:spTree>
    <p:extLst>
      <p:ext uri="{BB962C8B-B14F-4D97-AF65-F5344CB8AC3E}">
        <p14:creationId xmlns:p14="http://schemas.microsoft.com/office/powerpoint/2010/main" val="63942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C8B7-0695-11F7-6DDF-B407EBE6E5B2}"/>
              </a:ext>
            </a:extLst>
          </p:cNvPr>
          <p:cNvSpPr>
            <a:spLocks noGrp="1"/>
          </p:cNvSpPr>
          <p:nvPr>
            <p:ph type="title"/>
          </p:nvPr>
        </p:nvSpPr>
        <p:spPr/>
        <p:txBody>
          <a:bodyPr/>
          <a:lstStyle/>
          <a:p>
            <a:r>
              <a:rPr lang="en-IE" dirty="0"/>
              <a:t>Semantic Analysis</a:t>
            </a:r>
          </a:p>
        </p:txBody>
      </p:sp>
      <p:sp>
        <p:nvSpPr>
          <p:cNvPr id="3" name="Content Placeholder 2">
            <a:extLst>
              <a:ext uri="{FF2B5EF4-FFF2-40B4-BE49-F238E27FC236}">
                <a16:creationId xmlns:a16="http://schemas.microsoft.com/office/drawing/2014/main" id="{1D81D14A-9152-58FF-1461-59BF1EE92B2E}"/>
              </a:ext>
            </a:extLst>
          </p:cNvPr>
          <p:cNvSpPr>
            <a:spLocks noGrp="1"/>
          </p:cNvSpPr>
          <p:nvPr>
            <p:ph idx="1"/>
          </p:nvPr>
        </p:nvSpPr>
        <p:spPr/>
        <p:txBody>
          <a:bodyPr/>
          <a:lstStyle/>
          <a:p>
            <a:r>
              <a:rPr lang="en-IE" sz="2100" dirty="0"/>
              <a:t>The derivation tree produced by the grammar is processed and “executed”</a:t>
            </a:r>
          </a:p>
          <a:p>
            <a:r>
              <a:rPr lang="en-IE" sz="2100" dirty="0"/>
              <a:t>Crucial things to do:</a:t>
            </a:r>
          </a:p>
          <a:p>
            <a:pPr lvl="1"/>
            <a:r>
              <a:rPr lang="en-IE" sz="2100" dirty="0"/>
              <a:t>Resolve names and allocate the proper space in memory</a:t>
            </a:r>
          </a:p>
          <a:p>
            <a:pPr lvl="1"/>
            <a:r>
              <a:rPr lang="en-IE" sz="2100" dirty="0"/>
              <a:t>Attach a scope to each allocated object</a:t>
            </a:r>
          </a:p>
          <a:p>
            <a:pPr lvl="1"/>
            <a:r>
              <a:rPr lang="en-IE" sz="2100" dirty="0"/>
              <a:t>Be able to interpret the instructions and modify the content of the memory accordingly in order to reach the program output</a:t>
            </a:r>
          </a:p>
          <a:p>
            <a:pPr lvl="1"/>
            <a:r>
              <a:rPr lang="en-IE" sz="2100" dirty="0"/>
              <a:t>In several paradigms (not all of them), the content of the memory is the “state” of the program, and a semantics specify how each instruction modify the state</a:t>
            </a:r>
          </a:p>
        </p:txBody>
      </p:sp>
      <p:sp>
        <p:nvSpPr>
          <p:cNvPr id="4" name="Date Placeholder 3">
            <a:extLst>
              <a:ext uri="{FF2B5EF4-FFF2-40B4-BE49-F238E27FC236}">
                <a16:creationId xmlns:a16="http://schemas.microsoft.com/office/drawing/2014/main" id="{F01B3040-9B1F-ACAC-E272-C817F5417B66}"/>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641525A8-D8B1-67CD-36B5-18297C19B659}"/>
              </a:ext>
            </a:extLst>
          </p:cNvPr>
          <p:cNvSpPr>
            <a:spLocks noGrp="1"/>
          </p:cNvSpPr>
          <p:nvPr>
            <p:ph type="sldNum" sz="quarter" idx="12"/>
          </p:nvPr>
        </p:nvSpPr>
        <p:spPr/>
        <p:txBody>
          <a:bodyPr/>
          <a:lstStyle/>
          <a:p>
            <a:pPr>
              <a:defRPr/>
            </a:pPr>
            <a:fld id="{255B0E39-F8AA-4982-923D-157BFA96FD10}" type="slidenum">
              <a:rPr lang="en-IE" smtClean="0"/>
              <a:pPr>
                <a:defRPr/>
              </a:pPr>
              <a:t>11</a:t>
            </a:fld>
            <a:endParaRPr lang="en-IE"/>
          </a:p>
        </p:txBody>
      </p:sp>
    </p:spTree>
    <p:extLst>
      <p:ext uri="{BB962C8B-B14F-4D97-AF65-F5344CB8AC3E}">
        <p14:creationId xmlns:p14="http://schemas.microsoft.com/office/powerpoint/2010/main" val="17447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24D5-4FC1-6D49-FBF0-3674DEF05BC1}"/>
              </a:ext>
            </a:extLst>
          </p:cNvPr>
          <p:cNvSpPr>
            <a:spLocks noGrp="1"/>
          </p:cNvSpPr>
          <p:nvPr>
            <p:ph type="title"/>
          </p:nvPr>
        </p:nvSpPr>
        <p:spPr/>
        <p:txBody>
          <a:bodyPr/>
          <a:lstStyle/>
          <a:p>
            <a:r>
              <a:rPr lang="en-IE" dirty="0"/>
              <a:t>Approaches</a:t>
            </a:r>
          </a:p>
        </p:txBody>
      </p:sp>
      <p:sp>
        <p:nvSpPr>
          <p:cNvPr id="3" name="Content Placeholder 2">
            <a:extLst>
              <a:ext uri="{FF2B5EF4-FFF2-40B4-BE49-F238E27FC236}">
                <a16:creationId xmlns:a16="http://schemas.microsoft.com/office/drawing/2014/main" id="{BF29E5F9-C032-E98A-D0E5-1021563B38F2}"/>
              </a:ext>
            </a:extLst>
          </p:cNvPr>
          <p:cNvSpPr>
            <a:spLocks noGrp="1"/>
          </p:cNvSpPr>
          <p:nvPr>
            <p:ph idx="1"/>
          </p:nvPr>
        </p:nvSpPr>
        <p:spPr/>
        <p:txBody>
          <a:bodyPr/>
          <a:lstStyle/>
          <a:p>
            <a:r>
              <a:rPr lang="en-IE" dirty="0"/>
              <a:t>Need for exactness as well as for flexibility</a:t>
            </a:r>
          </a:p>
          <a:p>
            <a:r>
              <a:rPr lang="en-IE" dirty="0"/>
              <a:t>No ambiguity</a:t>
            </a:r>
          </a:p>
          <a:p>
            <a:r>
              <a:rPr lang="en-IE" dirty="0"/>
              <a:t>Two approaches</a:t>
            </a:r>
          </a:p>
          <a:p>
            <a:pPr lvl="1"/>
            <a:r>
              <a:rPr lang="en-IE" dirty="0"/>
              <a:t>Denotational</a:t>
            </a:r>
          </a:p>
          <a:p>
            <a:pPr lvl="1"/>
            <a:r>
              <a:rPr lang="en-IE" dirty="0"/>
              <a:t>Operational</a:t>
            </a:r>
          </a:p>
        </p:txBody>
      </p:sp>
      <p:sp>
        <p:nvSpPr>
          <p:cNvPr id="4" name="Date Placeholder 3">
            <a:extLst>
              <a:ext uri="{FF2B5EF4-FFF2-40B4-BE49-F238E27FC236}">
                <a16:creationId xmlns:a16="http://schemas.microsoft.com/office/drawing/2014/main" id="{0AF02E7F-841F-8BE5-B73D-667365166CBE}"/>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8612BF05-8B84-AE14-4D03-9E35BB07BC34}"/>
              </a:ext>
            </a:extLst>
          </p:cNvPr>
          <p:cNvSpPr>
            <a:spLocks noGrp="1"/>
          </p:cNvSpPr>
          <p:nvPr>
            <p:ph type="sldNum" sz="quarter" idx="12"/>
          </p:nvPr>
        </p:nvSpPr>
        <p:spPr/>
        <p:txBody>
          <a:bodyPr/>
          <a:lstStyle/>
          <a:p>
            <a:pPr>
              <a:defRPr/>
            </a:pPr>
            <a:fld id="{255B0E39-F8AA-4982-923D-157BFA96FD10}" type="slidenum">
              <a:rPr lang="en-IE" smtClean="0"/>
              <a:pPr>
                <a:defRPr/>
              </a:pPr>
              <a:t>12</a:t>
            </a:fld>
            <a:endParaRPr lang="en-IE" dirty="0"/>
          </a:p>
        </p:txBody>
      </p:sp>
    </p:spTree>
    <p:extLst>
      <p:ext uri="{BB962C8B-B14F-4D97-AF65-F5344CB8AC3E}">
        <p14:creationId xmlns:p14="http://schemas.microsoft.com/office/powerpoint/2010/main" val="347004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14BF-7FF4-7EEB-30E9-FD19C5A11263}"/>
              </a:ext>
            </a:extLst>
          </p:cNvPr>
          <p:cNvSpPr>
            <a:spLocks noGrp="1"/>
          </p:cNvSpPr>
          <p:nvPr>
            <p:ph type="title"/>
          </p:nvPr>
        </p:nvSpPr>
        <p:spPr/>
        <p:txBody>
          <a:bodyPr/>
          <a:lstStyle/>
          <a:p>
            <a:r>
              <a:rPr lang="en-IE" dirty="0"/>
              <a:t>Specifying a Semantics</a:t>
            </a:r>
          </a:p>
        </p:txBody>
      </p:sp>
      <p:sp>
        <p:nvSpPr>
          <p:cNvPr id="3" name="Content Placeholder 2">
            <a:extLst>
              <a:ext uri="{FF2B5EF4-FFF2-40B4-BE49-F238E27FC236}">
                <a16:creationId xmlns:a16="http://schemas.microsoft.com/office/drawing/2014/main" id="{500AB7FF-F2BD-2E87-6B54-64BFB6CA6B83}"/>
              </a:ext>
            </a:extLst>
          </p:cNvPr>
          <p:cNvSpPr>
            <a:spLocks noGrp="1"/>
          </p:cNvSpPr>
          <p:nvPr>
            <p:ph idx="1"/>
          </p:nvPr>
        </p:nvSpPr>
        <p:spPr/>
        <p:txBody>
          <a:bodyPr/>
          <a:lstStyle/>
          <a:p>
            <a:r>
              <a:rPr lang="en-IE" sz="2200" b="1" dirty="0"/>
              <a:t>Denotational</a:t>
            </a:r>
            <a:r>
              <a:rPr lang="en-IE" sz="2200" dirty="0"/>
              <a:t>: Denotational semantics is the application to programming languages of techniques developed for the semantics of logico-mathematical languages. The meaning of a program is given by a function which expresses the input/output behaviour of the program itself. </a:t>
            </a:r>
          </a:p>
          <a:p>
            <a:r>
              <a:rPr lang="en-IE" sz="2200" b="1" dirty="0"/>
              <a:t>Operational</a:t>
            </a:r>
            <a:r>
              <a:rPr lang="en-IE" sz="2200" dirty="0"/>
              <a:t>: n the operational approach, on the other hand, there are no external entities (for example, functions) associated with language constructs. Using appropriate methods, an operational semantics specifies the behaviour of the abstract machine. That is, it formally defines the interpreter, making reference to an abstract formalism at a much lower level.</a:t>
            </a:r>
          </a:p>
          <a:p>
            <a:pPr marL="0" indent="0">
              <a:buNone/>
            </a:pPr>
            <a:endParaRPr lang="en-IE" sz="2200" dirty="0"/>
          </a:p>
        </p:txBody>
      </p:sp>
      <p:sp>
        <p:nvSpPr>
          <p:cNvPr id="4" name="Date Placeholder 3">
            <a:extLst>
              <a:ext uri="{FF2B5EF4-FFF2-40B4-BE49-F238E27FC236}">
                <a16:creationId xmlns:a16="http://schemas.microsoft.com/office/drawing/2014/main" id="{CE329441-3748-9E51-5B46-2DCD72152D22}"/>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51170AC2-C751-4858-E910-8723464B63DD}"/>
              </a:ext>
            </a:extLst>
          </p:cNvPr>
          <p:cNvSpPr>
            <a:spLocks noGrp="1"/>
          </p:cNvSpPr>
          <p:nvPr>
            <p:ph type="sldNum" sz="quarter" idx="12"/>
          </p:nvPr>
        </p:nvSpPr>
        <p:spPr/>
        <p:txBody>
          <a:bodyPr/>
          <a:lstStyle/>
          <a:p>
            <a:pPr>
              <a:defRPr/>
            </a:pPr>
            <a:fld id="{255B0E39-F8AA-4982-923D-157BFA96FD10}" type="slidenum">
              <a:rPr lang="en-IE" smtClean="0"/>
              <a:pPr>
                <a:defRPr/>
              </a:pPr>
              <a:t>13</a:t>
            </a:fld>
            <a:endParaRPr lang="en-IE"/>
          </a:p>
        </p:txBody>
      </p:sp>
    </p:spTree>
    <p:extLst>
      <p:ext uri="{BB962C8B-B14F-4D97-AF65-F5344CB8AC3E}">
        <p14:creationId xmlns:p14="http://schemas.microsoft.com/office/powerpoint/2010/main" val="396891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0CD0-946A-1560-4E1C-21FCC6ECF4B8}"/>
              </a:ext>
            </a:extLst>
          </p:cNvPr>
          <p:cNvSpPr>
            <a:spLocks noGrp="1"/>
          </p:cNvSpPr>
          <p:nvPr>
            <p:ph type="title"/>
          </p:nvPr>
        </p:nvSpPr>
        <p:spPr/>
        <p:txBody>
          <a:bodyPr/>
          <a:lstStyle/>
          <a:p>
            <a:r>
              <a:rPr lang="en-IE" dirty="0"/>
              <a:t>Operational Approach</a:t>
            </a:r>
          </a:p>
        </p:txBody>
      </p:sp>
      <p:sp>
        <p:nvSpPr>
          <p:cNvPr id="3" name="Content Placeholder 2">
            <a:extLst>
              <a:ext uri="{FF2B5EF4-FFF2-40B4-BE49-F238E27FC236}">
                <a16:creationId xmlns:a16="http://schemas.microsoft.com/office/drawing/2014/main" id="{8DB6DEB9-CFB4-C620-57A2-420EED28CE85}"/>
              </a:ext>
            </a:extLst>
          </p:cNvPr>
          <p:cNvSpPr>
            <a:spLocks noGrp="1"/>
          </p:cNvSpPr>
          <p:nvPr>
            <p:ph idx="1"/>
          </p:nvPr>
        </p:nvSpPr>
        <p:spPr>
          <a:xfrm>
            <a:off x="457200" y="1524000"/>
            <a:ext cx="8229600" cy="1688976"/>
          </a:xfrm>
        </p:spPr>
        <p:txBody>
          <a:bodyPr/>
          <a:lstStyle/>
          <a:p>
            <a:r>
              <a:rPr lang="en-IE" dirty="0"/>
              <a:t>Specify the effect of each instructions on the state of the program</a:t>
            </a:r>
          </a:p>
          <a:p>
            <a:r>
              <a:rPr lang="en-IE" dirty="0"/>
              <a:t>Let’s consider the following language:</a:t>
            </a:r>
          </a:p>
        </p:txBody>
      </p:sp>
      <p:sp>
        <p:nvSpPr>
          <p:cNvPr id="4" name="Date Placeholder 3">
            <a:extLst>
              <a:ext uri="{FF2B5EF4-FFF2-40B4-BE49-F238E27FC236}">
                <a16:creationId xmlns:a16="http://schemas.microsoft.com/office/drawing/2014/main" id="{0F86802C-EFA2-2054-92EC-669C505FC206}"/>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09751004-CAC8-D730-D54B-A395A5AB0E49}"/>
              </a:ext>
            </a:extLst>
          </p:cNvPr>
          <p:cNvSpPr>
            <a:spLocks noGrp="1"/>
          </p:cNvSpPr>
          <p:nvPr>
            <p:ph type="sldNum" sz="quarter" idx="12"/>
          </p:nvPr>
        </p:nvSpPr>
        <p:spPr/>
        <p:txBody>
          <a:bodyPr/>
          <a:lstStyle/>
          <a:p>
            <a:pPr>
              <a:defRPr/>
            </a:pPr>
            <a:fld id="{255B0E39-F8AA-4982-923D-157BFA96FD10}" type="slidenum">
              <a:rPr lang="en-IE" smtClean="0"/>
              <a:pPr>
                <a:defRPr/>
              </a:pPr>
              <a:t>14</a:t>
            </a:fld>
            <a:endParaRPr lang="en-IE"/>
          </a:p>
        </p:txBody>
      </p:sp>
      <p:pic>
        <p:nvPicPr>
          <p:cNvPr id="7" name="Picture 6">
            <a:extLst>
              <a:ext uri="{FF2B5EF4-FFF2-40B4-BE49-F238E27FC236}">
                <a16:creationId xmlns:a16="http://schemas.microsoft.com/office/drawing/2014/main" id="{768F43E2-3902-A8BF-EA5B-B394637B347E}"/>
              </a:ext>
            </a:extLst>
          </p:cNvPr>
          <p:cNvPicPr>
            <a:picLocks noChangeAspect="1"/>
          </p:cNvPicPr>
          <p:nvPr/>
        </p:nvPicPr>
        <p:blipFill>
          <a:blip r:embed="rId2"/>
          <a:stretch>
            <a:fillRect/>
          </a:stretch>
        </p:blipFill>
        <p:spPr>
          <a:xfrm>
            <a:off x="491480" y="3045665"/>
            <a:ext cx="7929992" cy="3119639"/>
          </a:xfrm>
          <a:prstGeom prst="rect">
            <a:avLst/>
          </a:prstGeom>
        </p:spPr>
      </p:pic>
    </p:spTree>
    <p:extLst>
      <p:ext uri="{BB962C8B-B14F-4D97-AF65-F5344CB8AC3E}">
        <p14:creationId xmlns:p14="http://schemas.microsoft.com/office/powerpoint/2010/main" val="218494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06AA-2CA5-5B9A-1A18-614FDBDD9F8C}"/>
              </a:ext>
            </a:extLst>
          </p:cNvPr>
          <p:cNvSpPr>
            <a:spLocks noGrp="1"/>
          </p:cNvSpPr>
          <p:nvPr>
            <p:ph type="title"/>
          </p:nvPr>
        </p:nvSpPr>
        <p:spPr/>
        <p:txBody>
          <a:bodyPr/>
          <a:lstStyle/>
          <a:p>
            <a:r>
              <a:rPr lang="en-IE" dirty="0"/>
              <a:t>Description of the state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EF592D-4BEA-7489-1A30-6D04C81923F6}"/>
                  </a:ext>
                </a:extLst>
              </p:cNvPr>
              <p:cNvSpPr>
                <a:spLocks noGrp="1"/>
              </p:cNvSpPr>
              <p:nvPr>
                <p:ph idx="1"/>
              </p:nvPr>
            </p:nvSpPr>
            <p:spPr/>
            <p:txBody>
              <a:bodyPr/>
              <a:lstStyle/>
              <a:p>
                <a:r>
                  <a:rPr lang="en-IE" sz="2400" dirty="0"/>
                  <a:t>The state of the </a:t>
                </a:r>
                <a:r>
                  <a:rPr lang="en-IE" sz="2400" dirty="0" err="1"/>
                  <a:t>programe</a:t>
                </a:r>
                <a:r>
                  <a:rPr lang="en-IE" sz="2400" dirty="0"/>
                  <a:t> is the list of (active) variables with their value:</a:t>
                </a:r>
              </a:p>
              <a:p>
                <a:pPr marL="0" indent="0">
                  <a:buNone/>
                </a:pPr>
                <a14:m>
                  <m:oMathPara xmlns:m="http://schemas.openxmlformats.org/officeDocument/2006/math">
                    <m:oMathParaPr>
                      <m:jc m:val="centerGroup"/>
                    </m:oMathParaPr>
                    <m:oMath xmlns:m="http://schemas.openxmlformats.org/officeDocument/2006/math">
                      <m:r>
                        <a:rPr lang="en-IE" sz="2400" b="0" i="1" smtClean="0">
                          <a:latin typeface="Cambria Math" panose="02040503050406030204" pitchFamily="18" charset="0"/>
                        </a:rPr>
                        <m:t>𝑠𝑡𝑎𝑡𝑒</m:t>
                      </m:r>
                      <m:r>
                        <a:rPr lang="en-IE" sz="2400" b="0" i="1" smtClean="0">
                          <a:latin typeface="Cambria Math" panose="02040503050406030204" pitchFamily="18" charset="0"/>
                        </a:rPr>
                        <m:t>=</m:t>
                      </m:r>
                      <m:d>
                        <m:dPr>
                          <m:begChr m:val="{"/>
                          <m:endChr m:val="}"/>
                          <m:ctrlPr>
                            <a:rPr lang="en-IE" sz="2400" b="0" i="1" smtClean="0">
                              <a:latin typeface="Cambria Math" panose="02040503050406030204" pitchFamily="18" charset="0"/>
                            </a:rPr>
                          </m:ctrlPr>
                        </m:dPr>
                        <m:e>
                          <m:d>
                            <m:dPr>
                              <m:ctrlPr>
                                <a:rPr lang="en-IE" sz="2400" b="0" i="1" smtClean="0">
                                  <a:latin typeface="Cambria Math" panose="02040503050406030204" pitchFamily="18" charset="0"/>
                                </a:rPr>
                              </m:ctrlPr>
                            </m:dPr>
                            <m:e>
                              <m:sSub>
                                <m:sSubPr>
                                  <m:ctrlPr>
                                    <a:rPr lang="en-IE" sz="2400" b="0" i="1" smtClean="0">
                                      <a:latin typeface="Cambria Math" panose="02040503050406030204" pitchFamily="18" charset="0"/>
                                    </a:rPr>
                                  </m:ctrlPr>
                                </m:sSubPr>
                                <m:e>
                                  <m:r>
                                    <a:rPr lang="en-IE" sz="2400" b="0" i="1" smtClean="0">
                                      <a:latin typeface="Cambria Math" panose="02040503050406030204" pitchFamily="18" charset="0"/>
                                    </a:rPr>
                                    <m:t>𝑋</m:t>
                                  </m:r>
                                </m:e>
                                <m:sub>
                                  <m:r>
                                    <a:rPr lang="en-IE" sz="2400" b="0" i="1" smtClean="0">
                                      <a:latin typeface="Cambria Math" panose="02040503050406030204" pitchFamily="18" charset="0"/>
                                    </a:rPr>
                                    <m:t>1</m:t>
                                  </m:r>
                                </m:sub>
                              </m:sSub>
                              <m:r>
                                <a:rPr lang="en-IE" sz="2400" b="0" i="1" smtClean="0">
                                  <a:latin typeface="Cambria Math" panose="02040503050406030204" pitchFamily="18" charset="0"/>
                                </a:rPr>
                                <m:t>,</m:t>
                              </m:r>
                              <m:sSub>
                                <m:sSubPr>
                                  <m:ctrlPr>
                                    <a:rPr lang="en-IE" sz="2400" b="0" i="1" smtClean="0">
                                      <a:latin typeface="Cambria Math" panose="02040503050406030204" pitchFamily="18" charset="0"/>
                                    </a:rPr>
                                  </m:ctrlPr>
                                </m:sSubPr>
                                <m:e>
                                  <m:r>
                                    <a:rPr lang="en-IE" sz="2400" b="0" i="1" smtClean="0">
                                      <a:latin typeface="Cambria Math" panose="02040503050406030204" pitchFamily="18" charset="0"/>
                                    </a:rPr>
                                    <m:t>𝑛</m:t>
                                  </m:r>
                                </m:e>
                                <m:sub>
                                  <m:r>
                                    <a:rPr lang="en-IE" sz="2400" b="0" i="1" smtClean="0">
                                      <a:latin typeface="Cambria Math" panose="02040503050406030204" pitchFamily="18" charset="0"/>
                                    </a:rPr>
                                    <m:t>1</m:t>
                                  </m:r>
                                </m:sub>
                              </m:sSub>
                            </m:e>
                          </m:d>
                          <m:r>
                            <a:rPr lang="en-IE" sz="2400" b="0" i="1" smtClean="0">
                              <a:latin typeface="Cambria Math" panose="02040503050406030204" pitchFamily="18" charset="0"/>
                            </a:rPr>
                            <m:t>,</m:t>
                          </m:r>
                          <m:d>
                            <m:dPr>
                              <m:ctrlPr>
                                <a:rPr lang="en-IE" sz="2400" b="0" i="1" smtClean="0">
                                  <a:latin typeface="Cambria Math" panose="02040503050406030204" pitchFamily="18" charset="0"/>
                                </a:rPr>
                              </m:ctrlPr>
                            </m:dPr>
                            <m:e>
                              <m:sSub>
                                <m:sSubPr>
                                  <m:ctrlPr>
                                    <a:rPr lang="en-IE" sz="2400" b="0" i="1" smtClean="0">
                                      <a:latin typeface="Cambria Math" panose="02040503050406030204" pitchFamily="18" charset="0"/>
                                    </a:rPr>
                                  </m:ctrlPr>
                                </m:sSubPr>
                                <m:e>
                                  <m:r>
                                    <a:rPr lang="en-IE" sz="2400" b="0" i="1" smtClean="0">
                                      <a:latin typeface="Cambria Math" panose="02040503050406030204" pitchFamily="18" charset="0"/>
                                    </a:rPr>
                                    <m:t>𝑋</m:t>
                                  </m:r>
                                </m:e>
                                <m:sub>
                                  <m:r>
                                    <a:rPr lang="en-IE" sz="2400" b="0" i="1" smtClean="0">
                                      <a:latin typeface="Cambria Math" panose="02040503050406030204" pitchFamily="18" charset="0"/>
                                    </a:rPr>
                                    <m:t>2</m:t>
                                  </m:r>
                                </m:sub>
                              </m:sSub>
                              <m:r>
                                <a:rPr lang="en-IE" sz="2400" b="0" i="1" smtClean="0">
                                  <a:latin typeface="Cambria Math" panose="02040503050406030204" pitchFamily="18" charset="0"/>
                                </a:rPr>
                                <m:t>,</m:t>
                              </m:r>
                              <m:sSub>
                                <m:sSubPr>
                                  <m:ctrlPr>
                                    <a:rPr lang="en-IE" sz="2400" b="0" i="1" smtClean="0">
                                      <a:latin typeface="Cambria Math" panose="02040503050406030204" pitchFamily="18" charset="0"/>
                                    </a:rPr>
                                  </m:ctrlPr>
                                </m:sSubPr>
                                <m:e>
                                  <m:r>
                                    <a:rPr lang="en-IE" sz="2400" b="0" i="1" smtClean="0">
                                      <a:latin typeface="Cambria Math" panose="02040503050406030204" pitchFamily="18" charset="0"/>
                                    </a:rPr>
                                    <m:t>𝑛</m:t>
                                  </m:r>
                                </m:e>
                                <m:sub>
                                  <m:r>
                                    <a:rPr lang="en-IE" sz="2400" b="0" i="1" smtClean="0">
                                      <a:latin typeface="Cambria Math" panose="02040503050406030204" pitchFamily="18" charset="0"/>
                                    </a:rPr>
                                    <m:t>2</m:t>
                                  </m:r>
                                </m:sub>
                              </m:sSub>
                            </m:e>
                          </m:d>
                          <m:r>
                            <a:rPr lang="en-IE" sz="2400" b="0" i="1" smtClean="0">
                              <a:latin typeface="Cambria Math" panose="02040503050406030204" pitchFamily="18" charset="0"/>
                            </a:rPr>
                            <m:t>,..,</m:t>
                          </m:r>
                          <m:d>
                            <m:dPr>
                              <m:ctrlPr>
                                <a:rPr lang="en-IE" sz="2400" b="0" i="1" smtClean="0">
                                  <a:latin typeface="Cambria Math" panose="02040503050406030204" pitchFamily="18" charset="0"/>
                                </a:rPr>
                              </m:ctrlPr>
                            </m:dPr>
                            <m:e>
                              <m:sSub>
                                <m:sSubPr>
                                  <m:ctrlPr>
                                    <a:rPr lang="en-IE" sz="2400" b="0" i="1" smtClean="0">
                                      <a:latin typeface="Cambria Math" panose="02040503050406030204" pitchFamily="18" charset="0"/>
                                    </a:rPr>
                                  </m:ctrlPr>
                                </m:sSubPr>
                                <m:e>
                                  <m:r>
                                    <a:rPr lang="en-IE" sz="2400" b="0" i="1" smtClean="0">
                                      <a:latin typeface="Cambria Math" panose="02040503050406030204" pitchFamily="18" charset="0"/>
                                    </a:rPr>
                                    <m:t>𝑋</m:t>
                                  </m:r>
                                </m:e>
                                <m:sub>
                                  <m:r>
                                    <a:rPr lang="en-IE" sz="2400" b="0" i="1" smtClean="0">
                                      <a:latin typeface="Cambria Math" panose="02040503050406030204" pitchFamily="18" charset="0"/>
                                    </a:rPr>
                                    <m:t>𝑛</m:t>
                                  </m:r>
                                </m:sub>
                              </m:sSub>
                              <m:r>
                                <a:rPr lang="en-IE" sz="2400" b="0" i="1" smtClean="0">
                                  <a:latin typeface="Cambria Math" panose="02040503050406030204" pitchFamily="18" charset="0"/>
                                </a:rPr>
                                <m:t>,</m:t>
                              </m:r>
                              <m:sSub>
                                <m:sSubPr>
                                  <m:ctrlPr>
                                    <a:rPr lang="en-IE" sz="2400" b="0" i="1" smtClean="0">
                                      <a:latin typeface="Cambria Math" panose="02040503050406030204" pitchFamily="18" charset="0"/>
                                    </a:rPr>
                                  </m:ctrlPr>
                                </m:sSubPr>
                                <m:e>
                                  <m:r>
                                    <a:rPr lang="en-IE" sz="2400" b="0" i="1" smtClean="0">
                                      <a:latin typeface="Cambria Math" panose="02040503050406030204" pitchFamily="18" charset="0"/>
                                    </a:rPr>
                                    <m:t>𝑛</m:t>
                                  </m:r>
                                </m:e>
                                <m:sub>
                                  <m:r>
                                    <a:rPr lang="en-IE" sz="2400" b="0" i="1" smtClean="0">
                                      <a:latin typeface="Cambria Math" panose="02040503050406030204" pitchFamily="18" charset="0"/>
                                    </a:rPr>
                                    <m:t>𝑛</m:t>
                                  </m:r>
                                </m:sub>
                              </m:sSub>
                            </m:e>
                          </m:d>
                        </m:e>
                      </m:d>
                    </m:oMath>
                  </m:oMathPara>
                </a14:m>
                <a:endParaRPr lang="en-IE" sz="2400" b="0" dirty="0"/>
              </a:p>
              <a:p>
                <a:r>
                  <a:rPr lang="en-IE" sz="2400" dirty="0" err="1"/>
                  <a:t>Xs</a:t>
                </a:r>
                <a:r>
                  <a:rPr lang="en-IE" sz="2400" dirty="0"/>
                  <a:t> are the variables. The values n are </a:t>
                </a:r>
                <a:r>
                  <a:rPr lang="en-IE" sz="2400" dirty="0" err="1"/>
                  <a:t>interger</a:t>
                </a:r>
                <a:r>
                  <a:rPr lang="en-IE" sz="2400" dirty="0"/>
                  <a:t> numbers (for simplicity)</a:t>
                </a:r>
              </a:p>
              <a:p>
                <a:r>
                  <a:rPr lang="en-IE" sz="2400" dirty="0"/>
                  <a:t>We refer to a generic state with σ or </a:t>
                </a:r>
                <a:r>
                  <a:rPr lang="el-GR" sz="2400" dirty="0"/>
                  <a:t>τ</a:t>
                </a:r>
                <a:r>
                  <a:rPr lang="en-IE" sz="2400" dirty="0"/>
                  <a:t>.</a:t>
                </a:r>
              </a:p>
              <a:p>
                <a14:m>
                  <m:oMath xmlns:m="http://schemas.openxmlformats.org/officeDocument/2006/math">
                    <m:r>
                      <a:rPr lang="en-IE" sz="2400" i="1" smtClean="0">
                        <a:latin typeface="Cambria Math" panose="02040503050406030204" pitchFamily="18" charset="0"/>
                        <a:ea typeface="Cambria Math" panose="02040503050406030204" pitchFamily="18" charset="0"/>
                      </a:rPr>
                      <m:t>𝜎</m:t>
                    </m:r>
                    <m:r>
                      <a:rPr lang="en-IE" sz="2400" b="0" i="1" smtClean="0">
                        <a:latin typeface="Cambria Math" panose="02040503050406030204" pitchFamily="18" charset="0"/>
                        <a:ea typeface="Cambria Math" panose="02040503050406030204" pitchFamily="18" charset="0"/>
                      </a:rPr>
                      <m:t>[</m:t>
                    </m:r>
                    <m:r>
                      <a:rPr lang="en-IE" sz="2400" b="0" i="1" smtClean="0">
                        <a:latin typeface="Cambria Math" panose="02040503050406030204" pitchFamily="18" charset="0"/>
                        <a:ea typeface="Cambria Math" panose="02040503050406030204" pitchFamily="18" charset="0"/>
                      </a:rPr>
                      <m:t>𝑋</m:t>
                    </m:r>
                    <m:r>
                      <a:rPr lang="en-IE" sz="2400" b="0" i="1" smtClean="0">
                        <a:latin typeface="Cambria Math" panose="02040503050406030204" pitchFamily="18" charset="0"/>
                        <a:ea typeface="Cambria Math" panose="02040503050406030204" pitchFamily="18" charset="0"/>
                      </a:rPr>
                      <m:t>←</m:t>
                    </m:r>
                    <m:r>
                      <a:rPr lang="en-IE" sz="2400" b="0" i="1" smtClean="0">
                        <a:latin typeface="Cambria Math" panose="02040503050406030204" pitchFamily="18" charset="0"/>
                        <a:ea typeface="Cambria Math" panose="02040503050406030204" pitchFamily="18" charset="0"/>
                      </a:rPr>
                      <m:t>𝑣</m:t>
                    </m:r>
                    <m:r>
                      <a:rPr lang="en-IE" sz="2400" b="0" i="1" smtClean="0">
                        <a:latin typeface="Cambria Math" panose="02040503050406030204" pitchFamily="18" charset="0"/>
                        <a:ea typeface="Cambria Math" panose="02040503050406030204" pitchFamily="18" charset="0"/>
                      </a:rPr>
                      <m:t>]</m:t>
                    </m:r>
                  </m:oMath>
                </a14:m>
                <a:r>
                  <a:rPr lang="en-IE" sz="2400" dirty="0"/>
                  <a:t> means that the state σ is changed into a new state with the value of variable X is now equal to v</a:t>
                </a:r>
              </a:p>
              <a:p>
                <a14:m>
                  <m:oMath xmlns:m="http://schemas.openxmlformats.org/officeDocument/2006/math">
                    <m:r>
                      <a:rPr lang="en-IE" sz="2400" i="1" smtClean="0">
                        <a:latin typeface="Cambria Math" panose="02040503050406030204" pitchFamily="18" charset="0"/>
                        <a:ea typeface="Cambria Math" panose="02040503050406030204" pitchFamily="18" charset="0"/>
                      </a:rPr>
                      <m:t>𝜎</m:t>
                    </m:r>
                    <m:r>
                      <a:rPr lang="en-IE" sz="2400" b="0" i="1" smtClean="0">
                        <a:latin typeface="Cambria Math" panose="02040503050406030204" pitchFamily="18" charset="0"/>
                        <a:ea typeface="Cambria Math" panose="02040503050406030204" pitchFamily="18" charset="0"/>
                      </a:rPr>
                      <m:t>(</m:t>
                    </m:r>
                    <m:r>
                      <a:rPr lang="en-IE" sz="2400" b="0" i="1" smtClean="0">
                        <a:latin typeface="Cambria Math" panose="02040503050406030204" pitchFamily="18" charset="0"/>
                        <a:ea typeface="Cambria Math" panose="02040503050406030204" pitchFamily="18" charset="0"/>
                      </a:rPr>
                      <m:t>𝑋</m:t>
                    </m:r>
                    <m:r>
                      <a:rPr lang="en-IE" sz="2400" b="0" i="1" smtClean="0">
                        <a:latin typeface="Cambria Math" panose="02040503050406030204" pitchFamily="18" charset="0"/>
                        <a:ea typeface="Cambria Math" panose="02040503050406030204" pitchFamily="18" charset="0"/>
                      </a:rPr>
                      <m:t>)</m:t>
                    </m:r>
                  </m:oMath>
                </a14:m>
                <a:r>
                  <a:rPr lang="en-IE" sz="2400" dirty="0"/>
                  <a:t> returns the value of the variable X in the state σ</a:t>
                </a:r>
              </a:p>
            </p:txBody>
          </p:sp>
        </mc:Choice>
        <mc:Fallback xmlns="">
          <p:sp>
            <p:nvSpPr>
              <p:cNvPr id="3" name="Content Placeholder 2">
                <a:extLst>
                  <a:ext uri="{FF2B5EF4-FFF2-40B4-BE49-F238E27FC236}">
                    <a16:creationId xmlns:a16="http://schemas.microsoft.com/office/drawing/2014/main" id="{3FEF592D-4BEA-7489-1A30-6D04C81923F6}"/>
                  </a:ext>
                </a:extLst>
              </p:cNvPr>
              <p:cNvSpPr>
                <a:spLocks noGrp="1" noRot="1" noChangeAspect="1" noMove="1" noResize="1" noEditPoints="1" noAdjustHandles="1" noChangeArrowheads="1" noChangeShapeType="1" noTextEdit="1"/>
              </p:cNvSpPr>
              <p:nvPr>
                <p:ph idx="1"/>
              </p:nvPr>
            </p:nvSpPr>
            <p:spPr>
              <a:blipFill>
                <a:blip r:embed="rId2"/>
                <a:stretch>
                  <a:fillRect l="-963" t="-875"/>
                </a:stretch>
              </a:blipFill>
            </p:spPr>
            <p:txBody>
              <a:bodyPr/>
              <a:lstStyle/>
              <a:p>
                <a:r>
                  <a:rPr lang="en-IE">
                    <a:noFill/>
                  </a:rPr>
                  <a:t> </a:t>
                </a:r>
              </a:p>
            </p:txBody>
          </p:sp>
        </mc:Fallback>
      </mc:AlternateContent>
      <p:sp>
        <p:nvSpPr>
          <p:cNvPr id="5" name="Slide Number Placeholder 4">
            <a:extLst>
              <a:ext uri="{FF2B5EF4-FFF2-40B4-BE49-F238E27FC236}">
                <a16:creationId xmlns:a16="http://schemas.microsoft.com/office/drawing/2014/main" id="{6E5D3523-61E4-A5FC-C4E0-D367729824FE}"/>
              </a:ext>
            </a:extLst>
          </p:cNvPr>
          <p:cNvSpPr>
            <a:spLocks noGrp="1"/>
          </p:cNvSpPr>
          <p:nvPr>
            <p:ph type="sldNum" sz="quarter" idx="12"/>
          </p:nvPr>
        </p:nvSpPr>
        <p:spPr/>
        <p:txBody>
          <a:bodyPr/>
          <a:lstStyle/>
          <a:p>
            <a:pPr>
              <a:defRPr/>
            </a:pPr>
            <a:fld id="{255B0E39-F8AA-4982-923D-157BFA96FD10}" type="slidenum">
              <a:rPr lang="en-IE" smtClean="0"/>
              <a:pPr>
                <a:defRPr/>
              </a:pPr>
              <a:t>15</a:t>
            </a:fld>
            <a:endParaRPr lang="en-IE"/>
          </a:p>
        </p:txBody>
      </p:sp>
      <p:pic>
        <p:nvPicPr>
          <p:cNvPr id="7" name="Picture 6">
            <a:extLst>
              <a:ext uri="{FF2B5EF4-FFF2-40B4-BE49-F238E27FC236}">
                <a16:creationId xmlns:a16="http://schemas.microsoft.com/office/drawing/2014/main" id="{F4EC9F90-CD2C-2AC9-EF33-F5FE03F0A66C}"/>
              </a:ext>
            </a:extLst>
          </p:cNvPr>
          <p:cNvPicPr>
            <a:picLocks noChangeAspect="1"/>
          </p:cNvPicPr>
          <p:nvPr/>
        </p:nvPicPr>
        <p:blipFill>
          <a:blip r:embed="rId3"/>
          <a:stretch>
            <a:fillRect/>
          </a:stretch>
        </p:blipFill>
        <p:spPr>
          <a:xfrm>
            <a:off x="457200" y="5303108"/>
            <a:ext cx="8102069" cy="790188"/>
          </a:xfrm>
          <a:prstGeom prst="rect">
            <a:avLst/>
          </a:prstGeom>
        </p:spPr>
      </p:pic>
    </p:spTree>
    <p:extLst>
      <p:ext uri="{BB962C8B-B14F-4D97-AF65-F5344CB8AC3E}">
        <p14:creationId xmlns:p14="http://schemas.microsoft.com/office/powerpoint/2010/main" val="227008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5698-80F7-95C1-5A5C-FA09F9FFC19D}"/>
              </a:ext>
            </a:extLst>
          </p:cNvPr>
          <p:cNvSpPr>
            <a:spLocks noGrp="1"/>
          </p:cNvSpPr>
          <p:nvPr>
            <p:ph type="title"/>
          </p:nvPr>
        </p:nvSpPr>
        <p:spPr/>
        <p:txBody>
          <a:bodyPr/>
          <a:lstStyle/>
          <a:p>
            <a:r>
              <a:rPr lang="en-IE" dirty="0"/>
              <a:t>Transitions</a:t>
            </a:r>
          </a:p>
        </p:txBody>
      </p:sp>
      <p:sp>
        <p:nvSpPr>
          <p:cNvPr id="3" name="Content Placeholder 2">
            <a:extLst>
              <a:ext uri="{FF2B5EF4-FFF2-40B4-BE49-F238E27FC236}">
                <a16:creationId xmlns:a16="http://schemas.microsoft.com/office/drawing/2014/main" id="{FBD9F0AF-41C2-2918-E19D-59444B692530}"/>
              </a:ext>
            </a:extLst>
          </p:cNvPr>
          <p:cNvSpPr>
            <a:spLocks noGrp="1"/>
          </p:cNvSpPr>
          <p:nvPr>
            <p:ph idx="1"/>
          </p:nvPr>
        </p:nvSpPr>
        <p:spPr/>
        <p:txBody>
          <a:bodyPr/>
          <a:lstStyle/>
          <a:p>
            <a:r>
              <a:rPr lang="en-IE" dirty="0"/>
              <a:t>The behaviour of a program is defined in terms of transitions</a:t>
            </a:r>
          </a:p>
          <a:p>
            <a:r>
              <a:rPr lang="en-IE" dirty="0"/>
              <a:t>A transition defines how a command c changes the state from to </a:t>
            </a:r>
            <a:r>
              <a:rPr lang="el-GR" dirty="0"/>
              <a:t>σ</a:t>
            </a:r>
            <a:r>
              <a:rPr lang="en-IE" dirty="0"/>
              <a:t> to </a:t>
            </a:r>
            <a:r>
              <a:rPr lang="el-GR" dirty="0"/>
              <a:t>τ</a:t>
            </a:r>
            <a:endParaRPr lang="en-IE" dirty="0"/>
          </a:p>
          <a:p>
            <a:pPr marL="0" indent="0" algn="ctr">
              <a:buNone/>
            </a:pPr>
            <a:r>
              <a:rPr lang="en-IE" dirty="0"/>
              <a:t>&lt;c,</a:t>
            </a:r>
            <a:r>
              <a:rPr lang="el-GR" dirty="0"/>
              <a:t>σ</a:t>
            </a:r>
            <a:r>
              <a:rPr lang="en-IE" dirty="0"/>
              <a:t>&gt;</a:t>
            </a:r>
            <a:r>
              <a:rPr lang="el-GR" dirty="0"/>
              <a:t> → τ</a:t>
            </a:r>
            <a:endParaRPr lang="en-IE" dirty="0"/>
          </a:p>
          <a:p>
            <a:pPr marL="0" indent="0">
              <a:buNone/>
            </a:pPr>
            <a:r>
              <a:rPr lang="en-IE" dirty="0"/>
              <a:t>Every instructions is described with the set of transitions that generates. Example</a:t>
            </a:r>
          </a:p>
          <a:p>
            <a:pPr marL="0" indent="0" algn="ctr">
              <a:buNone/>
            </a:pPr>
            <a:r>
              <a:rPr lang="en-IE" dirty="0"/>
              <a:t>&lt;skip,</a:t>
            </a:r>
            <a:r>
              <a:rPr lang="el-GR" dirty="0"/>
              <a:t>σ</a:t>
            </a:r>
            <a:r>
              <a:rPr lang="en-IE" dirty="0"/>
              <a:t>&gt;</a:t>
            </a:r>
            <a:r>
              <a:rPr lang="el-GR" dirty="0"/>
              <a:t> → σ</a:t>
            </a:r>
            <a:endParaRPr lang="en-IE" dirty="0"/>
          </a:p>
          <a:p>
            <a:pPr marL="0" indent="0" algn="ctr">
              <a:buNone/>
            </a:pPr>
            <a:r>
              <a:rPr lang="en-IE" dirty="0"/>
              <a:t>&lt;c,</a:t>
            </a:r>
            <a:r>
              <a:rPr lang="el-GR" dirty="0"/>
              <a:t>σ</a:t>
            </a:r>
            <a:r>
              <a:rPr lang="en-IE" dirty="0"/>
              <a:t>&gt;</a:t>
            </a:r>
            <a:r>
              <a:rPr lang="el-GR" dirty="0"/>
              <a:t>→</a:t>
            </a:r>
            <a:r>
              <a:rPr lang="en-IE" dirty="0"/>
              <a:t>&lt;c’ ,</a:t>
            </a:r>
            <a:r>
              <a:rPr lang="el-GR" dirty="0"/>
              <a:t>σ</a:t>
            </a:r>
            <a:r>
              <a:rPr lang="en-IE" dirty="0"/>
              <a:t>’&gt;</a:t>
            </a:r>
            <a:r>
              <a:rPr lang="el-GR" dirty="0"/>
              <a:t> </a:t>
            </a:r>
            <a:endParaRPr lang="en-IE" dirty="0"/>
          </a:p>
          <a:p>
            <a:pPr marL="0" indent="0" algn="ctr">
              <a:buNone/>
            </a:pPr>
            <a:r>
              <a:rPr lang="en-IE" dirty="0"/>
              <a:t>&lt;if </a:t>
            </a:r>
            <a:r>
              <a:rPr lang="en-IE" i="1" dirty="0" err="1"/>
              <a:t>tt</a:t>
            </a:r>
            <a:r>
              <a:rPr lang="en-IE" dirty="0"/>
              <a:t> then c1 else c2,σ&gt;→&lt;c1,σ&gt;</a:t>
            </a:r>
          </a:p>
        </p:txBody>
      </p:sp>
      <p:sp>
        <p:nvSpPr>
          <p:cNvPr id="5" name="Slide Number Placeholder 4">
            <a:extLst>
              <a:ext uri="{FF2B5EF4-FFF2-40B4-BE49-F238E27FC236}">
                <a16:creationId xmlns:a16="http://schemas.microsoft.com/office/drawing/2014/main" id="{E40851E4-B169-DA97-6FD2-305C716E73B4}"/>
              </a:ext>
            </a:extLst>
          </p:cNvPr>
          <p:cNvSpPr>
            <a:spLocks noGrp="1"/>
          </p:cNvSpPr>
          <p:nvPr>
            <p:ph type="sldNum" sz="quarter" idx="12"/>
          </p:nvPr>
        </p:nvSpPr>
        <p:spPr/>
        <p:txBody>
          <a:bodyPr/>
          <a:lstStyle/>
          <a:p>
            <a:pPr>
              <a:defRPr/>
            </a:pPr>
            <a:fld id="{255B0E39-F8AA-4982-923D-157BFA96FD10}" type="slidenum">
              <a:rPr lang="en-IE" smtClean="0"/>
              <a:pPr>
                <a:defRPr/>
              </a:pPr>
              <a:t>16</a:t>
            </a:fld>
            <a:endParaRPr lang="en-IE"/>
          </a:p>
        </p:txBody>
      </p:sp>
    </p:spTree>
    <p:extLst>
      <p:ext uri="{BB962C8B-B14F-4D97-AF65-F5344CB8AC3E}">
        <p14:creationId xmlns:p14="http://schemas.microsoft.com/office/powerpoint/2010/main" val="402312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7AE-2B04-837E-C426-EB068702E1F6}"/>
              </a:ext>
            </a:extLst>
          </p:cNvPr>
          <p:cNvSpPr>
            <a:spLocks noGrp="1"/>
          </p:cNvSpPr>
          <p:nvPr>
            <p:ph type="title"/>
          </p:nvPr>
        </p:nvSpPr>
        <p:spPr/>
        <p:txBody>
          <a:bodyPr/>
          <a:lstStyle/>
          <a:p>
            <a:r>
              <a:rPr lang="en-IE" dirty="0"/>
              <a:t>Conditional Transitions</a:t>
            </a:r>
          </a:p>
        </p:txBody>
      </p:sp>
      <p:sp>
        <p:nvSpPr>
          <p:cNvPr id="3" name="Content Placeholder 2">
            <a:extLst>
              <a:ext uri="{FF2B5EF4-FFF2-40B4-BE49-F238E27FC236}">
                <a16:creationId xmlns:a16="http://schemas.microsoft.com/office/drawing/2014/main" id="{4AFF7DCA-D827-2EF5-69C5-99005FC7539F}"/>
              </a:ext>
            </a:extLst>
          </p:cNvPr>
          <p:cNvSpPr>
            <a:spLocks noGrp="1"/>
          </p:cNvSpPr>
          <p:nvPr>
            <p:ph idx="1"/>
          </p:nvPr>
        </p:nvSpPr>
        <p:spPr/>
        <p:txBody>
          <a:bodyPr/>
          <a:lstStyle/>
          <a:p>
            <a:r>
              <a:rPr lang="en-IE" sz="2200" dirty="0"/>
              <a:t>Some transitions are conditionals to other. The rule is written in the following way:</a:t>
            </a:r>
          </a:p>
          <a:p>
            <a:endParaRPr lang="en-IE" sz="2200" dirty="0"/>
          </a:p>
          <a:p>
            <a:endParaRPr lang="en-IE" sz="2200" dirty="0"/>
          </a:p>
          <a:p>
            <a:endParaRPr lang="en-IE" sz="2200" dirty="0"/>
          </a:p>
          <a:p>
            <a:r>
              <a:rPr lang="en-IE" sz="2200" dirty="0"/>
              <a:t>The meaning is: If the command, c1, starting in state σ1, can perform a computational step that transforms itself into command c1’ in state σ1’, and if c2, starting in σ2, can perform a computational step and transform itself into the command c2’ in state σ2’, then the command, c, starting in the state σ can perform a computational step and transform itself into the command c in state σ . In general, c1 and c2 will be subcommands of c</a:t>
            </a:r>
          </a:p>
        </p:txBody>
      </p:sp>
      <p:sp>
        <p:nvSpPr>
          <p:cNvPr id="4" name="Date Placeholder 3">
            <a:extLst>
              <a:ext uri="{FF2B5EF4-FFF2-40B4-BE49-F238E27FC236}">
                <a16:creationId xmlns:a16="http://schemas.microsoft.com/office/drawing/2014/main" id="{15D78786-ED58-1424-D234-20D54D4149B6}"/>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D90A1A5B-BBA6-8501-ED71-EE07C0669445}"/>
              </a:ext>
            </a:extLst>
          </p:cNvPr>
          <p:cNvSpPr>
            <a:spLocks noGrp="1"/>
          </p:cNvSpPr>
          <p:nvPr>
            <p:ph type="sldNum" sz="quarter" idx="12"/>
          </p:nvPr>
        </p:nvSpPr>
        <p:spPr/>
        <p:txBody>
          <a:bodyPr/>
          <a:lstStyle/>
          <a:p>
            <a:pPr>
              <a:defRPr/>
            </a:pPr>
            <a:fld id="{255B0E39-F8AA-4982-923D-157BFA96FD10}" type="slidenum">
              <a:rPr lang="en-IE" smtClean="0"/>
              <a:pPr>
                <a:defRPr/>
              </a:pPr>
              <a:t>17</a:t>
            </a:fld>
            <a:endParaRPr lang="en-IE"/>
          </a:p>
        </p:txBody>
      </p:sp>
      <p:pic>
        <p:nvPicPr>
          <p:cNvPr id="7" name="Picture 6">
            <a:extLst>
              <a:ext uri="{FF2B5EF4-FFF2-40B4-BE49-F238E27FC236}">
                <a16:creationId xmlns:a16="http://schemas.microsoft.com/office/drawing/2014/main" id="{4DEA800E-E840-6841-13C6-3B0A89C6C76E}"/>
              </a:ext>
            </a:extLst>
          </p:cNvPr>
          <p:cNvPicPr>
            <a:picLocks noChangeAspect="1"/>
          </p:cNvPicPr>
          <p:nvPr/>
        </p:nvPicPr>
        <p:blipFill>
          <a:blip r:embed="rId2"/>
          <a:stretch>
            <a:fillRect/>
          </a:stretch>
        </p:blipFill>
        <p:spPr>
          <a:xfrm>
            <a:off x="2051720" y="2348880"/>
            <a:ext cx="5667915" cy="936104"/>
          </a:xfrm>
          <a:prstGeom prst="rect">
            <a:avLst/>
          </a:prstGeom>
        </p:spPr>
      </p:pic>
    </p:spTree>
    <p:extLst>
      <p:ext uri="{BB962C8B-B14F-4D97-AF65-F5344CB8AC3E}">
        <p14:creationId xmlns:p14="http://schemas.microsoft.com/office/powerpoint/2010/main" val="408363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4ACD-CD91-33ED-DBA8-B38B10908048}"/>
              </a:ext>
            </a:extLst>
          </p:cNvPr>
          <p:cNvSpPr>
            <a:spLocks noGrp="1"/>
          </p:cNvSpPr>
          <p:nvPr>
            <p:ph type="title"/>
          </p:nvPr>
        </p:nvSpPr>
        <p:spPr/>
        <p:txBody>
          <a:bodyPr/>
          <a:lstStyle/>
          <a:p>
            <a:r>
              <a:rPr lang="en-IE" dirty="0"/>
              <a:t>Semantics Rules /1</a:t>
            </a:r>
          </a:p>
        </p:txBody>
      </p:sp>
      <p:sp>
        <p:nvSpPr>
          <p:cNvPr id="3" name="Content Placeholder 2">
            <a:extLst>
              <a:ext uri="{FF2B5EF4-FFF2-40B4-BE49-F238E27FC236}">
                <a16:creationId xmlns:a16="http://schemas.microsoft.com/office/drawing/2014/main" id="{BCCCA476-0BC3-0FC9-C627-F98446A095B9}"/>
              </a:ext>
            </a:extLst>
          </p:cNvPr>
          <p:cNvSpPr>
            <a:spLocks noGrp="1"/>
          </p:cNvSpPr>
          <p:nvPr>
            <p:ph idx="1"/>
          </p:nvPr>
        </p:nvSpPr>
        <p:spPr>
          <a:xfrm>
            <a:off x="457200" y="4509120"/>
            <a:ext cx="8229600" cy="1171600"/>
          </a:xfrm>
        </p:spPr>
        <p:txBody>
          <a:bodyPr/>
          <a:lstStyle/>
          <a:p>
            <a:r>
              <a:rPr lang="en-IE" sz="2200" dirty="0"/>
              <a:t>Arithmetic expressions</a:t>
            </a:r>
          </a:p>
          <a:p>
            <a:r>
              <a:rPr lang="en-IE" sz="2200" dirty="0"/>
              <a:t>Top 3: Rules for variables and operation with numbers (terminal rules)</a:t>
            </a:r>
          </a:p>
          <a:p>
            <a:r>
              <a:rPr lang="en-IE" sz="2200" dirty="0"/>
              <a:t>Rules for operations with expressions.  In order to solve a1+a2 first I have to evaluate a’ and then a2</a:t>
            </a:r>
          </a:p>
        </p:txBody>
      </p:sp>
      <p:sp>
        <p:nvSpPr>
          <p:cNvPr id="4" name="Date Placeholder 3">
            <a:extLst>
              <a:ext uri="{FF2B5EF4-FFF2-40B4-BE49-F238E27FC236}">
                <a16:creationId xmlns:a16="http://schemas.microsoft.com/office/drawing/2014/main" id="{D178C301-63DE-1346-5B14-0982A42D3802}"/>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7F7F2293-372A-E579-4210-57D77314960A}"/>
              </a:ext>
            </a:extLst>
          </p:cNvPr>
          <p:cNvSpPr>
            <a:spLocks noGrp="1"/>
          </p:cNvSpPr>
          <p:nvPr>
            <p:ph type="sldNum" sz="quarter" idx="12"/>
          </p:nvPr>
        </p:nvSpPr>
        <p:spPr/>
        <p:txBody>
          <a:bodyPr/>
          <a:lstStyle/>
          <a:p>
            <a:pPr>
              <a:defRPr/>
            </a:pPr>
            <a:fld id="{255B0E39-F8AA-4982-923D-157BFA96FD10}" type="slidenum">
              <a:rPr lang="en-IE" smtClean="0"/>
              <a:pPr>
                <a:defRPr/>
              </a:pPr>
              <a:t>18</a:t>
            </a:fld>
            <a:endParaRPr lang="en-IE"/>
          </a:p>
        </p:txBody>
      </p:sp>
      <p:pic>
        <p:nvPicPr>
          <p:cNvPr id="7" name="Picture 6">
            <a:extLst>
              <a:ext uri="{FF2B5EF4-FFF2-40B4-BE49-F238E27FC236}">
                <a16:creationId xmlns:a16="http://schemas.microsoft.com/office/drawing/2014/main" id="{399C73D0-46CF-C25D-A54B-819BF74913B8}"/>
              </a:ext>
            </a:extLst>
          </p:cNvPr>
          <p:cNvPicPr>
            <a:picLocks noChangeAspect="1"/>
          </p:cNvPicPr>
          <p:nvPr/>
        </p:nvPicPr>
        <p:blipFill>
          <a:blip r:embed="rId2"/>
          <a:stretch>
            <a:fillRect/>
          </a:stretch>
        </p:blipFill>
        <p:spPr>
          <a:xfrm>
            <a:off x="899592" y="1350271"/>
            <a:ext cx="6857444" cy="3158849"/>
          </a:xfrm>
          <a:prstGeom prst="rect">
            <a:avLst/>
          </a:prstGeom>
        </p:spPr>
      </p:pic>
    </p:spTree>
    <p:extLst>
      <p:ext uri="{BB962C8B-B14F-4D97-AF65-F5344CB8AC3E}">
        <p14:creationId xmlns:p14="http://schemas.microsoft.com/office/powerpoint/2010/main" val="411798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D953-4F92-1D83-32CD-C17D2F5DE535}"/>
              </a:ext>
            </a:extLst>
          </p:cNvPr>
          <p:cNvSpPr>
            <a:spLocks noGrp="1"/>
          </p:cNvSpPr>
          <p:nvPr>
            <p:ph type="title"/>
          </p:nvPr>
        </p:nvSpPr>
        <p:spPr/>
        <p:txBody>
          <a:bodyPr/>
          <a:lstStyle/>
          <a:p>
            <a:r>
              <a:rPr lang="en-IE" dirty="0"/>
              <a:t>Example</a:t>
            </a:r>
          </a:p>
        </p:txBody>
      </p:sp>
      <p:sp>
        <p:nvSpPr>
          <p:cNvPr id="3" name="Content Placeholder 2">
            <a:extLst>
              <a:ext uri="{FF2B5EF4-FFF2-40B4-BE49-F238E27FC236}">
                <a16:creationId xmlns:a16="http://schemas.microsoft.com/office/drawing/2014/main" id="{7DDB4A9A-2329-6732-AA26-F3D3376BC272}"/>
              </a:ext>
            </a:extLst>
          </p:cNvPr>
          <p:cNvSpPr>
            <a:spLocks noGrp="1"/>
          </p:cNvSpPr>
          <p:nvPr>
            <p:ph idx="1"/>
          </p:nvPr>
        </p:nvSpPr>
        <p:spPr/>
        <p:txBody>
          <a:bodyPr/>
          <a:lstStyle/>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p:txBody>
      </p:sp>
      <p:sp>
        <p:nvSpPr>
          <p:cNvPr id="4" name="Date Placeholder 3">
            <a:extLst>
              <a:ext uri="{FF2B5EF4-FFF2-40B4-BE49-F238E27FC236}">
                <a16:creationId xmlns:a16="http://schemas.microsoft.com/office/drawing/2014/main" id="{3C892264-1259-634F-8824-51F262660C1B}"/>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152441AE-093A-E775-1A57-268D696B8261}"/>
              </a:ext>
            </a:extLst>
          </p:cNvPr>
          <p:cNvSpPr>
            <a:spLocks noGrp="1"/>
          </p:cNvSpPr>
          <p:nvPr>
            <p:ph type="sldNum" sz="quarter" idx="12"/>
          </p:nvPr>
        </p:nvSpPr>
        <p:spPr/>
        <p:txBody>
          <a:bodyPr/>
          <a:lstStyle/>
          <a:p>
            <a:pPr>
              <a:defRPr/>
            </a:pPr>
            <a:fld id="{255B0E39-F8AA-4982-923D-157BFA96FD10}" type="slidenum">
              <a:rPr lang="en-IE" smtClean="0"/>
              <a:pPr>
                <a:defRPr/>
              </a:pPr>
              <a:t>19</a:t>
            </a:fld>
            <a:endParaRPr lang="en-IE"/>
          </a:p>
        </p:txBody>
      </p:sp>
      <p:pic>
        <p:nvPicPr>
          <p:cNvPr id="6" name="Picture 5">
            <a:extLst>
              <a:ext uri="{FF2B5EF4-FFF2-40B4-BE49-F238E27FC236}">
                <a16:creationId xmlns:a16="http://schemas.microsoft.com/office/drawing/2014/main" id="{BA1AF8B5-8585-9E1F-E22E-381F8FDA355D}"/>
              </a:ext>
            </a:extLst>
          </p:cNvPr>
          <p:cNvPicPr>
            <a:picLocks noChangeAspect="1"/>
          </p:cNvPicPr>
          <p:nvPr/>
        </p:nvPicPr>
        <p:blipFill>
          <a:blip r:embed="rId2"/>
          <a:stretch>
            <a:fillRect/>
          </a:stretch>
        </p:blipFill>
        <p:spPr>
          <a:xfrm>
            <a:off x="115968" y="1356350"/>
            <a:ext cx="5281048" cy="2432690"/>
          </a:xfrm>
          <a:prstGeom prst="rect">
            <a:avLst/>
          </a:prstGeom>
        </p:spPr>
      </p:pic>
      <p:pic>
        <p:nvPicPr>
          <p:cNvPr id="8" name="Picture 7">
            <a:extLst>
              <a:ext uri="{FF2B5EF4-FFF2-40B4-BE49-F238E27FC236}">
                <a16:creationId xmlns:a16="http://schemas.microsoft.com/office/drawing/2014/main" id="{CF70C7DB-89D3-598F-EED8-5F87F40D2D38}"/>
              </a:ext>
            </a:extLst>
          </p:cNvPr>
          <p:cNvPicPr>
            <a:picLocks noChangeAspect="1"/>
          </p:cNvPicPr>
          <p:nvPr/>
        </p:nvPicPr>
        <p:blipFill>
          <a:blip r:embed="rId3"/>
          <a:stretch>
            <a:fillRect/>
          </a:stretch>
        </p:blipFill>
        <p:spPr>
          <a:xfrm>
            <a:off x="4776971" y="3492956"/>
            <a:ext cx="4364697" cy="2774042"/>
          </a:xfrm>
          <a:prstGeom prst="rect">
            <a:avLst/>
          </a:prstGeom>
        </p:spPr>
      </p:pic>
    </p:spTree>
    <p:extLst>
      <p:ext uri="{BB962C8B-B14F-4D97-AF65-F5344CB8AC3E}">
        <p14:creationId xmlns:p14="http://schemas.microsoft.com/office/powerpoint/2010/main" val="171027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Semantics</a:t>
            </a:r>
            <a:endParaRPr lang="it-IT" dirty="0"/>
          </a:p>
        </p:txBody>
      </p:sp>
      <p:sp>
        <p:nvSpPr>
          <p:cNvPr id="3" name="Subtitle 2"/>
          <p:cNvSpPr>
            <a:spLocks noGrp="1"/>
          </p:cNvSpPr>
          <p:nvPr>
            <p:ph type="subTitle" idx="1"/>
          </p:nvPr>
        </p:nvSpPr>
        <p:spPr/>
        <p:txBody>
          <a:bodyPr/>
          <a:lstStyle/>
          <a:p>
            <a:r>
              <a:rPr lang="en-GB" sz="2400" dirty="0">
                <a:latin typeface="Verdana" pitchFamily="34" charset="0"/>
                <a:ea typeface="Verdana" pitchFamily="34" charset="0"/>
                <a:cs typeface="Verdana" pitchFamily="34" charset="0"/>
              </a:rPr>
              <a:t>Operational semantics</a:t>
            </a:r>
          </a:p>
          <a:p>
            <a:r>
              <a:rPr lang="en-GB" sz="2400" dirty="0">
                <a:latin typeface="Verdana" pitchFamily="34" charset="0"/>
                <a:ea typeface="Verdana" pitchFamily="34" charset="0"/>
                <a:cs typeface="Verdana" pitchFamily="34" charset="0"/>
              </a:rPr>
              <a:t>Sample semantics</a:t>
            </a:r>
            <a:endParaRPr lang="it-IT" sz="2400" dirty="0">
              <a:latin typeface="Verdana" pitchFamily="34" charset="0"/>
              <a:ea typeface="Verdana" pitchFamily="34" charset="0"/>
              <a:cs typeface="Verdana" pitchFamily="34" charset="0"/>
            </a:endParaRPr>
          </a:p>
        </p:txBody>
      </p:sp>
      <p:sp>
        <p:nvSpPr>
          <p:cNvPr id="5" name="Slide Number Placeholder 4"/>
          <p:cNvSpPr>
            <a:spLocks noGrp="1"/>
          </p:cNvSpPr>
          <p:nvPr>
            <p:ph type="sldNum" sz="quarter" idx="12"/>
          </p:nvPr>
        </p:nvSpPr>
        <p:spPr/>
        <p:txBody>
          <a:bodyPr/>
          <a:lstStyle/>
          <a:p>
            <a:pPr>
              <a:defRPr/>
            </a:pPr>
            <a:fld id="{CAE0970C-C400-4E43-AAB0-B36362BEE2B1}" type="slidenum">
              <a:rPr lang="en-IE" smtClean="0"/>
              <a:pPr>
                <a:defRPr/>
              </a:pPr>
              <a:t>2</a:t>
            </a:fld>
            <a:endParaRPr lang="en-IE"/>
          </a:p>
        </p:txBody>
      </p:sp>
    </p:spTree>
    <p:extLst>
      <p:ext uri="{BB962C8B-B14F-4D97-AF65-F5344CB8AC3E}">
        <p14:creationId xmlns:p14="http://schemas.microsoft.com/office/powerpoint/2010/main" val="3111572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EFE1-6D57-7747-1CD4-4273D32E228E}"/>
              </a:ext>
            </a:extLst>
          </p:cNvPr>
          <p:cNvSpPr>
            <a:spLocks noGrp="1"/>
          </p:cNvSpPr>
          <p:nvPr>
            <p:ph type="title"/>
          </p:nvPr>
        </p:nvSpPr>
        <p:spPr>
          <a:xfrm>
            <a:off x="457200" y="116632"/>
            <a:ext cx="6995120" cy="990600"/>
          </a:xfrm>
        </p:spPr>
        <p:txBody>
          <a:bodyPr/>
          <a:lstStyle/>
          <a:p>
            <a:r>
              <a:rPr lang="en-IE" dirty="0"/>
              <a:t>Semantics of Boolean Expressions</a:t>
            </a:r>
          </a:p>
        </p:txBody>
      </p:sp>
      <p:sp>
        <p:nvSpPr>
          <p:cNvPr id="4" name="Date Placeholder 3">
            <a:extLst>
              <a:ext uri="{FF2B5EF4-FFF2-40B4-BE49-F238E27FC236}">
                <a16:creationId xmlns:a16="http://schemas.microsoft.com/office/drawing/2014/main" id="{0BB232BD-C89D-E452-9680-3F5400C7E5BF}"/>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CF8CF1C5-16C8-6D39-4DFB-A4036FD78255}"/>
              </a:ext>
            </a:extLst>
          </p:cNvPr>
          <p:cNvSpPr>
            <a:spLocks noGrp="1"/>
          </p:cNvSpPr>
          <p:nvPr>
            <p:ph type="sldNum" sz="quarter" idx="12"/>
          </p:nvPr>
        </p:nvSpPr>
        <p:spPr/>
        <p:txBody>
          <a:bodyPr/>
          <a:lstStyle/>
          <a:p>
            <a:pPr>
              <a:defRPr/>
            </a:pPr>
            <a:fld id="{255B0E39-F8AA-4982-923D-157BFA96FD10}" type="slidenum">
              <a:rPr lang="en-IE" smtClean="0"/>
              <a:pPr>
                <a:defRPr/>
              </a:pPr>
              <a:t>20</a:t>
            </a:fld>
            <a:endParaRPr lang="en-IE"/>
          </a:p>
        </p:txBody>
      </p:sp>
      <p:pic>
        <p:nvPicPr>
          <p:cNvPr id="7" name="Picture 6">
            <a:extLst>
              <a:ext uri="{FF2B5EF4-FFF2-40B4-BE49-F238E27FC236}">
                <a16:creationId xmlns:a16="http://schemas.microsoft.com/office/drawing/2014/main" id="{55EB6D5B-0C81-B402-7076-64C261A60FE3}"/>
              </a:ext>
            </a:extLst>
          </p:cNvPr>
          <p:cNvPicPr>
            <a:picLocks noChangeAspect="1"/>
          </p:cNvPicPr>
          <p:nvPr/>
        </p:nvPicPr>
        <p:blipFill>
          <a:blip r:embed="rId2"/>
          <a:stretch>
            <a:fillRect/>
          </a:stretch>
        </p:blipFill>
        <p:spPr>
          <a:xfrm>
            <a:off x="1331640" y="1628800"/>
            <a:ext cx="6510615" cy="4176464"/>
          </a:xfrm>
          <a:prstGeom prst="rect">
            <a:avLst/>
          </a:prstGeom>
        </p:spPr>
      </p:pic>
    </p:spTree>
    <p:extLst>
      <p:ext uri="{BB962C8B-B14F-4D97-AF65-F5344CB8AC3E}">
        <p14:creationId xmlns:p14="http://schemas.microsoft.com/office/powerpoint/2010/main" val="28611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EFE1-6D57-7747-1CD4-4273D32E228E}"/>
              </a:ext>
            </a:extLst>
          </p:cNvPr>
          <p:cNvSpPr>
            <a:spLocks noGrp="1"/>
          </p:cNvSpPr>
          <p:nvPr>
            <p:ph type="title"/>
          </p:nvPr>
        </p:nvSpPr>
        <p:spPr>
          <a:xfrm>
            <a:off x="457200" y="116632"/>
            <a:ext cx="6995120" cy="990600"/>
          </a:xfrm>
        </p:spPr>
        <p:txBody>
          <a:bodyPr/>
          <a:lstStyle/>
          <a:p>
            <a:r>
              <a:rPr lang="en-IE" dirty="0"/>
              <a:t>Semantics of Commands</a:t>
            </a:r>
          </a:p>
        </p:txBody>
      </p:sp>
      <p:sp>
        <p:nvSpPr>
          <p:cNvPr id="4" name="Date Placeholder 3">
            <a:extLst>
              <a:ext uri="{FF2B5EF4-FFF2-40B4-BE49-F238E27FC236}">
                <a16:creationId xmlns:a16="http://schemas.microsoft.com/office/drawing/2014/main" id="{0BB232BD-C89D-E452-9680-3F5400C7E5BF}"/>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CF8CF1C5-16C8-6D39-4DFB-A4036FD78255}"/>
              </a:ext>
            </a:extLst>
          </p:cNvPr>
          <p:cNvSpPr>
            <a:spLocks noGrp="1"/>
          </p:cNvSpPr>
          <p:nvPr>
            <p:ph type="sldNum" sz="quarter" idx="12"/>
          </p:nvPr>
        </p:nvSpPr>
        <p:spPr/>
        <p:txBody>
          <a:bodyPr/>
          <a:lstStyle/>
          <a:p>
            <a:pPr>
              <a:defRPr/>
            </a:pPr>
            <a:fld id="{255B0E39-F8AA-4982-923D-157BFA96FD10}" type="slidenum">
              <a:rPr lang="en-IE" smtClean="0"/>
              <a:pPr>
                <a:defRPr/>
              </a:pPr>
              <a:t>21</a:t>
            </a:fld>
            <a:endParaRPr lang="en-IE"/>
          </a:p>
        </p:txBody>
      </p:sp>
      <p:pic>
        <p:nvPicPr>
          <p:cNvPr id="6" name="Picture 5">
            <a:extLst>
              <a:ext uri="{FF2B5EF4-FFF2-40B4-BE49-F238E27FC236}">
                <a16:creationId xmlns:a16="http://schemas.microsoft.com/office/drawing/2014/main" id="{CC54D6E6-9E22-ABED-1855-F44F97D13C3B}"/>
              </a:ext>
            </a:extLst>
          </p:cNvPr>
          <p:cNvPicPr>
            <a:picLocks noChangeAspect="1"/>
          </p:cNvPicPr>
          <p:nvPr/>
        </p:nvPicPr>
        <p:blipFill>
          <a:blip r:embed="rId2"/>
          <a:stretch>
            <a:fillRect/>
          </a:stretch>
        </p:blipFill>
        <p:spPr>
          <a:xfrm>
            <a:off x="1014262" y="1628800"/>
            <a:ext cx="7140918" cy="432048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D73729-B3C8-58BE-F8C9-7BDDCAC21FA0}"/>
                  </a:ext>
                </a:extLst>
              </p:cNvPr>
              <p:cNvSpPr txBox="1"/>
              <p:nvPr/>
            </p:nvSpPr>
            <p:spPr>
              <a:xfrm>
                <a:off x="683568" y="5157192"/>
                <a:ext cx="6055882" cy="338554"/>
              </a:xfrm>
              <a:prstGeom prst="rect">
                <a:avLst/>
              </a:prstGeom>
              <a:solidFill>
                <a:schemeClr val="bg1"/>
              </a:solidFill>
            </p:spPr>
            <p:txBody>
              <a:bodyPr wrap="square" rtlCol="0">
                <a:spAutoFit/>
              </a:bodyPr>
              <a:lstStyle/>
              <a:p>
                <a:pPr/>
                <a14:m>
                  <m:oMathPara xmlns:m="http://schemas.openxmlformats.org/officeDocument/2006/math">
                    <m:oMathParaPr>
                      <m:jc m:val="center"/>
                    </m:oMathParaPr>
                    <m:oMath xmlns:m="http://schemas.openxmlformats.org/officeDocument/2006/math">
                      <m:r>
                        <a:rPr lang="en-IE" sz="1600" b="0" i="0" smtClean="0">
                          <a:latin typeface="Cambria Math" panose="02040503050406030204" pitchFamily="18" charset="0"/>
                        </a:rPr>
                        <m:t>&lt;</m:t>
                      </m:r>
                      <m:r>
                        <a:rPr lang="en-IE" sz="1600" b="1">
                          <a:latin typeface="Cambria Math" panose="02040503050406030204" pitchFamily="18" charset="0"/>
                        </a:rPr>
                        <m:t>𝐰𝐡𝐢𝐥𝐞</m:t>
                      </m:r>
                      <m:r>
                        <a:rPr lang="en-IE" sz="1600" b="0" i="0" smtClean="0">
                          <a:latin typeface="Cambria Math" panose="02040503050406030204" pitchFamily="18" charset="0"/>
                        </a:rPr>
                        <m:t> </m:t>
                      </m:r>
                      <m:r>
                        <m:rPr>
                          <m:sty m:val="p"/>
                        </m:rPr>
                        <a:rPr lang="en-IE" sz="1600" b="0" i="0" smtClean="0">
                          <a:latin typeface="Cambria Math" panose="02040503050406030204" pitchFamily="18" charset="0"/>
                        </a:rPr>
                        <m:t>b</m:t>
                      </m:r>
                      <m:r>
                        <a:rPr lang="en-IE" sz="1600" b="0" i="0" smtClean="0">
                          <a:latin typeface="Cambria Math" panose="02040503050406030204" pitchFamily="18" charset="0"/>
                        </a:rPr>
                        <m:t> </m:t>
                      </m:r>
                      <m:r>
                        <a:rPr lang="en-IE" sz="1600" b="1" i="0" smtClean="0">
                          <a:latin typeface="Cambria Math" panose="02040503050406030204" pitchFamily="18" charset="0"/>
                        </a:rPr>
                        <m:t>𝐝𝐨</m:t>
                      </m:r>
                      <m:r>
                        <a:rPr lang="en-IE" sz="1600" b="0" i="0" smtClean="0">
                          <a:latin typeface="Cambria Math" panose="02040503050406030204" pitchFamily="18" charset="0"/>
                        </a:rPr>
                        <m:t> </m:t>
                      </m:r>
                      <m:r>
                        <m:rPr>
                          <m:sty m:val="p"/>
                        </m:rPr>
                        <a:rPr lang="en-IE" sz="1600" b="0" i="0" smtClean="0">
                          <a:latin typeface="Cambria Math" panose="02040503050406030204" pitchFamily="18" charset="0"/>
                        </a:rPr>
                        <m:t>c</m:t>
                      </m:r>
                      <m:r>
                        <a:rPr lang="en-IE" sz="1600">
                          <a:latin typeface="Cambria Math" panose="02040503050406030204" pitchFamily="18" charset="0"/>
                        </a:rPr>
                        <m:t>,</m:t>
                      </m:r>
                      <m:r>
                        <m:rPr>
                          <m:sty m:val="p"/>
                        </m:rPr>
                        <a:rPr lang="en-IE" sz="1600">
                          <a:latin typeface="Cambria Math" panose="02040503050406030204" pitchFamily="18" charset="0"/>
                          <a:ea typeface="Cambria Math" panose="02040503050406030204" pitchFamily="18" charset="0"/>
                        </a:rPr>
                        <m:t>σ</m:t>
                      </m:r>
                      <m:r>
                        <a:rPr lang="en-IE" sz="1600">
                          <a:latin typeface="Cambria Math" panose="02040503050406030204" pitchFamily="18" charset="0"/>
                        </a:rPr>
                        <m:t>&gt;</m:t>
                      </m:r>
                      <m:r>
                        <a:rPr lang="en-IE" sz="1600" b="0" i="0" smtClean="0">
                          <a:latin typeface="Cambria Math" panose="02040503050406030204" pitchFamily="18" charset="0"/>
                        </a:rPr>
                        <m:t>→&lt;</m:t>
                      </m:r>
                      <m:r>
                        <a:rPr lang="en-IE" sz="1600" b="1" i="0" smtClean="0">
                          <a:latin typeface="Cambria Math" panose="02040503050406030204" pitchFamily="18" charset="0"/>
                        </a:rPr>
                        <m:t>𝐢𝐟</m:t>
                      </m:r>
                      <m:r>
                        <a:rPr lang="en-IE" sz="1600" b="0" i="0" smtClean="0">
                          <a:latin typeface="Cambria Math" panose="02040503050406030204" pitchFamily="18" charset="0"/>
                        </a:rPr>
                        <m:t> </m:t>
                      </m:r>
                      <m:r>
                        <m:rPr>
                          <m:sty m:val="p"/>
                        </m:rPr>
                        <a:rPr lang="en-IE" sz="1600" b="0" i="0" smtClean="0">
                          <a:latin typeface="Cambria Math" panose="02040503050406030204" pitchFamily="18" charset="0"/>
                        </a:rPr>
                        <m:t>b</m:t>
                      </m:r>
                      <m:r>
                        <a:rPr lang="en-IE" sz="1600" b="0" i="0" smtClean="0">
                          <a:latin typeface="Cambria Math" panose="02040503050406030204" pitchFamily="18" charset="0"/>
                        </a:rPr>
                        <m:t> </m:t>
                      </m:r>
                      <m:r>
                        <a:rPr lang="en-IE" sz="1600" b="1" i="0" smtClean="0">
                          <a:latin typeface="Cambria Math" panose="02040503050406030204" pitchFamily="18" charset="0"/>
                        </a:rPr>
                        <m:t>𝐭𝐡𝐞𝐧</m:t>
                      </m:r>
                      <m:r>
                        <a:rPr lang="en-IE" sz="1600" b="0" i="0" smtClean="0">
                          <a:latin typeface="Cambria Math" panose="02040503050406030204" pitchFamily="18" charset="0"/>
                        </a:rPr>
                        <m:t> </m:t>
                      </m:r>
                      <m:d>
                        <m:dPr>
                          <m:ctrlPr>
                            <a:rPr lang="en-IE" sz="1600" b="0" i="1" smtClean="0">
                              <a:latin typeface="Cambria Math" panose="02040503050406030204" pitchFamily="18" charset="0"/>
                            </a:rPr>
                          </m:ctrlPr>
                        </m:dPr>
                        <m:e>
                          <m:r>
                            <m:rPr>
                              <m:sty m:val="p"/>
                            </m:rPr>
                            <a:rPr lang="en-IE" sz="1600" b="0" i="0" smtClean="0">
                              <a:latin typeface="Cambria Math" panose="02040503050406030204" pitchFamily="18" charset="0"/>
                            </a:rPr>
                            <m:t>c</m:t>
                          </m:r>
                          <m:r>
                            <a:rPr lang="en-IE" sz="1600" b="0" i="0" smtClean="0">
                              <a:latin typeface="Cambria Math" panose="02040503050406030204" pitchFamily="18" charset="0"/>
                            </a:rPr>
                            <m:t>;</m:t>
                          </m:r>
                          <m:r>
                            <a:rPr lang="en-IE" sz="1600" b="1" i="0" smtClean="0">
                              <a:latin typeface="Cambria Math" panose="02040503050406030204" pitchFamily="18" charset="0"/>
                            </a:rPr>
                            <m:t>𝐰𝐡𝐢𝐥𝐞</m:t>
                          </m:r>
                          <m:r>
                            <a:rPr lang="en-IE" sz="1600" b="0" i="0" smtClean="0">
                              <a:latin typeface="Cambria Math" panose="02040503050406030204" pitchFamily="18" charset="0"/>
                            </a:rPr>
                            <m:t> </m:t>
                          </m:r>
                          <m:r>
                            <m:rPr>
                              <m:sty m:val="p"/>
                            </m:rPr>
                            <a:rPr lang="en-IE" sz="1600" b="0" i="0" smtClean="0">
                              <a:latin typeface="Cambria Math" panose="02040503050406030204" pitchFamily="18" charset="0"/>
                            </a:rPr>
                            <m:t>b</m:t>
                          </m:r>
                          <m:r>
                            <a:rPr lang="en-IE" sz="1600" b="0" i="0" smtClean="0">
                              <a:latin typeface="Cambria Math" panose="02040503050406030204" pitchFamily="18" charset="0"/>
                            </a:rPr>
                            <m:t> </m:t>
                          </m:r>
                          <m:r>
                            <a:rPr lang="en-IE" sz="1600" b="1" i="0" smtClean="0">
                              <a:latin typeface="Cambria Math" panose="02040503050406030204" pitchFamily="18" charset="0"/>
                            </a:rPr>
                            <m:t>𝐝𝐨</m:t>
                          </m:r>
                          <m:r>
                            <a:rPr lang="en-IE" sz="1600" b="0" i="0" smtClean="0">
                              <a:latin typeface="Cambria Math" panose="02040503050406030204" pitchFamily="18" charset="0"/>
                            </a:rPr>
                            <m:t> </m:t>
                          </m:r>
                          <m:r>
                            <m:rPr>
                              <m:sty m:val="p"/>
                            </m:rPr>
                            <a:rPr lang="en-IE" sz="1600" b="0" i="0" smtClean="0">
                              <a:latin typeface="Cambria Math" panose="02040503050406030204" pitchFamily="18" charset="0"/>
                            </a:rPr>
                            <m:t>c</m:t>
                          </m:r>
                        </m:e>
                      </m:d>
                      <m:r>
                        <a:rPr lang="en-IE" sz="1600" b="0" i="0" smtClean="0">
                          <a:latin typeface="Cambria Math" panose="02040503050406030204" pitchFamily="18" charset="0"/>
                        </a:rPr>
                        <m:t> </m:t>
                      </m:r>
                      <m:r>
                        <a:rPr lang="en-IE" sz="1600" b="1" i="0" smtClean="0">
                          <a:latin typeface="Cambria Math" panose="02040503050406030204" pitchFamily="18" charset="0"/>
                        </a:rPr>
                        <m:t>𝐞𝐥𝐬𝐞</m:t>
                      </m:r>
                      <m:r>
                        <a:rPr lang="en-IE" sz="1600" b="1" i="0" smtClean="0">
                          <a:latin typeface="Cambria Math" panose="02040503050406030204" pitchFamily="18" charset="0"/>
                        </a:rPr>
                        <m:t> </m:t>
                      </m:r>
                      <m:r>
                        <a:rPr lang="en-IE" sz="1600" b="1" i="0" smtClean="0">
                          <a:latin typeface="Cambria Math" panose="02040503050406030204" pitchFamily="18" charset="0"/>
                        </a:rPr>
                        <m:t>𝐬𝐤𝐢𝐩</m:t>
                      </m:r>
                      <m:r>
                        <a:rPr lang="en-IE" sz="1600" b="0" i="0" smtClean="0">
                          <a:latin typeface="Cambria Math" panose="02040503050406030204" pitchFamily="18" charset="0"/>
                        </a:rPr>
                        <m:t>,</m:t>
                      </m:r>
                      <m:r>
                        <m:rPr>
                          <m:sty m:val="p"/>
                        </m:rPr>
                        <a:rPr lang="en-IE" sz="1600" b="0" i="0" smtClean="0">
                          <a:latin typeface="Cambria Math" panose="02040503050406030204" pitchFamily="18" charset="0"/>
                          <a:ea typeface="Cambria Math" panose="02040503050406030204" pitchFamily="18" charset="0"/>
                        </a:rPr>
                        <m:t>σ</m:t>
                      </m:r>
                      <m:r>
                        <a:rPr lang="en-IE" sz="1600" b="0" i="0" smtClean="0">
                          <a:latin typeface="Cambria Math" panose="02040503050406030204" pitchFamily="18" charset="0"/>
                          <a:ea typeface="Cambria Math" panose="02040503050406030204" pitchFamily="18" charset="0"/>
                        </a:rPr>
                        <m:t>&gt;</m:t>
                      </m:r>
                    </m:oMath>
                  </m:oMathPara>
                </a14:m>
                <a:endParaRPr lang="en-IE" sz="1600" dirty="0"/>
              </a:p>
            </p:txBody>
          </p:sp>
        </mc:Choice>
        <mc:Fallback xmlns="">
          <p:sp>
            <p:nvSpPr>
              <p:cNvPr id="8" name="TextBox 7">
                <a:extLst>
                  <a:ext uri="{FF2B5EF4-FFF2-40B4-BE49-F238E27FC236}">
                    <a16:creationId xmlns:a16="http://schemas.microsoft.com/office/drawing/2014/main" id="{A9D73729-B3C8-58BE-F8C9-7BDDCAC21FA0}"/>
                  </a:ext>
                </a:extLst>
              </p:cNvPr>
              <p:cNvSpPr txBox="1">
                <a:spLocks noRot="1" noChangeAspect="1" noMove="1" noResize="1" noEditPoints="1" noAdjustHandles="1" noChangeArrowheads="1" noChangeShapeType="1" noTextEdit="1"/>
              </p:cNvSpPr>
              <p:nvPr/>
            </p:nvSpPr>
            <p:spPr>
              <a:xfrm>
                <a:off x="683568" y="5157192"/>
                <a:ext cx="6055882" cy="338554"/>
              </a:xfrm>
              <a:prstGeom prst="rect">
                <a:avLst/>
              </a:prstGeom>
              <a:blipFill>
                <a:blip r:embed="rId3"/>
                <a:stretch>
                  <a:fillRect b="-10714"/>
                </a:stretch>
              </a:blipFill>
            </p:spPr>
            <p:txBody>
              <a:bodyPr/>
              <a:lstStyle/>
              <a:p>
                <a:r>
                  <a:rPr lang="en-IE">
                    <a:noFill/>
                  </a:rPr>
                  <a:t> </a:t>
                </a:r>
              </a:p>
            </p:txBody>
          </p:sp>
        </mc:Fallback>
      </mc:AlternateContent>
    </p:spTree>
    <p:extLst>
      <p:ext uri="{BB962C8B-B14F-4D97-AF65-F5344CB8AC3E}">
        <p14:creationId xmlns:p14="http://schemas.microsoft.com/office/powerpoint/2010/main" val="5885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85CF-C513-3479-56AE-3FB18704704C}"/>
              </a:ext>
            </a:extLst>
          </p:cNvPr>
          <p:cNvSpPr>
            <a:spLocks noGrp="1"/>
          </p:cNvSpPr>
          <p:nvPr>
            <p:ph type="title"/>
          </p:nvPr>
        </p:nvSpPr>
        <p:spPr/>
        <p:txBody>
          <a:bodyPr/>
          <a:lstStyle/>
          <a:p>
            <a:r>
              <a:rPr lang="en-IE" dirty="0"/>
              <a:t>Sample Computation</a:t>
            </a:r>
          </a:p>
        </p:txBody>
      </p:sp>
      <p:sp>
        <p:nvSpPr>
          <p:cNvPr id="5" name="Slide Number Placeholder 4">
            <a:extLst>
              <a:ext uri="{FF2B5EF4-FFF2-40B4-BE49-F238E27FC236}">
                <a16:creationId xmlns:a16="http://schemas.microsoft.com/office/drawing/2014/main" id="{7300203B-FA0B-FE46-0704-2BB3588CDC15}"/>
              </a:ext>
            </a:extLst>
          </p:cNvPr>
          <p:cNvSpPr>
            <a:spLocks noGrp="1"/>
          </p:cNvSpPr>
          <p:nvPr>
            <p:ph type="sldNum" sz="quarter" idx="12"/>
          </p:nvPr>
        </p:nvSpPr>
        <p:spPr/>
        <p:txBody>
          <a:bodyPr/>
          <a:lstStyle/>
          <a:p>
            <a:pPr>
              <a:defRPr/>
            </a:pPr>
            <a:fld id="{255B0E39-F8AA-4982-923D-157BFA96FD10}" type="slidenum">
              <a:rPr lang="en-IE" smtClean="0"/>
              <a:pPr>
                <a:defRPr/>
              </a:pPr>
              <a:t>22</a:t>
            </a:fld>
            <a:endParaRPr lang="en-IE"/>
          </a:p>
        </p:txBody>
      </p:sp>
      <p:pic>
        <p:nvPicPr>
          <p:cNvPr id="7" name="Picture 6">
            <a:extLst>
              <a:ext uri="{FF2B5EF4-FFF2-40B4-BE49-F238E27FC236}">
                <a16:creationId xmlns:a16="http://schemas.microsoft.com/office/drawing/2014/main" id="{3CD5F643-2F81-437C-586E-9E8AF444F1E7}"/>
              </a:ext>
            </a:extLst>
          </p:cNvPr>
          <p:cNvPicPr>
            <a:picLocks noChangeAspect="1"/>
          </p:cNvPicPr>
          <p:nvPr/>
        </p:nvPicPr>
        <p:blipFill>
          <a:blip r:embed="rId2"/>
          <a:stretch>
            <a:fillRect/>
          </a:stretch>
        </p:blipFill>
        <p:spPr>
          <a:xfrm>
            <a:off x="971600" y="2060848"/>
            <a:ext cx="6189400" cy="4009432"/>
          </a:xfrm>
          <a:prstGeom prst="rect">
            <a:avLst/>
          </a:prstGeom>
        </p:spPr>
      </p:pic>
      <p:pic>
        <p:nvPicPr>
          <p:cNvPr id="9" name="Picture 8">
            <a:extLst>
              <a:ext uri="{FF2B5EF4-FFF2-40B4-BE49-F238E27FC236}">
                <a16:creationId xmlns:a16="http://schemas.microsoft.com/office/drawing/2014/main" id="{EA27995F-6866-07D1-4FFB-236A64C28567}"/>
              </a:ext>
            </a:extLst>
          </p:cNvPr>
          <p:cNvPicPr>
            <a:picLocks noChangeAspect="1"/>
          </p:cNvPicPr>
          <p:nvPr/>
        </p:nvPicPr>
        <p:blipFill>
          <a:blip r:embed="rId3"/>
          <a:stretch>
            <a:fillRect/>
          </a:stretch>
        </p:blipFill>
        <p:spPr>
          <a:xfrm>
            <a:off x="2114168" y="1456937"/>
            <a:ext cx="4504732" cy="458902"/>
          </a:xfrm>
          <a:prstGeom prst="rect">
            <a:avLst/>
          </a:prstGeom>
        </p:spPr>
      </p:pic>
      <p:sp>
        <p:nvSpPr>
          <p:cNvPr id="11" name="Rectangle 10">
            <a:extLst>
              <a:ext uri="{FF2B5EF4-FFF2-40B4-BE49-F238E27FC236}">
                <a16:creationId xmlns:a16="http://schemas.microsoft.com/office/drawing/2014/main" id="{7C0B37D6-D834-FE52-629A-C2F9B942323F}"/>
              </a:ext>
            </a:extLst>
          </p:cNvPr>
          <p:cNvSpPr/>
          <p:nvPr/>
        </p:nvSpPr>
        <p:spPr bwMode="auto">
          <a:xfrm>
            <a:off x="3203848" y="1517603"/>
            <a:ext cx="3168352" cy="39823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FC9AD565-045F-E060-38EC-5E3108B7BD01}"/>
              </a:ext>
            </a:extLst>
          </p:cNvPr>
          <p:cNvSpPr txBox="1"/>
          <p:nvPr/>
        </p:nvSpPr>
        <p:spPr>
          <a:xfrm>
            <a:off x="6372200" y="1532055"/>
            <a:ext cx="2853680" cy="369332"/>
          </a:xfrm>
          <a:prstGeom prst="rect">
            <a:avLst/>
          </a:prstGeom>
          <a:noFill/>
        </p:spPr>
        <p:txBody>
          <a:bodyPr wrap="square" rtlCol="0">
            <a:spAutoFit/>
          </a:bodyPr>
          <a:lstStyle/>
          <a:p>
            <a:r>
              <a:rPr lang="en-IE" dirty="0"/>
              <a:t>= c’</a:t>
            </a:r>
          </a:p>
        </p:txBody>
      </p:sp>
    </p:spTree>
    <p:extLst>
      <p:ext uri="{BB962C8B-B14F-4D97-AF65-F5344CB8AC3E}">
        <p14:creationId xmlns:p14="http://schemas.microsoft.com/office/powerpoint/2010/main" val="294714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ea typeface="Verdana" pitchFamily="34" charset="0"/>
                <a:cs typeface="Verdana" pitchFamily="34" charset="0"/>
              </a:rPr>
              <a:t>Names and Denotable Objects</a:t>
            </a:r>
          </a:p>
        </p:txBody>
      </p:sp>
      <p:sp>
        <p:nvSpPr>
          <p:cNvPr id="13315" name="Rectangle 3"/>
          <p:cNvSpPr>
            <a:spLocks noGrp="1" noChangeArrowheads="1"/>
          </p:cNvSpPr>
          <p:nvPr>
            <p:ph type="body" idx="1"/>
          </p:nvPr>
        </p:nvSpPr>
        <p:spPr>
          <a:xfrm>
            <a:off x="457200" y="1219200"/>
            <a:ext cx="8229600" cy="4937125"/>
          </a:xfrm>
        </p:spPr>
        <p:txBody>
          <a:bodyPr/>
          <a:lstStyle/>
          <a:p>
            <a:pPr>
              <a:defRPr/>
            </a:pPr>
            <a:r>
              <a:rPr lang="en-US" sz="1800" dirty="0">
                <a:latin typeface="Verdana" pitchFamily="34" charset="0"/>
                <a:ea typeface="Verdana" pitchFamily="34" charset="0"/>
                <a:cs typeface="Verdana" pitchFamily="34" charset="0"/>
              </a:rPr>
              <a:t>When we declare a new variable in a program:</a:t>
            </a:r>
          </a:p>
          <a:p>
            <a:pPr>
              <a:buFont typeface="Wingdings 3" pitchFamily="18" charset="2"/>
              <a:buNone/>
              <a:defRPr/>
            </a:pPr>
            <a:r>
              <a:rPr lang="en-US" sz="1800" b="1" dirty="0">
                <a:latin typeface="Verdana" pitchFamily="34" charset="0"/>
                <a:ea typeface="Verdana" pitchFamily="34" charset="0"/>
                <a:cs typeface="Verdana" pitchFamily="34" charset="0"/>
              </a:rPr>
              <a:t>	</a:t>
            </a:r>
            <a:r>
              <a:rPr lang="en-US" sz="1800" b="1" dirty="0" err="1">
                <a:latin typeface="Verdana" pitchFamily="34" charset="0"/>
                <a:ea typeface="Verdana" pitchFamily="34" charset="0"/>
                <a:cs typeface="Verdana" pitchFamily="34" charset="0"/>
              </a:rPr>
              <a:t>int</a:t>
            </a:r>
            <a:r>
              <a:rPr lang="en-US" sz="1800" b="1" dirty="0">
                <a:latin typeface="Verdana" pitchFamily="34" charset="0"/>
                <a:ea typeface="Verdana" pitchFamily="34" charset="0"/>
                <a:cs typeface="Verdana" pitchFamily="34" charset="0"/>
              </a:rPr>
              <a:t> fie;</a:t>
            </a:r>
          </a:p>
          <a:p>
            <a:pPr>
              <a:buFont typeface="Wingdings 3" pitchFamily="18" charset="2"/>
              <a:buNone/>
              <a:defRPr/>
            </a:pPr>
            <a:r>
              <a:rPr lang="en-US" sz="1800" dirty="0">
                <a:latin typeface="Verdana" pitchFamily="34" charset="0"/>
                <a:ea typeface="Verdana" pitchFamily="34" charset="0"/>
                <a:cs typeface="Verdana" pitchFamily="34" charset="0"/>
              </a:rPr>
              <a:t>	or we define a new function:</a:t>
            </a:r>
          </a:p>
          <a:p>
            <a:pPr>
              <a:buFont typeface="Wingdings 3" pitchFamily="18" charset="2"/>
              <a:buNone/>
              <a:defRPr/>
            </a:pPr>
            <a:r>
              <a:rPr lang="en-US" sz="1800" b="1" dirty="0">
                <a:latin typeface="Verdana" pitchFamily="34" charset="0"/>
                <a:ea typeface="Verdana" pitchFamily="34" charset="0"/>
                <a:cs typeface="Verdana" pitchFamily="34" charset="0"/>
              </a:rPr>
              <a:t>	</a:t>
            </a:r>
            <a:r>
              <a:rPr lang="en-US" sz="1800" b="1" dirty="0" err="1">
                <a:latin typeface="Verdana" pitchFamily="34" charset="0"/>
                <a:ea typeface="Verdana" pitchFamily="34" charset="0"/>
                <a:cs typeface="Verdana" pitchFamily="34" charset="0"/>
              </a:rPr>
              <a:t>int</a:t>
            </a:r>
            <a:r>
              <a:rPr lang="en-US" sz="1800" b="1" dirty="0">
                <a:latin typeface="Verdana" pitchFamily="34" charset="0"/>
                <a:ea typeface="Verdana" pitchFamily="34" charset="0"/>
                <a:cs typeface="Verdana" pitchFamily="34" charset="0"/>
              </a:rPr>
              <a:t> </a:t>
            </a:r>
            <a:r>
              <a:rPr lang="en-US" sz="1800" b="1" dirty="0" err="1">
                <a:latin typeface="Verdana" pitchFamily="34" charset="0"/>
                <a:ea typeface="Verdana" pitchFamily="34" charset="0"/>
                <a:cs typeface="Verdana" pitchFamily="34" charset="0"/>
              </a:rPr>
              <a:t>foo</a:t>
            </a:r>
            <a:r>
              <a:rPr lang="en-US" sz="1800" b="1" dirty="0">
                <a:latin typeface="Verdana" pitchFamily="34" charset="0"/>
                <a:ea typeface="Verdana" pitchFamily="34" charset="0"/>
                <a:cs typeface="Verdana" pitchFamily="34" charset="0"/>
              </a:rPr>
              <a:t>( ){</a:t>
            </a:r>
          </a:p>
          <a:p>
            <a:pPr marL="273050" lvl="1">
              <a:spcBef>
                <a:spcPts val="600"/>
              </a:spcBef>
              <a:buClr>
                <a:schemeClr val="accent1"/>
              </a:buClr>
              <a:buFont typeface="Wingdings 3" pitchFamily="18" charset="2"/>
              <a:buNone/>
              <a:defRPr/>
            </a:pPr>
            <a:r>
              <a:rPr lang="en-US" sz="1800" b="1" dirty="0">
                <a:solidFill>
                  <a:schemeClr val="tx1"/>
                </a:solidFill>
                <a:latin typeface="Verdana" pitchFamily="34" charset="0"/>
                <a:ea typeface="Verdana" pitchFamily="34" charset="0"/>
                <a:cs typeface="Verdana" pitchFamily="34" charset="0"/>
              </a:rPr>
              <a:t>	   fie = 1;</a:t>
            </a:r>
          </a:p>
          <a:p>
            <a:pPr>
              <a:buFont typeface="Wingdings 3" pitchFamily="18" charset="2"/>
              <a:buNone/>
              <a:defRPr/>
            </a:pPr>
            <a:r>
              <a:rPr lang="en-US" sz="1800" b="1" dirty="0">
                <a:latin typeface="Verdana" pitchFamily="34" charset="0"/>
                <a:ea typeface="Verdana" pitchFamily="34" charset="0"/>
                <a:cs typeface="Verdana" pitchFamily="34" charset="0"/>
              </a:rPr>
              <a:t>	}</a:t>
            </a:r>
          </a:p>
          <a:p>
            <a:pPr>
              <a:buFont typeface="Wingdings 3" pitchFamily="18" charset="2"/>
              <a:buNone/>
              <a:defRPr/>
            </a:pPr>
            <a:r>
              <a:rPr lang="en-US" sz="1800" dirty="0">
                <a:latin typeface="Verdana" pitchFamily="34" charset="0"/>
                <a:ea typeface="Verdana" pitchFamily="34" charset="0"/>
                <a:cs typeface="Verdana" pitchFamily="34" charset="0"/>
              </a:rPr>
              <a:t>	we introduce new </a:t>
            </a:r>
            <a:r>
              <a:rPr lang="en-US" sz="1800" b="1" dirty="0">
                <a:latin typeface="Verdana" pitchFamily="34" charset="0"/>
                <a:ea typeface="Verdana" pitchFamily="34" charset="0"/>
                <a:cs typeface="Verdana" pitchFamily="34" charset="0"/>
              </a:rPr>
              <a:t>names</a:t>
            </a:r>
            <a:r>
              <a:rPr lang="en-US" sz="1800" dirty="0">
                <a:latin typeface="Verdana" pitchFamily="34" charset="0"/>
                <a:ea typeface="Verdana" pitchFamily="34" charset="0"/>
                <a:cs typeface="Verdana" pitchFamily="34" charset="0"/>
              </a:rPr>
              <a:t> to represent objects. </a:t>
            </a:r>
          </a:p>
          <a:p>
            <a:pPr>
              <a:defRPr/>
            </a:pPr>
            <a:r>
              <a:rPr lang="en-US" sz="1800" dirty="0">
                <a:latin typeface="Verdana" pitchFamily="34" charset="0"/>
                <a:ea typeface="Verdana" pitchFamily="34" charset="0"/>
                <a:cs typeface="Verdana" pitchFamily="34" charset="0"/>
              </a:rPr>
              <a:t>The name is a character sequence used to represent, or </a:t>
            </a:r>
            <a:r>
              <a:rPr lang="en-US" sz="1800" b="1" dirty="0">
                <a:latin typeface="Verdana" pitchFamily="34" charset="0"/>
                <a:ea typeface="Verdana" pitchFamily="34" charset="0"/>
                <a:cs typeface="Verdana" pitchFamily="34" charset="0"/>
              </a:rPr>
              <a:t>denote</a:t>
            </a:r>
            <a:r>
              <a:rPr lang="en-US" sz="1800" dirty="0">
                <a:latin typeface="Verdana" pitchFamily="34" charset="0"/>
                <a:ea typeface="Verdana" pitchFamily="34" charset="0"/>
                <a:cs typeface="Verdana" pitchFamily="34" charset="0"/>
              </a:rPr>
              <a:t>, another object.</a:t>
            </a:r>
          </a:p>
          <a:p>
            <a:pPr>
              <a:defRPr/>
            </a:pPr>
            <a:r>
              <a:rPr lang="en-US" sz="1800" dirty="0">
                <a:latin typeface="Verdana" pitchFamily="34" charset="0"/>
                <a:ea typeface="Verdana" pitchFamily="34" charset="0"/>
                <a:cs typeface="Verdana" pitchFamily="34" charset="0"/>
              </a:rPr>
              <a:t>In most languages, names are formed of identifiers, that is by alphanumeric tokens, moreover other symbols can also be names. </a:t>
            </a:r>
          </a:p>
          <a:p>
            <a:pPr lvl="1">
              <a:defRPr/>
            </a:pPr>
            <a:r>
              <a:rPr lang="en-US" sz="1800" dirty="0">
                <a:latin typeface="Verdana" pitchFamily="34" charset="0"/>
                <a:ea typeface="Verdana" pitchFamily="34" charset="0"/>
                <a:cs typeface="Verdana" pitchFamily="34" charset="0"/>
              </a:rPr>
              <a:t>For example, + and - are names which denote, in general, primitive operations. </a:t>
            </a:r>
          </a:p>
        </p:txBody>
      </p:sp>
    </p:spTree>
    <p:extLst>
      <p:ext uri="{BB962C8B-B14F-4D97-AF65-F5344CB8AC3E}">
        <p14:creationId xmlns:p14="http://schemas.microsoft.com/office/powerpoint/2010/main" val="396262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a:latin typeface="Cambria" pitchFamily="18" charset="0"/>
              </a:rPr>
              <a:t>Names and Denotable Objects</a:t>
            </a:r>
          </a:p>
        </p:txBody>
      </p:sp>
      <p:sp>
        <p:nvSpPr>
          <p:cNvPr id="20483" name="Rectangle 3"/>
          <p:cNvSpPr>
            <a:spLocks noGrp="1" noChangeArrowheads="1"/>
          </p:cNvSpPr>
          <p:nvPr>
            <p:ph type="body" idx="1"/>
          </p:nvPr>
        </p:nvSpPr>
        <p:spPr>
          <a:xfrm>
            <a:off x="457200" y="1412776"/>
            <a:ext cx="8229600" cy="4937125"/>
          </a:xfrm>
        </p:spPr>
        <p:txBody>
          <a:bodyPr/>
          <a:lstStyle/>
          <a:p>
            <a:r>
              <a:rPr lang="en-US" sz="1800" dirty="0"/>
              <a:t>A name and the object it denotes are </a:t>
            </a:r>
            <a:r>
              <a:rPr lang="en-US" sz="1800" b="1" dirty="0"/>
              <a:t>not</a:t>
            </a:r>
            <a:r>
              <a:rPr lang="en-US" sz="1800" i="1" dirty="0"/>
              <a:t> </a:t>
            </a:r>
            <a:r>
              <a:rPr lang="en-US" sz="1800" dirty="0"/>
              <a:t>the same thing. </a:t>
            </a:r>
          </a:p>
          <a:p>
            <a:r>
              <a:rPr lang="en-US" sz="1800" dirty="0"/>
              <a:t>A name is just a character string, while its denotation can be a complex object such as a variable, a function, a type, and so on. </a:t>
            </a:r>
          </a:p>
          <a:p>
            <a:r>
              <a:rPr lang="en-US" sz="1800" dirty="0"/>
              <a:t>A single object can have more than one name (</a:t>
            </a:r>
            <a:r>
              <a:rPr lang="en-US" sz="1800" b="1" dirty="0"/>
              <a:t>aliasing</a:t>
            </a:r>
            <a:r>
              <a:rPr lang="en-US" sz="1800" dirty="0"/>
              <a:t>), while a single name can denote different objects at different times. </a:t>
            </a:r>
          </a:p>
          <a:p>
            <a:r>
              <a:rPr lang="en-US" sz="1800" dirty="0"/>
              <a:t>When, therefore, we use, as we may, the phrase “the variable fie” or the phrase “the function foo”, it should be remembered that the phrases are abbreviations for “the variable with the name fie” and “the function with the name foo”. </a:t>
            </a:r>
          </a:p>
          <a:p>
            <a:r>
              <a:rPr lang="en-US" sz="1800" dirty="0"/>
              <a:t>More generally, in programming practice, when a name is used, it is almost always meant to refer to the object that it denotes.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116632"/>
            <a:ext cx="7272808" cy="990600"/>
          </a:xfrm>
        </p:spPr>
        <p:txBody>
          <a:bodyPr/>
          <a:lstStyle/>
          <a:p>
            <a:pPr eaLnBrk="1" hangingPunct="1"/>
            <a:r>
              <a:rPr lang="en-US" sz="4000" dirty="0">
                <a:latin typeface="Cambria" pitchFamily="18" charset="0"/>
              </a:rPr>
              <a:t>Names and Denotable Objects</a:t>
            </a:r>
          </a:p>
        </p:txBody>
      </p:sp>
      <p:sp>
        <p:nvSpPr>
          <p:cNvPr id="21507" name="Rectangle 3"/>
          <p:cNvSpPr>
            <a:spLocks noGrp="1" noChangeArrowheads="1"/>
          </p:cNvSpPr>
          <p:nvPr>
            <p:ph type="body" idx="1"/>
          </p:nvPr>
        </p:nvSpPr>
        <p:spPr>
          <a:xfrm>
            <a:off x="457200" y="1219200"/>
            <a:ext cx="8229600" cy="4937125"/>
          </a:xfrm>
        </p:spPr>
        <p:txBody>
          <a:bodyPr/>
          <a:lstStyle/>
          <a:p>
            <a:r>
              <a:rPr lang="en-US" sz="1800" dirty="0"/>
              <a:t>The use of names implements a first, elementary, </a:t>
            </a:r>
            <a:r>
              <a:rPr lang="en-US" sz="1800" b="1" dirty="0"/>
              <a:t>data abstraction </a:t>
            </a:r>
            <a:r>
              <a:rPr lang="en-US" sz="1800" dirty="0"/>
              <a:t>mechanism.  </a:t>
            </a:r>
          </a:p>
          <a:p>
            <a:r>
              <a:rPr lang="en-US" sz="1800" dirty="0"/>
              <a:t>For example, when, in an imperative language, we define a name using a variable, we are introducing a </a:t>
            </a:r>
            <a:r>
              <a:rPr lang="en-US" sz="1800" b="1" dirty="0"/>
              <a:t>symbolic identifier </a:t>
            </a:r>
            <a:r>
              <a:rPr lang="en-US" sz="1800" dirty="0"/>
              <a:t>for a memory location; we are abstracting from the low-level details of memory addresses. </a:t>
            </a:r>
          </a:p>
          <a:p>
            <a:r>
              <a:rPr lang="en-US" sz="1800" dirty="0"/>
              <a:t>At the programming level, the use of the name avoids the need to bother with whatever this location is. </a:t>
            </a:r>
          </a:p>
          <a:p>
            <a:r>
              <a:rPr lang="en-US" sz="1800" dirty="0"/>
              <a:t>The correspondence between name and memory location must be guaranteed by the implementation.</a:t>
            </a:r>
          </a:p>
          <a:p>
            <a:r>
              <a:rPr lang="en-US" sz="1800" dirty="0"/>
              <a:t>We will use the term </a:t>
            </a:r>
            <a:r>
              <a:rPr lang="en-US" sz="1800" b="1" dirty="0"/>
              <a:t>environment</a:t>
            </a:r>
            <a:r>
              <a:rPr lang="en-US" sz="1800" i="1" dirty="0"/>
              <a:t> </a:t>
            </a:r>
            <a:r>
              <a:rPr lang="en-US" sz="1800" dirty="0"/>
              <a:t>to refer to the part of the implementation responsible for the </a:t>
            </a:r>
            <a:r>
              <a:rPr lang="en-US" sz="1800" b="1" dirty="0"/>
              <a:t>associations</a:t>
            </a:r>
            <a:r>
              <a:rPr lang="en-US" sz="1800" dirty="0"/>
              <a:t> between </a:t>
            </a:r>
            <a:r>
              <a:rPr lang="en-US" sz="1800" b="1" dirty="0"/>
              <a:t>names</a:t>
            </a:r>
            <a:r>
              <a:rPr lang="en-US" sz="1800" dirty="0"/>
              <a:t> and the </a:t>
            </a:r>
            <a:r>
              <a:rPr lang="en-US" sz="1800" b="1" dirty="0"/>
              <a:t>objects</a:t>
            </a:r>
            <a:r>
              <a:rPr lang="en-US" sz="1800" dirty="0"/>
              <a:t> that they denote. </a:t>
            </a:r>
          </a:p>
          <a:p>
            <a:r>
              <a:rPr lang="en-US" sz="1800" dirty="0"/>
              <a:t>A procedure is a name associated with a set of commands, together with certain </a:t>
            </a:r>
            <a:r>
              <a:rPr lang="en-US" sz="1800" b="1" dirty="0"/>
              <a:t>visibility rules </a:t>
            </a:r>
            <a:r>
              <a:rPr lang="en-US" sz="1800" dirty="0"/>
              <a:t>which make its interface (composed of the procedure’s name and possibly some input and other parameters) available to the programmer.</a:t>
            </a:r>
          </a:p>
          <a:p>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a:latin typeface="Cambria" pitchFamily="18" charset="0"/>
              </a:rPr>
              <a:t>Denotable Objects</a:t>
            </a:r>
          </a:p>
        </p:txBody>
      </p:sp>
      <p:sp>
        <p:nvSpPr>
          <p:cNvPr id="23555" name="Rectangle 3"/>
          <p:cNvSpPr>
            <a:spLocks noGrp="1" noChangeArrowheads="1"/>
          </p:cNvSpPr>
          <p:nvPr>
            <p:ph type="body" idx="1"/>
          </p:nvPr>
        </p:nvSpPr>
        <p:spPr>
          <a:xfrm>
            <a:off x="457200" y="1219200"/>
            <a:ext cx="8229600" cy="4937125"/>
          </a:xfrm>
        </p:spPr>
        <p:txBody>
          <a:bodyPr/>
          <a:lstStyle/>
          <a:p>
            <a:r>
              <a:rPr lang="en-US" sz="1800"/>
              <a:t>The objects to which a name can be given are called </a:t>
            </a:r>
            <a:r>
              <a:rPr lang="en-US" sz="1800" b="1"/>
              <a:t>denotable objects</a:t>
            </a:r>
            <a:r>
              <a:rPr lang="en-US" sz="1800"/>
              <a:t>. </a:t>
            </a:r>
          </a:p>
          <a:p>
            <a:r>
              <a:rPr lang="en-US" sz="1800"/>
              <a:t>Although there are differences between programming languages, the following is a non-exhaustive list of possible denotable objects:</a:t>
            </a:r>
          </a:p>
          <a:p>
            <a:pPr lvl="1"/>
            <a:r>
              <a:rPr lang="en-US" sz="1800" b="1"/>
              <a:t>Objects whose names are defined by the user: </a:t>
            </a:r>
          </a:p>
          <a:p>
            <a:pPr lvl="2"/>
            <a:r>
              <a:rPr lang="en-US" sz="1800"/>
              <a:t>variables, </a:t>
            </a:r>
          </a:p>
          <a:p>
            <a:pPr lvl="2"/>
            <a:r>
              <a:rPr lang="en-US" sz="1800"/>
              <a:t>formal parameters, </a:t>
            </a:r>
          </a:p>
          <a:p>
            <a:pPr lvl="2"/>
            <a:r>
              <a:rPr lang="en-US" sz="1800"/>
              <a:t>procedures (in the broad sense), </a:t>
            </a:r>
          </a:p>
          <a:p>
            <a:pPr lvl="2"/>
            <a:r>
              <a:rPr lang="en-US" sz="1800"/>
              <a:t>user-defined types, </a:t>
            </a:r>
          </a:p>
          <a:p>
            <a:pPr lvl="2"/>
            <a:r>
              <a:rPr lang="en-US" sz="1800"/>
              <a:t>labels, modules, </a:t>
            </a:r>
          </a:p>
          <a:p>
            <a:pPr lvl="2"/>
            <a:r>
              <a:rPr lang="en-US" sz="1800"/>
              <a:t>user-defined constants, </a:t>
            </a:r>
          </a:p>
          <a:p>
            <a:pPr lvl="2"/>
            <a:r>
              <a:rPr lang="en-US" sz="1800"/>
              <a:t>exceptions.</a:t>
            </a:r>
          </a:p>
          <a:p>
            <a:pPr lvl="1"/>
            <a:r>
              <a:rPr lang="en-US" sz="1800" b="1"/>
              <a:t>Objects whose names are defined by the programming language: </a:t>
            </a:r>
          </a:p>
          <a:p>
            <a:pPr lvl="2"/>
            <a:r>
              <a:rPr lang="en-US" sz="1800"/>
              <a:t>primitive types, </a:t>
            </a:r>
          </a:p>
          <a:p>
            <a:pPr lvl="2"/>
            <a:r>
              <a:rPr lang="en-US" sz="1800"/>
              <a:t>primitive operations, </a:t>
            </a:r>
          </a:p>
          <a:p>
            <a:pPr lvl="2"/>
            <a:r>
              <a:rPr lang="en-US" sz="1800"/>
              <a:t>predefined constants. </a:t>
            </a:r>
          </a:p>
          <a:p>
            <a:r>
              <a:rPr lang="en-US" sz="18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a:latin typeface="Cambria" pitchFamily="18" charset="0"/>
              </a:rPr>
              <a:t>Binding Names to Objects</a:t>
            </a:r>
          </a:p>
        </p:txBody>
      </p:sp>
      <p:sp>
        <p:nvSpPr>
          <p:cNvPr id="25603" name="Rectangle 3"/>
          <p:cNvSpPr>
            <a:spLocks noGrp="1" noChangeArrowheads="1"/>
          </p:cNvSpPr>
          <p:nvPr>
            <p:ph type="body" idx="1"/>
          </p:nvPr>
        </p:nvSpPr>
        <p:spPr>
          <a:xfrm>
            <a:off x="457200" y="1412776"/>
            <a:ext cx="8229600" cy="4937125"/>
          </a:xfrm>
        </p:spPr>
        <p:txBody>
          <a:bodyPr/>
          <a:lstStyle/>
          <a:p>
            <a:r>
              <a:rPr lang="en-US" sz="1800" dirty="0"/>
              <a:t>The association (or </a:t>
            </a:r>
            <a:r>
              <a:rPr lang="en-US" sz="1800" b="1" dirty="0"/>
              <a:t>binding</a:t>
            </a:r>
            <a:r>
              <a:rPr lang="en-US" sz="1800" dirty="0"/>
              <a:t>) between a name and an object it denotes can therefore be created at various times. </a:t>
            </a:r>
          </a:p>
          <a:p>
            <a:endParaRPr lang="en-US" sz="1800" dirty="0"/>
          </a:p>
          <a:p>
            <a:r>
              <a:rPr lang="en-US" sz="1800" dirty="0"/>
              <a:t>We can identify the following phases for the creation of bindings of names to objects during the lifecycle of a program:</a:t>
            </a:r>
          </a:p>
          <a:p>
            <a:pPr lvl="1"/>
            <a:r>
              <a:rPr lang="en-US" sz="1800" b="1" dirty="0"/>
              <a:t>Design of language </a:t>
            </a:r>
            <a:r>
              <a:rPr lang="en-US" sz="1800" dirty="0"/>
              <a:t>In this phase, bindings between primitive constants, types and operations of the language are defined (for example, + indicates addition, and </a:t>
            </a:r>
            <a:r>
              <a:rPr lang="en-US" sz="1800" dirty="0" err="1"/>
              <a:t>int</a:t>
            </a:r>
            <a:r>
              <a:rPr lang="en-US" sz="1800" dirty="0"/>
              <a:t> denotes the type of integers, etc.).</a:t>
            </a:r>
          </a:p>
          <a:p>
            <a:pPr lvl="1"/>
            <a:r>
              <a:rPr lang="en-US" sz="1800" b="1" dirty="0"/>
              <a:t>Program writing </a:t>
            </a:r>
            <a:r>
              <a:rPr lang="en-US" sz="1800" dirty="0"/>
              <a:t>Given that the programmer chooses names when they write a program, we can consider this phase as one with the partial definition of some bindings, later to be completed. </a:t>
            </a:r>
          </a:p>
          <a:p>
            <a:pPr lvl="2"/>
            <a:r>
              <a:rPr lang="en-US" sz="1800" dirty="0"/>
              <a:t>The binding of an identifier to a variable, for example, is defined in the program but is effectively created only when the space for the variable is allocated in memory.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a:latin typeface="Cambria" pitchFamily="18" charset="0"/>
              </a:rPr>
              <a:t>Binding Names to Objects</a:t>
            </a:r>
          </a:p>
        </p:txBody>
      </p:sp>
      <p:sp>
        <p:nvSpPr>
          <p:cNvPr id="26627" name="Rectangle 3"/>
          <p:cNvSpPr>
            <a:spLocks noGrp="1" noChangeArrowheads="1"/>
          </p:cNvSpPr>
          <p:nvPr>
            <p:ph type="body" idx="1"/>
          </p:nvPr>
        </p:nvSpPr>
        <p:spPr>
          <a:xfrm>
            <a:off x="457200" y="1372195"/>
            <a:ext cx="8229600" cy="4937125"/>
          </a:xfrm>
        </p:spPr>
        <p:txBody>
          <a:bodyPr/>
          <a:lstStyle/>
          <a:p>
            <a:r>
              <a:rPr lang="en-US" sz="1800" dirty="0"/>
              <a:t>We can identify the following phases for the creation of bindings of names to objects during the lifecycle of a program:</a:t>
            </a:r>
          </a:p>
          <a:p>
            <a:pPr lvl="1"/>
            <a:r>
              <a:rPr lang="en-US" sz="1800" b="1" dirty="0"/>
              <a:t>Compile time </a:t>
            </a:r>
            <a:r>
              <a:rPr lang="en-US" sz="1800" dirty="0"/>
              <a:t>The compiler, translating the constructs of the high-level language into machine code, allocates memory space for some of the data structures that can be statically processed. </a:t>
            </a:r>
          </a:p>
          <a:p>
            <a:pPr lvl="2"/>
            <a:r>
              <a:rPr lang="en-US" sz="1800" dirty="0"/>
              <a:t>For example, this is the case for the global variables of a program. </a:t>
            </a:r>
          </a:p>
          <a:p>
            <a:pPr lvl="2"/>
            <a:r>
              <a:rPr lang="en-US" sz="1800" dirty="0"/>
              <a:t>The connection between a variable’s identifier and the corresponding memory location is formed at this time.</a:t>
            </a:r>
          </a:p>
          <a:p>
            <a:pPr lvl="1"/>
            <a:r>
              <a:rPr lang="en-US" sz="1800" b="1" dirty="0"/>
              <a:t>Runtime</a:t>
            </a:r>
            <a:r>
              <a:rPr lang="en-US" sz="1800" dirty="0"/>
              <a:t> All the associations that have not previously been created must be formed at runtime. </a:t>
            </a:r>
          </a:p>
          <a:p>
            <a:pPr lvl="2"/>
            <a:r>
              <a:rPr lang="en-US" sz="1800" dirty="0"/>
              <a:t>This is the case, for example, for bindings of variable identifiers to memory locations for the local variables in a recursive procedure, or for pointer variables whose memory is allocated dynamically.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dirty="0"/>
              <a:t>Environment</a:t>
            </a:r>
          </a:p>
        </p:txBody>
      </p:sp>
      <p:sp>
        <p:nvSpPr>
          <p:cNvPr id="28675" name="Rectangle 3"/>
          <p:cNvSpPr>
            <a:spLocks noGrp="1" noChangeArrowheads="1"/>
          </p:cNvSpPr>
          <p:nvPr>
            <p:ph type="body" idx="1"/>
          </p:nvPr>
        </p:nvSpPr>
        <p:spPr>
          <a:xfrm>
            <a:off x="457200" y="1219200"/>
            <a:ext cx="8229600" cy="4937125"/>
          </a:xfrm>
        </p:spPr>
        <p:txBody>
          <a:bodyPr/>
          <a:lstStyle/>
          <a:p>
            <a:r>
              <a:rPr lang="en-US" sz="1800" b="1" dirty="0"/>
              <a:t>DEF -</a:t>
            </a:r>
            <a:r>
              <a:rPr lang="en-US" sz="1800" dirty="0"/>
              <a:t> The set of associations between names and denotable objects which exist at runtime at a specific point in the program and at a specific time during execution, is called the </a:t>
            </a:r>
            <a:r>
              <a:rPr lang="en-US" sz="1800" b="1" dirty="0"/>
              <a:t>(referencing) environment</a:t>
            </a:r>
            <a:r>
              <a:rPr lang="en-US" sz="1800" dirty="0"/>
              <a:t>. </a:t>
            </a:r>
          </a:p>
          <a:p>
            <a:r>
              <a:rPr lang="en-US" sz="1800" dirty="0"/>
              <a:t>The environment is therefore that component of the abstract machine which, for every name introduced by the programmer and at every point in the program, allows the determination of what the correct association is. </a:t>
            </a:r>
          </a:p>
          <a:p>
            <a:endParaRPr lang="en-US" sz="1800" dirty="0"/>
          </a:p>
          <a:p>
            <a:r>
              <a:rPr lang="en-US" sz="1800" dirty="0"/>
              <a:t>A </a:t>
            </a:r>
            <a:r>
              <a:rPr lang="en-US" sz="1800" b="1" dirty="0"/>
              <a:t>declaration</a:t>
            </a:r>
            <a:r>
              <a:rPr lang="en-US" sz="1800" i="1" dirty="0"/>
              <a:t> </a:t>
            </a:r>
            <a:r>
              <a:rPr lang="en-US" sz="1800" dirty="0"/>
              <a:t>is a construct that allows the introduction of an association in the environment. High-level languages often have explicit declarations, such as:</a:t>
            </a:r>
          </a:p>
          <a:p>
            <a:pPr lvl="1">
              <a:buFont typeface="Wingdings 3" pitchFamily="18" charset="2"/>
              <a:buNone/>
            </a:pP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x;</a:t>
            </a:r>
          </a:p>
          <a:p>
            <a:pPr lvl="1">
              <a:buFont typeface="Wingdings 3" pitchFamily="18" charset="2"/>
              <a:buNone/>
            </a:pP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f (){</a:t>
            </a:r>
          </a:p>
          <a:p>
            <a:pPr lvl="1">
              <a:buFont typeface="Wingdings 3" pitchFamily="18" charset="2"/>
              <a:buNone/>
            </a:pPr>
            <a:r>
              <a:rPr lang="en-US" sz="1400" b="1" dirty="0">
                <a:latin typeface="Courier New" pitchFamily="49" charset="0"/>
                <a:cs typeface="Courier New" pitchFamily="49" charset="0"/>
              </a:rPr>
              <a:t>return 0;</a:t>
            </a:r>
          </a:p>
          <a:p>
            <a:pPr lvl="1">
              <a:buFont typeface="Wingdings 3" pitchFamily="18" charset="2"/>
              <a:buNone/>
            </a:pPr>
            <a:r>
              <a:rPr lang="en-US" sz="1400" b="1" dirty="0">
                <a:latin typeface="Courier New" pitchFamily="49" charset="0"/>
                <a:cs typeface="Courier New" pitchFamily="49" charset="0"/>
              </a:rPr>
              <a:t>}</a:t>
            </a:r>
          </a:p>
          <a:p>
            <a:pPr lvl="1">
              <a:buFont typeface="Wingdings 3" pitchFamily="18" charset="2"/>
              <a:buNone/>
            </a:pPr>
            <a:r>
              <a:rPr lang="en-US" sz="1400" b="1" dirty="0">
                <a:latin typeface="Courier New" pitchFamily="49" charset="0"/>
                <a:cs typeface="Courier New" pitchFamily="49" charset="0"/>
              </a:rPr>
              <a:t>type T =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ea typeface="Verdana" pitchFamily="34" charset="0"/>
                <a:cs typeface="Verdana" pitchFamily="34" charset="0"/>
              </a:rPr>
              <a:t>Semantics</a:t>
            </a:r>
          </a:p>
        </p:txBody>
      </p:sp>
      <p:sp>
        <p:nvSpPr>
          <p:cNvPr id="13315" name="Rectangle 3"/>
          <p:cNvSpPr>
            <a:spLocks noGrp="1" noChangeArrowheads="1"/>
          </p:cNvSpPr>
          <p:nvPr>
            <p:ph type="body" idx="1"/>
          </p:nvPr>
        </p:nvSpPr>
        <p:spPr>
          <a:xfrm>
            <a:off x="457200" y="1219200"/>
            <a:ext cx="8229600" cy="4937125"/>
          </a:xfrm>
        </p:spPr>
        <p:txBody>
          <a:bodyPr/>
          <a:lstStyle/>
          <a:p>
            <a:pPr>
              <a:defRPr/>
            </a:pPr>
            <a:endParaRPr lang="en-US" sz="2200" dirty="0">
              <a:latin typeface="Verdana" pitchFamily="34" charset="0"/>
              <a:ea typeface="Verdana" pitchFamily="34" charset="0"/>
              <a:cs typeface="Verdana" pitchFamily="34" charset="0"/>
            </a:endParaRPr>
          </a:p>
          <a:p>
            <a:pPr>
              <a:defRPr/>
            </a:pPr>
            <a:r>
              <a:rPr lang="en-US" sz="2200" dirty="0">
                <a:latin typeface="Verdana" pitchFamily="34" charset="0"/>
                <a:ea typeface="Verdana" pitchFamily="34" charset="0"/>
                <a:cs typeface="Verdana" pitchFamily="34" charset="0"/>
              </a:rPr>
              <a:t>A formal grammar define the syntax of a language</a:t>
            </a:r>
          </a:p>
          <a:p>
            <a:pPr>
              <a:defRPr/>
            </a:pPr>
            <a:endParaRPr lang="en-US" sz="2200" dirty="0">
              <a:latin typeface="Verdana" pitchFamily="34" charset="0"/>
              <a:ea typeface="Verdana" pitchFamily="34" charset="0"/>
              <a:cs typeface="Verdana" pitchFamily="34" charset="0"/>
            </a:endParaRPr>
          </a:p>
          <a:p>
            <a:pPr>
              <a:defRPr/>
            </a:pPr>
            <a:r>
              <a:rPr lang="en-US" sz="2200" dirty="0">
                <a:latin typeface="Verdana" pitchFamily="34" charset="0"/>
                <a:ea typeface="Verdana" pitchFamily="34" charset="0"/>
                <a:cs typeface="Verdana" pitchFamily="34" charset="0"/>
              </a:rPr>
              <a:t>A (formal) semantics defines how the instructions are executed given an input to generate an output</a:t>
            </a:r>
          </a:p>
          <a:p>
            <a:pPr>
              <a:defRPr/>
            </a:pPr>
            <a:endParaRPr lang="en-US" sz="2200" dirty="0">
              <a:latin typeface="Verdana" pitchFamily="34" charset="0"/>
              <a:ea typeface="Verdana" pitchFamily="34" charset="0"/>
              <a:cs typeface="Verdana" pitchFamily="34" charset="0"/>
            </a:endParaRPr>
          </a:p>
          <a:p>
            <a:pPr>
              <a:defRPr/>
            </a:pPr>
            <a:r>
              <a:rPr lang="en-US" sz="2200" dirty="0">
                <a:latin typeface="Verdana" pitchFamily="34" charset="0"/>
                <a:ea typeface="Verdana" pitchFamily="34" charset="0"/>
                <a:cs typeface="Verdana" pitchFamily="34" charset="0"/>
              </a:rPr>
              <a:t>A semantics therefore gives meaning to a program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Cambria" pitchFamily="18" charset="0"/>
              </a:rPr>
              <a:t>Environment</a:t>
            </a:r>
          </a:p>
        </p:txBody>
      </p:sp>
      <p:sp>
        <p:nvSpPr>
          <p:cNvPr id="29699" name="Rectangle 3"/>
          <p:cNvSpPr>
            <a:spLocks noGrp="1" noChangeArrowheads="1"/>
          </p:cNvSpPr>
          <p:nvPr>
            <p:ph type="body" idx="1"/>
          </p:nvPr>
        </p:nvSpPr>
        <p:spPr>
          <a:xfrm>
            <a:off x="457200" y="1219200"/>
            <a:ext cx="8229600" cy="4937125"/>
          </a:xfrm>
        </p:spPr>
        <p:txBody>
          <a:bodyPr/>
          <a:lstStyle/>
          <a:p>
            <a:r>
              <a:rPr lang="en-US" sz="1800" dirty="0"/>
              <a:t>Some languages allow </a:t>
            </a:r>
            <a:r>
              <a:rPr lang="en-US" sz="1800" b="1" dirty="0"/>
              <a:t>implicit declarations </a:t>
            </a:r>
            <a:r>
              <a:rPr lang="en-US" sz="1800" dirty="0"/>
              <a:t>which introduce an association in the environment for a name when it is first used. </a:t>
            </a:r>
          </a:p>
          <a:p>
            <a:r>
              <a:rPr lang="en-US" sz="1800" dirty="0"/>
              <a:t>There are various degrees of freedom in associations between names and denotable objects. </a:t>
            </a:r>
          </a:p>
          <a:p>
            <a:r>
              <a:rPr lang="en-US" sz="1800" dirty="0"/>
              <a:t>First of all, a single name can denote different objects in different parts of the program. </a:t>
            </a:r>
          </a:p>
          <a:p>
            <a:r>
              <a:rPr lang="en-US" sz="1800" dirty="0"/>
              <a:t>Consider, for example, the code</a:t>
            </a:r>
          </a:p>
          <a:p>
            <a:pPr lvl="1">
              <a:buFont typeface="Wingdings 3" pitchFamily="18" charset="2"/>
              <a:buNone/>
            </a:pP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fie;</a:t>
            </a:r>
          </a:p>
          <a:p>
            <a:pPr lvl="1">
              <a:buFont typeface="Wingdings 3" pitchFamily="18" charset="2"/>
              <a:buNone/>
            </a:pPr>
            <a:r>
              <a:rPr lang="en-US" sz="1400" b="1" dirty="0">
                <a:latin typeface="Courier New" pitchFamily="49" charset="0"/>
                <a:cs typeface="Courier New" pitchFamily="49" charset="0"/>
              </a:rPr>
              <a:t>fie = 2;</a:t>
            </a:r>
          </a:p>
          <a:p>
            <a:pPr lvl="1">
              <a:buFont typeface="Wingdings 3" pitchFamily="18" charset="2"/>
              <a:buNone/>
            </a:pPr>
            <a:r>
              <a:rPr lang="en-US" sz="1400" b="1" dirty="0">
                <a:latin typeface="Courier New" pitchFamily="49" charset="0"/>
                <a:cs typeface="Courier New" pitchFamily="49" charset="0"/>
              </a:rPr>
              <a:t>	{char fie;</a:t>
            </a:r>
          </a:p>
          <a:p>
            <a:pPr lvl="1">
              <a:buFont typeface="Wingdings 3" pitchFamily="18" charset="2"/>
              <a:buNone/>
            </a:pPr>
            <a:r>
              <a:rPr lang="en-US" sz="1400" b="1" dirty="0">
                <a:latin typeface="Courier New" pitchFamily="49" charset="0"/>
                <a:cs typeface="Courier New" pitchFamily="49" charset="0"/>
              </a:rPr>
              <a:t>	fie = a;</a:t>
            </a:r>
          </a:p>
          <a:p>
            <a:pPr lvl="1">
              <a:buFont typeface="Wingdings 3" pitchFamily="18" charset="2"/>
              <a:buNone/>
            </a:pPr>
            <a:r>
              <a:rPr lang="en-US" sz="1400" b="1" dirty="0">
                <a:latin typeface="Courier New" pitchFamily="49" charset="0"/>
                <a:cs typeface="Courier New" pitchFamily="49" charset="0"/>
              </a:rPr>
              <a:t>	}</a:t>
            </a:r>
          </a:p>
          <a:p>
            <a:pPr lvl="1">
              <a:buFont typeface="Wingdings 3" pitchFamily="18" charset="2"/>
              <a:buNone/>
            </a:pPr>
            <a:r>
              <a:rPr lang="en-US" sz="1400" b="1" dirty="0">
                <a:latin typeface="Courier New" pitchFamily="49" charset="0"/>
                <a:cs typeface="Courier New" pitchFamily="49" charset="0"/>
              </a:rPr>
              <a:t>}</a:t>
            </a:r>
          </a:p>
          <a:p>
            <a:r>
              <a:rPr lang="en-US" sz="1800" dirty="0"/>
              <a:t>The outermost name fie denotes an integer variable, while the inner one is of type character.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a:latin typeface="Cambria" pitchFamily="18" charset="0"/>
              </a:rPr>
              <a:t>Environment</a:t>
            </a:r>
          </a:p>
        </p:txBody>
      </p:sp>
      <p:sp>
        <p:nvSpPr>
          <p:cNvPr id="30723" name="Rectangle 3"/>
          <p:cNvSpPr>
            <a:spLocks noGrp="1" noChangeArrowheads="1"/>
          </p:cNvSpPr>
          <p:nvPr>
            <p:ph type="body" idx="1"/>
          </p:nvPr>
        </p:nvSpPr>
        <p:spPr>
          <a:xfrm>
            <a:off x="457200" y="1340768"/>
            <a:ext cx="8229600" cy="4937125"/>
          </a:xfrm>
        </p:spPr>
        <p:txBody>
          <a:bodyPr/>
          <a:lstStyle/>
          <a:p>
            <a:r>
              <a:rPr lang="en-US" sz="1800" dirty="0"/>
              <a:t>It is also possible that a single object is denoted by more than one name in different environments. </a:t>
            </a:r>
          </a:p>
          <a:p>
            <a:r>
              <a:rPr lang="en-US" sz="1800" dirty="0"/>
              <a:t>For example, if we pass a variable </a:t>
            </a:r>
            <a:r>
              <a:rPr lang="en-US" sz="1800" b="1" dirty="0"/>
              <a:t>by reference </a:t>
            </a:r>
            <a:r>
              <a:rPr lang="en-US" sz="1800" dirty="0"/>
              <a:t>to a procedure, the variable is accessible using its </a:t>
            </a:r>
            <a:r>
              <a:rPr lang="en-US" sz="1800" b="1" dirty="0"/>
              <a:t>name</a:t>
            </a:r>
            <a:r>
              <a:rPr lang="en-US" sz="1800" dirty="0"/>
              <a:t> in the </a:t>
            </a:r>
            <a:r>
              <a:rPr lang="en-US" sz="1800" b="1" dirty="0"/>
              <a:t>calling program </a:t>
            </a:r>
            <a:r>
              <a:rPr lang="en-US" sz="1800" dirty="0"/>
              <a:t>and by means of the </a:t>
            </a:r>
            <a:r>
              <a:rPr lang="en-US" sz="1800" b="1" dirty="0"/>
              <a:t>name of the formal parameter</a:t>
            </a:r>
            <a:r>
              <a:rPr lang="en-US" sz="1800" dirty="0"/>
              <a:t> in the </a:t>
            </a:r>
            <a:r>
              <a:rPr lang="en-US" sz="1800" b="1" dirty="0"/>
              <a:t>body of the procedure.</a:t>
            </a:r>
          </a:p>
          <a:p>
            <a:r>
              <a:rPr lang="en-US" sz="1800" dirty="0"/>
              <a:t>Alternatively, we can use </a:t>
            </a:r>
            <a:r>
              <a:rPr lang="en-US" sz="1800" b="1" dirty="0"/>
              <a:t>pointers</a:t>
            </a:r>
            <a:r>
              <a:rPr lang="en-US" sz="1800" dirty="0"/>
              <a:t> to create data structures in which the same object is then accessible using different names. </a:t>
            </a:r>
          </a:p>
          <a:p>
            <a:r>
              <a:rPr lang="en-US" sz="1800" dirty="0"/>
              <a:t>While different names for the same object are used in </a:t>
            </a:r>
            <a:r>
              <a:rPr lang="en-US" sz="1800" b="1" dirty="0"/>
              <a:t>different environments</a:t>
            </a:r>
            <a:r>
              <a:rPr lang="en-US" sz="1800" dirty="0"/>
              <a:t>, no particular problems arise. </a:t>
            </a:r>
          </a:p>
          <a:p>
            <a:r>
              <a:rPr lang="en-US" sz="1800" dirty="0"/>
              <a:t>The situation is more complicated when a single object is visible using different names in the </a:t>
            </a:r>
            <a:r>
              <a:rPr lang="en-US" sz="1800" b="1" dirty="0"/>
              <a:t>same environment</a:t>
            </a:r>
            <a:r>
              <a:rPr lang="en-US" sz="1800" dirty="0"/>
              <a:t>. </a:t>
            </a:r>
          </a:p>
          <a:p>
            <a:r>
              <a:rPr lang="en-US" sz="1800" dirty="0"/>
              <a:t>This is called </a:t>
            </a:r>
            <a:r>
              <a:rPr lang="en-US" sz="1800" b="1" dirty="0"/>
              <a:t>aliasing</a:t>
            </a:r>
            <a:r>
              <a:rPr lang="en-US" sz="1800" i="1" dirty="0"/>
              <a:t> </a:t>
            </a:r>
            <a:r>
              <a:rPr lang="en-US" sz="1800" dirty="0"/>
              <a:t>and the different names for the same object called </a:t>
            </a:r>
            <a:r>
              <a:rPr lang="en-US" sz="1800" b="1" dirty="0"/>
              <a:t>aliases</a:t>
            </a:r>
            <a:r>
              <a:rPr lang="en-US" sz="1800" dirty="0"/>
              <a:t>. </a:t>
            </a:r>
          </a:p>
          <a:p>
            <a:r>
              <a:rPr lang="en-US" sz="1800" dirty="0"/>
              <a:t>If the name of a variable passed by reference to a procedure is also visible inside the same procedure, we have a situation of aliasing.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a:latin typeface="Cambria" pitchFamily="18" charset="0"/>
              </a:rPr>
              <a:t>Environment</a:t>
            </a:r>
          </a:p>
        </p:txBody>
      </p:sp>
      <p:sp>
        <p:nvSpPr>
          <p:cNvPr id="31747" name="Rectangle 3"/>
          <p:cNvSpPr>
            <a:spLocks noGrp="1" noChangeArrowheads="1"/>
          </p:cNvSpPr>
          <p:nvPr>
            <p:ph type="body" idx="1"/>
          </p:nvPr>
        </p:nvSpPr>
        <p:spPr>
          <a:xfrm>
            <a:off x="457200" y="1300187"/>
            <a:ext cx="8229600" cy="4937125"/>
          </a:xfrm>
        </p:spPr>
        <p:txBody>
          <a:bodyPr/>
          <a:lstStyle/>
          <a:p>
            <a:r>
              <a:rPr lang="en-US" sz="1800" dirty="0"/>
              <a:t>Other aliasing situations can easily occur using pointers. </a:t>
            </a:r>
          </a:p>
          <a:p>
            <a:r>
              <a:rPr lang="en-US" sz="1800" dirty="0"/>
              <a:t>If X and Y are variables of pointer type, the assignment X = Y allows us to access the same location using both X and Y. </a:t>
            </a:r>
          </a:p>
          <a:p>
            <a:r>
              <a:rPr lang="en-US" sz="1800" dirty="0"/>
              <a:t>Let us consider, for example, the following fragment of C program where we assume that write(Z) is a procedure which allows us to print the value of the integer variable Z:</a:t>
            </a:r>
          </a:p>
          <a:p>
            <a:pPr lvl="1">
              <a:buFont typeface="Wingdings 3" pitchFamily="18" charset="2"/>
              <a:buNone/>
            </a:pP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*X, *Y; // X,Y pointers to integers</a:t>
            </a:r>
          </a:p>
          <a:p>
            <a:pPr lvl="1">
              <a:buFont typeface="Wingdings 3" pitchFamily="18" charset="2"/>
              <a:buNone/>
            </a:pPr>
            <a:r>
              <a:rPr lang="en-US" sz="1400" b="1" dirty="0">
                <a:latin typeface="Courier New" pitchFamily="49" charset="0"/>
                <a:cs typeface="Courier New" pitchFamily="49" charset="0"/>
              </a:rPr>
              <a:t>X =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malloc</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sizeof</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 allocate heap memory</a:t>
            </a:r>
          </a:p>
          <a:p>
            <a:pPr lvl="1">
              <a:buFont typeface="Wingdings 3" pitchFamily="18" charset="2"/>
              <a:buNone/>
            </a:pPr>
            <a:r>
              <a:rPr lang="en-US" sz="1400" b="1" dirty="0">
                <a:latin typeface="Courier New" pitchFamily="49" charset="0"/>
                <a:cs typeface="Courier New" pitchFamily="49" charset="0"/>
              </a:rPr>
              <a:t>*X = 5; // * dereference</a:t>
            </a:r>
          </a:p>
          <a:p>
            <a:pPr lvl="1">
              <a:buFont typeface="Wingdings 3" pitchFamily="18" charset="2"/>
              <a:buNone/>
            </a:pPr>
            <a:r>
              <a:rPr lang="en-US" sz="1400" b="1" dirty="0">
                <a:latin typeface="Courier New" pitchFamily="49" charset="0"/>
                <a:cs typeface="Courier New" pitchFamily="49" charset="0"/>
              </a:rPr>
              <a:t>Y=X; // Y points to the same object as X</a:t>
            </a:r>
          </a:p>
          <a:p>
            <a:pPr lvl="1">
              <a:buFont typeface="Wingdings 3" pitchFamily="18" charset="2"/>
              <a:buNone/>
            </a:pPr>
            <a:r>
              <a:rPr lang="en-US" sz="1400" b="1" dirty="0">
                <a:latin typeface="Courier New" pitchFamily="49" charset="0"/>
                <a:cs typeface="Courier New" pitchFamily="49" charset="0"/>
              </a:rPr>
              <a:t>*Y=10;</a:t>
            </a:r>
          </a:p>
          <a:p>
            <a:pPr lvl="1">
              <a:buFont typeface="Wingdings 3" pitchFamily="18" charset="2"/>
              <a:buNone/>
            </a:pPr>
            <a:r>
              <a:rPr lang="en-US" sz="1400" b="1" dirty="0">
                <a:latin typeface="Courier New" pitchFamily="49" charset="0"/>
                <a:cs typeface="Courier New" pitchFamily="49" charset="0"/>
              </a:rPr>
              <a:t>write(*X);</a:t>
            </a:r>
          </a:p>
          <a:p>
            <a:r>
              <a:rPr lang="en-US" sz="1800" dirty="0"/>
              <a:t>The names X and Y denote two different variables, which, however, after the execution of the assignment command X = Y, access the same memory location (therefore, the next print command will output the value 10).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a:latin typeface="Cambria" pitchFamily="18" charset="0"/>
              </a:rPr>
              <a:t>Environment</a:t>
            </a:r>
          </a:p>
        </p:txBody>
      </p:sp>
      <p:sp>
        <p:nvSpPr>
          <p:cNvPr id="32771" name="Rectangle 3"/>
          <p:cNvSpPr>
            <a:spLocks noGrp="1" noChangeArrowheads="1"/>
          </p:cNvSpPr>
          <p:nvPr>
            <p:ph type="body" idx="1"/>
          </p:nvPr>
        </p:nvSpPr>
        <p:spPr>
          <a:xfrm>
            <a:off x="457200" y="1444203"/>
            <a:ext cx="8229600" cy="4937125"/>
          </a:xfrm>
        </p:spPr>
        <p:txBody>
          <a:bodyPr/>
          <a:lstStyle/>
          <a:p>
            <a:r>
              <a:rPr lang="en-US" sz="1800" dirty="0"/>
              <a:t>It is, finally, possible that a single name, in a single textual region of the program, can denote different objects according to the execution flow of the program. </a:t>
            </a:r>
          </a:p>
          <a:p>
            <a:r>
              <a:rPr lang="en-US" sz="1800" dirty="0"/>
              <a:t>This might be the case, for example, for a recursive procedure declaring a local name.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a:latin typeface="Cambria" pitchFamily="18" charset="0"/>
              </a:rPr>
              <a:t>Blocks</a:t>
            </a:r>
          </a:p>
        </p:txBody>
      </p:sp>
      <p:sp>
        <p:nvSpPr>
          <p:cNvPr id="11267" name="Rectangle 3"/>
          <p:cNvSpPr>
            <a:spLocks noGrp="1" noChangeArrowheads="1"/>
          </p:cNvSpPr>
          <p:nvPr>
            <p:ph type="body" idx="1"/>
          </p:nvPr>
        </p:nvSpPr>
        <p:spPr>
          <a:xfrm>
            <a:off x="457200" y="1300187"/>
            <a:ext cx="8229600" cy="4937125"/>
          </a:xfrm>
        </p:spPr>
        <p:txBody>
          <a:bodyPr/>
          <a:lstStyle/>
          <a:p>
            <a:r>
              <a:rPr lang="en-US" sz="1800" dirty="0"/>
              <a:t>Almost all important programming languages today permit the use of </a:t>
            </a:r>
            <a:r>
              <a:rPr lang="en-US" sz="1800" b="1" dirty="0"/>
              <a:t>blocks</a:t>
            </a:r>
            <a:r>
              <a:rPr lang="en-US" sz="1800" dirty="0"/>
              <a:t>, a structuring method for programs introduced by ALGOL60. </a:t>
            </a:r>
          </a:p>
          <a:p>
            <a:r>
              <a:rPr lang="en-US" sz="1800" dirty="0"/>
              <a:t>Block structuring is fundamental to the </a:t>
            </a:r>
            <a:r>
              <a:rPr lang="en-US" sz="1800" dirty="0" err="1"/>
              <a:t>organisation</a:t>
            </a:r>
            <a:r>
              <a:rPr lang="en-US" sz="1800" dirty="0"/>
              <a:t> of the environment.</a:t>
            </a:r>
          </a:p>
          <a:p>
            <a:r>
              <a:rPr lang="en-US" sz="1800" dirty="0"/>
              <a:t>A block is a textual region of the program, identified by a </a:t>
            </a:r>
            <a:r>
              <a:rPr lang="en-US" sz="1800" b="1" dirty="0"/>
              <a:t>start sign </a:t>
            </a:r>
            <a:r>
              <a:rPr lang="en-US" sz="1800" dirty="0"/>
              <a:t>and an </a:t>
            </a:r>
            <a:r>
              <a:rPr lang="en-US" sz="1800" b="1" dirty="0"/>
              <a:t>end sign</a:t>
            </a:r>
            <a:r>
              <a:rPr lang="en-US" sz="1800" dirty="0"/>
              <a:t>, which can contain declarations </a:t>
            </a:r>
            <a:r>
              <a:rPr lang="en-US" sz="1800" b="1" dirty="0"/>
              <a:t>local</a:t>
            </a:r>
            <a:r>
              <a:rPr lang="en-US" sz="1800" dirty="0"/>
              <a:t> to that region.</a:t>
            </a:r>
          </a:p>
          <a:p>
            <a:r>
              <a:rPr lang="en-US" sz="1800" dirty="0"/>
              <a:t>The start- and end-block constructs vary according to the programming language: </a:t>
            </a:r>
          </a:p>
          <a:p>
            <a:pPr lvl="1"/>
            <a:r>
              <a:rPr lang="en-US" sz="1800" dirty="0"/>
              <a:t>begin ... end for languages in the ALGOL family, </a:t>
            </a:r>
          </a:p>
          <a:p>
            <a:pPr lvl="1"/>
            <a:r>
              <a:rPr lang="en-US" sz="1800" dirty="0"/>
              <a:t>braces {...} for C and Java, </a:t>
            </a:r>
          </a:p>
          <a:p>
            <a:pPr lvl="1"/>
            <a:r>
              <a:rPr lang="en-US" sz="1800" dirty="0"/>
              <a:t>round brackets (...) for LISP and its dialects, </a:t>
            </a:r>
          </a:p>
          <a:p>
            <a:r>
              <a:rPr lang="en-US" sz="1800" dirty="0"/>
              <a:t>The exact definition of block in the specific programming language can differ slightly from the one given above.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a:latin typeface="Cambria" pitchFamily="18" charset="0"/>
              </a:rPr>
              <a:t>Blocks</a:t>
            </a:r>
          </a:p>
        </p:txBody>
      </p:sp>
      <p:sp>
        <p:nvSpPr>
          <p:cNvPr id="12291" name="Rectangle 3"/>
          <p:cNvSpPr>
            <a:spLocks noGrp="1" noChangeArrowheads="1"/>
          </p:cNvSpPr>
          <p:nvPr>
            <p:ph type="body" idx="1"/>
          </p:nvPr>
        </p:nvSpPr>
        <p:spPr>
          <a:xfrm>
            <a:off x="457200" y="1372195"/>
            <a:ext cx="8229600" cy="4937125"/>
          </a:xfrm>
        </p:spPr>
        <p:txBody>
          <a:bodyPr/>
          <a:lstStyle/>
          <a:p>
            <a:r>
              <a:rPr lang="en-US" sz="1800" dirty="0"/>
              <a:t>Particular types of blocks include:</a:t>
            </a:r>
          </a:p>
          <a:p>
            <a:pPr lvl="1"/>
            <a:r>
              <a:rPr lang="en-US" sz="1800" b="1" dirty="0"/>
              <a:t>Block associated with a procedure: </a:t>
            </a:r>
            <a:r>
              <a:rPr lang="en-US" sz="1800" dirty="0"/>
              <a:t>This is a block associated with declarations local to a procedure. </a:t>
            </a:r>
          </a:p>
          <a:p>
            <a:pPr lvl="2"/>
            <a:r>
              <a:rPr lang="en-US" sz="1800" dirty="0"/>
              <a:t>It corresponds textually to the body of the procedure itself, extended with the declarations of formal parameters.</a:t>
            </a:r>
          </a:p>
          <a:p>
            <a:pPr lvl="1"/>
            <a:r>
              <a:rPr lang="en-US" sz="1800" b="1" dirty="0"/>
              <a:t>In-line block: </a:t>
            </a:r>
            <a:r>
              <a:rPr lang="en-US" sz="1800" dirty="0"/>
              <a:t>This is a block which does not correspond to a declaration of procedure and which can appear (in general) in any position where a command can appear.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a:latin typeface="Cambria" pitchFamily="18" charset="0"/>
              </a:rPr>
              <a:t>Visibility</a:t>
            </a:r>
          </a:p>
        </p:txBody>
      </p:sp>
      <p:sp>
        <p:nvSpPr>
          <p:cNvPr id="15363" name="Rectangle 3"/>
          <p:cNvSpPr>
            <a:spLocks noGrp="1" noChangeArrowheads="1"/>
          </p:cNvSpPr>
          <p:nvPr>
            <p:ph type="body" idx="1"/>
          </p:nvPr>
        </p:nvSpPr>
        <p:spPr>
          <a:xfrm>
            <a:off x="457200" y="1300187"/>
            <a:ext cx="8229600" cy="4937125"/>
          </a:xfrm>
        </p:spPr>
        <p:txBody>
          <a:bodyPr/>
          <a:lstStyle/>
          <a:p>
            <a:r>
              <a:rPr lang="en-US" sz="1800" dirty="0"/>
              <a:t>There are mechanisms that allow the declarations local to a block to be </a:t>
            </a:r>
            <a:r>
              <a:rPr lang="en-US" sz="1800" b="1" dirty="0"/>
              <a:t>visible</a:t>
            </a:r>
            <a:r>
              <a:rPr lang="en-US" sz="1800" dirty="0"/>
              <a:t> in blocks nested inside it. </a:t>
            </a:r>
          </a:p>
          <a:p>
            <a:r>
              <a:rPr lang="en-US" sz="1800" dirty="0"/>
              <a:t>We say that a declaration local to a block is </a:t>
            </a:r>
            <a:r>
              <a:rPr lang="en-US" sz="1800" b="1" dirty="0"/>
              <a:t>visible</a:t>
            </a:r>
            <a:r>
              <a:rPr lang="en-US" sz="1800" i="1" dirty="0"/>
              <a:t> </a:t>
            </a:r>
            <a:r>
              <a:rPr lang="en-US" sz="1800" dirty="0"/>
              <a:t>in another block when the association created by such a declaration is present in the second block. </a:t>
            </a:r>
          </a:p>
          <a:p>
            <a:r>
              <a:rPr lang="en-US" sz="1800" dirty="0"/>
              <a:t>Those mechanisms of the language which regulate how and when the declaration is visible are called </a:t>
            </a:r>
            <a:r>
              <a:rPr lang="en-US" sz="1800" b="1" dirty="0"/>
              <a:t>visibility rules</a:t>
            </a:r>
            <a:r>
              <a:rPr lang="en-US" sz="1800" dirty="0"/>
              <a:t>. </a:t>
            </a:r>
          </a:p>
          <a:p>
            <a:r>
              <a:rPr lang="en-US" sz="1800" dirty="0"/>
              <a:t>The standard visibility rule for languages with blocks is:</a:t>
            </a:r>
          </a:p>
          <a:p>
            <a:pPr lvl="1"/>
            <a:r>
              <a:rPr lang="en-US" sz="1800" dirty="0"/>
              <a:t>A declaration local to a block is visible in that block and in all blocks listed within it, unless there is a new declaration of the same name in that same block. </a:t>
            </a:r>
          </a:p>
          <a:p>
            <a:pPr lvl="1"/>
            <a:r>
              <a:rPr lang="en-US" sz="1800" dirty="0"/>
              <a:t>The block which contains the redefinition of the new declaration </a:t>
            </a:r>
            <a:r>
              <a:rPr lang="en-US" sz="1800" b="1" dirty="0"/>
              <a:t>hides</a:t>
            </a:r>
            <a:r>
              <a:rPr lang="en-US" sz="1800" i="1" dirty="0"/>
              <a:t> </a:t>
            </a:r>
            <a:r>
              <a:rPr lang="en-US" sz="1800" dirty="0"/>
              <a:t>the previous one.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a:latin typeface="Cambria" pitchFamily="18" charset="0"/>
              </a:rPr>
              <a:t>Visibility</a:t>
            </a:r>
          </a:p>
        </p:txBody>
      </p:sp>
      <p:sp>
        <p:nvSpPr>
          <p:cNvPr id="16387" name="Rectangle 3"/>
          <p:cNvSpPr>
            <a:spLocks noGrp="1" noChangeArrowheads="1"/>
          </p:cNvSpPr>
          <p:nvPr>
            <p:ph type="body" idx="1"/>
          </p:nvPr>
        </p:nvSpPr>
        <p:spPr>
          <a:xfrm>
            <a:off x="457200" y="1372195"/>
            <a:ext cx="8229600" cy="4937125"/>
          </a:xfrm>
        </p:spPr>
        <p:txBody>
          <a:bodyPr/>
          <a:lstStyle/>
          <a:p>
            <a:r>
              <a:rPr lang="en-US" sz="1800" dirty="0"/>
              <a:t>In the case in which there is a redefinition, the visibility rule establishes that only the </a:t>
            </a:r>
            <a:r>
              <a:rPr lang="en-US" sz="1800" b="1" dirty="0"/>
              <a:t>last name </a:t>
            </a:r>
            <a:r>
              <a:rPr lang="en-US" sz="1800" dirty="0"/>
              <a:t>declared will be visible in the internal block, </a:t>
            </a:r>
          </a:p>
          <a:p>
            <a:r>
              <a:rPr lang="en-US" sz="1800" dirty="0"/>
              <a:t>The association for the name declared in the external block will be deactivated for the whole of the interior block (containing the new declaration) and will be reactivated on exit from the inner block. </a:t>
            </a:r>
          </a:p>
          <a:p>
            <a:r>
              <a:rPr lang="en-US" sz="1800" dirty="0"/>
              <a:t>There is no visibility from the outside inwards. </a:t>
            </a:r>
          </a:p>
          <a:p>
            <a:r>
              <a:rPr lang="en-US" sz="1800" dirty="0"/>
              <a:t>Every association introduced in the environment </a:t>
            </a:r>
            <a:r>
              <a:rPr lang="en-US" sz="1800" b="1" dirty="0"/>
              <a:t>local</a:t>
            </a:r>
            <a:r>
              <a:rPr lang="en-US" sz="1800" dirty="0"/>
              <a:t> to a block is not active (or rather the name that it defines is not visible) in the exterior block which contains the interior one. </a:t>
            </a:r>
          </a:p>
          <a:p>
            <a:r>
              <a:rPr lang="en-US" sz="1800" dirty="0"/>
              <a:t>Similarly, if we have two blocks at the same nesting level, or if neither block contains the other, a name introduced locally in one block is not visible in the other.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6632"/>
            <a:ext cx="6851104" cy="990600"/>
          </a:xfrm>
        </p:spPr>
        <p:txBody>
          <a:bodyPr/>
          <a:lstStyle/>
          <a:p>
            <a:pPr eaLnBrk="1" hangingPunct="1"/>
            <a:r>
              <a:rPr lang="en-US" sz="4000" dirty="0">
                <a:latin typeface="Cambria" pitchFamily="18" charset="0"/>
              </a:rPr>
              <a:t>Environment Components</a:t>
            </a:r>
          </a:p>
        </p:txBody>
      </p:sp>
      <p:sp>
        <p:nvSpPr>
          <p:cNvPr id="17411" name="Rectangle 3"/>
          <p:cNvSpPr>
            <a:spLocks noGrp="1" noChangeArrowheads="1"/>
          </p:cNvSpPr>
          <p:nvPr>
            <p:ph type="body" idx="1"/>
          </p:nvPr>
        </p:nvSpPr>
        <p:spPr>
          <a:xfrm>
            <a:off x="457200" y="1219200"/>
            <a:ext cx="8229600" cy="4937125"/>
          </a:xfrm>
        </p:spPr>
        <p:txBody>
          <a:bodyPr/>
          <a:lstStyle/>
          <a:p>
            <a:r>
              <a:rPr lang="en-US" sz="1800"/>
              <a:t>In general we can identify three components of an environment for a block:</a:t>
            </a:r>
          </a:p>
          <a:p>
            <a:pPr lvl="1"/>
            <a:r>
              <a:rPr lang="en-US" sz="1800" b="1"/>
              <a:t>Local environment: </a:t>
            </a:r>
            <a:r>
              <a:rPr lang="en-US" sz="1800"/>
              <a:t>This is composed of the set of associations for names </a:t>
            </a:r>
            <a:r>
              <a:rPr lang="en-US" sz="1800" b="1"/>
              <a:t>declared locally </a:t>
            </a:r>
            <a:r>
              <a:rPr lang="en-US" sz="1800"/>
              <a:t>to the block. </a:t>
            </a:r>
          </a:p>
          <a:p>
            <a:pPr lvl="2"/>
            <a:r>
              <a:rPr lang="en-US" sz="1800"/>
              <a:t>In the case in which the block is for a procedure, the local environment also contains the associations for the </a:t>
            </a:r>
            <a:r>
              <a:rPr lang="en-US" sz="1800" b="1"/>
              <a:t>formal parameters</a:t>
            </a:r>
            <a:r>
              <a:rPr lang="en-US" sz="1800"/>
              <a:t>, given that they are viewed as locally declared variables.</a:t>
            </a:r>
          </a:p>
          <a:p>
            <a:pPr lvl="1"/>
            <a:r>
              <a:rPr lang="en-US" sz="1800" b="1"/>
              <a:t>Non-local environment: </a:t>
            </a:r>
            <a:r>
              <a:rPr lang="en-US" sz="1800"/>
              <a:t>This is the environment formed from the associations for names which are visible from inside a block but which have not been declared locally.</a:t>
            </a:r>
          </a:p>
          <a:p>
            <a:pPr lvl="1"/>
            <a:r>
              <a:rPr lang="en-US" sz="1800" b="1"/>
              <a:t>Global environment: </a:t>
            </a:r>
            <a:r>
              <a:rPr lang="en-US" sz="1800"/>
              <a:t>This is the environment formed from associations created when the program’s execution began. </a:t>
            </a:r>
          </a:p>
          <a:p>
            <a:pPr lvl="2"/>
            <a:r>
              <a:rPr lang="en-US" sz="1800"/>
              <a:t>It contains the associations for names which can be used in all blocks forming the program.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16632"/>
            <a:ext cx="6779096" cy="990600"/>
          </a:xfrm>
        </p:spPr>
        <p:txBody>
          <a:bodyPr/>
          <a:lstStyle/>
          <a:p>
            <a:pPr eaLnBrk="1" hangingPunct="1"/>
            <a:r>
              <a:rPr lang="en-US" sz="4000" dirty="0">
                <a:latin typeface="Cambria" pitchFamily="18" charset="0"/>
              </a:rPr>
              <a:t>Environment Components</a:t>
            </a:r>
          </a:p>
        </p:txBody>
      </p:sp>
      <p:sp>
        <p:nvSpPr>
          <p:cNvPr id="18435" name="Rectangle 3"/>
          <p:cNvSpPr>
            <a:spLocks noGrp="1" noChangeArrowheads="1"/>
          </p:cNvSpPr>
          <p:nvPr>
            <p:ph type="body" idx="1"/>
          </p:nvPr>
        </p:nvSpPr>
        <p:spPr>
          <a:xfrm>
            <a:off x="457200" y="1628800"/>
            <a:ext cx="8229600" cy="4527525"/>
          </a:xfrm>
        </p:spPr>
        <p:txBody>
          <a:bodyPr/>
          <a:lstStyle/>
          <a:p>
            <a:r>
              <a:rPr lang="en-US" sz="1800" dirty="0"/>
              <a:t>The environment local to a block can be determined by only considering the declarations present in the block.</a:t>
            </a:r>
          </a:p>
          <a:p>
            <a:r>
              <a:rPr lang="en-US" sz="1800" dirty="0"/>
              <a:t>To determine the non-local environment we look outside the block.</a:t>
            </a:r>
          </a:p>
          <a:p>
            <a:r>
              <a:rPr lang="en-US" sz="1800" dirty="0"/>
              <a:t>Names introduced in the local environment can be themselves present in the non-local environment.</a:t>
            </a:r>
          </a:p>
          <a:p>
            <a:r>
              <a:rPr lang="en-US" sz="1800" dirty="0"/>
              <a:t>In such cases, the innermost declaration hides the outermost one. </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 Semantics</a:t>
            </a:r>
          </a:p>
        </p:txBody>
      </p:sp>
      <p:sp>
        <p:nvSpPr>
          <p:cNvPr id="3" name="Content Placeholder 2"/>
          <p:cNvSpPr>
            <a:spLocks noGrp="1"/>
          </p:cNvSpPr>
          <p:nvPr>
            <p:ph idx="1"/>
          </p:nvPr>
        </p:nvSpPr>
        <p:spPr/>
        <p:txBody>
          <a:bodyPr>
            <a:normAutofit/>
          </a:bodyPr>
          <a:lstStyle/>
          <a:p>
            <a:r>
              <a:rPr lang="en-US" dirty="0"/>
              <a:t>What properties do we want from language semantics definitions?</a:t>
            </a:r>
          </a:p>
          <a:p>
            <a:pPr lvl="1"/>
            <a:r>
              <a:rPr lang="en-US" dirty="0"/>
              <a:t>Preciseness</a:t>
            </a:r>
          </a:p>
          <a:p>
            <a:pPr lvl="1"/>
            <a:r>
              <a:rPr lang="en-US" dirty="0"/>
              <a:t>Predictability</a:t>
            </a:r>
          </a:p>
          <a:p>
            <a:pPr lvl="1"/>
            <a:r>
              <a:rPr lang="en-US" dirty="0"/>
              <a:t>Complete</a:t>
            </a:r>
          </a:p>
          <a:p>
            <a:r>
              <a:rPr lang="en-US" dirty="0"/>
              <a:t>How to specify language semantics?</a:t>
            </a:r>
          </a:p>
          <a:p>
            <a:pPr lvl="1"/>
            <a:r>
              <a:rPr lang="en-US" dirty="0"/>
              <a:t>English specification</a:t>
            </a:r>
          </a:p>
          <a:p>
            <a:pPr lvl="1"/>
            <a:r>
              <a:rPr lang="en-US" dirty="0"/>
              <a:t>Reference implementation</a:t>
            </a:r>
          </a:p>
          <a:p>
            <a:pPr lvl="1"/>
            <a:r>
              <a:rPr lang="en-US" dirty="0"/>
              <a:t>Formal language</a:t>
            </a:r>
          </a:p>
        </p:txBody>
      </p:sp>
      <p:sp>
        <p:nvSpPr>
          <p:cNvPr id="4" name="Slide Number Placeholder 3"/>
          <p:cNvSpPr>
            <a:spLocks noGrp="1"/>
          </p:cNvSpPr>
          <p:nvPr>
            <p:ph type="sldNum" sz="quarter" idx="12"/>
          </p:nvPr>
        </p:nvSpPr>
        <p:spPr/>
        <p:txBody>
          <a:bodyPr/>
          <a:lstStyle/>
          <a:p>
            <a:fld id="{FCFB7E3C-6220-8942-988C-3F6E25750AD7}" type="slidenum">
              <a:rPr lang="en-US" smtClean="0"/>
              <a:t>4</a:t>
            </a:fld>
            <a:endParaRPr lang="en-US"/>
          </a:p>
        </p:txBody>
      </p:sp>
    </p:spTree>
    <p:extLst>
      <p:ext uri="{BB962C8B-B14F-4D97-AF65-F5344CB8AC3E}">
        <p14:creationId xmlns:p14="http://schemas.microsoft.com/office/powerpoint/2010/main" val="17510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a:latin typeface="Cambria" pitchFamily="18" charset="0"/>
              </a:rPr>
              <a:t>Visibility Example</a:t>
            </a:r>
          </a:p>
        </p:txBody>
      </p:sp>
      <p:sp>
        <p:nvSpPr>
          <p:cNvPr id="20483" name="Rectangle 3"/>
          <p:cNvSpPr>
            <a:spLocks noGrp="1" noChangeArrowheads="1"/>
          </p:cNvSpPr>
          <p:nvPr>
            <p:ph type="body" idx="1"/>
          </p:nvPr>
        </p:nvSpPr>
        <p:spPr>
          <a:xfrm>
            <a:off x="457200" y="1219200"/>
            <a:ext cx="8229600" cy="4937125"/>
          </a:xfrm>
        </p:spPr>
        <p:txBody>
          <a:bodyPr/>
          <a:lstStyle/>
          <a:p>
            <a:r>
              <a:rPr lang="en-US" sz="1800"/>
              <a:t>Let us take a look at an example to illustrate visibility.</a:t>
            </a:r>
          </a:p>
          <a:p>
            <a:r>
              <a:rPr lang="en-US" sz="1800"/>
              <a:t>In this example, we assume that the blocks are </a:t>
            </a:r>
            <a:r>
              <a:rPr lang="en-US" sz="1800" b="1"/>
              <a:t>labelled</a:t>
            </a:r>
            <a:r>
              <a:rPr lang="en-US" sz="1800"/>
              <a:t>, with labels distinguishing blocks from one another:</a:t>
            </a:r>
          </a:p>
        </p:txBody>
      </p:sp>
      <p:pic>
        <p:nvPicPr>
          <p:cNvPr id="20484" name="Picture 2"/>
          <p:cNvPicPr>
            <a:picLocks noChangeAspect="1" noChangeArrowheads="1"/>
          </p:cNvPicPr>
          <p:nvPr/>
        </p:nvPicPr>
        <p:blipFill>
          <a:blip r:embed="rId3" cstate="print"/>
          <a:srcRect/>
          <a:stretch>
            <a:fillRect/>
          </a:stretch>
        </p:blipFill>
        <p:spPr bwMode="auto">
          <a:xfrm>
            <a:off x="1331913" y="2420938"/>
            <a:ext cx="5834062" cy="345598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a:latin typeface="Cambria" pitchFamily="18" charset="0"/>
              </a:rPr>
              <a:t>Visibility Example</a:t>
            </a:r>
          </a:p>
        </p:txBody>
      </p:sp>
      <p:sp>
        <p:nvSpPr>
          <p:cNvPr id="21507" name="Rectangle 3"/>
          <p:cNvSpPr>
            <a:spLocks noGrp="1" noChangeArrowheads="1"/>
          </p:cNvSpPr>
          <p:nvPr>
            <p:ph type="body" idx="1"/>
          </p:nvPr>
        </p:nvSpPr>
        <p:spPr>
          <a:xfrm>
            <a:off x="457200" y="1219200"/>
            <a:ext cx="8229600" cy="4937125"/>
          </a:xfrm>
        </p:spPr>
        <p:txBody>
          <a:bodyPr/>
          <a:lstStyle/>
          <a:p>
            <a:r>
              <a:rPr lang="en-US" sz="1800"/>
              <a:t>Block A represents the main program and declaring the variable </a:t>
            </a:r>
            <a:r>
              <a:rPr lang="en-US" sz="1800" b="1"/>
              <a:t>a</a:t>
            </a:r>
            <a:r>
              <a:rPr lang="en-US" sz="1800"/>
              <a:t> there introduces an association in the global environment.</a:t>
            </a:r>
          </a:p>
          <a:p>
            <a:r>
              <a:rPr lang="en-IE" sz="1800"/>
              <a:t>Inside block B two variables are declared locally (</a:t>
            </a:r>
            <a:r>
              <a:rPr lang="en-IE" sz="1800" b="1"/>
              <a:t>b</a:t>
            </a:r>
            <a:r>
              <a:rPr lang="en-IE" sz="1800"/>
              <a:t> and </a:t>
            </a:r>
            <a:r>
              <a:rPr lang="en-IE" sz="1800" b="1"/>
              <a:t>c</a:t>
            </a:r>
            <a:r>
              <a:rPr lang="en-IE" sz="1800"/>
              <a:t>). </a:t>
            </a:r>
          </a:p>
          <a:p>
            <a:r>
              <a:rPr lang="en-IE" sz="1800"/>
              <a:t>The environment for B is therefore formed of: </a:t>
            </a:r>
          </a:p>
          <a:p>
            <a:pPr lvl="1"/>
            <a:r>
              <a:rPr lang="en-IE" sz="1800"/>
              <a:t>the local environment, containing the association for the two names </a:t>
            </a:r>
            <a:r>
              <a:rPr lang="en-IE" sz="1800" b="1"/>
              <a:t>b</a:t>
            </a:r>
            <a:r>
              <a:rPr lang="en-IE" sz="1800"/>
              <a:t> and </a:t>
            </a:r>
            <a:r>
              <a:rPr lang="en-IE" sz="1800" b="1"/>
              <a:t>c</a:t>
            </a:r>
            <a:r>
              <a:rPr lang="en-IE" sz="1800"/>
              <a:t>, and </a:t>
            </a:r>
          </a:p>
          <a:p>
            <a:pPr lvl="1"/>
            <a:r>
              <a:rPr lang="en-IE" sz="1800"/>
              <a:t>the global environment containing the association for </a:t>
            </a:r>
            <a:r>
              <a:rPr lang="en-IE" sz="1800" b="1"/>
              <a:t>a</a:t>
            </a:r>
            <a:r>
              <a:rPr lang="en-IE" sz="1800"/>
              <a:t>.</a:t>
            </a:r>
          </a:p>
          <a:p>
            <a:r>
              <a:rPr lang="en-IE" sz="1800"/>
              <a:t>Inside block C, 2 local variables (</a:t>
            </a:r>
            <a:r>
              <a:rPr lang="en-IE" sz="1800" b="1"/>
              <a:t>c</a:t>
            </a:r>
            <a:r>
              <a:rPr lang="en-IE" sz="1800"/>
              <a:t> and </a:t>
            </a:r>
            <a:r>
              <a:rPr lang="en-IE" sz="1800" b="1"/>
              <a:t>d</a:t>
            </a:r>
            <a:r>
              <a:rPr lang="en-IE" sz="1800"/>
              <a:t>) are declared. </a:t>
            </a:r>
          </a:p>
          <a:p>
            <a:r>
              <a:rPr lang="en-IE" sz="1800"/>
              <a:t>The environment of C is therefore formed of: </a:t>
            </a:r>
          </a:p>
          <a:p>
            <a:pPr lvl="1"/>
            <a:r>
              <a:rPr lang="en-IE" sz="1800"/>
              <a:t>the local environment, which contains the association for the two names </a:t>
            </a:r>
            <a:r>
              <a:rPr lang="en-IE" sz="1800" b="1"/>
              <a:t>c</a:t>
            </a:r>
            <a:r>
              <a:rPr lang="en-IE" sz="1800"/>
              <a:t> and </a:t>
            </a:r>
            <a:r>
              <a:rPr lang="en-IE" sz="1800" b="1"/>
              <a:t>d</a:t>
            </a:r>
            <a:r>
              <a:rPr lang="en-IE" sz="1800"/>
              <a:t>, </a:t>
            </a:r>
          </a:p>
          <a:p>
            <a:pPr lvl="1"/>
            <a:r>
              <a:rPr lang="en-IE" sz="1800"/>
              <a:t>the non-local environment containing the same global environment as block A, and also the association for the name </a:t>
            </a:r>
            <a:r>
              <a:rPr lang="en-IE" sz="1800" b="1"/>
              <a:t>b</a:t>
            </a:r>
            <a:r>
              <a:rPr lang="en-IE" sz="1800"/>
              <a:t> which is inherited from the environment of block B. </a:t>
            </a:r>
          </a:p>
          <a:p>
            <a:pPr lvl="1"/>
            <a:r>
              <a:rPr lang="en-IE" sz="1800"/>
              <a:t>however, the local declaration of </a:t>
            </a:r>
            <a:r>
              <a:rPr lang="en-IE" sz="1800" b="1"/>
              <a:t>c</a:t>
            </a:r>
            <a:r>
              <a:rPr lang="en-IE" sz="1800"/>
              <a:t> in block C hides the declaration of </a:t>
            </a:r>
            <a:r>
              <a:rPr lang="en-IE" sz="1800" b="1"/>
              <a:t>c</a:t>
            </a:r>
            <a:r>
              <a:rPr lang="en-IE" sz="1800"/>
              <a:t> present in block B. </a:t>
            </a:r>
          </a:p>
          <a:p>
            <a:r>
              <a:rPr lang="en-IE" sz="1800"/>
              <a:t>The print command present in block C will therefore print the value 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a:latin typeface="Cambria" pitchFamily="18" charset="0"/>
              </a:rPr>
              <a:t>Visibility Example</a:t>
            </a:r>
          </a:p>
        </p:txBody>
      </p:sp>
      <p:sp>
        <p:nvSpPr>
          <p:cNvPr id="22531" name="Rectangle 3"/>
          <p:cNvSpPr>
            <a:spLocks noGrp="1" noChangeArrowheads="1"/>
          </p:cNvSpPr>
          <p:nvPr>
            <p:ph type="body" idx="1"/>
          </p:nvPr>
        </p:nvSpPr>
        <p:spPr>
          <a:xfrm>
            <a:off x="457200" y="1219200"/>
            <a:ext cx="8229600" cy="4937125"/>
          </a:xfrm>
        </p:spPr>
        <p:txBody>
          <a:bodyPr/>
          <a:lstStyle/>
          <a:p>
            <a:r>
              <a:rPr lang="en-IE" sz="1800"/>
              <a:t>Inside block D, we have a local environment containing: </a:t>
            </a:r>
          </a:p>
          <a:p>
            <a:pPr lvl="1"/>
            <a:r>
              <a:rPr lang="en-IE" sz="1800"/>
              <a:t>the association for the local name </a:t>
            </a:r>
            <a:r>
              <a:rPr lang="en-IE" sz="1800" b="1"/>
              <a:t>e</a:t>
            </a:r>
            <a:r>
              <a:rPr lang="en-IE" sz="1800"/>
              <a:t>, </a:t>
            </a:r>
          </a:p>
          <a:p>
            <a:pPr lvl="1"/>
            <a:r>
              <a:rPr lang="en-IE" sz="1800"/>
              <a:t>the usual global environment, and </a:t>
            </a:r>
          </a:p>
          <a:p>
            <a:pPr lvl="1"/>
            <a:r>
              <a:rPr lang="en-IE" sz="1800"/>
              <a:t>the non-local environment, which in addition to the association for </a:t>
            </a:r>
            <a:r>
              <a:rPr lang="en-IE" sz="1800" b="1"/>
              <a:t>a</a:t>
            </a:r>
            <a:r>
              <a:rPr lang="en-IE" sz="1800"/>
              <a:t> contains the association for the names </a:t>
            </a:r>
            <a:r>
              <a:rPr lang="en-IE" sz="1800" b="1"/>
              <a:t>b</a:t>
            </a:r>
            <a:r>
              <a:rPr lang="en-IE" sz="1800"/>
              <a:t> and </a:t>
            </a:r>
            <a:r>
              <a:rPr lang="en-IE" sz="1800" b="1"/>
              <a:t>c</a:t>
            </a:r>
            <a:r>
              <a:rPr lang="en-IE" sz="1800"/>
              <a:t> introduced in block B. </a:t>
            </a:r>
          </a:p>
          <a:p>
            <a:r>
              <a:rPr lang="en-IE" sz="1800"/>
              <a:t>Given that variable </a:t>
            </a:r>
            <a:r>
              <a:rPr lang="en-IE" sz="1800" b="1"/>
              <a:t>c</a:t>
            </a:r>
            <a:r>
              <a:rPr lang="en-IE" sz="1800"/>
              <a:t> has not been internally re-declared in D,  the variable </a:t>
            </a:r>
            <a:r>
              <a:rPr lang="en-IE" sz="1800" b="1"/>
              <a:t>c</a:t>
            </a:r>
            <a:r>
              <a:rPr lang="en-IE" sz="1800"/>
              <a:t> declared in block B remains visible and the value printed will be 5. </a:t>
            </a:r>
          </a:p>
          <a:p>
            <a:r>
              <a:rPr lang="en-IE" sz="1800"/>
              <a:t>Note that the association for the name </a:t>
            </a:r>
            <a:r>
              <a:rPr lang="en-IE" sz="1800" b="1"/>
              <a:t>d</a:t>
            </a:r>
            <a:r>
              <a:rPr lang="en-IE" sz="1800"/>
              <a:t> does not appear in the environment non-local to D, given that this name is introduced in an exterior block at the same level of nesting which does not contain D. </a:t>
            </a:r>
          </a:p>
          <a:p>
            <a:r>
              <a:rPr lang="en-IE" sz="1800"/>
              <a:t>The visibility rules allow only the inheritance of names declared in exterior blocks from interior ones and not vice versa.</a:t>
            </a:r>
            <a:endParaRPr 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a:latin typeface="Cambria" pitchFamily="18" charset="0"/>
              </a:rPr>
              <a:t>Environments and Blocks</a:t>
            </a:r>
          </a:p>
        </p:txBody>
      </p:sp>
      <p:sp>
        <p:nvSpPr>
          <p:cNvPr id="23555" name="Rectangle 3"/>
          <p:cNvSpPr>
            <a:spLocks noGrp="1" noChangeArrowheads="1"/>
          </p:cNvSpPr>
          <p:nvPr>
            <p:ph type="body" idx="1"/>
          </p:nvPr>
        </p:nvSpPr>
        <p:spPr>
          <a:xfrm>
            <a:off x="457200" y="1219200"/>
            <a:ext cx="8229600" cy="4937125"/>
          </a:xfrm>
        </p:spPr>
        <p:txBody>
          <a:bodyPr/>
          <a:lstStyle/>
          <a:p>
            <a:r>
              <a:rPr lang="en-US" sz="1800"/>
              <a:t>During the execution of the program, when a new block is entered, the following modifications are made to the environment:</a:t>
            </a:r>
          </a:p>
          <a:p>
            <a:pPr lvl="1"/>
            <a:r>
              <a:rPr lang="en-US" sz="1800"/>
              <a:t>Associations between locally declared names and the corresponding denotable objects are </a:t>
            </a:r>
            <a:r>
              <a:rPr lang="en-US" sz="1800" b="1"/>
              <a:t>created</a:t>
            </a:r>
            <a:r>
              <a:rPr lang="en-US" sz="1800"/>
              <a:t>.</a:t>
            </a:r>
          </a:p>
          <a:p>
            <a:pPr lvl="1"/>
            <a:r>
              <a:rPr lang="en-US" sz="1800"/>
              <a:t> Associations with names declared external to and redefined inside the block are </a:t>
            </a:r>
            <a:r>
              <a:rPr lang="en-US" sz="1800" b="1"/>
              <a:t>deactivated</a:t>
            </a:r>
            <a:r>
              <a:rPr lang="en-US" sz="1800"/>
              <a:t>.</a:t>
            </a:r>
          </a:p>
          <a:p>
            <a:r>
              <a:rPr lang="en-US" sz="1800"/>
              <a:t>When the block is exited, the environment is modified as follows:</a:t>
            </a:r>
          </a:p>
          <a:p>
            <a:pPr lvl="1"/>
            <a:r>
              <a:rPr lang="en-US" sz="1800"/>
              <a:t>The associations for names declared locally to the block and the objects they denote are </a:t>
            </a:r>
            <a:r>
              <a:rPr lang="en-US" sz="1800" b="1"/>
              <a:t>destroyed</a:t>
            </a:r>
            <a:r>
              <a:rPr lang="en-US" sz="1800"/>
              <a:t> .</a:t>
            </a:r>
          </a:p>
          <a:p>
            <a:pPr lvl="1"/>
            <a:r>
              <a:rPr lang="en-US" sz="1800"/>
              <a:t>The associations are </a:t>
            </a:r>
            <a:r>
              <a:rPr lang="en-US" sz="1800" b="1"/>
              <a:t>reactivated</a:t>
            </a:r>
            <a:r>
              <a:rPr lang="en-US" sz="1800"/>
              <a:t> between names that existed external to the block and which were redefined inside it.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Cambria" pitchFamily="18" charset="0"/>
              </a:rPr>
              <a:t>Scope</a:t>
            </a:r>
          </a:p>
        </p:txBody>
      </p:sp>
      <p:sp>
        <p:nvSpPr>
          <p:cNvPr id="29699" name="Rectangle 3"/>
          <p:cNvSpPr>
            <a:spLocks noGrp="1" noChangeArrowheads="1"/>
          </p:cNvSpPr>
          <p:nvPr>
            <p:ph type="body" idx="1"/>
          </p:nvPr>
        </p:nvSpPr>
        <p:spPr>
          <a:xfrm>
            <a:off x="457200" y="1219200"/>
            <a:ext cx="8229600" cy="4937125"/>
          </a:xfrm>
        </p:spPr>
        <p:txBody>
          <a:bodyPr/>
          <a:lstStyle/>
          <a:p>
            <a:r>
              <a:rPr lang="en-IE" sz="1800"/>
              <a:t>The environment can change on block entry and exit as a result of the operations for the creation, destruction, activation and the deactivation of associations. </a:t>
            </a:r>
          </a:p>
          <a:p>
            <a:r>
              <a:rPr lang="en-IE" sz="1800"/>
              <a:t>These changes are reasonably clear for local environments, but are less clear where the non-local environment is concerned. </a:t>
            </a:r>
          </a:p>
          <a:p>
            <a:r>
              <a:rPr lang="en-IE" sz="1800"/>
              <a:t>The visibility rules stated previously lend themselves to at least two different interpretations.</a:t>
            </a:r>
          </a:p>
          <a:p>
            <a:r>
              <a:rPr lang="en-IE" sz="1800"/>
              <a:t>Look at the following piece of code:</a:t>
            </a:r>
          </a:p>
          <a:p>
            <a:endParaRPr lang="en-IE" sz="1800"/>
          </a:p>
          <a:p>
            <a:endParaRPr lang="en-IE" sz="1800"/>
          </a:p>
          <a:p>
            <a:endParaRPr lang="en-IE" sz="1800"/>
          </a:p>
          <a:p>
            <a:endParaRPr lang="en-IE" sz="1800"/>
          </a:p>
          <a:p>
            <a:endParaRPr lang="en-IE" sz="1800"/>
          </a:p>
          <a:p>
            <a:endParaRPr lang="en-IE" sz="1800"/>
          </a:p>
          <a:p>
            <a:endParaRPr lang="en-IE" sz="1800"/>
          </a:p>
          <a:p>
            <a:r>
              <a:rPr lang="en-IE" sz="1800"/>
              <a:t>Which value of </a:t>
            </a:r>
            <a:r>
              <a:rPr lang="en-IE" sz="1800" b="1"/>
              <a:t>x</a:t>
            </a:r>
            <a:r>
              <a:rPr lang="en-IE" sz="1800"/>
              <a:t> will be printed?</a:t>
            </a:r>
            <a:endParaRPr lang="en-US" sz="1800"/>
          </a:p>
        </p:txBody>
      </p:sp>
      <p:pic>
        <p:nvPicPr>
          <p:cNvPr id="29700" name="Picture 2"/>
          <p:cNvPicPr>
            <a:picLocks noChangeAspect="1" noChangeArrowheads="1"/>
          </p:cNvPicPr>
          <p:nvPr/>
        </p:nvPicPr>
        <p:blipFill>
          <a:blip r:embed="rId3" cstate="print"/>
          <a:srcRect/>
          <a:stretch>
            <a:fillRect/>
          </a:stretch>
        </p:blipFill>
        <p:spPr bwMode="auto">
          <a:xfrm>
            <a:off x="6228184" y="3500438"/>
            <a:ext cx="1800225" cy="24193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a:latin typeface="Cambria" pitchFamily="18" charset="0"/>
              </a:rPr>
              <a:t>Scope</a:t>
            </a:r>
          </a:p>
        </p:txBody>
      </p:sp>
      <p:sp>
        <p:nvSpPr>
          <p:cNvPr id="30723" name="Rectangle 3"/>
          <p:cNvSpPr>
            <a:spLocks noGrp="1" noChangeArrowheads="1"/>
          </p:cNvSpPr>
          <p:nvPr>
            <p:ph type="body" idx="1"/>
          </p:nvPr>
        </p:nvSpPr>
        <p:spPr>
          <a:xfrm>
            <a:off x="457200" y="1444203"/>
            <a:ext cx="8229600" cy="4937125"/>
          </a:xfrm>
        </p:spPr>
        <p:txBody>
          <a:bodyPr/>
          <a:lstStyle/>
          <a:p>
            <a:r>
              <a:rPr lang="en-IE" sz="1800" dirty="0"/>
              <a:t>On the one hand, we could assume that the value 1 is printed, given that </a:t>
            </a:r>
            <a:r>
              <a:rPr lang="en-IE" sz="1800" b="1" dirty="0"/>
              <a:t>fie</a:t>
            </a:r>
            <a:r>
              <a:rPr lang="en-IE" sz="1800" dirty="0"/>
              <a:t> is defined in block A and, therefore, the </a:t>
            </a:r>
            <a:r>
              <a:rPr lang="en-IE" sz="1800" b="1" dirty="0"/>
              <a:t>x</a:t>
            </a:r>
            <a:r>
              <a:rPr lang="en-IE" sz="1800" dirty="0"/>
              <a:t> which appears in the body of the procedure could be that defined on the first line of A. </a:t>
            </a:r>
          </a:p>
          <a:p>
            <a:r>
              <a:rPr lang="en-IE" sz="1800" dirty="0"/>
              <a:t>On the other hand, however, we can also argue that when we call </a:t>
            </a:r>
            <a:r>
              <a:rPr lang="en-IE" sz="1800" b="1" dirty="0"/>
              <a:t>fie</a:t>
            </a:r>
            <a:r>
              <a:rPr lang="en-IE" sz="1800" dirty="0"/>
              <a:t>, we are in block B, so the </a:t>
            </a:r>
            <a:r>
              <a:rPr lang="en-IE" sz="1800" b="1" dirty="0"/>
              <a:t>x</a:t>
            </a:r>
            <a:r>
              <a:rPr lang="en-IE" sz="1800" dirty="0"/>
              <a:t> that we are using n the assignment present in the body of the procedure is the one declared locally to block B. </a:t>
            </a:r>
          </a:p>
          <a:p>
            <a:r>
              <a:rPr lang="en-IE" sz="1800" dirty="0"/>
              <a:t>This local variable is now no longer visible when we exit B, so write(x) refers to the variable </a:t>
            </a:r>
            <a:r>
              <a:rPr lang="en-IE" sz="1800" b="1" dirty="0"/>
              <a:t>x</a:t>
            </a:r>
            <a:r>
              <a:rPr lang="en-IE" sz="1800" dirty="0"/>
              <a:t> declared and initialised to 0 in block A and never again modified. </a:t>
            </a:r>
          </a:p>
          <a:p>
            <a:r>
              <a:rPr lang="en-IE" sz="1800" dirty="0"/>
              <a:t>Therefore the procedure prints the value 0.</a:t>
            </a:r>
          </a:p>
          <a:p>
            <a:r>
              <a:rPr lang="en-IE" sz="1800" dirty="0"/>
              <a:t> The result of the program fragment will depend on the </a:t>
            </a:r>
            <a:r>
              <a:rPr lang="en-IE" sz="1800" b="1" dirty="0"/>
              <a:t>scope rule </a:t>
            </a:r>
            <a:r>
              <a:rPr lang="en-IE" sz="1800" dirty="0"/>
              <a:t>being used.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a:latin typeface="Cambria" pitchFamily="18" charset="0"/>
              </a:rPr>
              <a:t>Scope</a:t>
            </a:r>
          </a:p>
        </p:txBody>
      </p:sp>
      <p:sp>
        <p:nvSpPr>
          <p:cNvPr id="31747" name="Rectangle 3"/>
          <p:cNvSpPr>
            <a:spLocks noGrp="1" noChangeArrowheads="1"/>
          </p:cNvSpPr>
          <p:nvPr>
            <p:ph type="body" idx="1"/>
          </p:nvPr>
        </p:nvSpPr>
        <p:spPr>
          <a:xfrm>
            <a:off x="457200" y="1412776"/>
            <a:ext cx="8229600" cy="4937125"/>
          </a:xfrm>
        </p:spPr>
        <p:txBody>
          <a:bodyPr/>
          <a:lstStyle/>
          <a:p>
            <a:r>
              <a:rPr lang="en-IE" sz="1800" dirty="0"/>
              <a:t>The visibility rules stated earlier establish that a declaration local to a block is visible in that block and all the blocks nested within it but does </a:t>
            </a:r>
            <a:r>
              <a:rPr lang="en-IE" sz="1800" b="1" dirty="0"/>
              <a:t>not</a:t>
            </a:r>
            <a:r>
              <a:rPr lang="en-IE" sz="1800" dirty="0"/>
              <a:t> specify whether this concept of nesting must be considered in a </a:t>
            </a:r>
            <a:r>
              <a:rPr lang="en-IE" sz="1800" b="1" dirty="0"/>
              <a:t>static</a:t>
            </a:r>
            <a:r>
              <a:rPr lang="en-IE" sz="1800" dirty="0"/>
              <a:t> (based on the text of the program) or </a:t>
            </a:r>
            <a:r>
              <a:rPr lang="en-IE" sz="1800" b="1" dirty="0"/>
              <a:t>dynamic</a:t>
            </a:r>
            <a:r>
              <a:rPr lang="en-IE" sz="1800" dirty="0"/>
              <a:t> (based on the flow of execution) fashion. </a:t>
            </a:r>
          </a:p>
          <a:p>
            <a:r>
              <a:rPr lang="en-IE" sz="1800" dirty="0"/>
              <a:t>When the visibility or scope rules depend only on the syntactic structure of the program, we will talk of a language with </a:t>
            </a:r>
            <a:r>
              <a:rPr lang="en-IE" sz="1800" b="1" dirty="0"/>
              <a:t>static</a:t>
            </a:r>
            <a:r>
              <a:rPr lang="en-IE" sz="1800" dirty="0"/>
              <a:t> or </a:t>
            </a:r>
            <a:r>
              <a:rPr lang="en-IE" sz="1800" b="1" dirty="0"/>
              <a:t>lexical scope</a:t>
            </a:r>
            <a:r>
              <a:rPr lang="en-IE" sz="1800" dirty="0"/>
              <a:t>. </a:t>
            </a:r>
          </a:p>
          <a:p>
            <a:r>
              <a:rPr lang="en-IE" sz="1800" dirty="0"/>
              <a:t>When the rules are influenced by the control flow at runtime, we are dealing with a language with </a:t>
            </a:r>
            <a:r>
              <a:rPr lang="en-IE" sz="1800" b="1" dirty="0"/>
              <a:t>dynamic scope</a:t>
            </a:r>
            <a:r>
              <a:rPr lang="en-IE" sz="1800" dirty="0"/>
              <a:t>. </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a:latin typeface="Cambria" pitchFamily="18" charset="0"/>
              </a:rPr>
              <a:t>Static Scope</a:t>
            </a:r>
          </a:p>
        </p:txBody>
      </p:sp>
      <p:sp>
        <p:nvSpPr>
          <p:cNvPr id="32771" name="Rectangle 3"/>
          <p:cNvSpPr>
            <a:spLocks noGrp="1" noChangeArrowheads="1"/>
          </p:cNvSpPr>
          <p:nvPr>
            <p:ph type="body" idx="1"/>
          </p:nvPr>
        </p:nvSpPr>
        <p:spPr>
          <a:xfrm>
            <a:off x="457200" y="1372195"/>
            <a:ext cx="8229600" cy="4937125"/>
          </a:xfrm>
        </p:spPr>
        <p:txBody>
          <a:bodyPr/>
          <a:lstStyle/>
          <a:p>
            <a:r>
              <a:rPr lang="en-US" sz="1800" dirty="0"/>
              <a:t>In a language with </a:t>
            </a:r>
            <a:r>
              <a:rPr lang="en-US" sz="1800" b="1" dirty="0"/>
              <a:t>static</a:t>
            </a:r>
            <a:r>
              <a:rPr lang="en-US" sz="1800" dirty="0"/>
              <a:t> (or </a:t>
            </a:r>
            <a:r>
              <a:rPr lang="en-US" sz="1800" b="1" dirty="0"/>
              <a:t>lexical</a:t>
            </a:r>
            <a:r>
              <a:rPr lang="en-US" sz="1800" dirty="0"/>
              <a:t>) </a:t>
            </a:r>
            <a:r>
              <a:rPr lang="en-US" sz="1800" b="1" dirty="0"/>
              <a:t>scope</a:t>
            </a:r>
            <a:r>
              <a:rPr lang="en-US" sz="1800" dirty="0"/>
              <a:t>, the environment in force at any point of the program and at any point during execution depends uniquely on the syntactic structure of the program itself. </a:t>
            </a:r>
          </a:p>
          <a:p>
            <a:r>
              <a:rPr lang="en-US" sz="1800" dirty="0"/>
              <a:t>Such an environment can then be determined completely by the compiler.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a:latin typeface="Cambria" pitchFamily="18" charset="0"/>
              </a:rPr>
              <a:t>Static Scope</a:t>
            </a:r>
          </a:p>
        </p:txBody>
      </p:sp>
      <p:sp>
        <p:nvSpPr>
          <p:cNvPr id="13315" name="Rectangle 3"/>
          <p:cNvSpPr>
            <a:spLocks noGrp="1" noChangeArrowheads="1"/>
          </p:cNvSpPr>
          <p:nvPr>
            <p:ph type="body" idx="1"/>
          </p:nvPr>
        </p:nvSpPr>
        <p:spPr>
          <a:xfrm>
            <a:off x="457200" y="1219200"/>
            <a:ext cx="8229600" cy="4937125"/>
          </a:xfrm>
        </p:spPr>
        <p:txBody>
          <a:bodyPr/>
          <a:lstStyle/>
          <a:p>
            <a:pPr>
              <a:defRPr/>
            </a:pPr>
            <a:r>
              <a:rPr lang="en-US" sz="1800" dirty="0"/>
              <a:t>The </a:t>
            </a:r>
            <a:r>
              <a:rPr lang="en-US" sz="1800" b="1" dirty="0"/>
              <a:t>static scope rule</a:t>
            </a:r>
            <a:r>
              <a:rPr lang="en-US" sz="1800" dirty="0"/>
              <a:t>, or the </a:t>
            </a:r>
            <a:r>
              <a:rPr lang="en-US" sz="1800" b="1" dirty="0"/>
              <a:t>rule of nearest nested scope</a:t>
            </a:r>
            <a:r>
              <a:rPr lang="en-US" sz="1800" dirty="0"/>
              <a:t>, is defined by the following three rules:</a:t>
            </a:r>
          </a:p>
          <a:p>
            <a:pPr marL="674688" lvl="1" indent="-400050">
              <a:buFont typeface="+mj-lt"/>
              <a:buAutoNum type="romanLcPeriod"/>
              <a:defRPr/>
            </a:pPr>
            <a:r>
              <a:rPr lang="en-US" sz="1800" dirty="0"/>
              <a:t>The declarations local to a block define the local environment of that block. </a:t>
            </a:r>
          </a:p>
          <a:p>
            <a:pPr lvl="2">
              <a:defRPr/>
            </a:pPr>
            <a:r>
              <a:rPr lang="en-US" sz="1800" dirty="0"/>
              <a:t>The local declarations of a block include only those present in the block (usually at the start of the block itself) and not those possibly present in blocks nested inside the block in question.</a:t>
            </a:r>
          </a:p>
          <a:p>
            <a:pPr marL="674688" lvl="1" indent="-400050">
              <a:buFont typeface="+mj-lt"/>
              <a:buAutoNum type="romanLcPeriod"/>
              <a:defRPr/>
            </a:pPr>
            <a:r>
              <a:rPr lang="en-US" sz="1800" dirty="0"/>
              <a:t>If a name is used inside a block, the valid association for this name is the one present in the environment local to the block, if it exists. </a:t>
            </a:r>
          </a:p>
          <a:p>
            <a:pPr marL="949325" lvl="2" indent="-400050">
              <a:defRPr/>
            </a:pPr>
            <a:r>
              <a:rPr lang="en-US" sz="1800" dirty="0"/>
              <a:t>If no association for the name exists in the environment local to the block, the associations existing in the blocks containing the one with which we started, from the nearest to the furthest, are checked. </a:t>
            </a:r>
          </a:p>
          <a:p>
            <a:pPr marL="949325" lvl="2" indent="-400050">
              <a:defRPr/>
            </a:pPr>
            <a:r>
              <a:rPr lang="en-US" sz="1800" dirty="0"/>
              <a:t>If the outermost block is reached and it contains no association for the name, then this association must be looked up in the language’s predefined environment. </a:t>
            </a:r>
          </a:p>
          <a:p>
            <a:pPr marL="949325" lvl="2" indent="-400050">
              <a:defRPr/>
            </a:pPr>
            <a:r>
              <a:rPr lang="en-US" sz="1800" dirty="0"/>
              <a:t>If no association exists here, there is an error.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a:latin typeface="Cambria" pitchFamily="18" charset="0"/>
              </a:rPr>
              <a:t>Static Scope</a:t>
            </a:r>
          </a:p>
        </p:txBody>
      </p:sp>
      <p:sp>
        <p:nvSpPr>
          <p:cNvPr id="34819" name="Rectangle 3"/>
          <p:cNvSpPr>
            <a:spLocks noGrp="1" noChangeArrowheads="1"/>
          </p:cNvSpPr>
          <p:nvPr>
            <p:ph type="body" idx="1"/>
          </p:nvPr>
        </p:nvSpPr>
        <p:spPr>
          <a:xfrm>
            <a:off x="457200" y="1300187"/>
            <a:ext cx="8229600" cy="4937125"/>
          </a:xfrm>
        </p:spPr>
        <p:txBody>
          <a:bodyPr/>
          <a:lstStyle/>
          <a:p>
            <a:r>
              <a:rPr lang="en-US" sz="1800" dirty="0"/>
              <a:t>The </a:t>
            </a:r>
            <a:r>
              <a:rPr lang="en-US" sz="1800" b="1" dirty="0"/>
              <a:t>static scope rule</a:t>
            </a:r>
            <a:r>
              <a:rPr lang="en-US" sz="1800" dirty="0"/>
              <a:t>, or the </a:t>
            </a:r>
            <a:r>
              <a:rPr lang="en-US" sz="1800" b="1" dirty="0"/>
              <a:t>rule of nearest nested scope</a:t>
            </a:r>
            <a:r>
              <a:rPr lang="en-US" sz="1800" dirty="0"/>
              <a:t>, is defined by the following three rules:</a:t>
            </a:r>
          </a:p>
          <a:p>
            <a:pPr marL="674688" lvl="1" indent="-400050">
              <a:buFont typeface="Bookman Old Style" pitchFamily="18" charset="0"/>
              <a:buAutoNum type="romanLcPeriod" startAt="3"/>
            </a:pPr>
            <a:r>
              <a:rPr lang="en-US" sz="1800" dirty="0"/>
              <a:t>A block can be assigned a name, in which case the name is part of the local environment of the block which immediately includes the block to which the name has been assigned. This is the case also for blocks associated with procedures.</a:t>
            </a:r>
          </a:p>
          <a:p>
            <a:r>
              <a:rPr lang="en-US" sz="1800" dirty="0"/>
              <a:t>This definition corresponds to the informal visibility rules that we have already discussed, suitably completed by a static interpretation of the concept of nesting.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English Specification</a:t>
            </a:r>
          </a:p>
        </p:txBody>
      </p:sp>
      <p:sp>
        <p:nvSpPr>
          <p:cNvPr id="3" name="Content Placeholder 2"/>
          <p:cNvSpPr>
            <a:spLocks noGrp="1"/>
          </p:cNvSpPr>
          <p:nvPr>
            <p:ph idx="1"/>
          </p:nvPr>
        </p:nvSpPr>
        <p:spPr/>
        <p:txBody>
          <a:bodyPr>
            <a:normAutofit fontScale="85000" lnSpcReduction="20000"/>
          </a:bodyPr>
          <a:lstStyle/>
          <a:p>
            <a:r>
              <a:rPr lang="en-US" dirty="0"/>
              <a:t>C99 language specification is 538 pages long</a:t>
            </a:r>
          </a:p>
          <a:p>
            <a:pPr lvl="1"/>
            <a:r>
              <a:rPr lang="en-US" dirty="0"/>
              <a:t>"An identifier can denote an object; a function; a tag or a member of a structure, union, or enumeration; a </a:t>
            </a:r>
            <a:r>
              <a:rPr lang="en-US" dirty="0" err="1"/>
              <a:t>typedef</a:t>
            </a:r>
            <a:r>
              <a:rPr lang="en-US" dirty="0"/>
              <a:t> name; a label name; a macro name; or a macro parameter. The same identifier can denote different entities at different points in the program. A member of an enumeration is called an enumeration constant. Macro names and macro parameters are not considered further here, because prior to the semantic phase of program translation any occurrences of macro names in the source file are replaced by the preprocessing token sequences that constitute their macro definitions."</a:t>
            </a:r>
          </a:p>
          <a:p>
            <a:r>
              <a:rPr lang="en-US" dirty="0"/>
              <a:t>In general, can be ambiguous, not correct, or ignored</a:t>
            </a:r>
          </a:p>
          <a:p>
            <a:r>
              <a:rPr lang="en-US" dirty="0"/>
              <a:t>What about cases that the specification does not mention?</a:t>
            </a:r>
          </a:p>
          <a:p>
            <a:r>
              <a:rPr lang="en-US" dirty="0"/>
              <a:t>However, good for multiple implementations of the same language</a:t>
            </a:r>
          </a:p>
        </p:txBody>
      </p:sp>
      <p:sp>
        <p:nvSpPr>
          <p:cNvPr id="4" name="Slide Number Placeholder 3"/>
          <p:cNvSpPr>
            <a:spLocks noGrp="1"/>
          </p:cNvSpPr>
          <p:nvPr>
            <p:ph type="sldNum" sz="quarter" idx="12"/>
          </p:nvPr>
        </p:nvSpPr>
        <p:spPr/>
        <p:txBody>
          <a:bodyPr/>
          <a:lstStyle/>
          <a:p>
            <a:fld id="{FCFB7E3C-6220-8942-988C-3F6E25750AD7}" type="slidenum">
              <a:rPr lang="en-US" smtClean="0"/>
              <a:t>5</a:t>
            </a:fld>
            <a:endParaRPr lang="en-US"/>
          </a:p>
        </p:txBody>
      </p:sp>
    </p:spTree>
    <p:extLst>
      <p:ext uri="{BB962C8B-B14F-4D97-AF65-F5344CB8AC3E}">
        <p14:creationId xmlns:p14="http://schemas.microsoft.com/office/powerpoint/2010/main" val="160368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4000">
                <a:latin typeface="Cambria" pitchFamily="18" charset="0"/>
              </a:rPr>
              <a:t>Static Scope</a:t>
            </a:r>
          </a:p>
        </p:txBody>
      </p:sp>
      <p:sp>
        <p:nvSpPr>
          <p:cNvPr id="35843" name="Rectangle 3"/>
          <p:cNvSpPr>
            <a:spLocks noGrp="1" noChangeArrowheads="1"/>
          </p:cNvSpPr>
          <p:nvPr>
            <p:ph type="body" idx="1"/>
          </p:nvPr>
        </p:nvSpPr>
        <p:spPr>
          <a:xfrm>
            <a:off x="457200" y="1219200"/>
            <a:ext cx="8229600" cy="4937125"/>
          </a:xfrm>
        </p:spPr>
        <p:txBody>
          <a:bodyPr/>
          <a:lstStyle/>
          <a:p>
            <a:r>
              <a:rPr lang="en-US" sz="1800" dirty="0"/>
              <a:t>Static scope allows the determination of all the environments present in a program simply by reading its text. </a:t>
            </a:r>
          </a:p>
          <a:p>
            <a:r>
              <a:rPr lang="en-US" sz="1800" dirty="0"/>
              <a:t>This has two important consequences of a positive nature. </a:t>
            </a:r>
          </a:p>
          <a:p>
            <a:pPr lvl="1"/>
            <a:r>
              <a:rPr lang="en-US" sz="1800" dirty="0"/>
              <a:t>the programmer has a better understanding of the program, </a:t>
            </a:r>
          </a:p>
          <a:p>
            <a:pPr lvl="1"/>
            <a:r>
              <a:rPr lang="en-US" sz="1800" dirty="0"/>
              <a:t>this connection can also be made by the compiler which can therefore determine each and every use of a name, which makes it possible, at compile time, to perform a great number of correctness tests using the information contained in types, and to perform a considerable number of code </a:t>
            </a:r>
            <a:r>
              <a:rPr lang="en-US" sz="1800" dirty="0" err="1"/>
              <a:t>optimisations</a:t>
            </a:r>
            <a:r>
              <a:rPr lang="en-US" sz="1800" dirty="0"/>
              <a:t>. </a:t>
            </a:r>
          </a:p>
          <a:p>
            <a:pPr lvl="2"/>
            <a:r>
              <a:rPr lang="en-US" sz="1800" dirty="0"/>
              <a:t>For example, if the compiler knows (using declarations) that the variable </a:t>
            </a:r>
            <a:r>
              <a:rPr lang="en-US" sz="1800" b="1" dirty="0"/>
              <a:t>x </a:t>
            </a:r>
            <a:r>
              <a:rPr lang="en-US" sz="1800" dirty="0"/>
              <a:t>which occurs in a block is an integer variable, it will signal an error in the case in which a character is assigned to this variable. </a:t>
            </a:r>
          </a:p>
          <a:p>
            <a:pPr lvl="2"/>
            <a:r>
              <a:rPr lang="en-US" sz="1800" dirty="0"/>
              <a:t>If the compiler knows that a constant is associated with a particular value it can update the code by substituting every reference to that constant with the actual value before runtime.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000">
                <a:latin typeface="Cambria" pitchFamily="18" charset="0"/>
              </a:rPr>
              <a:t>Static Scope</a:t>
            </a:r>
          </a:p>
        </p:txBody>
      </p:sp>
      <p:sp>
        <p:nvSpPr>
          <p:cNvPr id="36867" name="Rectangle 3"/>
          <p:cNvSpPr>
            <a:spLocks noGrp="1" noChangeArrowheads="1"/>
          </p:cNvSpPr>
          <p:nvPr>
            <p:ph type="body" idx="1"/>
          </p:nvPr>
        </p:nvSpPr>
        <p:spPr>
          <a:xfrm>
            <a:off x="457200" y="1372195"/>
            <a:ext cx="8229600" cy="4937125"/>
          </a:xfrm>
        </p:spPr>
        <p:txBody>
          <a:bodyPr/>
          <a:lstStyle/>
          <a:p>
            <a:r>
              <a:rPr lang="en-US" sz="1800" dirty="0"/>
              <a:t>Even with the static scope rules, the compiler cannot know in general which memory location will be assigned to the variable with name </a:t>
            </a:r>
            <a:r>
              <a:rPr lang="en-US" sz="1800" b="1" dirty="0"/>
              <a:t>x</a:t>
            </a:r>
            <a:r>
              <a:rPr lang="en-US" sz="1800" dirty="0"/>
              <a:t> nor what its value might be, given that this information depends on the execution of the program. </a:t>
            </a:r>
          </a:p>
          <a:p>
            <a:r>
              <a:rPr lang="en-US" sz="1800" dirty="0"/>
              <a:t>When using the static scope rule the compiler is in possession of some important information about the storage of variables (in particular it knows the offsets relative to a fixed position), that it uses to compile efficient accesses to variables. </a:t>
            </a:r>
          </a:p>
          <a:p>
            <a:r>
              <a:rPr lang="en-US" sz="1800" dirty="0"/>
              <a:t>This information is not available using </a:t>
            </a:r>
            <a:r>
              <a:rPr lang="en-US" sz="1800" b="1" dirty="0"/>
              <a:t>dynamic scope</a:t>
            </a:r>
            <a:r>
              <a:rPr lang="en-US" sz="1800" dirty="0"/>
              <a:t>, which, therefore, leads to less efficient execution. </a:t>
            </a:r>
          </a:p>
          <a:p>
            <a:r>
              <a:rPr lang="en-US" sz="1800" dirty="0"/>
              <a:t>For these reasons, most current languages (for example ALGOL, Pascal, C, C++, Ada, scheme and Java) use some form of static scope.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a:latin typeface="Cambria" pitchFamily="18" charset="0"/>
              </a:rPr>
              <a:t>Static Scope Example</a:t>
            </a:r>
          </a:p>
        </p:txBody>
      </p:sp>
      <p:sp>
        <p:nvSpPr>
          <p:cNvPr id="37891" name="Rectangle 3"/>
          <p:cNvSpPr>
            <a:spLocks noGrp="1" noChangeArrowheads="1"/>
          </p:cNvSpPr>
          <p:nvPr>
            <p:ph type="body" idx="1"/>
          </p:nvPr>
        </p:nvSpPr>
        <p:spPr>
          <a:xfrm>
            <a:off x="457200" y="1219200"/>
            <a:ext cx="8229600" cy="4937125"/>
          </a:xfrm>
        </p:spPr>
        <p:txBody>
          <a:bodyPr/>
          <a:lstStyle/>
          <a:p>
            <a:r>
              <a:rPr lang="en-US" sz="1800"/>
              <a:t>Consider the following code block:</a:t>
            </a:r>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r>
              <a:rPr lang="en-US" sz="1800"/>
              <a:t>The first and third occurrences of the write command print the value 4, whereas the second occurrence prints the value 0.</a:t>
            </a:r>
          </a:p>
          <a:p>
            <a:r>
              <a:rPr lang="en-US" sz="1800"/>
              <a:t>The formal parameter </a:t>
            </a:r>
            <a:r>
              <a:rPr lang="en-US" sz="1800" b="1"/>
              <a:t>n</a:t>
            </a:r>
            <a:r>
              <a:rPr lang="en-US" sz="1800"/>
              <a:t> is not visible outside the body of the procedure.</a:t>
            </a:r>
          </a:p>
        </p:txBody>
      </p:sp>
      <p:pic>
        <p:nvPicPr>
          <p:cNvPr id="37892" name="Picture 2"/>
          <p:cNvPicPr>
            <a:picLocks noChangeAspect="1" noChangeArrowheads="1"/>
          </p:cNvPicPr>
          <p:nvPr/>
        </p:nvPicPr>
        <p:blipFill>
          <a:blip r:embed="rId3" cstate="print"/>
          <a:srcRect/>
          <a:stretch>
            <a:fillRect/>
          </a:stretch>
        </p:blipFill>
        <p:spPr bwMode="auto">
          <a:xfrm>
            <a:off x="1331913" y="1773238"/>
            <a:ext cx="6091237" cy="26638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4000">
                <a:latin typeface="Cambria" pitchFamily="18" charset="0"/>
              </a:rPr>
              <a:t>Dynamic Scope</a:t>
            </a:r>
          </a:p>
        </p:txBody>
      </p:sp>
      <p:sp>
        <p:nvSpPr>
          <p:cNvPr id="38915" name="Rectangle 3"/>
          <p:cNvSpPr>
            <a:spLocks noGrp="1" noChangeArrowheads="1"/>
          </p:cNvSpPr>
          <p:nvPr>
            <p:ph type="body" idx="1"/>
          </p:nvPr>
        </p:nvSpPr>
        <p:spPr>
          <a:xfrm>
            <a:off x="457200" y="1219200"/>
            <a:ext cx="8229600" cy="4937125"/>
          </a:xfrm>
        </p:spPr>
        <p:txBody>
          <a:bodyPr/>
          <a:lstStyle/>
          <a:p>
            <a:r>
              <a:rPr lang="en-US" sz="1800"/>
              <a:t>Dynamic scope was introduced in some languages, such as, for example, APL, LISP (some versions), SNOBOL and PERL, mainly to simplify runtime environment management. </a:t>
            </a:r>
          </a:p>
          <a:p>
            <a:r>
              <a:rPr lang="en-US" sz="1800"/>
              <a:t>Static scope imposes a fairly complicated runtime regime because the various non-local environments are involved in a way that does not reflect the normal flow of activation and deactivation of blocks. </a:t>
            </a:r>
          </a:p>
          <a:p>
            <a:r>
              <a:rPr lang="en-US" sz="1800"/>
              <a:t>Under static scope, the sequence of blocks that must be considered to resolve references to non-local names is different from the sequence of blocks that is opened and exited during the program’s normal flow of control. </a:t>
            </a:r>
          </a:p>
          <a:p>
            <a:r>
              <a:rPr lang="en-US" sz="1800"/>
              <a:t>The opening and closing can be handled in a natural manner using the LIFO (Last In First Out) discipline, that is using a </a:t>
            </a:r>
            <a:r>
              <a:rPr lang="en-US" sz="1800" b="1"/>
              <a:t>stack</a:t>
            </a:r>
            <a:r>
              <a:rPr lang="en-US" sz="1800"/>
              <a:t>. </a:t>
            </a:r>
          </a:p>
          <a:p>
            <a:r>
              <a:rPr lang="en-US" sz="1800"/>
              <a:t>The sequence of blocks that need examining to implement static scope depends on the </a:t>
            </a:r>
            <a:r>
              <a:rPr lang="en-US" sz="1800" b="1"/>
              <a:t>syntactic structure </a:t>
            </a:r>
            <a:r>
              <a:rPr lang="en-US" sz="1800"/>
              <a:t>of the program and being able to handle it correctly at runtime depends upon the use of additional data structures.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a:latin typeface="Cambria" pitchFamily="18" charset="0"/>
              </a:rPr>
              <a:t>Dynamic Scope</a:t>
            </a:r>
          </a:p>
        </p:txBody>
      </p:sp>
      <p:sp>
        <p:nvSpPr>
          <p:cNvPr id="39939" name="Rectangle 3"/>
          <p:cNvSpPr>
            <a:spLocks noGrp="1" noChangeArrowheads="1"/>
          </p:cNvSpPr>
          <p:nvPr>
            <p:ph type="body" idx="1"/>
          </p:nvPr>
        </p:nvSpPr>
        <p:spPr>
          <a:xfrm>
            <a:off x="457200" y="1219200"/>
            <a:ext cx="8229600" cy="4937125"/>
          </a:xfrm>
        </p:spPr>
        <p:txBody>
          <a:bodyPr/>
          <a:lstStyle/>
          <a:p>
            <a:r>
              <a:rPr lang="en-US" sz="1800" dirty="0"/>
              <a:t>To simplify the management of the runtime environment some languages use the </a:t>
            </a:r>
            <a:r>
              <a:rPr lang="en-US" sz="1800" b="1" dirty="0"/>
              <a:t>dynamic scope </a:t>
            </a:r>
            <a:r>
              <a:rPr lang="en-US" sz="1800" dirty="0"/>
              <a:t>rule. </a:t>
            </a:r>
          </a:p>
          <a:p>
            <a:r>
              <a:rPr lang="en-US" sz="1800" dirty="0"/>
              <a:t>This rule determines the associations between names and denoted objects using the backward execution of the program. </a:t>
            </a:r>
          </a:p>
          <a:p>
            <a:r>
              <a:rPr lang="en-US" sz="1800" dirty="0"/>
              <a:t>In such languages, resolving non-local names requires only a </a:t>
            </a:r>
            <a:r>
              <a:rPr lang="en-US" sz="1800" b="1" dirty="0"/>
              <a:t>stack</a:t>
            </a:r>
            <a:r>
              <a:rPr lang="en-US" sz="1800" dirty="0"/>
              <a:t> dedicated to handling blocks at runtime. </a:t>
            </a:r>
          </a:p>
          <a:p>
            <a:r>
              <a:rPr lang="en-US" sz="1800" dirty="0"/>
              <a:t>The dynamic scope rule, also called the </a:t>
            </a:r>
            <a:r>
              <a:rPr lang="en-US" sz="1800" b="1" dirty="0"/>
              <a:t>rule of the most recent association</a:t>
            </a:r>
            <a:r>
              <a:rPr lang="en-US" sz="1800" dirty="0"/>
              <a:t>, can be defined as follows.</a:t>
            </a:r>
          </a:p>
          <a:p>
            <a:pPr lvl="1"/>
            <a:r>
              <a:rPr lang="en-US" sz="1800" dirty="0"/>
              <a:t>The valid association for a name X, at any point P of a program, is the most recent (in the temporal sense) association created for X which is still active when control flow arrives at P.</a:t>
            </a:r>
          </a:p>
          <a:p>
            <a:r>
              <a:rPr lang="en-US" sz="1800" dirty="0"/>
              <a:t>For the local and global environment, the two rules coincide.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4000">
                <a:latin typeface="Cambria" pitchFamily="18" charset="0"/>
              </a:rPr>
              <a:t>Dynamic Scope Example</a:t>
            </a:r>
          </a:p>
        </p:txBody>
      </p:sp>
      <p:sp>
        <p:nvSpPr>
          <p:cNvPr id="40963" name="Rectangle 3"/>
          <p:cNvSpPr>
            <a:spLocks noGrp="1" noChangeArrowheads="1"/>
          </p:cNvSpPr>
          <p:nvPr>
            <p:ph type="body" idx="1"/>
          </p:nvPr>
        </p:nvSpPr>
        <p:spPr>
          <a:xfrm>
            <a:off x="457200" y="1219200"/>
            <a:ext cx="8229600" cy="4937125"/>
          </a:xfrm>
        </p:spPr>
        <p:txBody>
          <a:bodyPr/>
          <a:lstStyle/>
          <a:p>
            <a:r>
              <a:rPr lang="en-US" sz="1800"/>
              <a:t>Consider the following code fragment:</a:t>
            </a:r>
          </a:p>
          <a:p>
            <a:endParaRPr lang="en-US" sz="1800"/>
          </a:p>
          <a:p>
            <a:endParaRPr lang="en-US" sz="1800"/>
          </a:p>
          <a:p>
            <a:endParaRPr lang="en-US" sz="1800"/>
          </a:p>
          <a:p>
            <a:endParaRPr lang="en-US" sz="1800"/>
          </a:p>
          <a:p>
            <a:endParaRPr lang="en-US" sz="1800"/>
          </a:p>
          <a:p>
            <a:endParaRPr lang="en-US" sz="1800"/>
          </a:p>
          <a:p>
            <a:endParaRPr lang="en-US" sz="1800"/>
          </a:p>
          <a:p>
            <a:r>
              <a:rPr lang="en-US" sz="1800"/>
              <a:t>The outermost block is entered and associations are created between the constant </a:t>
            </a:r>
            <a:r>
              <a:rPr lang="en-US" sz="1800" b="1"/>
              <a:t>x</a:t>
            </a:r>
            <a:r>
              <a:rPr lang="en-US" sz="1800"/>
              <a:t> and the value 0, and between the names </a:t>
            </a:r>
            <a:r>
              <a:rPr lang="en-US" sz="1800" b="1"/>
              <a:t>fie</a:t>
            </a:r>
            <a:r>
              <a:rPr lang="en-US" sz="1800"/>
              <a:t> and </a:t>
            </a:r>
            <a:r>
              <a:rPr lang="en-US" sz="1800" b="1"/>
              <a:t>foo</a:t>
            </a:r>
            <a:r>
              <a:rPr lang="en-US" sz="1800"/>
              <a:t> and the associated procedures.</a:t>
            </a:r>
          </a:p>
          <a:p>
            <a:r>
              <a:rPr lang="en-US" sz="1800"/>
              <a:t>Next, a call to </a:t>
            </a:r>
            <a:r>
              <a:rPr lang="en-US" sz="1800" b="1"/>
              <a:t>foo</a:t>
            </a:r>
            <a:r>
              <a:rPr lang="en-US" sz="1800"/>
              <a:t> is executed and control is transferred to the block associated with that procedure.</a:t>
            </a:r>
          </a:p>
          <a:p>
            <a:r>
              <a:rPr lang="en-US" sz="1800"/>
              <a:t>Within this block, an association is created between the constant </a:t>
            </a:r>
            <a:r>
              <a:rPr lang="en-US" sz="1800" b="1"/>
              <a:t>x</a:t>
            </a:r>
            <a:r>
              <a:rPr lang="en-US" sz="1800"/>
              <a:t> and the value 1 and a call to </a:t>
            </a:r>
            <a:r>
              <a:rPr lang="en-US" sz="1800" b="1"/>
              <a:t>fie</a:t>
            </a:r>
            <a:r>
              <a:rPr lang="en-US" sz="1800"/>
              <a:t> is executed.</a:t>
            </a:r>
          </a:p>
        </p:txBody>
      </p:sp>
      <p:pic>
        <p:nvPicPr>
          <p:cNvPr id="40964" name="Picture 2"/>
          <p:cNvPicPr>
            <a:picLocks noChangeAspect="1" noChangeArrowheads="1"/>
          </p:cNvPicPr>
          <p:nvPr/>
        </p:nvPicPr>
        <p:blipFill>
          <a:blip r:embed="rId3" cstate="print"/>
          <a:srcRect/>
          <a:stretch>
            <a:fillRect/>
          </a:stretch>
        </p:blipFill>
        <p:spPr bwMode="auto">
          <a:xfrm>
            <a:off x="1835150" y="1700213"/>
            <a:ext cx="5708650" cy="2160587"/>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4000">
                <a:latin typeface="Cambria" pitchFamily="18" charset="0"/>
              </a:rPr>
              <a:t>Dynamic Scope Example</a:t>
            </a:r>
          </a:p>
        </p:txBody>
      </p:sp>
      <p:sp>
        <p:nvSpPr>
          <p:cNvPr id="41987" name="Rectangle 3"/>
          <p:cNvSpPr>
            <a:spLocks noGrp="1" noChangeArrowheads="1"/>
          </p:cNvSpPr>
          <p:nvPr>
            <p:ph type="body" idx="1"/>
          </p:nvPr>
        </p:nvSpPr>
        <p:spPr>
          <a:xfrm>
            <a:off x="457200" y="1219200"/>
            <a:ext cx="8229600" cy="4937125"/>
          </a:xfrm>
        </p:spPr>
        <p:txBody>
          <a:bodyPr/>
          <a:lstStyle/>
          <a:p>
            <a:r>
              <a:rPr lang="en-IE" sz="1800"/>
              <a:t>The call to </a:t>
            </a:r>
            <a:r>
              <a:rPr lang="en-IE" sz="1800" b="1"/>
              <a:t>fie</a:t>
            </a:r>
            <a:r>
              <a:rPr lang="en-IE" sz="1800"/>
              <a:t> causes entry to a new block where the command write(x) is executed and given that </a:t>
            </a:r>
            <a:r>
              <a:rPr lang="en-IE" sz="1800" b="1"/>
              <a:t>x</a:t>
            </a:r>
            <a:r>
              <a:rPr lang="en-IE" sz="1800"/>
              <a:t> is not a name local to the block, the association for the name </a:t>
            </a:r>
            <a:r>
              <a:rPr lang="en-IE" sz="1800" b="1"/>
              <a:t>x</a:t>
            </a:r>
            <a:r>
              <a:rPr lang="en-IE" sz="1800"/>
              <a:t> must be looked up in outer blocks. </a:t>
            </a:r>
          </a:p>
          <a:p>
            <a:r>
              <a:rPr lang="en-IE" sz="1800"/>
              <a:t>However, according to the rules of static scope, as presented in the last section, the first external block in which to look for the association for </a:t>
            </a:r>
            <a:r>
              <a:rPr lang="en-IE" sz="1800" b="1"/>
              <a:t>x</a:t>
            </a:r>
            <a:r>
              <a:rPr lang="en-IE" sz="1800"/>
              <a:t> is not the last block to be activated (it is the one for procedure </a:t>
            </a:r>
            <a:r>
              <a:rPr lang="en-IE" sz="1800" b="1"/>
              <a:t>foo</a:t>
            </a:r>
            <a:r>
              <a:rPr lang="en-IE" sz="1800"/>
              <a:t> in our example); such an external block depends on the structure of the program. </a:t>
            </a:r>
          </a:p>
          <a:p>
            <a:r>
              <a:rPr lang="en-IE" sz="1800"/>
              <a:t>In this case, then, the correct association for the name </a:t>
            </a:r>
            <a:r>
              <a:rPr lang="en-IE" sz="1800" b="1"/>
              <a:t>x</a:t>
            </a:r>
            <a:r>
              <a:rPr lang="en-IE" sz="1800"/>
              <a:t> used by </a:t>
            </a:r>
            <a:r>
              <a:rPr lang="en-IE" sz="1800" b="1"/>
              <a:t>fie</a:t>
            </a:r>
            <a:r>
              <a:rPr lang="en-IE" sz="1800"/>
              <a:t> is the one located in the first block and consequently the value 0 is printed. </a:t>
            </a:r>
          </a:p>
          <a:p>
            <a:r>
              <a:rPr lang="en-IE" sz="1800"/>
              <a:t>The block belonging to procedure </a:t>
            </a:r>
            <a:r>
              <a:rPr lang="en-IE" sz="1800" b="1"/>
              <a:t>foo</a:t>
            </a:r>
            <a:r>
              <a:rPr lang="en-IE" sz="1800"/>
              <a:t>, even though it contains a declaration for </a:t>
            </a:r>
            <a:r>
              <a:rPr lang="en-IE" sz="1800" b="1"/>
              <a:t>x</a:t>
            </a:r>
            <a:r>
              <a:rPr lang="en-IE" sz="1800"/>
              <a:t> and is still active, is not considered.</a:t>
            </a:r>
            <a:endParaRPr 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a:latin typeface="Cambria" pitchFamily="18" charset="0"/>
              </a:rPr>
              <a:t>Dynamic Scope Example</a:t>
            </a:r>
          </a:p>
        </p:txBody>
      </p:sp>
      <p:sp>
        <p:nvSpPr>
          <p:cNvPr id="45059" name="Rectangle 3"/>
          <p:cNvSpPr>
            <a:spLocks noGrp="1" noChangeArrowheads="1"/>
          </p:cNvSpPr>
          <p:nvPr>
            <p:ph type="body" idx="1"/>
          </p:nvPr>
        </p:nvSpPr>
        <p:spPr>
          <a:xfrm>
            <a:off x="457200" y="1219200"/>
            <a:ext cx="8229600" cy="4937125"/>
          </a:xfrm>
        </p:spPr>
        <p:txBody>
          <a:bodyPr/>
          <a:lstStyle/>
          <a:p>
            <a:r>
              <a:rPr lang="en-IE" sz="1800"/>
              <a:t>Another example:</a:t>
            </a:r>
          </a:p>
          <a:p>
            <a:endParaRPr lang="en-IE" sz="1800"/>
          </a:p>
          <a:p>
            <a:endParaRPr lang="en-IE" sz="1800"/>
          </a:p>
          <a:p>
            <a:endParaRPr lang="en-IE" sz="1800"/>
          </a:p>
          <a:p>
            <a:endParaRPr lang="en-IE" sz="1800"/>
          </a:p>
          <a:p>
            <a:endParaRPr lang="en-IE" sz="1800"/>
          </a:p>
          <a:p>
            <a:endParaRPr lang="en-IE" sz="1800"/>
          </a:p>
          <a:p>
            <a:endParaRPr lang="en-IE" sz="1800"/>
          </a:p>
          <a:p>
            <a:endParaRPr lang="en-IE" sz="1800"/>
          </a:p>
          <a:p>
            <a:r>
              <a:rPr lang="en-IE" sz="1800"/>
              <a:t>In a language with dynamic scope, the code prints the value 1 because when the command write(x) is executed, the last association created for x which is still active associates x with 1.</a:t>
            </a:r>
          </a:p>
          <a:p>
            <a:r>
              <a:rPr lang="en-IE" sz="1800"/>
              <a:t>The association which associates x to 2, even if it is the most recent one to be created, is no longer active when procedure </a:t>
            </a:r>
            <a:r>
              <a:rPr lang="en-IE" sz="1800" b="1"/>
              <a:t>fie</a:t>
            </a:r>
            <a:r>
              <a:rPr lang="en-IE" sz="1800"/>
              <a:t> is executed and is therefore not considered.</a:t>
            </a:r>
          </a:p>
          <a:p>
            <a:endParaRPr lang="en-US" sz="1800"/>
          </a:p>
        </p:txBody>
      </p:sp>
      <p:pic>
        <p:nvPicPr>
          <p:cNvPr id="45060" name="Picture 2"/>
          <p:cNvPicPr>
            <a:picLocks noChangeAspect="1" noChangeArrowheads="1"/>
          </p:cNvPicPr>
          <p:nvPr/>
        </p:nvPicPr>
        <p:blipFill>
          <a:blip r:embed="rId3" cstate="print"/>
          <a:srcRect/>
          <a:stretch>
            <a:fillRect/>
          </a:stretch>
        </p:blipFill>
        <p:spPr bwMode="auto">
          <a:xfrm>
            <a:off x="1619250" y="1700213"/>
            <a:ext cx="5821363" cy="2520950"/>
          </a:xfrm>
          <a:prstGeom prst="rect">
            <a:avLst/>
          </a:prstGeom>
          <a:noFill/>
          <a:ln w="9525">
            <a:noFill/>
            <a:miter lim="800000"/>
            <a:headEnd/>
            <a:tailEnd/>
          </a:ln>
        </p:spPr>
      </p:pic>
      <p:pic>
        <p:nvPicPr>
          <p:cNvPr id="45061" name="Picture 3"/>
          <p:cNvPicPr>
            <a:picLocks noChangeAspect="1" noChangeArrowheads="1"/>
          </p:cNvPicPr>
          <p:nvPr/>
        </p:nvPicPr>
        <p:blipFill>
          <a:blip r:embed="rId4" cstate="print"/>
          <a:srcRect/>
          <a:stretch>
            <a:fillRect/>
          </a:stretch>
        </p:blipFill>
        <p:spPr bwMode="auto">
          <a:xfrm>
            <a:off x="5580063" y="3357563"/>
            <a:ext cx="657225" cy="19367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a:latin typeface="Cambria" pitchFamily="18" charset="0"/>
              </a:rPr>
              <a:t>Dynamic Scope</a:t>
            </a:r>
          </a:p>
        </p:txBody>
      </p:sp>
      <p:sp>
        <p:nvSpPr>
          <p:cNvPr id="46083" name="Rectangle 3"/>
          <p:cNvSpPr>
            <a:spLocks noGrp="1" noChangeArrowheads="1"/>
          </p:cNvSpPr>
          <p:nvPr>
            <p:ph type="body" idx="1"/>
          </p:nvPr>
        </p:nvSpPr>
        <p:spPr>
          <a:xfrm>
            <a:off x="457200" y="1219200"/>
            <a:ext cx="8229600" cy="4937125"/>
          </a:xfrm>
        </p:spPr>
        <p:txBody>
          <a:bodyPr/>
          <a:lstStyle/>
          <a:p>
            <a:r>
              <a:rPr lang="en-US" sz="1800"/>
              <a:t>Dynamic scope allows the modification of the behaviour of a procedure or subprogram without using explicit parameters but instead by redefining some of the non-local variables used. </a:t>
            </a:r>
          </a:p>
          <a:p>
            <a:r>
              <a:rPr lang="en-US" sz="1800"/>
              <a:t>To explain this point, assume that we have a procedure </a:t>
            </a:r>
            <a:r>
              <a:rPr lang="en-US" sz="1800" b="1"/>
              <a:t>visualise(text) </a:t>
            </a:r>
            <a:r>
              <a:rPr lang="en-US" sz="1800"/>
              <a:t>which can visualise text in various colours, according to the value of the non-local variable </a:t>
            </a:r>
            <a:r>
              <a:rPr lang="en-US" sz="1800" b="1"/>
              <a:t>colour</a:t>
            </a:r>
            <a:r>
              <a:rPr lang="en-US" sz="1800"/>
              <a:t>. </a:t>
            </a:r>
          </a:p>
          <a:p>
            <a:r>
              <a:rPr lang="en-US" sz="1800"/>
              <a:t>If we assume that in the majority of cases, the procedure visualises text in black, it is natural to assume that we do not wish to introduce another parameter to the procedure in order to determine the colour. </a:t>
            </a:r>
          </a:p>
          <a:p>
            <a:r>
              <a:rPr lang="en-US" sz="1800"/>
              <a:t>If the language uses dynamic scope, in the case in which the procedure has to visualise a text in red, it will be enough to introduce the declaration for the variable </a:t>
            </a:r>
            <a:r>
              <a:rPr lang="en-US" sz="1800" b="1"/>
              <a:t>colour</a:t>
            </a:r>
            <a:r>
              <a:rPr lang="en-US" sz="1800"/>
              <a:t> before the </a:t>
            </a:r>
            <a:r>
              <a:rPr lang="en-US" sz="1800" b="1"/>
              <a:t>call</a:t>
            </a:r>
            <a:r>
              <a:rPr lang="en-US" sz="1800" i="1"/>
              <a:t> </a:t>
            </a:r>
            <a:r>
              <a:rPr lang="en-US" sz="1800"/>
              <a:t>of the procedure.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4000">
                <a:latin typeface="Cambria" pitchFamily="18" charset="0"/>
              </a:rPr>
              <a:t>Dynamic Scope</a:t>
            </a:r>
          </a:p>
        </p:txBody>
      </p:sp>
      <p:sp>
        <p:nvSpPr>
          <p:cNvPr id="47107" name="Rectangle 3"/>
          <p:cNvSpPr>
            <a:spLocks noGrp="1" noChangeArrowheads="1"/>
          </p:cNvSpPr>
          <p:nvPr>
            <p:ph type="body" idx="1"/>
          </p:nvPr>
        </p:nvSpPr>
        <p:spPr>
          <a:xfrm>
            <a:off x="457200" y="1219200"/>
            <a:ext cx="8229600" cy="4937125"/>
          </a:xfrm>
        </p:spPr>
        <p:txBody>
          <a:bodyPr/>
          <a:lstStyle/>
          <a:p>
            <a:r>
              <a:rPr lang="en-US" sz="1800" dirty="0"/>
              <a:t>We can write:</a:t>
            </a:r>
          </a:p>
          <a:p>
            <a:pPr lvl="1">
              <a:buFont typeface="Wingdings 3" pitchFamily="18" charset="2"/>
              <a:buNone/>
            </a:pPr>
            <a:r>
              <a:rPr lang="en-US" sz="1800" dirty="0"/>
              <a:t>...</a:t>
            </a:r>
          </a:p>
          <a:p>
            <a:pPr lvl="1">
              <a:buFont typeface="Wingdings 3" pitchFamily="18" charset="2"/>
              <a:buNone/>
            </a:pPr>
            <a:r>
              <a:rPr lang="en-US" sz="1800" dirty="0"/>
              <a:t>{</a:t>
            </a:r>
            <a:r>
              <a:rPr lang="en-US" sz="1800" dirty="0" err="1"/>
              <a:t>var</a:t>
            </a:r>
            <a:r>
              <a:rPr lang="en-US" sz="1800" dirty="0"/>
              <a:t> </a:t>
            </a:r>
            <a:r>
              <a:rPr lang="en-US" sz="1800" dirty="0" err="1"/>
              <a:t>colour</a:t>
            </a:r>
            <a:r>
              <a:rPr lang="en-US" sz="1800" dirty="0"/>
              <a:t> = red;</a:t>
            </a:r>
          </a:p>
          <a:p>
            <a:pPr lvl="1">
              <a:buFont typeface="Wingdings 3" pitchFamily="18" charset="2"/>
              <a:buNone/>
            </a:pPr>
            <a:r>
              <a:rPr lang="en-US" sz="1800" dirty="0" err="1"/>
              <a:t>visualise</a:t>
            </a:r>
            <a:r>
              <a:rPr lang="en-US" sz="1800" dirty="0"/>
              <a:t>(head);</a:t>
            </a:r>
          </a:p>
          <a:p>
            <a:pPr lvl="1">
              <a:buFont typeface="Wingdings 3" pitchFamily="18" charset="2"/>
              <a:buNone/>
            </a:pPr>
            <a:r>
              <a:rPr lang="en-US" sz="1800" dirty="0"/>
              <a:t>}</a:t>
            </a:r>
          </a:p>
          <a:p>
            <a:r>
              <a:rPr lang="en-US" sz="1800" dirty="0"/>
              <a:t>Then the call to procedure </a:t>
            </a:r>
            <a:r>
              <a:rPr lang="en-US" sz="1800" b="1" dirty="0" err="1"/>
              <a:t>visualise</a:t>
            </a:r>
            <a:r>
              <a:rPr lang="en-US" sz="1800" i="1" dirty="0"/>
              <a:t> </a:t>
            </a:r>
            <a:r>
              <a:rPr lang="en-US" sz="1800" dirty="0"/>
              <a:t>now will use the </a:t>
            </a:r>
            <a:r>
              <a:rPr lang="en-US" sz="1800" dirty="0" err="1"/>
              <a:t>colour</a:t>
            </a:r>
            <a:r>
              <a:rPr lang="en-US" sz="1800" dirty="0"/>
              <a:t> red, because of the effect of dynamic scope. </a:t>
            </a:r>
          </a:p>
          <a:p>
            <a:r>
              <a:rPr lang="en-US" sz="1800" dirty="0"/>
              <a:t>This flexibility of dynamic scope, is, on the one hand, advantageous, yet, on the other, it often makes programs more difficult to read, given that the same procedure call, in conditions differing by only one non-local variable can produce different results. </a:t>
            </a:r>
          </a:p>
          <a:p>
            <a:r>
              <a:rPr lang="en-US" sz="1800" dirty="0"/>
              <a:t>If the variable (</a:t>
            </a:r>
            <a:r>
              <a:rPr lang="en-US" sz="1800" b="1" dirty="0" err="1"/>
              <a:t>colour</a:t>
            </a:r>
            <a:r>
              <a:rPr lang="en-US" sz="1800" dirty="0"/>
              <a:t> in our example) is modified in an area of program that is distant from the procedure call, understanding what has happened will probably turn out to be difficult.</a:t>
            </a:r>
          </a:p>
          <a:p>
            <a:r>
              <a:rPr lang="en-US" sz="1800" dirty="0"/>
              <a:t>For this reason, as well as for low runtime efficiency, dynamic scope remains little used in modern general-purpose languages, which instead use the static scope rule.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Implementation</a:t>
            </a:r>
          </a:p>
        </p:txBody>
      </p:sp>
      <p:sp>
        <p:nvSpPr>
          <p:cNvPr id="3" name="Content Placeholder 2"/>
          <p:cNvSpPr>
            <a:spLocks noGrp="1"/>
          </p:cNvSpPr>
          <p:nvPr>
            <p:ph idx="1"/>
          </p:nvPr>
        </p:nvSpPr>
        <p:spPr/>
        <p:txBody>
          <a:bodyPr>
            <a:normAutofit fontScale="92500" lnSpcReduction="20000"/>
          </a:bodyPr>
          <a:lstStyle/>
          <a:p>
            <a:r>
              <a:rPr lang="en-US" dirty="0"/>
              <a:t>Until the official Ruby specification in 2011, the Ruby MRI (</a:t>
            </a:r>
            <a:r>
              <a:rPr lang="en-US" dirty="0" err="1"/>
              <a:t>Matz's</a:t>
            </a:r>
            <a:r>
              <a:rPr lang="en-US" dirty="0"/>
              <a:t> Ruby Interpreter) was the reference implementation</a:t>
            </a:r>
          </a:p>
          <a:p>
            <a:r>
              <a:rPr lang="en-US" dirty="0"/>
              <a:t>Any program that the reference implementation run is a Ruby program, and it should do whatever the reference implementation does</a:t>
            </a:r>
          </a:p>
          <a:p>
            <a:r>
              <a:rPr lang="en-US" dirty="0"/>
              <a:t>Precisely specified on a given input</a:t>
            </a:r>
          </a:p>
          <a:p>
            <a:pPr lvl="1"/>
            <a:r>
              <a:rPr lang="en-US" dirty="0"/>
              <a:t>If there is any question, simply run a test program on a sample implementation</a:t>
            </a:r>
          </a:p>
          <a:p>
            <a:r>
              <a:rPr lang="en-US" dirty="0"/>
              <a:t>However, what about bugs in the reference?</a:t>
            </a:r>
          </a:p>
          <a:p>
            <a:pPr lvl="1"/>
            <a:r>
              <a:rPr lang="en-US" dirty="0"/>
              <a:t>Most often, they become part of the language</a:t>
            </a:r>
          </a:p>
          <a:p>
            <a:r>
              <a:rPr lang="en-US" dirty="0"/>
              <a:t>What if the reference implementation does not run on your platform?</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6</a:t>
            </a:fld>
            <a:endParaRPr lang="en-US"/>
          </a:p>
        </p:txBody>
      </p:sp>
    </p:spTree>
    <p:extLst>
      <p:ext uri="{BB962C8B-B14F-4D97-AF65-F5344CB8AC3E}">
        <p14:creationId xmlns:p14="http://schemas.microsoft.com/office/powerpoint/2010/main" val="205829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Passing a variable as Parameter: different Types</a:t>
            </a:r>
          </a:p>
        </p:txBody>
      </p:sp>
      <p:sp>
        <p:nvSpPr>
          <p:cNvPr id="3" name="Content Placeholder 2"/>
          <p:cNvSpPr>
            <a:spLocks noGrp="1"/>
          </p:cNvSpPr>
          <p:nvPr>
            <p:ph idx="1"/>
          </p:nvPr>
        </p:nvSpPr>
        <p:spPr/>
        <p:txBody>
          <a:bodyPr/>
          <a:lstStyle/>
          <a:p>
            <a:r>
              <a:rPr lang="en-IE" dirty="0"/>
              <a:t>Input Only</a:t>
            </a:r>
          </a:p>
          <a:p>
            <a:pPr lvl="1"/>
            <a:r>
              <a:rPr lang="en-IE" dirty="0"/>
              <a:t>They are sent by the caller to the </a:t>
            </a:r>
            <a:r>
              <a:rPr lang="en-IE" dirty="0" err="1"/>
              <a:t>callee</a:t>
            </a:r>
            <a:endParaRPr lang="en-IE" dirty="0"/>
          </a:p>
          <a:p>
            <a:r>
              <a:rPr lang="en-IE" dirty="0" err="1"/>
              <a:t>Ouput</a:t>
            </a:r>
            <a:r>
              <a:rPr lang="en-IE" dirty="0"/>
              <a:t> Only</a:t>
            </a:r>
          </a:p>
          <a:p>
            <a:pPr lvl="1"/>
            <a:r>
              <a:rPr lang="en-IE" dirty="0"/>
              <a:t>They are returned by the </a:t>
            </a:r>
            <a:r>
              <a:rPr lang="en-IE" dirty="0" err="1"/>
              <a:t>callee</a:t>
            </a:r>
            <a:r>
              <a:rPr lang="en-IE" dirty="0"/>
              <a:t> to the caller</a:t>
            </a:r>
          </a:p>
          <a:p>
            <a:r>
              <a:rPr lang="en-IE" dirty="0"/>
              <a:t>Input / </a:t>
            </a:r>
            <a:r>
              <a:rPr lang="en-IE" dirty="0" err="1"/>
              <a:t>Ouput</a:t>
            </a:r>
            <a:endParaRPr lang="en-IE" dirty="0"/>
          </a:p>
          <a:p>
            <a:pPr lvl="1"/>
            <a:r>
              <a:rPr lang="en-IE" dirty="0"/>
              <a:t>Bidirectional communication. Sent and received.</a:t>
            </a:r>
          </a:p>
          <a:p>
            <a:r>
              <a:rPr lang="en-IE" dirty="0"/>
              <a:t>Linguistic Classification</a:t>
            </a:r>
          </a:p>
        </p:txBody>
      </p:sp>
    </p:spTree>
    <p:extLst>
      <p:ext uri="{BB962C8B-B14F-4D97-AF65-F5344CB8AC3E}">
        <p14:creationId xmlns:p14="http://schemas.microsoft.com/office/powerpoint/2010/main" val="3769083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Call by value</a:t>
            </a:r>
          </a:p>
        </p:txBody>
      </p:sp>
      <p:sp>
        <p:nvSpPr>
          <p:cNvPr id="3" name="Content Placeholder 2"/>
          <p:cNvSpPr>
            <a:spLocks noGrp="1"/>
          </p:cNvSpPr>
          <p:nvPr>
            <p:ph idx="1"/>
          </p:nvPr>
        </p:nvSpPr>
        <p:spPr/>
        <p:txBody>
          <a:bodyPr>
            <a:normAutofit/>
          </a:bodyPr>
          <a:lstStyle/>
          <a:p>
            <a:r>
              <a:rPr lang="en-IE" sz="2400" dirty="0"/>
              <a:t>Input parameter</a:t>
            </a:r>
          </a:p>
          <a:p>
            <a:r>
              <a:rPr lang="en-IE" sz="2400" dirty="0"/>
              <a:t>The actual parameter can be an expression. </a:t>
            </a:r>
          </a:p>
          <a:p>
            <a:r>
              <a:rPr lang="en-IE" sz="2400" dirty="0"/>
              <a:t>When called, the actual parameter is evaluated and associated with the formal parameter.</a:t>
            </a:r>
          </a:p>
          <a:p>
            <a:r>
              <a:rPr lang="en-IE" sz="2400" dirty="0"/>
              <a:t> On termination of the procedure, the formal parameter is destroyed,</a:t>
            </a:r>
          </a:p>
          <a:p>
            <a:r>
              <a:rPr lang="en-IE" sz="2400" dirty="0"/>
              <a:t>During the execution of the body, there is no link between the formal and the actual parameter. </a:t>
            </a:r>
          </a:p>
          <a:p>
            <a:r>
              <a:rPr lang="en-IE" sz="2400" dirty="0"/>
              <a:t>There is no way of make use of a value parameter to transfer information from the </a:t>
            </a:r>
            <a:r>
              <a:rPr lang="en-IE" sz="2400" dirty="0" err="1"/>
              <a:t>callee</a:t>
            </a:r>
            <a:r>
              <a:rPr lang="en-IE" sz="2400" dirty="0"/>
              <a:t> to the caller.</a:t>
            </a:r>
          </a:p>
        </p:txBody>
      </p:sp>
    </p:spTree>
    <p:extLst>
      <p:ext uri="{BB962C8B-B14F-4D97-AF65-F5344CB8AC3E}">
        <p14:creationId xmlns:p14="http://schemas.microsoft.com/office/powerpoint/2010/main" val="3117834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Call by value /2</a:t>
            </a:r>
          </a:p>
        </p:txBody>
      </p:sp>
      <p:sp>
        <p:nvSpPr>
          <p:cNvPr id="3" name="Content Placeholder 2"/>
          <p:cNvSpPr>
            <a:spLocks noGrp="1"/>
          </p:cNvSpPr>
          <p:nvPr>
            <p:ph idx="1"/>
          </p:nvPr>
        </p:nvSpPr>
        <p:spPr/>
        <p:txBody>
          <a:bodyPr/>
          <a:lstStyle/>
          <a:p>
            <a:r>
              <a:rPr lang="en-IE" dirty="0"/>
              <a:t>Expensive method if the parameter is a large data structure</a:t>
            </a:r>
          </a:p>
          <a:p>
            <a:r>
              <a:rPr lang="en-IE" dirty="0"/>
              <a:t>Only native way in C and Java…</a:t>
            </a:r>
          </a:p>
          <a:p>
            <a:r>
              <a:rPr lang="en-IE" dirty="0"/>
              <a:t>.. But you can pass by value a pointer…</a:t>
            </a:r>
          </a:p>
          <a:p>
            <a:r>
              <a:rPr lang="en-IE" dirty="0"/>
              <a:t>Clear semantics</a:t>
            </a:r>
          </a:p>
          <a:p>
            <a:r>
              <a:rPr lang="en-IE" dirty="0"/>
              <a:t>Decoupling</a:t>
            </a:r>
          </a:p>
        </p:txBody>
      </p:sp>
    </p:spTree>
    <p:extLst>
      <p:ext uri="{BB962C8B-B14F-4D97-AF65-F5344CB8AC3E}">
        <p14:creationId xmlns:p14="http://schemas.microsoft.com/office/powerpoint/2010/main" val="1221649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Call by reference</a:t>
            </a:r>
          </a:p>
        </p:txBody>
      </p:sp>
      <p:sp>
        <p:nvSpPr>
          <p:cNvPr id="3" name="Content Placeholder 2"/>
          <p:cNvSpPr>
            <a:spLocks noGrp="1"/>
          </p:cNvSpPr>
          <p:nvPr>
            <p:ph idx="1"/>
          </p:nvPr>
        </p:nvSpPr>
        <p:spPr/>
        <p:txBody>
          <a:bodyPr/>
          <a:lstStyle/>
          <a:p>
            <a:r>
              <a:rPr lang="en-IE" dirty="0"/>
              <a:t>Parameter must be a variable</a:t>
            </a:r>
          </a:p>
          <a:p>
            <a:r>
              <a:rPr lang="en-IE" dirty="0"/>
              <a:t>Aliasing situation – the name of the parameters is an alias for the actual parameter</a:t>
            </a:r>
          </a:p>
          <a:p>
            <a:r>
              <a:rPr lang="en-IE" dirty="0"/>
              <a:t>Bidirectional communication</a:t>
            </a:r>
          </a:p>
          <a:p>
            <a:r>
              <a:rPr lang="en-IE" dirty="0"/>
              <a:t>An indirect reference is stored in the procedure local environment</a:t>
            </a:r>
          </a:p>
          <a:p>
            <a:r>
              <a:rPr lang="en-IE" dirty="0"/>
              <a:t>Low-cost calling mode</a:t>
            </a:r>
          </a:p>
        </p:txBody>
      </p:sp>
    </p:spTree>
    <p:extLst>
      <p:ext uri="{BB962C8B-B14F-4D97-AF65-F5344CB8AC3E}">
        <p14:creationId xmlns:p14="http://schemas.microsoft.com/office/powerpoint/2010/main" val="42045926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Call by constant</a:t>
            </a:r>
          </a:p>
        </p:txBody>
      </p:sp>
      <p:sp>
        <p:nvSpPr>
          <p:cNvPr id="3" name="Content Placeholder 2"/>
          <p:cNvSpPr>
            <a:spLocks noGrp="1"/>
          </p:cNvSpPr>
          <p:nvPr>
            <p:ph idx="1"/>
          </p:nvPr>
        </p:nvSpPr>
        <p:spPr/>
        <p:txBody>
          <a:bodyPr/>
          <a:lstStyle/>
          <a:p>
            <a:r>
              <a:rPr lang="en-IE" dirty="0"/>
              <a:t>Read-only parameter that can be pass by value or reference</a:t>
            </a:r>
          </a:p>
          <a:p>
            <a:r>
              <a:rPr lang="en-IE" dirty="0"/>
              <a:t>Semantically it is like a call by value (unidirectional communication from the caller to the </a:t>
            </a:r>
            <a:r>
              <a:rPr lang="en-IE" dirty="0" err="1"/>
              <a:t>callee</a:t>
            </a:r>
            <a:r>
              <a:rPr lang="en-IE" dirty="0"/>
              <a:t>)</a:t>
            </a:r>
          </a:p>
          <a:p>
            <a:r>
              <a:rPr lang="en-IE" dirty="0"/>
              <a:t>When implemented as a pass by reference, the method is low-cost (with the benefit of a passing </a:t>
            </a:r>
            <a:r>
              <a:rPr lang="en-IE"/>
              <a:t>by value)</a:t>
            </a:r>
          </a:p>
        </p:txBody>
      </p:sp>
    </p:spTree>
    <p:extLst>
      <p:ext uri="{BB962C8B-B14F-4D97-AF65-F5344CB8AC3E}">
        <p14:creationId xmlns:p14="http://schemas.microsoft.com/office/powerpoint/2010/main" val="352162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Specification</a:t>
            </a:r>
          </a:p>
        </p:txBody>
      </p:sp>
      <p:sp>
        <p:nvSpPr>
          <p:cNvPr id="3" name="Content Placeholder 2"/>
          <p:cNvSpPr>
            <a:spLocks noGrp="1"/>
          </p:cNvSpPr>
          <p:nvPr>
            <p:ph idx="1"/>
          </p:nvPr>
        </p:nvSpPr>
        <p:spPr/>
        <p:txBody>
          <a:bodyPr>
            <a:normAutofit/>
          </a:bodyPr>
          <a:lstStyle/>
          <a:p>
            <a:r>
              <a:rPr lang="en-US" dirty="0"/>
              <a:t>Specify the semantics of the language constructs formally (different approaches)</a:t>
            </a:r>
          </a:p>
          <a:p>
            <a:r>
              <a:rPr lang="en-US" dirty="0"/>
              <a:t>In this way, all parts of the language have an exact definition</a:t>
            </a:r>
          </a:p>
          <a:p>
            <a:pPr lvl="1"/>
            <a:r>
              <a:rPr lang="en-US" dirty="0"/>
              <a:t>Allows for proving properties about the language and programs written in the language</a:t>
            </a:r>
          </a:p>
          <a:p>
            <a:r>
              <a:rPr lang="en-US" dirty="0"/>
              <a:t>However, can be difficult to understand</a:t>
            </a:r>
          </a:p>
        </p:txBody>
      </p:sp>
      <p:sp>
        <p:nvSpPr>
          <p:cNvPr id="4" name="Slide Number Placeholder 3"/>
          <p:cNvSpPr>
            <a:spLocks noGrp="1"/>
          </p:cNvSpPr>
          <p:nvPr>
            <p:ph type="sldNum" sz="quarter" idx="12"/>
          </p:nvPr>
        </p:nvSpPr>
        <p:spPr/>
        <p:txBody>
          <a:bodyPr/>
          <a:lstStyle/>
          <a:p>
            <a:fld id="{FCFB7E3C-6220-8942-988C-3F6E25750AD7}" type="slidenum">
              <a:rPr lang="en-US" smtClean="0"/>
              <a:t>7</a:t>
            </a:fld>
            <a:endParaRPr lang="en-US"/>
          </a:p>
        </p:txBody>
      </p:sp>
    </p:spTree>
    <p:extLst>
      <p:ext uri="{BB962C8B-B14F-4D97-AF65-F5344CB8AC3E}">
        <p14:creationId xmlns:p14="http://schemas.microsoft.com/office/powerpoint/2010/main" val="91303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13C2-4794-75EF-D45B-3E6583B3BE21}"/>
              </a:ext>
            </a:extLst>
          </p:cNvPr>
          <p:cNvSpPr>
            <a:spLocks noGrp="1"/>
          </p:cNvSpPr>
          <p:nvPr>
            <p:ph type="title"/>
          </p:nvPr>
        </p:nvSpPr>
        <p:spPr/>
        <p:txBody>
          <a:bodyPr/>
          <a:lstStyle/>
          <a:p>
            <a:r>
              <a:rPr lang="en-IE" dirty="0"/>
              <a:t>From text to meaning</a:t>
            </a:r>
          </a:p>
        </p:txBody>
      </p:sp>
      <p:sp>
        <p:nvSpPr>
          <p:cNvPr id="3" name="Content Placeholder 2">
            <a:extLst>
              <a:ext uri="{FF2B5EF4-FFF2-40B4-BE49-F238E27FC236}">
                <a16:creationId xmlns:a16="http://schemas.microsoft.com/office/drawing/2014/main" id="{B840D08D-721C-7BC5-2955-D8596494B499}"/>
              </a:ext>
            </a:extLst>
          </p:cNvPr>
          <p:cNvSpPr>
            <a:spLocks noGrp="1"/>
          </p:cNvSpPr>
          <p:nvPr>
            <p:ph idx="1"/>
          </p:nvPr>
        </p:nvSpPr>
        <p:spPr/>
        <p:txBody>
          <a:bodyPr/>
          <a:lstStyle/>
          <a:p>
            <a:r>
              <a:rPr lang="en-IE" dirty="0"/>
              <a:t>Different stages</a:t>
            </a:r>
          </a:p>
          <a:p>
            <a:pPr marL="514350" indent="-514350">
              <a:buAutoNum type="arabicPeriod"/>
            </a:pPr>
            <a:r>
              <a:rPr lang="en-IE" dirty="0"/>
              <a:t>Lexical analysis</a:t>
            </a:r>
          </a:p>
          <a:p>
            <a:pPr marL="514350" indent="-514350">
              <a:buAutoNum type="arabicPeriod"/>
            </a:pPr>
            <a:r>
              <a:rPr lang="en-IE" dirty="0"/>
              <a:t>Syntactical analysis</a:t>
            </a:r>
          </a:p>
          <a:p>
            <a:pPr marL="514350" indent="-514350">
              <a:buAutoNum type="arabicPeriod"/>
            </a:pPr>
            <a:r>
              <a:rPr lang="en-IE" dirty="0"/>
              <a:t>Semantic analysis</a:t>
            </a:r>
          </a:p>
          <a:p>
            <a:pPr marL="514350" indent="-514350">
              <a:buAutoNum type="arabicPeriod"/>
            </a:pPr>
            <a:r>
              <a:rPr lang="en-IE" dirty="0"/>
              <a:t>Various stages of memory allocation and code generation</a:t>
            </a:r>
          </a:p>
          <a:p>
            <a:pPr marL="514350" indent="-514350">
              <a:buAutoNum type="arabicPeriod"/>
            </a:pPr>
            <a:endParaRPr lang="en-IE" dirty="0"/>
          </a:p>
        </p:txBody>
      </p:sp>
      <p:sp>
        <p:nvSpPr>
          <p:cNvPr id="5" name="Slide Number Placeholder 4">
            <a:extLst>
              <a:ext uri="{FF2B5EF4-FFF2-40B4-BE49-F238E27FC236}">
                <a16:creationId xmlns:a16="http://schemas.microsoft.com/office/drawing/2014/main" id="{FB83EA1E-9357-948A-E3AF-3B8D37CF1EB0}"/>
              </a:ext>
            </a:extLst>
          </p:cNvPr>
          <p:cNvSpPr>
            <a:spLocks noGrp="1"/>
          </p:cNvSpPr>
          <p:nvPr>
            <p:ph type="sldNum" sz="quarter" idx="12"/>
          </p:nvPr>
        </p:nvSpPr>
        <p:spPr/>
        <p:txBody>
          <a:bodyPr/>
          <a:lstStyle/>
          <a:p>
            <a:pPr>
              <a:defRPr/>
            </a:pPr>
            <a:fld id="{255B0E39-F8AA-4982-923D-157BFA96FD10}" type="slidenum">
              <a:rPr lang="en-IE" smtClean="0"/>
              <a:pPr>
                <a:defRPr/>
              </a:pPr>
              <a:t>8</a:t>
            </a:fld>
            <a:endParaRPr lang="en-IE"/>
          </a:p>
        </p:txBody>
      </p:sp>
    </p:spTree>
    <p:extLst>
      <p:ext uri="{BB962C8B-B14F-4D97-AF65-F5344CB8AC3E}">
        <p14:creationId xmlns:p14="http://schemas.microsoft.com/office/powerpoint/2010/main" val="384455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8E9A-78B6-8AB0-EB33-E154542800C0}"/>
              </a:ext>
            </a:extLst>
          </p:cNvPr>
          <p:cNvSpPr>
            <a:spLocks noGrp="1"/>
          </p:cNvSpPr>
          <p:nvPr>
            <p:ph type="title"/>
          </p:nvPr>
        </p:nvSpPr>
        <p:spPr/>
        <p:txBody>
          <a:bodyPr/>
          <a:lstStyle/>
          <a:p>
            <a:r>
              <a:rPr lang="en-IE" dirty="0"/>
              <a:t>Lexical Analysis</a:t>
            </a:r>
          </a:p>
        </p:txBody>
      </p:sp>
      <p:sp>
        <p:nvSpPr>
          <p:cNvPr id="3" name="Content Placeholder 2">
            <a:extLst>
              <a:ext uri="{FF2B5EF4-FFF2-40B4-BE49-F238E27FC236}">
                <a16:creationId xmlns:a16="http://schemas.microsoft.com/office/drawing/2014/main" id="{1F580A2A-71B1-556F-B3EE-1CABCCFFA222}"/>
              </a:ext>
            </a:extLst>
          </p:cNvPr>
          <p:cNvSpPr>
            <a:spLocks noGrp="1"/>
          </p:cNvSpPr>
          <p:nvPr>
            <p:ph idx="1"/>
          </p:nvPr>
        </p:nvSpPr>
        <p:spPr/>
        <p:txBody>
          <a:bodyPr/>
          <a:lstStyle/>
          <a:p>
            <a:r>
              <a:rPr lang="en-IE" dirty="0"/>
              <a:t>A preparatory step for syntactical analysis</a:t>
            </a:r>
          </a:p>
          <a:p>
            <a:r>
              <a:rPr lang="en-IE" dirty="0"/>
              <a:t>The aim of lexical analysis is to read the symbols (characters) forming the program sequentially from the input and to group these symbols into </a:t>
            </a:r>
          </a:p>
          <a:p>
            <a:r>
              <a:rPr lang="en-IE" dirty="0"/>
              <a:t>If goes left to right and it can be implemented with a regular grammar</a:t>
            </a:r>
          </a:p>
          <a:p>
            <a:r>
              <a:rPr lang="en-IE" dirty="0"/>
              <a:t>Check if proper sequence of symbols of the language have been used</a:t>
            </a:r>
          </a:p>
        </p:txBody>
      </p:sp>
      <p:sp>
        <p:nvSpPr>
          <p:cNvPr id="4" name="Date Placeholder 3">
            <a:extLst>
              <a:ext uri="{FF2B5EF4-FFF2-40B4-BE49-F238E27FC236}">
                <a16:creationId xmlns:a16="http://schemas.microsoft.com/office/drawing/2014/main" id="{FE9A2B1C-71E9-8229-19FA-266DCDFDF1FB}"/>
              </a:ext>
            </a:extLst>
          </p:cNvPr>
          <p:cNvSpPr>
            <a:spLocks noGrp="1"/>
          </p:cNvSpPr>
          <p:nvPr>
            <p:ph type="dt" sz="half" idx="10"/>
          </p:nvPr>
        </p:nvSpPr>
        <p:spPr/>
        <p:txBody>
          <a:bodyPr/>
          <a:lstStyle/>
          <a:p>
            <a:pPr>
              <a:defRPr/>
            </a:pPr>
            <a:r>
              <a:rPr lang="en-US"/>
              <a:t>2012/2013 - DT228/4</a:t>
            </a:r>
            <a:endParaRPr lang="en-IE" dirty="0"/>
          </a:p>
        </p:txBody>
      </p:sp>
      <p:sp>
        <p:nvSpPr>
          <p:cNvPr id="5" name="Slide Number Placeholder 4">
            <a:extLst>
              <a:ext uri="{FF2B5EF4-FFF2-40B4-BE49-F238E27FC236}">
                <a16:creationId xmlns:a16="http://schemas.microsoft.com/office/drawing/2014/main" id="{97F8150C-E728-3A54-D9FC-8E9D38336327}"/>
              </a:ext>
            </a:extLst>
          </p:cNvPr>
          <p:cNvSpPr>
            <a:spLocks noGrp="1"/>
          </p:cNvSpPr>
          <p:nvPr>
            <p:ph type="sldNum" sz="quarter" idx="12"/>
          </p:nvPr>
        </p:nvSpPr>
        <p:spPr/>
        <p:txBody>
          <a:bodyPr/>
          <a:lstStyle/>
          <a:p>
            <a:pPr>
              <a:defRPr/>
            </a:pPr>
            <a:fld id="{255B0E39-F8AA-4982-923D-157BFA96FD10}" type="slidenum">
              <a:rPr lang="en-IE" smtClean="0"/>
              <a:pPr>
                <a:defRPr/>
              </a:pPr>
              <a:t>9</a:t>
            </a:fld>
            <a:endParaRPr lang="en-IE"/>
          </a:p>
        </p:txBody>
      </p:sp>
    </p:spTree>
    <p:extLst>
      <p:ext uri="{BB962C8B-B14F-4D97-AF65-F5344CB8AC3E}">
        <p14:creationId xmlns:p14="http://schemas.microsoft.com/office/powerpoint/2010/main" val="2674884249"/>
      </p:ext>
    </p:extLst>
  </p:cSld>
  <p:clrMapOvr>
    <a:masterClrMapping/>
  </p:clrMapOvr>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621B16E-042D-454A-BA04-BEC5DDB2B281}">
  <ds:schemaRef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NDRC Template</Template>
  <TotalTime>41530</TotalTime>
  <Words>5896</Words>
  <Application>Microsoft Office PowerPoint</Application>
  <PresentationFormat>On-screen Show (4:3)</PresentationFormat>
  <Paragraphs>499</Paragraphs>
  <Slides>64</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Arial Rounded MT Bold</vt:lpstr>
      <vt:lpstr>Arial Unicode MS</vt:lpstr>
      <vt:lpstr>Bookman Old Style</vt:lpstr>
      <vt:lpstr>Cambria</vt:lpstr>
      <vt:lpstr>Cambria Math</vt:lpstr>
      <vt:lpstr>Courier New</vt:lpstr>
      <vt:lpstr>Verdana</vt:lpstr>
      <vt:lpstr>Wingdings 3</vt:lpstr>
      <vt:lpstr>NDRC Template</vt:lpstr>
      <vt:lpstr>Semantics, Names and Environment Week 2 </vt:lpstr>
      <vt:lpstr>Semantics</vt:lpstr>
      <vt:lpstr>Semantics</vt:lpstr>
      <vt:lpstr>Defining Language Semantics</vt:lpstr>
      <vt:lpstr>English Specification</vt:lpstr>
      <vt:lpstr>Reference Implementation</vt:lpstr>
      <vt:lpstr>Formal Specification</vt:lpstr>
      <vt:lpstr>From text to meaning</vt:lpstr>
      <vt:lpstr>Lexical Analysis</vt:lpstr>
      <vt:lpstr>Syntactical Analysis </vt:lpstr>
      <vt:lpstr>Semantic Analysis</vt:lpstr>
      <vt:lpstr>Approaches</vt:lpstr>
      <vt:lpstr>Specifying a Semantics</vt:lpstr>
      <vt:lpstr>Operational Approach</vt:lpstr>
      <vt:lpstr>Description of the state</vt:lpstr>
      <vt:lpstr>Transitions</vt:lpstr>
      <vt:lpstr>Conditional Transitions</vt:lpstr>
      <vt:lpstr>Semantics Rules /1</vt:lpstr>
      <vt:lpstr>Example</vt:lpstr>
      <vt:lpstr>Semantics of Boolean Expressions</vt:lpstr>
      <vt:lpstr>Semantics of Commands</vt:lpstr>
      <vt:lpstr>Sample Computation</vt:lpstr>
      <vt:lpstr>Names and Denotable Objects</vt:lpstr>
      <vt:lpstr>Names and Denotable Objects</vt:lpstr>
      <vt:lpstr>Names and Denotable Objects</vt:lpstr>
      <vt:lpstr>Denotable Objects</vt:lpstr>
      <vt:lpstr>Binding Names to Objects</vt:lpstr>
      <vt:lpstr>Binding Names to Objects</vt:lpstr>
      <vt:lpstr>Environment</vt:lpstr>
      <vt:lpstr>Environment</vt:lpstr>
      <vt:lpstr>Environment</vt:lpstr>
      <vt:lpstr>Environment</vt:lpstr>
      <vt:lpstr>Environment</vt:lpstr>
      <vt:lpstr>Blocks</vt:lpstr>
      <vt:lpstr>Blocks</vt:lpstr>
      <vt:lpstr>Visibility</vt:lpstr>
      <vt:lpstr>Visibility</vt:lpstr>
      <vt:lpstr>Environment Components</vt:lpstr>
      <vt:lpstr>Environment Components</vt:lpstr>
      <vt:lpstr>Visibility Example</vt:lpstr>
      <vt:lpstr>Visibility Example</vt:lpstr>
      <vt:lpstr>Visibility Example</vt:lpstr>
      <vt:lpstr>Environments and Blocks</vt:lpstr>
      <vt:lpstr>Scope</vt:lpstr>
      <vt:lpstr>Scope</vt:lpstr>
      <vt:lpstr>Scope</vt:lpstr>
      <vt:lpstr>Static Scope</vt:lpstr>
      <vt:lpstr>Static Scope</vt:lpstr>
      <vt:lpstr>Static Scope</vt:lpstr>
      <vt:lpstr>Static Scope</vt:lpstr>
      <vt:lpstr>Static Scope</vt:lpstr>
      <vt:lpstr>Static Scope Example</vt:lpstr>
      <vt:lpstr>Dynamic Scope</vt:lpstr>
      <vt:lpstr>Dynamic Scope</vt:lpstr>
      <vt:lpstr>Dynamic Scope Example</vt:lpstr>
      <vt:lpstr>Dynamic Scope Example</vt:lpstr>
      <vt:lpstr>Dynamic Scope Example</vt:lpstr>
      <vt:lpstr>Dynamic Scope</vt:lpstr>
      <vt:lpstr>Dynamic Scope</vt:lpstr>
      <vt:lpstr>Passing a variable as Parameter: different Types</vt:lpstr>
      <vt:lpstr>Call by value</vt:lpstr>
      <vt:lpstr>Call by value /2</vt:lpstr>
      <vt:lpstr>Call by reference</vt:lpstr>
      <vt:lpstr>Call by constant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366</cp:revision>
  <cp:lastPrinted>1601-01-01T00:00:00Z</cp:lastPrinted>
  <dcterms:created xsi:type="dcterms:W3CDTF">2010-08-13T08:18:53Z</dcterms:created>
  <dcterms:modified xsi:type="dcterms:W3CDTF">2022-10-05T17:27:31Z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