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handoutMasterIdLst>
    <p:handoutMasterId r:id="rId50"/>
  </p:handoutMasterIdLst>
  <p:sldIdLst>
    <p:sldId id="259" r:id="rId5"/>
    <p:sldId id="573" r:id="rId6"/>
    <p:sldId id="578" r:id="rId7"/>
    <p:sldId id="574" r:id="rId8"/>
    <p:sldId id="577" r:id="rId9"/>
    <p:sldId id="579" r:id="rId10"/>
    <p:sldId id="580" r:id="rId11"/>
    <p:sldId id="581" r:id="rId12"/>
    <p:sldId id="582" r:id="rId13"/>
    <p:sldId id="583" r:id="rId14"/>
    <p:sldId id="584" r:id="rId15"/>
    <p:sldId id="585" r:id="rId16"/>
    <p:sldId id="586" r:id="rId17"/>
    <p:sldId id="587" r:id="rId18"/>
    <p:sldId id="588" r:id="rId19"/>
    <p:sldId id="589" r:id="rId20"/>
    <p:sldId id="590" r:id="rId21"/>
    <p:sldId id="591" r:id="rId22"/>
    <p:sldId id="592" r:id="rId23"/>
    <p:sldId id="595" r:id="rId24"/>
    <p:sldId id="596" r:id="rId25"/>
    <p:sldId id="597" r:id="rId26"/>
    <p:sldId id="598" r:id="rId27"/>
    <p:sldId id="599" r:id="rId28"/>
    <p:sldId id="600" r:id="rId29"/>
    <p:sldId id="601" r:id="rId30"/>
    <p:sldId id="602" r:id="rId31"/>
    <p:sldId id="603" r:id="rId32"/>
    <p:sldId id="604" r:id="rId33"/>
    <p:sldId id="605"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593" r:id="rId47"/>
    <p:sldId id="594"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C3"/>
    <a:srgbClr val="1E5BE2"/>
    <a:srgbClr val="83C937"/>
    <a:srgbClr val="0033CC"/>
    <a:srgbClr val="003300"/>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0" autoAdjust="0"/>
    <p:restoredTop sz="89412" autoAdjust="0"/>
  </p:normalViewPr>
  <p:slideViewPr>
    <p:cSldViewPr>
      <p:cViewPr varScale="1">
        <p:scale>
          <a:sx n="56" d="100"/>
          <a:sy n="56" d="100"/>
        </p:scale>
        <p:origin x="1456"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8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1447540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21233448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a:t>2012/2013 - DT228/4</a:t>
            </a:r>
            <a:endParaRPr lang="en-IE" dirty="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IE" dirty="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a:t>2012/2013 - DT228/4</a:t>
            </a:r>
            <a:endParaRPr lang="en-IE" dirty="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a:t>DT228/4</a:t>
            </a:r>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13"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ctrTitle"/>
          </p:nvPr>
        </p:nvSpPr>
        <p:spPr>
          <a:xfrm>
            <a:off x="685800" y="2132856"/>
            <a:ext cx="7846640" cy="2362200"/>
          </a:xfrm>
        </p:spPr>
        <p:txBody>
          <a:bodyPr>
            <a:noAutofit/>
          </a:bodyPr>
          <a:lstStyle/>
          <a:p>
            <a:r>
              <a:rPr lang="en-IE" sz="4000" dirty="0" err="1"/>
              <a:t>Prolog</a:t>
            </a:r>
            <a:r>
              <a:rPr lang="en-IE" sz="4000" dirty="0"/>
              <a:t> Part 1</a:t>
            </a:r>
            <a:br>
              <a:rPr lang="en-IE" sz="3200" i="1" dirty="0"/>
            </a:br>
            <a:r>
              <a:rPr lang="en-IE" sz="2600" i="1" dirty="0"/>
              <a:t>Week 3/4</a:t>
            </a:r>
            <a:br>
              <a:rPr lang="en-IE" sz="4000" i="1" dirty="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509120"/>
            <a:ext cx="6400800"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200" b="1" kern="0" dirty="0">
                <a:latin typeface="+mn-lt"/>
              </a:rPr>
              <a:t>Introduction, Syntax, Unification</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err="1">
                <a:latin typeface="+mn-lt"/>
              </a:rPr>
              <a:t>Dr.</a:t>
            </a:r>
            <a:r>
              <a:rPr lang="en-IE" sz="2000" kern="0" dirty="0">
                <a:latin typeface="+mn-lt"/>
              </a:rPr>
              <a:t> </a:t>
            </a:r>
            <a:r>
              <a:rPr lang="en-IE" sz="2000" kern="0" dirty="0" err="1">
                <a:latin typeface="+mn-lt"/>
              </a:rPr>
              <a:t>Pierpaolo</a:t>
            </a:r>
            <a:r>
              <a:rPr lang="en-IE" sz="2000" kern="0" dirty="0">
                <a:latin typeface="+mn-lt"/>
              </a:rPr>
              <a:t> </a:t>
            </a:r>
            <a:r>
              <a:rPr lang="en-IE" sz="2000" kern="0" dirty="0" err="1">
                <a:latin typeface="+mn-lt"/>
              </a:rPr>
              <a:t>Dondio</a:t>
            </a:r>
            <a:r>
              <a:rPr lang="en-IE" sz="2000" kern="0" dirty="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a:latin typeface="+mn-lt"/>
              </a:rPr>
              <a:t>DT228A/ADS</a:t>
            </a:r>
            <a:endParaRPr kumimoji="0" lang="en-IE"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t>Examples of operator properties</a:t>
            </a:r>
            <a:endParaRPr lang="en-US"/>
          </a:p>
        </p:txBody>
      </p:sp>
      <p:sp>
        <p:nvSpPr>
          <p:cNvPr id="13315" name="Rectangle 3"/>
          <p:cNvSpPr>
            <a:spLocks noGrp="1" noChangeArrowheads="1"/>
          </p:cNvSpPr>
          <p:nvPr>
            <p:ph type="body" idx="1"/>
          </p:nvPr>
        </p:nvSpPr>
        <p:spPr/>
        <p:txBody>
          <a:bodyPr/>
          <a:lstStyle/>
          <a:p>
            <a:pPr marL="0" indent="0" eaLnBrk="1" hangingPunct="1">
              <a:lnSpc>
                <a:spcPct val="90000"/>
              </a:lnSpc>
              <a:buFontTx/>
              <a:buNone/>
            </a:pPr>
            <a:r>
              <a:rPr lang="en-GB" sz="2400"/>
              <a:t>Position	Operator Syntax	Normal Syntax</a:t>
            </a:r>
          </a:p>
          <a:p>
            <a:pPr marL="0" indent="0" eaLnBrk="1" hangingPunct="1">
              <a:lnSpc>
                <a:spcPct val="90000"/>
              </a:lnSpc>
              <a:buFontTx/>
              <a:buNone/>
            </a:pPr>
            <a:r>
              <a:rPr lang="en-GB" sz="2400"/>
              <a:t>Prefix:		-2			-(2)</a:t>
            </a:r>
          </a:p>
          <a:p>
            <a:pPr marL="0" indent="0" eaLnBrk="1" hangingPunct="1">
              <a:lnSpc>
                <a:spcPct val="90000"/>
              </a:lnSpc>
              <a:buFontTx/>
              <a:buNone/>
            </a:pPr>
            <a:r>
              <a:rPr lang="en-GB" sz="2400"/>
              <a:t>Infix:			5+17			+(17,5)</a:t>
            </a:r>
          </a:p>
          <a:p>
            <a:pPr marL="0" indent="0" eaLnBrk="1" hangingPunct="1">
              <a:lnSpc>
                <a:spcPct val="90000"/>
              </a:lnSpc>
              <a:buFontTx/>
              <a:buNone/>
            </a:pPr>
            <a:r>
              <a:rPr lang="en-GB" sz="2400"/>
              <a:t>Postfix:		N!			!(N)</a:t>
            </a:r>
          </a:p>
          <a:p>
            <a:pPr marL="0" indent="0" eaLnBrk="1" hangingPunct="1">
              <a:lnSpc>
                <a:spcPct val="90000"/>
              </a:lnSpc>
              <a:buFontTx/>
              <a:buNone/>
            </a:pPr>
            <a:endParaRPr lang="en-GB" sz="2400"/>
          </a:p>
          <a:p>
            <a:pPr marL="0" indent="0" eaLnBrk="1" hangingPunct="1">
              <a:lnSpc>
                <a:spcPct val="90000"/>
              </a:lnSpc>
              <a:buFontTx/>
              <a:buNone/>
            </a:pPr>
            <a:r>
              <a:rPr lang="en-GB" sz="2400"/>
              <a:t>Associativity: left, right, none.</a:t>
            </a:r>
          </a:p>
          <a:p>
            <a:pPr marL="0" indent="0" eaLnBrk="1" hangingPunct="1">
              <a:lnSpc>
                <a:spcPct val="90000"/>
              </a:lnSpc>
              <a:buFontTx/>
              <a:buNone/>
            </a:pPr>
            <a:r>
              <a:rPr lang="en-GB" sz="2400"/>
              <a:t> X+Y+Z    is parsed as  (X+Y)+Z</a:t>
            </a:r>
          </a:p>
          <a:p>
            <a:pPr marL="0" indent="0" eaLnBrk="1" hangingPunct="1">
              <a:lnSpc>
                <a:spcPct val="90000"/>
              </a:lnSpc>
              <a:buFontTx/>
              <a:buNone/>
            </a:pPr>
            <a:r>
              <a:rPr lang="en-GB" sz="2400"/>
              <a:t>because addition is left-associative.</a:t>
            </a:r>
          </a:p>
          <a:p>
            <a:pPr marL="0" indent="0" eaLnBrk="1" hangingPunct="1">
              <a:lnSpc>
                <a:spcPct val="90000"/>
              </a:lnSpc>
              <a:buFontTx/>
              <a:buNone/>
            </a:pPr>
            <a:endParaRPr lang="en-GB" sz="2400"/>
          </a:p>
          <a:p>
            <a:pPr marL="0" indent="0" eaLnBrk="1" hangingPunct="1">
              <a:lnSpc>
                <a:spcPct val="90000"/>
              </a:lnSpc>
              <a:buFontTx/>
              <a:buNone/>
            </a:pPr>
            <a:r>
              <a:rPr lang="en-GB" sz="2400"/>
              <a:t>Precedence: an integer.</a:t>
            </a:r>
          </a:p>
          <a:p>
            <a:pPr marL="0" indent="0" eaLnBrk="1" hangingPunct="1">
              <a:lnSpc>
                <a:spcPct val="90000"/>
              </a:lnSpc>
              <a:buFontTx/>
              <a:buNone/>
            </a:pPr>
            <a:r>
              <a:rPr lang="en-GB" sz="2400"/>
              <a:t>X+Y*Z   is parsed as  X+(Y*Z)</a:t>
            </a:r>
          </a:p>
          <a:p>
            <a:pPr marL="0" indent="0" eaLnBrk="1" hangingPunct="1">
              <a:lnSpc>
                <a:spcPct val="90000"/>
              </a:lnSpc>
              <a:buFontTx/>
              <a:buNone/>
            </a:pPr>
            <a:r>
              <a:rPr lang="en-GB" sz="2400"/>
              <a:t>because multiplication has higher precedence.</a:t>
            </a:r>
            <a:endParaRPr lang="en-US" sz="2400"/>
          </a:p>
        </p:txBody>
      </p:sp>
      <p:sp>
        <p:nvSpPr>
          <p:cNvPr id="13316" name="Text Box 4"/>
          <p:cNvSpPr txBox="1">
            <a:spLocks noChangeArrowheads="1"/>
          </p:cNvSpPr>
          <p:nvPr/>
        </p:nvSpPr>
        <p:spPr bwMode="auto">
          <a:xfrm>
            <a:off x="6477000" y="4114800"/>
            <a:ext cx="2438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These are all the same as the normal rules of arithmetic.</a:t>
            </a:r>
            <a:endParaRPr lang="en-US" sz="2400" i="1"/>
          </a:p>
        </p:txBody>
      </p:sp>
    </p:spTree>
    <p:extLst>
      <p:ext uri="{BB962C8B-B14F-4D97-AF65-F5344CB8AC3E}">
        <p14:creationId xmlns:p14="http://schemas.microsoft.com/office/powerpoint/2010/main" val="360636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t>The last point about Compound Terms…</a:t>
            </a:r>
            <a:endParaRPr lang="en-US"/>
          </a:p>
        </p:txBody>
      </p:sp>
      <p:sp>
        <p:nvSpPr>
          <p:cNvPr id="14339" name="Rectangle 3"/>
          <p:cNvSpPr>
            <a:spLocks noGrp="1" noChangeArrowheads="1"/>
          </p:cNvSpPr>
          <p:nvPr>
            <p:ph type="body" idx="1"/>
          </p:nvPr>
        </p:nvSpPr>
        <p:spPr/>
        <p:txBody>
          <a:bodyPr/>
          <a:lstStyle/>
          <a:p>
            <a:pPr marL="0" indent="0" eaLnBrk="1" hangingPunct="1">
              <a:buFontTx/>
              <a:buNone/>
            </a:pPr>
            <a:endParaRPr lang="en-GB" sz="2400"/>
          </a:p>
          <a:p>
            <a:pPr marL="0" indent="0" eaLnBrk="1" hangingPunct="1">
              <a:buFontTx/>
              <a:buNone/>
            </a:pPr>
            <a:r>
              <a:rPr lang="en-GB" sz="2400"/>
              <a:t>Constants are simply compound terms of arity 0.</a:t>
            </a:r>
          </a:p>
          <a:p>
            <a:pPr marL="0" indent="0" eaLnBrk="1" hangingPunct="1">
              <a:buFontTx/>
              <a:buNone/>
            </a:pPr>
            <a:endParaRPr lang="en-GB" sz="2400"/>
          </a:p>
          <a:p>
            <a:pPr marL="0" indent="0" algn="ctr" eaLnBrk="1" hangingPunct="1">
              <a:buFontTx/>
              <a:buNone/>
            </a:pPr>
            <a:r>
              <a:rPr lang="en-GB" sz="2400">
                <a:latin typeface="Arial" charset="0"/>
              </a:rPr>
              <a:t>badger</a:t>
            </a:r>
          </a:p>
          <a:p>
            <a:pPr marL="0" indent="0" algn="ctr" eaLnBrk="1" hangingPunct="1">
              <a:buFontTx/>
              <a:buNone/>
            </a:pPr>
            <a:r>
              <a:rPr lang="en-GB" sz="2400"/>
              <a:t>means the same as</a:t>
            </a:r>
          </a:p>
          <a:p>
            <a:pPr marL="0" indent="0" algn="ctr" eaLnBrk="1" hangingPunct="1">
              <a:buFontTx/>
              <a:buNone/>
            </a:pPr>
            <a:r>
              <a:rPr lang="en-GB" sz="2400">
                <a:latin typeface="Arial" charset="0"/>
              </a:rPr>
              <a:t>badger()</a:t>
            </a:r>
            <a:endParaRPr lang="en-US" sz="2400">
              <a:latin typeface="Arial" charset="0"/>
            </a:endParaRPr>
          </a:p>
        </p:txBody>
      </p:sp>
    </p:spTree>
    <p:extLst>
      <p:ext uri="{BB962C8B-B14F-4D97-AF65-F5344CB8AC3E}">
        <p14:creationId xmlns:p14="http://schemas.microsoft.com/office/powerpoint/2010/main" val="247993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t>Structure of Programs</a:t>
            </a:r>
            <a:endParaRPr lang="en-US"/>
          </a:p>
        </p:txBody>
      </p:sp>
      <p:sp>
        <p:nvSpPr>
          <p:cNvPr id="15363" name="Rectangle 3"/>
          <p:cNvSpPr>
            <a:spLocks noGrp="1" noChangeArrowheads="1"/>
          </p:cNvSpPr>
          <p:nvPr>
            <p:ph type="body" idx="1"/>
          </p:nvPr>
        </p:nvSpPr>
        <p:spPr>
          <a:xfrm>
            <a:off x="685800" y="1295400"/>
            <a:ext cx="7772400" cy="2667000"/>
          </a:xfrm>
        </p:spPr>
        <p:txBody>
          <a:bodyPr/>
          <a:lstStyle/>
          <a:p>
            <a:pPr eaLnBrk="1" hangingPunct="1"/>
            <a:endParaRPr lang="en-GB" sz="2400"/>
          </a:p>
          <a:p>
            <a:pPr eaLnBrk="1" hangingPunct="1"/>
            <a:r>
              <a:rPr lang="en-GB" sz="2400"/>
              <a:t>Programs consist of procedures.</a:t>
            </a:r>
          </a:p>
          <a:p>
            <a:pPr eaLnBrk="1" hangingPunct="1"/>
            <a:r>
              <a:rPr lang="en-GB" sz="2400"/>
              <a:t>Procedures consist of clauses.</a:t>
            </a:r>
          </a:p>
          <a:p>
            <a:pPr eaLnBrk="1" hangingPunct="1"/>
            <a:r>
              <a:rPr lang="en-GB" sz="2400"/>
              <a:t>Each clause is a fact or a rule.</a:t>
            </a:r>
          </a:p>
          <a:p>
            <a:pPr eaLnBrk="1" hangingPunct="1"/>
            <a:r>
              <a:rPr lang="en-GB" sz="2400"/>
              <a:t>Programs are executed by posing queries.</a:t>
            </a:r>
          </a:p>
          <a:p>
            <a:pPr eaLnBrk="1" hangingPunct="1">
              <a:buFontTx/>
              <a:buNone/>
            </a:pPr>
            <a:endParaRPr lang="en-US" sz="2400"/>
          </a:p>
        </p:txBody>
      </p:sp>
      <p:sp>
        <p:nvSpPr>
          <p:cNvPr id="15364" name="Text Box 4"/>
          <p:cNvSpPr txBox="1">
            <a:spLocks noChangeArrowheads="1"/>
          </p:cNvSpPr>
          <p:nvPr/>
        </p:nvSpPr>
        <p:spPr bwMode="auto">
          <a:xfrm>
            <a:off x="5410200" y="5334000"/>
            <a:ext cx="1884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An example…</a:t>
            </a:r>
            <a:endParaRPr lang="en-US" sz="2400" i="1"/>
          </a:p>
        </p:txBody>
      </p:sp>
    </p:spTree>
    <p:extLst>
      <p:ext uri="{BB962C8B-B14F-4D97-AF65-F5344CB8AC3E}">
        <p14:creationId xmlns:p14="http://schemas.microsoft.com/office/powerpoint/2010/main" val="262499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752600" y="3581400"/>
            <a:ext cx="7086600" cy="2209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387" name="Rectangle 2"/>
          <p:cNvSpPr>
            <a:spLocks noGrp="1" noChangeArrowheads="1"/>
          </p:cNvSpPr>
          <p:nvPr>
            <p:ph type="title"/>
          </p:nvPr>
        </p:nvSpPr>
        <p:spPr/>
        <p:txBody>
          <a:bodyPr/>
          <a:lstStyle/>
          <a:p>
            <a:pPr eaLnBrk="1" hangingPunct="1"/>
            <a:r>
              <a:rPr lang="en-GB"/>
              <a:t>Example</a:t>
            </a:r>
            <a:endParaRPr lang="en-US"/>
          </a:p>
        </p:txBody>
      </p:sp>
      <p:sp>
        <p:nvSpPr>
          <p:cNvPr id="16388" name="Rectangle 3"/>
          <p:cNvSpPr>
            <a:spLocks noGrp="1" noChangeArrowheads="1"/>
          </p:cNvSpPr>
          <p:nvPr>
            <p:ph type="body" idx="1"/>
          </p:nvPr>
        </p:nvSpPr>
        <p:spPr>
          <a:xfrm>
            <a:off x="2051050" y="4005263"/>
            <a:ext cx="6842125" cy="1655762"/>
          </a:xfrm>
        </p:spPr>
        <p:txBody>
          <a:bodyPr/>
          <a:lstStyle/>
          <a:p>
            <a:pPr marL="0" indent="0" eaLnBrk="1" hangingPunct="1">
              <a:buFontTx/>
              <a:buNone/>
            </a:pPr>
            <a:r>
              <a:rPr lang="en-GB" sz="2400">
                <a:latin typeface="Helvetica-Narrow" pitchFamily="34" charset="0"/>
              </a:rPr>
              <a:t>elephant(george).</a:t>
            </a:r>
          </a:p>
          <a:p>
            <a:pPr marL="0" indent="0" eaLnBrk="1" hangingPunct="1">
              <a:buFontTx/>
              <a:buNone/>
            </a:pPr>
            <a:r>
              <a:rPr lang="en-GB" sz="2400">
                <a:latin typeface="Helvetica-Narrow" pitchFamily="34" charset="0"/>
              </a:rPr>
              <a:t>elephant(mary).</a:t>
            </a:r>
          </a:p>
          <a:p>
            <a:pPr marL="0" indent="0" eaLnBrk="1" hangingPunct="1">
              <a:buFontTx/>
              <a:buNone/>
            </a:pPr>
            <a:r>
              <a:rPr lang="en-GB" sz="2400">
                <a:latin typeface="Helvetica-Narrow" pitchFamily="34" charset="0"/>
              </a:rPr>
              <a:t>elephant(X) :- grey(X), mammal(X), hasTrunk(X).</a:t>
            </a:r>
            <a:endParaRPr lang="en-US" sz="2400">
              <a:latin typeface="Helvetica-Narrow" pitchFamily="34" charset="0"/>
            </a:endParaRPr>
          </a:p>
        </p:txBody>
      </p:sp>
      <p:sp>
        <p:nvSpPr>
          <p:cNvPr id="16389" name="Text Box 5"/>
          <p:cNvSpPr txBox="1">
            <a:spLocks noChangeArrowheads="1"/>
          </p:cNvSpPr>
          <p:nvPr/>
        </p:nvSpPr>
        <p:spPr bwMode="auto">
          <a:xfrm>
            <a:off x="822325" y="2324100"/>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Procedure for </a:t>
            </a:r>
            <a:r>
              <a:rPr lang="en-GB" sz="2400">
                <a:latin typeface="Helvetica-Narrow" pitchFamily="34" charset="0"/>
              </a:rPr>
              <a:t>elephant</a:t>
            </a:r>
            <a:endParaRPr lang="en-US" sz="2400">
              <a:latin typeface="Helvetica-Narrow" pitchFamily="34" charset="0"/>
            </a:endParaRPr>
          </a:p>
        </p:txBody>
      </p:sp>
      <p:sp>
        <p:nvSpPr>
          <p:cNvPr id="16390" name="Line 6"/>
          <p:cNvSpPr>
            <a:spLocks noChangeShapeType="1"/>
          </p:cNvSpPr>
          <p:nvPr/>
        </p:nvSpPr>
        <p:spPr bwMode="auto">
          <a:xfrm>
            <a:off x="1828800" y="2819400"/>
            <a:ext cx="76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391" name="Text Box 7"/>
          <p:cNvSpPr txBox="1">
            <a:spLocks noChangeArrowheads="1"/>
          </p:cNvSpPr>
          <p:nvPr/>
        </p:nvSpPr>
        <p:spPr bwMode="auto">
          <a:xfrm>
            <a:off x="2743200" y="1371600"/>
            <a:ext cx="1366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Predicate</a:t>
            </a:r>
            <a:endParaRPr lang="en-US" sz="2400">
              <a:latin typeface="Helvetica-Narrow" pitchFamily="34" charset="0"/>
            </a:endParaRPr>
          </a:p>
        </p:txBody>
      </p:sp>
      <p:sp>
        <p:nvSpPr>
          <p:cNvPr id="16392" name="Line 8"/>
          <p:cNvSpPr>
            <a:spLocks noChangeShapeType="1"/>
          </p:cNvSpPr>
          <p:nvPr/>
        </p:nvSpPr>
        <p:spPr bwMode="auto">
          <a:xfrm flipH="1">
            <a:off x="3352800" y="182880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393" name="Text Box 9"/>
          <p:cNvSpPr txBox="1">
            <a:spLocks noChangeArrowheads="1"/>
          </p:cNvSpPr>
          <p:nvPr/>
        </p:nvSpPr>
        <p:spPr bwMode="auto">
          <a:xfrm>
            <a:off x="381000" y="441960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Clauses</a:t>
            </a:r>
            <a:endParaRPr lang="en-US" sz="2400">
              <a:latin typeface="Helvetica-Narrow" pitchFamily="34" charset="0"/>
            </a:endParaRPr>
          </a:p>
        </p:txBody>
      </p:sp>
      <p:sp>
        <p:nvSpPr>
          <p:cNvPr id="16394" name="Line 10"/>
          <p:cNvSpPr>
            <a:spLocks noChangeShapeType="1"/>
          </p:cNvSpPr>
          <p:nvPr/>
        </p:nvSpPr>
        <p:spPr bwMode="auto">
          <a:xfrm flipV="1">
            <a:off x="1524000" y="41910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395" name="Line 11"/>
          <p:cNvSpPr>
            <a:spLocks noChangeShapeType="1"/>
          </p:cNvSpPr>
          <p:nvPr/>
        </p:nvSpPr>
        <p:spPr bwMode="auto">
          <a:xfrm>
            <a:off x="1524000" y="46482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396" name="Line 12"/>
          <p:cNvSpPr>
            <a:spLocks noChangeShapeType="1"/>
          </p:cNvSpPr>
          <p:nvPr/>
        </p:nvSpPr>
        <p:spPr bwMode="auto">
          <a:xfrm>
            <a:off x="1524000" y="46482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397" name="Text Box 13"/>
          <p:cNvSpPr txBox="1">
            <a:spLocks noChangeArrowheads="1"/>
          </p:cNvSpPr>
          <p:nvPr/>
        </p:nvSpPr>
        <p:spPr bwMode="auto">
          <a:xfrm>
            <a:off x="685800" y="5410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Rule</a:t>
            </a:r>
            <a:endParaRPr lang="en-US" sz="2400">
              <a:latin typeface="Helvetica-Narrow" pitchFamily="34" charset="0"/>
            </a:endParaRPr>
          </a:p>
        </p:txBody>
      </p:sp>
      <p:sp>
        <p:nvSpPr>
          <p:cNvPr id="16398" name="Text Box 14"/>
          <p:cNvSpPr txBox="1">
            <a:spLocks noChangeArrowheads="1"/>
          </p:cNvSpPr>
          <p:nvPr/>
        </p:nvSpPr>
        <p:spPr bwMode="auto">
          <a:xfrm>
            <a:off x="5943600" y="304800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Facts</a:t>
            </a:r>
            <a:endParaRPr lang="en-US" sz="2400">
              <a:latin typeface="Helvetica-Narrow" pitchFamily="34" charset="0"/>
            </a:endParaRPr>
          </a:p>
        </p:txBody>
      </p:sp>
      <p:sp>
        <p:nvSpPr>
          <p:cNvPr id="16399" name="Line 15"/>
          <p:cNvSpPr>
            <a:spLocks noChangeShapeType="1"/>
          </p:cNvSpPr>
          <p:nvPr/>
        </p:nvSpPr>
        <p:spPr bwMode="auto">
          <a:xfrm flipV="1">
            <a:off x="1524000" y="5157788"/>
            <a:ext cx="600075" cy="3286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400" name="Line 16"/>
          <p:cNvSpPr>
            <a:spLocks noChangeShapeType="1"/>
          </p:cNvSpPr>
          <p:nvPr/>
        </p:nvSpPr>
        <p:spPr bwMode="auto">
          <a:xfrm flipH="1">
            <a:off x="4800600" y="3505200"/>
            <a:ext cx="1600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401" name="Line 17"/>
          <p:cNvSpPr>
            <a:spLocks noChangeShapeType="1"/>
          </p:cNvSpPr>
          <p:nvPr/>
        </p:nvSpPr>
        <p:spPr bwMode="auto">
          <a:xfrm flipH="1">
            <a:off x="4572000" y="3505200"/>
            <a:ext cx="1828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75924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t>Example</a:t>
            </a:r>
            <a:endParaRPr lang="en-US"/>
          </a:p>
        </p:txBody>
      </p:sp>
      <p:sp>
        <p:nvSpPr>
          <p:cNvPr id="17411" name="Rectangle 4"/>
          <p:cNvSpPr>
            <a:spLocks noChangeArrowheads="1"/>
          </p:cNvSpPr>
          <p:nvPr/>
        </p:nvSpPr>
        <p:spPr bwMode="auto">
          <a:xfrm>
            <a:off x="3124200" y="1905000"/>
            <a:ext cx="4267200" cy="3429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412" name="Text Box 5"/>
          <p:cNvSpPr txBox="1">
            <a:spLocks noChangeArrowheads="1"/>
          </p:cNvSpPr>
          <p:nvPr/>
        </p:nvSpPr>
        <p:spPr bwMode="auto">
          <a:xfrm>
            <a:off x="3794125" y="2247900"/>
            <a:ext cx="24558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 elephant(george).</a:t>
            </a:r>
          </a:p>
          <a:p>
            <a:pPr eaLnBrk="1" hangingPunct="1"/>
            <a:endParaRPr lang="en-GB" sz="2400">
              <a:latin typeface="Helvetica-Narrow" pitchFamily="34" charset="0"/>
            </a:endParaRPr>
          </a:p>
          <a:p>
            <a:pPr eaLnBrk="1" hangingPunct="1"/>
            <a:r>
              <a:rPr lang="en-GB" sz="2400" b="1" i="1">
                <a:latin typeface="Helvetica-Narrow" pitchFamily="34" charset="0"/>
              </a:rPr>
              <a:t>yes</a:t>
            </a:r>
          </a:p>
          <a:p>
            <a:pPr eaLnBrk="1" hangingPunct="1"/>
            <a:endParaRPr lang="en-GB" sz="2400" b="1" i="1">
              <a:latin typeface="Helvetica-Narrow" pitchFamily="34" charset="0"/>
            </a:endParaRPr>
          </a:p>
          <a:p>
            <a:pPr eaLnBrk="1" hangingPunct="1"/>
            <a:r>
              <a:rPr lang="en-GB" sz="2400">
                <a:latin typeface="Helvetica-Narrow" pitchFamily="34" charset="0"/>
              </a:rPr>
              <a:t>?- elephant(jane).</a:t>
            </a:r>
          </a:p>
          <a:p>
            <a:pPr eaLnBrk="1" hangingPunct="1"/>
            <a:endParaRPr lang="en-GB" sz="2400">
              <a:latin typeface="Helvetica-Narrow" pitchFamily="34" charset="0"/>
            </a:endParaRPr>
          </a:p>
          <a:p>
            <a:pPr eaLnBrk="1" hangingPunct="1"/>
            <a:r>
              <a:rPr lang="en-GB" sz="2400" b="1" i="1">
                <a:latin typeface="Helvetica-Narrow" pitchFamily="34" charset="0"/>
              </a:rPr>
              <a:t>no</a:t>
            </a:r>
            <a:endParaRPr lang="en-US" sz="2400" b="1" i="1">
              <a:latin typeface="Helvetica-Narrow" pitchFamily="34" charset="0"/>
            </a:endParaRPr>
          </a:p>
        </p:txBody>
      </p:sp>
      <p:sp>
        <p:nvSpPr>
          <p:cNvPr id="17413" name="Text Box 6"/>
          <p:cNvSpPr txBox="1">
            <a:spLocks noChangeArrowheads="1"/>
          </p:cNvSpPr>
          <p:nvPr/>
        </p:nvSpPr>
        <p:spPr bwMode="auto">
          <a:xfrm>
            <a:off x="441325" y="2555875"/>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Queries</a:t>
            </a:r>
            <a:endParaRPr lang="en-US" sz="2400" i="1"/>
          </a:p>
        </p:txBody>
      </p:sp>
      <p:sp>
        <p:nvSpPr>
          <p:cNvPr id="17414" name="Line 7"/>
          <p:cNvSpPr>
            <a:spLocks noChangeShapeType="1"/>
          </p:cNvSpPr>
          <p:nvPr/>
        </p:nvSpPr>
        <p:spPr bwMode="auto">
          <a:xfrm flipV="1">
            <a:off x="1828800" y="2514600"/>
            <a:ext cx="1905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7415" name="Line 8"/>
          <p:cNvSpPr>
            <a:spLocks noChangeShapeType="1"/>
          </p:cNvSpPr>
          <p:nvPr/>
        </p:nvSpPr>
        <p:spPr bwMode="auto">
          <a:xfrm>
            <a:off x="1828800" y="2819400"/>
            <a:ext cx="1905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7416" name="Text Box 9"/>
          <p:cNvSpPr txBox="1">
            <a:spLocks noChangeArrowheads="1"/>
          </p:cNvSpPr>
          <p:nvPr/>
        </p:nvSpPr>
        <p:spPr bwMode="auto">
          <a:xfrm>
            <a:off x="457200" y="411480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Replies</a:t>
            </a:r>
            <a:endParaRPr lang="en-US" sz="2400" i="1"/>
          </a:p>
        </p:txBody>
      </p:sp>
      <p:sp>
        <p:nvSpPr>
          <p:cNvPr id="17417" name="Line 10"/>
          <p:cNvSpPr>
            <a:spLocks noChangeShapeType="1"/>
          </p:cNvSpPr>
          <p:nvPr/>
        </p:nvSpPr>
        <p:spPr bwMode="auto">
          <a:xfrm flipV="1">
            <a:off x="1676400" y="3276600"/>
            <a:ext cx="2057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7418" name="Line 11"/>
          <p:cNvSpPr>
            <a:spLocks noChangeShapeType="1"/>
          </p:cNvSpPr>
          <p:nvPr/>
        </p:nvSpPr>
        <p:spPr bwMode="auto">
          <a:xfrm>
            <a:off x="1676400" y="4343400"/>
            <a:ext cx="1981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211430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t>Clauses: Facts and Rules</a:t>
            </a:r>
            <a:endParaRPr lang="en-US"/>
          </a:p>
        </p:txBody>
      </p:sp>
      <p:sp>
        <p:nvSpPr>
          <p:cNvPr id="18435" name="Rectangle 3"/>
          <p:cNvSpPr>
            <a:spLocks noGrp="1" noChangeArrowheads="1"/>
          </p:cNvSpPr>
          <p:nvPr>
            <p:ph type="body" idx="1"/>
          </p:nvPr>
        </p:nvSpPr>
        <p:spPr>
          <a:xfrm>
            <a:off x="2438400" y="3124200"/>
            <a:ext cx="6400800" cy="1752600"/>
          </a:xfrm>
        </p:spPr>
        <p:txBody>
          <a:bodyPr/>
          <a:lstStyle/>
          <a:p>
            <a:pPr marL="0" indent="0" eaLnBrk="1" hangingPunct="1">
              <a:buFontTx/>
              <a:buNone/>
            </a:pPr>
            <a:r>
              <a:rPr lang="en-GB" i="1"/>
              <a:t>Head</a:t>
            </a:r>
            <a:r>
              <a:rPr lang="en-GB"/>
              <a:t> </a:t>
            </a:r>
            <a:r>
              <a:rPr lang="en-GB" b="1"/>
              <a:t>:-</a:t>
            </a:r>
            <a:r>
              <a:rPr lang="en-GB"/>
              <a:t> </a:t>
            </a:r>
            <a:r>
              <a:rPr lang="en-GB" i="1"/>
              <a:t>Body</a:t>
            </a:r>
            <a:r>
              <a:rPr lang="en-GB" b="1"/>
              <a:t>.</a:t>
            </a:r>
            <a:r>
              <a:rPr lang="en-GB"/>
              <a:t>		This is a rule.</a:t>
            </a:r>
          </a:p>
          <a:p>
            <a:pPr marL="0" indent="0" eaLnBrk="1" hangingPunct="1">
              <a:buFontTx/>
              <a:buNone/>
            </a:pPr>
            <a:endParaRPr lang="en-GB"/>
          </a:p>
          <a:p>
            <a:pPr marL="0" indent="0" eaLnBrk="1" hangingPunct="1">
              <a:buFontTx/>
              <a:buNone/>
            </a:pPr>
            <a:r>
              <a:rPr lang="en-GB" i="1"/>
              <a:t>Head</a:t>
            </a:r>
            <a:r>
              <a:rPr lang="en-GB" b="1"/>
              <a:t>.</a:t>
            </a:r>
            <a:r>
              <a:rPr lang="en-GB"/>
              <a:t>			This is a fact.</a:t>
            </a:r>
          </a:p>
          <a:p>
            <a:pPr marL="0" indent="0" eaLnBrk="1" hangingPunct="1">
              <a:buFontTx/>
              <a:buNone/>
            </a:pPr>
            <a:endParaRPr lang="en-US"/>
          </a:p>
        </p:txBody>
      </p:sp>
      <p:sp>
        <p:nvSpPr>
          <p:cNvPr id="18436" name="Line 4"/>
          <p:cNvSpPr>
            <a:spLocks noChangeShapeType="1"/>
          </p:cNvSpPr>
          <p:nvPr/>
        </p:nvSpPr>
        <p:spPr bwMode="auto">
          <a:xfrm flipH="1">
            <a:off x="3657600" y="2057400"/>
            <a:ext cx="1066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8437" name="Text Box 5"/>
          <p:cNvSpPr txBox="1">
            <a:spLocks noChangeArrowheads="1"/>
          </p:cNvSpPr>
          <p:nvPr/>
        </p:nvSpPr>
        <p:spPr bwMode="auto">
          <a:xfrm>
            <a:off x="4724400" y="1371600"/>
            <a:ext cx="2019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‘if’</a:t>
            </a:r>
          </a:p>
          <a:p>
            <a:pPr eaLnBrk="1" hangingPunct="1"/>
            <a:r>
              <a:rPr lang="en-GB" sz="2400" i="1"/>
              <a:t>‘provided that’</a:t>
            </a:r>
          </a:p>
          <a:p>
            <a:pPr eaLnBrk="1" hangingPunct="1"/>
            <a:r>
              <a:rPr lang="en-GB" sz="2400" i="1"/>
              <a:t>‘turnstile’</a:t>
            </a:r>
            <a:endParaRPr lang="en-US" sz="2400" i="1"/>
          </a:p>
        </p:txBody>
      </p:sp>
      <p:sp>
        <p:nvSpPr>
          <p:cNvPr id="18438" name="Text Box 6"/>
          <p:cNvSpPr txBox="1">
            <a:spLocks noChangeArrowheads="1"/>
          </p:cNvSpPr>
          <p:nvPr/>
        </p:nvSpPr>
        <p:spPr bwMode="auto">
          <a:xfrm>
            <a:off x="4632325" y="5375275"/>
            <a:ext cx="2627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Full stop at the end.</a:t>
            </a:r>
            <a:endParaRPr lang="en-US" sz="2400" i="1"/>
          </a:p>
        </p:txBody>
      </p:sp>
      <p:sp>
        <p:nvSpPr>
          <p:cNvPr id="18439" name="Line 7"/>
          <p:cNvSpPr>
            <a:spLocks noChangeShapeType="1"/>
          </p:cNvSpPr>
          <p:nvPr/>
        </p:nvSpPr>
        <p:spPr bwMode="auto">
          <a:xfrm flipH="1" flipV="1">
            <a:off x="4953000" y="3505200"/>
            <a:ext cx="5334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8440" name="Line 8"/>
          <p:cNvSpPr>
            <a:spLocks noChangeShapeType="1"/>
          </p:cNvSpPr>
          <p:nvPr/>
        </p:nvSpPr>
        <p:spPr bwMode="auto">
          <a:xfrm flipH="1" flipV="1">
            <a:off x="3581400" y="4495800"/>
            <a:ext cx="1828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8441" name="Line 9"/>
          <p:cNvSpPr>
            <a:spLocks noChangeShapeType="1"/>
          </p:cNvSpPr>
          <p:nvPr/>
        </p:nvSpPr>
        <p:spPr bwMode="auto">
          <a:xfrm>
            <a:off x="4724400" y="15240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286154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ChangeArrowheads="1"/>
          </p:cNvSpPr>
          <p:nvPr/>
        </p:nvSpPr>
        <p:spPr bwMode="auto">
          <a:xfrm>
            <a:off x="4211638" y="2565400"/>
            <a:ext cx="2665412" cy="61277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459" name="Rectangle 5"/>
          <p:cNvSpPr>
            <a:spLocks noChangeArrowheads="1"/>
          </p:cNvSpPr>
          <p:nvPr/>
        </p:nvSpPr>
        <p:spPr bwMode="auto">
          <a:xfrm>
            <a:off x="2057400" y="2514600"/>
            <a:ext cx="16764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460" name="Rectangle 2"/>
          <p:cNvSpPr>
            <a:spLocks noGrp="1" noChangeArrowheads="1"/>
          </p:cNvSpPr>
          <p:nvPr>
            <p:ph type="title"/>
          </p:nvPr>
        </p:nvSpPr>
        <p:spPr/>
        <p:txBody>
          <a:bodyPr/>
          <a:lstStyle/>
          <a:p>
            <a:pPr eaLnBrk="1" hangingPunct="1"/>
            <a:r>
              <a:rPr lang="en-GB"/>
              <a:t>Body of a (rule) clause contains goals.</a:t>
            </a:r>
            <a:endParaRPr lang="en-US"/>
          </a:p>
        </p:txBody>
      </p:sp>
      <p:sp>
        <p:nvSpPr>
          <p:cNvPr id="19461" name="Text Box 4"/>
          <p:cNvSpPr txBox="1">
            <a:spLocks noChangeArrowheads="1"/>
          </p:cNvSpPr>
          <p:nvPr/>
        </p:nvSpPr>
        <p:spPr bwMode="auto">
          <a:xfrm>
            <a:off x="2057400" y="2640013"/>
            <a:ext cx="4802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a:latin typeface="Helvetica-Narrow" pitchFamily="34" charset="0"/>
              </a:rPr>
              <a:t>likes(mary, X)   :-    human(X), honest(X).</a:t>
            </a:r>
            <a:endParaRPr lang="en-US">
              <a:latin typeface="Helvetica-Narrow" pitchFamily="34" charset="0"/>
            </a:endParaRPr>
          </a:p>
        </p:txBody>
      </p:sp>
      <p:sp>
        <p:nvSpPr>
          <p:cNvPr id="19462" name="Text Box 7"/>
          <p:cNvSpPr txBox="1">
            <a:spLocks noChangeArrowheads="1"/>
          </p:cNvSpPr>
          <p:nvPr/>
        </p:nvSpPr>
        <p:spPr bwMode="auto">
          <a:xfrm>
            <a:off x="2041525" y="156527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Head</a:t>
            </a:r>
            <a:endParaRPr lang="en-US" sz="2400" i="1"/>
          </a:p>
        </p:txBody>
      </p:sp>
      <p:sp>
        <p:nvSpPr>
          <p:cNvPr id="19463" name="Text Box 8"/>
          <p:cNvSpPr txBox="1">
            <a:spLocks noChangeArrowheads="1"/>
          </p:cNvSpPr>
          <p:nvPr/>
        </p:nvSpPr>
        <p:spPr bwMode="auto">
          <a:xfrm>
            <a:off x="4953000" y="15240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Body</a:t>
            </a:r>
            <a:endParaRPr lang="en-US" sz="2400" i="1"/>
          </a:p>
        </p:txBody>
      </p:sp>
      <p:sp>
        <p:nvSpPr>
          <p:cNvPr id="19464" name="Line 9"/>
          <p:cNvSpPr>
            <a:spLocks noChangeShapeType="1"/>
          </p:cNvSpPr>
          <p:nvPr/>
        </p:nvSpPr>
        <p:spPr bwMode="auto">
          <a:xfrm>
            <a:off x="2438400" y="1981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9465" name="Line 10"/>
          <p:cNvSpPr>
            <a:spLocks noChangeShapeType="1"/>
          </p:cNvSpPr>
          <p:nvPr/>
        </p:nvSpPr>
        <p:spPr bwMode="auto">
          <a:xfrm>
            <a:off x="5334000" y="1981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9466" name="Text Box 11"/>
          <p:cNvSpPr txBox="1">
            <a:spLocks noChangeArrowheads="1"/>
          </p:cNvSpPr>
          <p:nvPr/>
        </p:nvSpPr>
        <p:spPr bwMode="auto">
          <a:xfrm>
            <a:off x="4876800" y="4114800"/>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Goals</a:t>
            </a:r>
            <a:endParaRPr lang="en-US" sz="2400" i="1"/>
          </a:p>
        </p:txBody>
      </p:sp>
      <p:sp>
        <p:nvSpPr>
          <p:cNvPr id="19467" name="Line 12"/>
          <p:cNvSpPr>
            <a:spLocks noChangeShapeType="1"/>
          </p:cNvSpPr>
          <p:nvPr/>
        </p:nvSpPr>
        <p:spPr bwMode="auto">
          <a:xfrm flipH="1" flipV="1">
            <a:off x="4876800" y="3048000"/>
            <a:ext cx="381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9468" name="Line 13"/>
          <p:cNvSpPr>
            <a:spLocks noChangeShapeType="1"/>
          </p:cNvSpPr>
          <p:nvPr/>
        </p:nvSpPr>
        <p:spPr bwMode="auto">
          <a:xfrm flipV="1">
            <a:off x="5257800" y="3048000"/>
            <a:ext cx="685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9469" name="Text Box 14"/>
          <p:cNvSpPr txBox="1">
            <a:spLocks noChangeArrowheads="1"/>
          </p:cNvSpPr>
          <p:nvPr/>
        </p:nvSpPr>
        <p:spPr bwMode="auto">
          <a:xfrm>
            <a:off x="1905000" y="5638800"/>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Lucida Sans Unicode" pitchFamily="34" charset="0"/>
              </a:rPr>
              <a:t>Exercise: Identify all the parts of Prolog text you have seen so far.</a:t>
            </a:r>
            <a:endParaRPr lang="en-US" sz="2400">
              <a:latin typeface="Lucida Sans Unicode" pitchFamily="34" charset="0"/>
            </a:endParaRPr>
          </a:p>
        </p:txBody>
      </p:sp>
    </p:spTree>
    <p:extLst>
      <p:ext uri="{BB962C8B-B14F-4D97-AF65-F5344CB8AC3E}">
        <p14:creationId xmlns:p14="http://schemas.microsoft.com/office/powerpoint/2010/main" val="305915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t>Interpretation of Clauses</a:t>
            </a:r>
            <a:endParaRPr lang="en-US"/>
          </a:p>
        </p:txBody>
      </p:sp>
      <p:sp>
        <p:nvSpPr>
          <p:cNvPr id="20483" name="Rectangle 3"/>
          <p:cNvSpPr>
            <a:spLocks noGrp="1" noChangeArrowheads="1"/>
          </p:cNvSpPr>
          <p:nvPr>
            <p:ph type="body" idx="1"/>
          </p:nvPr>
        </p:nvSpPr>
        <p:spPr>
          <a:xfrm>
            <a:off x="685800" y="1295400"/>
            <a:ext cx="7772400" cy="990600"/>
          </a:xfrm>
        </p:spPr>
        <p:txBody>
          <a:bodyPr/>
          <a:lstStyle/>
          <a:p>
            <a:pPr marL="0" indent="0" eaLnBrk="1" hangingPunct="1">
              <a:buFontTx/>
              <a:buNone/>
            </a:pPr>
            <a:r>
              <a:rPr lang="en-GB" sz="2400"/>
              <a:t>Clauses can be given a declarative reading or a procedural reading.</a:t>
            </a:r>
            <a:endParaRPr lang="en-US" sz="2400"/>
          </a:p>
        </p:txBody>
      </p:sp>
      <p:sp>
        <p:nvSpPr>
          <p:cNvPr id="20484" name="Text Box 4"/>
          <p:cNvSpPr txBox="1">
            <a:spLocks noChangeArrowheads="1"/>
          </p:cNvSpPr>
          <p:nvPr/>
        </p:nvSpPr>
        <p:spPr bwMode="auto">
          <a:xfrm>
            <a:off x="3276600" y="2438400"/>
            <a:ext cx="387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Lucida Sans Unicode" pitchFamily="34" charset="0"/>
              </a:rPr>
              <a:t>H   :-   G</a:t>
            </a:r>
            <a:r>
              <a:rPr lang="en-GB" sz="2400" baseline="-25000">
                <a:latin typeface="Lucida Sans Unicode" pitchFamily="34" charset="0"/>
              </a:rPr>
              <a:t>1</a:t>
            </a:r>
            <a:r>
              <a:rPr lang="en-GB" sz="2400">
                <a:latin typeface="Lucida Sans Unicode" pitchFamily="34" charset="0"/>
              </a:rPr>
              <a:t>,   G</a:t>
            </a:r>
            <a:r>
              <a:rPr lang="en-GB" sz="2400" baseline="-25000">
                <a:latin typeface="Lucida Sans Unicode" pitchFamily="34" charset="0"/>
              </a:rPr>
              <a:t>2</a:t>
            </a:r>
            <a:r>
              <a:rPr lang="en-GB" sz="2400">
                <a:latin typeface="Lucida Sans Unicode" pitchFamily="34" charset="0"/>
              </a:rPr>
              <a:t>,   …,   G</a:t>
            </a:r>
            <a:r>
              <a:rPr lang="en-GB" sz="2400" baseline="-25000">
                <a:latin typeface="Lucida Sans Unicode" pitchFamily="34" charset="0"/>
              </a:rPr>
              <a:t>n</a:t>
            </a:r>
            <a:r>
              <a:rPr lang="en-GB" sz="2400">
                <a:latin typeface="Lucida Sans Unicode" pitchFamily="34" charset="0"/>
              </a:rPr>
              <a:t>.</a:t>
            </a:r>
            <a:endParaRPr lang="en-US" sz="2400">
              <a:latin typeface="Lucida Sans Unicode" pitchFamily="34" charset="0"/>
            </a:endParaRPr>
          </a:p>
        </p:txBody>
      </p:sp>
      <p:sp>
        <p:nvSpPr>
          <p:cNvPr id="20485" name="Rectangle 5"/>
          <p:cNvSpPr>
            <a:spLocks noChangeArrowheads="1"/>
          </p:cNvSpPr>
          <p:nvPr/>
        </p:nvSpPr>
        <p:spPr bwMode="auto">
          <a:xfrm>
            <a:off x="3276600" y="3352800"/>
            <a:ext cx="5562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GB" sz="2400">
                <a:latin typeface="Lucida Sans Unicode" pitchFamily="34" charset="0"/>
              </a:rPr>
              <a:t>“That H is provable follows from goals G</a:t>
            </a:r>
            <a:r>
              <a:rPr lang="en-GB" sz="2400" baseline="-25000">
                <a:latin typeface="Lucida Sans Unicode" pitchFamily="34" charset="0"/>
              </a:rPr>
              <a:t>1</a:t>
            </a:r>
            <a:r>
              <a:rPr lang="en-GB" sz="2400">
                <a:latin typeface="Lucida Sans Unicode" pitchFamily="34" charset="0"/>
              </a:rPr>
              <a:t>, G</a:t>
            </a:r>
            <a:r>
              <a:rPr lang="en-GB" sz="2400" baseline="-25000">
                <a:latin typeface="Lucida Sans Unicode" pitchFamily="34" charset="0"/>
              </a:rPr>
              <a:t>2</a:t>
            </a:r>
            <a:r>
              <a:rPr lang="en-GB" sz="2400">
                <a:latin typeface="Lucida Sans Unicode" pitchFamily="34" charset="0"/>
              </a:rPr>
              <a:t>, …, G</a:t>
            </a:r>
            <a:r>
              <a:rPr lang="en-GB" sz="2400" baseline="-25000">
                <a:latin typeface="Lucida Sans Unicode" pitchFamily="34" charset="0"/>
              </a:rPr>
              <a:t>n</a:t>
            </a:r>
            <a:r>
              <a:rPr lang="en-GB" sz="2400">
                <a:latin typeface="Lucida Sans Unicode" pitchFamily="34" charset="0"/>
              </a:rPr>
              <a:t> being provable.”</a:t>
            </a:r>
            <a:endParaRPr lang="en-US" sz="2400">
              <a:latin typeface="Lucida Sans Unicode" pitchFamily="34" charset="0"/>
            </a:endParaRPr>
          </a:p>
        </p:txBody>
      </p:sp>
      <p:sp>
        <p:nvSpPr>
          <p:cNvPr id="20486" name="Rectangle 6"/>
          <p:cNvSpPr>
            <a:spLocks noChangeArrowheads="1"/>
          </p:cNvSpPr>
          <p:nvPr/>
        </p:nvSpPr>
        <p:spPr bwMode="auto">
          <a:xfrm>
            <a:off x="3276600" y="5029200"/>
            <a:ext cx="5562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GB" sz="2400">
                <a:latin typeface="Lucida Sans Unicode" pitchFamily="34" charset="0"/>
              </a:rPr>
              <a:t>“To execute procedure H, the procedures called by goals G</a:t>
            </a:r>
            <a:r>
              <a:rPr lang="en-GB" sz="2400" baseline="-25000">
                <a:latin typeface="Lucida Sans Unicode" pitchFamily="34" charset="0"/>
              </a:rPr>
              <a:t>1</a:t>
            </a:r>
            <a:r>
              <a:rPr lang="en-GB" sz="2400">
                <a:latin typeface="Lucida Sans Unicode" pitchFamily="34" charset="0"/>
              </a:rPr>
              <a:t>, G</a:t>
            </a:r>
            <a:r>
              <a:rPr lang="en-GB" sz="2400" baseline="-25000">
                <a:latin typeface="Lucida Sans Unicode" pitchFamily="34" charset="0"/>
              </a:rPr>
              <a:t>2</a:t>
            </a:r>
            <a:r>
              <a:rPr lang="en-GB" sz="2400">
                <a:latin typeface="Lucida Sans Unicode" pitchFamily="34" charset="0"/>
              </a:rPr>
              <a:t>, …, G</a:t>
            </a:r>
            <a:r>
              <a:rPr lang="en-GB" sz="2400" baseline="-25000">
                <a:latin typeface="Lucida Sans Unicode" pitchFamily="34" charset="0"/>
              </a:rPr>
              <a:t>n</a:t>
            </a:r>
            <a:r>
              <a:rPr lang="en-GB" sz="2400">
                <a:latin typeface="Lucida Sans Unicode" pitchFamily="34" charset="0"/>
              </a:rPr>
              <a:t> are executed first.”</a:t>
            </a:r>
            <a:endParaRPr lang="en-US" sz="2400">
              <a:latin typeface="Lucida Sans Unicode" pitchFamily="34" charset="0"/>
            </a:endParaRPr>
          </a:p>
        </p:txBody>
      </p:sp>
      <p:sp>
        <p:nvSpPr>
          <p:cNvPr id="20487" name="Text Box 7"/>
          <p:cNvSpPr txBox="1">
            <a:spLocks noChangeArrowheads="1"/>
          </p:cNvSpPr>
          <p:nvPr/>
        </p:nvSpPr>
        <p:spPr bwMode="auto">
          <a:xfrm>
            <a:off x="228600" y="3505200"/>
            <a:ext cx="274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Declarative reading:</a:t>
            </a:r>
            <a:endParaRPr lang="en-US" sz="2400" i="1"/>
          </a:p>
        </p:txBody>
      </p:sp>
      <p:sp>
        <p:nvSpPr>
          <p:cNvPr id="20488" name="Text Box 8"/>
          <p:cNvSpPr txBox="1">
            <a:spLocks noChangeArrowheads="1"/>
          </p:cNvSpPr>
          <p:nvPr/>
        </p:nvSpPr>
        <p:spPr bwMode="auto">
          <a:xfrm>
            <a:off x="228600" y="5105400"/>
            <a:ext cx="269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Procedural reading:</a:t>
            </a:r>
            <a:endParaRPr lang="en-US" sz="2400" i="1"/>
          </a:p>
        </p:txBody>
      </p:sp>
      <p:sp>
        <p:nvSpPr>
          <p:cNvPr id="20489" name="Text Box 9"/>
          <p:cNvSpPr txBox="1">
            <a:spLocks noChangeArrowheads="1"/>
          </p:cNvSpPr>
          <p:nvPr/>
        </p:nvSpPr>
        <p:spPr bwMode="auto">
          <a:xfrm>
            <a:off x="381000" y="2438400"/>
            <a:ext cx="213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Form of clause:</a:t>
            </a:r>
            <a:endParaRPr lang="en-US" sz="2400" i="1"/>
          </a:p>
        </p:txBody>
      </p:sp>
    </p:spTree>
    <p:extLst>
      <p:ext uri="{BB962C8B-B14F-4D97-AF65-F5344CB8AC3E}">
        <p14:creationId xmlns:p14="http://schemas.microsoft.com/office/powerpoint/2010/main" val="29647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t> </a:t>
            </a:r>
            <a:endParaRPr lang="en-US"/>
          </a:p>
        </p:txBody>
      </p:sp>
      <p:sp>
        <p:nvSpPr>
          <p:cNvPr id="21507" name="Rectangle 3"/>
          <p:cNvSpPr>
            <a:spLocks noGrp="1" noChangeArrowheads="1"/>
          </p:cNvSpPr>
          <p:nvPr>
            <p:ph type="body" idx="1"/>
          </p:nvPr>
        </p:nvSpPr>
        <p:spPr>
          <a:xfrm>
            <a:off x="539750" y="1295400"/>
            <a:ext cx="4608513" cy="5181600"/>
          </a:xfrm>
        </p:spPr>
        <p:txBody>
          <a:bodyPr/>
          <a:lstStyle/>
          <a:p>
            <a:pPr marL="0" indent="0" eaLnBrk="1" hangingPunct="1">
              <a:buFontTx/>
              <a:buNone/>
            </a:pPr>
            <a:r>
              <a:rPr lang="en-GB" sz="2400">
                <a:latin typeface="Helvetica-Narrow" pitchFamily="34" charset="0"/>
              </a:rPr>
              <a:t>male(bertram).</a:t>
            </a:r>
          </a:p>
          <a:p>
            <a:pPr marL="0" indent="0" eaLnBrk="1" hangingPunct="1">
              <a:buFontTx/>
              <a:buNone/>
            </a:pPr>
            <a:r>
              <a:rPr lang="en-GB" sz="2400">
                <a:latin typeface="Helvetica-Narrow" pitchFamily="34" charset="0"/>
              </a:rPr>
              <a:t>male(percival).</a:t>
            </a:r>
          </a:p>
          <a:p>
            <a:pPr marL="0" indent="0" eaLnBrk="1" hangingPunct="1">
              <a:buFontTx/>
              <a:buNone/>
            </a:pPr>
            <a:endParaRPr lang="en-GB" sz="2400">
              <a:latin typeface="Helvetica-Narrow" pitchFamily="34" charset="0"/>
            </a:endParaRPr>
          </a:p>
          <a:p>
            <a:pPr marL="0" indent="0" eaLnBrk="1" hangingPunct="1">
              <a:buFontTx/>
              <a:buNone/>
            </a:pPr>
            <a:r>
              <a:rPr lang="en-GB" sz="2400">
                <a:latin typeface="Helvetica-Narrow" pitchFamily="34" charset="0"/>
              </a:rPr>
              <a:t>female(lucinda).</a:t>
            </a:r>
          </a:p>
          <a:p>
            <a:pPr marL="0" indent="0" eaLnBrk="1" hangingPunct="1">
              <a:buFontTx/>
              <a:buNone/>
            </a:pPr>
            <a:r>
              <a:rPr lang="en-GB" sz="2400">
                <a:latin typeface="Helvetica-Narrow" pitchFamily="34" charset="0"/>
              </a:rPr>
              <a:t>female(camilla).</a:t>
            </a:r>
          </a:p>
          <a:p>
            <a:pPr marL="0" indent="0" eaLnBrk="1" hangingPunct="1">
              <a:buFontTx/>
              <a:buNone/>
            </a:pPr>
            <a:endParaRPr lang="en-GB" sz="2400">
              <a:latin typeface="Helvetica-Narrow" pitchFamily="34" charset="0"/>
            </a:endParaRPr>
          </a:p>
          <a:p>
            <a:pPr marL="0" indent="0" eaLnBrk="1" hangingPunct="1">
              <a:buFontTx/>
              <a:buNone/>
            </a:pPr>
            <a:r>
              <a:rPr lang="en-GB" sz="2400">
                <a:latin typeface="Helvetica-Narrow" pitchFamily="34" charset="0"/>
              </a:rPr>
              <a:t>pair(X, Y) :- male(X), female(Y).</a:t>
            </a:r>
            <a:endParaRPr lang="en-US" sz="2400">
              <a:latin typeface="Helvetica-Narrow" pitchFamily="34" charset="0"/>
            </a:endParaRPr>
          </a:p>
        </p:txBody>
      </p:sp>
      <p:sp>
        <p:nvSpPr>
          <p:cNvPr id="21508" name="Rectangle 4"/>
          <p:cNvSpPr>
            <a:spLocks noChangeArrowheads="1"/>
          </p:cNvSpPr>
          <p:nvPr/>
        </p:nvSpPr>
        <p:spPr bwMode="auto">
          <a:xfrm>
            <a:off x="5076825" y="1371600"/>
            <a:ext cx="388778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GB" sz="2400">
                <a:latin typeface="Helvetica-Narrow" pitchFamily="34" charset="0"/>
              </a:rPr>
              <a:t>?- pair(percival, X).</a:t>
            </a:r>
          </a:p>
          <a:p>
            <a:pPr>
              <a:spcBef>
                <a:spcPct val="20000"/>
              </a:spcBef>
            </a:pPr>
            <a:r>
              <a:rPr lang="en-GB" sz="2400">
                <a:latin typeface="Helvetica-Narrow" pitchFamily="34" charset="0"/>
              </a:rPr>
              <a:t>?- pair(apollo, daphne).</a:t>
            </a:r>
          </a:p>
          <a:p>
            <a:pPr>
              <a:spcBef>
                <a:spcPct val="20000"/>
              </a:spcBef>
            </a:pPr>
            <a:r>
              <a:rPr lang="en-GB" sz="2400">
                <a:latin typeface="Helvetica-Narrow" pitchFamily="34" charset="0"/>
              </a:rPr>
              <a:t>?- pair(camilla, X).</a:t>
            </a:r>
          </a:p>
          <a:p>
            <a:pPr>
              <a:spcBef>
                <a:spcPct val="20000"/>
              </a:spcBef>
            </a:pPr>
            <a:r>
              <a:rPr lang="en-GB" sz="2400">
                <a:latin typeface="Helvetica-Narrow" pitchFamily="34" charset="0"/>
              </a:rPr>
              <a:t>?- pair(X, lucinda).</a:t>
            </a:r>
          </a:p>
          <a:p>
            <a:pPr>
              <a:spcBef>
                <a:spcPct val="20000"/>
              </a:spcBef>
            </a:pPr>
            <a:r>
              <a:rPr lang="en-GB" sz="2400">
                <a:latin typeface="Helvetica-Narrow" pitchFamily="34" charset="0"/>
              </a:rPr>
              <a:t>?- pair(X, X).</a:t>
            </a:r>
          </a:p>
          <a:p>
            <a:pPr>
              <a:spcBef>
                <a:spcPct val="20000"/>
              </a:spcBef>
            </a:pPr>
            <a:r>
              <a:rPr lang="en-GB" sz="2400">
                <a:latin typeface="Helvetica-Narrow" pitchFamily="34" charset="0"/>
              </a:rPr>
              <a:t>?- pair(bertram, lucinda).</a:t>
            </a:r>
          </a:p>
          <a:p>
            <a:pPr>
              <a:spcBef>
                <a:spcPct val="20000"/>
              </a:spcBef>
            </a:pPr>
            <a:r>
              <a:rPr lang="en-GB" sz="2400">
                <a:latin typeface="Helvetica-Narrow" pitchFamily="34" charset="0"/>
              </a:rPr>
              <a:t>?- pair(X, daphne).</a:t>
            </a:r>
          </a:p>
          <a:p>
            <a:pPr>
              <a:spcBef>
                <a:spcPct val="20000"/>
              </a:spcBef>
            </a:pPr>
            <a:r>
              <a:rPr lang="en-GB" sz="2400">
                <a:latin typeface="Helvetica-Narrow" pitchFamily="34" charset="0"/>
              </a:rPr>
              <a:t>?- pair(X, Y).</a:t>
            </a:r>
            <a:endParaRPr lang="en-US" sz="2400">
              <a:latin typeface="Helvetica-Narrow" pitchFamily="34" charset="0"/>
            </a:endParaRPr>
          </a:p>
        </p:txBody>
      </p:sp>
    </p:spTree>
    <p:extLst>
      <p:ext uri="{BB962C8B-B14F-4D97-AF65-F5344CB8AC3E}">
        <p14:creationId xmlns:p14="http://schemas.microsoft.com/office/powerpoint/2010/main" val="2491956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t>Worksheet 2</a:t>
            </a:r>
            <a:endParaRPr lang="en-US"/>
          </a:p>
        </p:txBody>
      </p:sp>
      <p:sp>
        <p:nvSpPr>
          <p:cNvPr id="22531" name="Rectangle 3"/>
          <p:cNvSpPr>
            <a:spLocks noGrp="1" noChangeArrowheads="1"/>
          </p:cNvSpPr>
          <p:nvPr>
            <p:ph type="body" idx="1"/>
          </p:nvPr>
        </p:nvSpPr>
        <p:spPr>
          <a:xfrm>
            <a:off x="533400" y="1295400"/>
            <a:ext cx="3810000" cy="4114800"/>
          </a:xfrm>
        </p:spPr>
        <p:txBody>
          <a:bodyPr/>
          <a:lstStyle/>
          <a:p>
            <a:pPr marL="0" indent="0" eaLnBrk="1" hangingPunct="1">
              <a:buFontTx/>
              <a:buNone/>
            </a:pPr>
            <a:r>
              <a:rPr lang="en-GB" sz="2000">
                <a:latin typeface="Helvetica-Narrow" pitchFamily="34" charset="0"/>
              </a:rPr>
              <a:t>drinks(john, martini).</a:t>
            </a:r>
          </a:p>
          <a:p>
            <a:pPr marL="0" indent="0" eaLnBrk="1" hangingPunct="1">
              <a:buFontTx/>
              <a:buNone/>
            </a:pPr>
            <a:r>
              <a:rPr lang="en-GB" sz="2000">
                <a:latin typeface="Helvetica-Narrow" pitchFamily="34" charset="0"/>
              </a:rPr>
              <a:t>drinks(mary, gin).</a:t>
            </a:r>
          </a:p>
          <a:p>
            <a:pPr marL="0" indent="0" eaLnBrk="1" hangingPunct="1">
              <a:buFontTx/>
              <a:buNone/>
            </a:pPr>
            <a:r>
              <a:rPr lang="en-GB" sz="2000">
                <a:latin typeface="Helvetica-Narrow" pitchFamily="34" charset="0"/>
              </a:rPr>
              <a:t>drinks(susan, vodka).</a:t>
            </a:r>
          </a:p>
          <a:p>
            <a:pPr marL="0" indent="0" eaLnBrk="1" hangingPunct="1">
              <a:buFontTx/>
              <a:buNone/>
            </a:pPr>
            <a:r>
              <a:rPr lang="en-GB" sz="2000">
                <a:latin typeface="Helvetica-Narrow" pitchFamily="34" charset="0"/>
              </a:rPr>
              <a:t>drinks(john, gin).</a:t>
            </a:r>
          </a:p>
          <a:p>
            <a:pPr marL="0" indent="0" eaLnBrk="1" hangingPunct="1">
              <a:buFontTx/>
              <a:buNone/>
            </a:pPr>
            <a:r>
              <a:rPr lang="en-GB" sz="2000">
                <a:latin typeface="Helvetica-Narrow" pitchFamily="34" charset="0"/>
              </a:rPr>
              <a:t>drinks(fred, gin).</a:t>
            </a:r>
          </a:p>
          <a:p>
            <a:pPr marL="0" indent="0" eaLnBrk="1" hangingPunct="1">
              <a:buFontTx/>
              <a:buNone/>
            </a:pPr>
            <a:endParaRPr lang="en-GB" sz="2000">
              <a:latin typeface="Helvetica-Narrow" pitchFamily="34" charset="0"/>
            </a:endParaRPr>
          </a:p>
          <a:p>
            <a:pPr marL="0" indent="0" eaLnBrk="1" hangingPunct="1">
              <a:buFontTx/>
              <a:buNone/>
            </a:pPr>
            <a:r>
              <a:rPr lang="en-GB" sz="2000">
                <a:latin typeface="Helvetica-Narrow" pitchFamily="34" charset="0"/>
              </a:rPr>
              <a:t>pair(X, Y, Z) :-</a:t>
            </a:r>
          </a:p>
          <a:p>
            <a:pPr marL="0" indent="0" eaLnBrk="1" hangingPunct="1">
              <a:buFontTx/>
              <a:buNone/>
            </a:pPr>
            <a:r>
              <a:rPr lang="en-GB" sz="2000">
                <a:latin typeface="Helvetica-Narrow" pitchFamily="34" charset="0"/>
              </a:rPr>
              <a:t>	drinks(X, Z),</a:t>
            </a:r>
          </a:p>
          <a:p>
            <a:pPr marL="0" indent="0" eaLnBrk="1" hangingPunct="1">
              <a:buFontTx/>
              <a:buNone/>
            </a:pPr>
            <a:r>
              <a:rPr lang="en-GB" sz="2000">
                <a:latin typeface="Helvetica-Narrow" pitchFamily="34" charset="0"/>
              </a:rPr>
              <a:t>	drinks(Y, Z).</a:t>
            </a:r>
            <a:endParaRPr lang="en-US" sz="2000">
              <a:latin typeface="Helvetica-Narrow" pitchFamily="34" charset="0"/>
            </a:endParaRPr>
          </a:p>
        </p:txBody>
      </p:sp>
      <p:sp>
        <p:nvSpPr>
          <p:cNvPr id="22532" name="Rectangle 4"/>
          <p:cNvSpPr>
            <a:spLocks noChangeArrowheads="1"/>
          </p:cNvSpPr>
          <p:nvPr/>
        </p:nvSpPr>
        <p:spPr bwMode="auto">
          <a:xfrm>
            <a:off x="4876800" y="1371600"/>
            <a:ext cx="3810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GB">
                <a:latin typeface="Helvetica-Narrow" pitchFamily="34" charset="0"/>
              </a:rPr>
              <a:t>?- pair(X, john, martini).</a:t>
            </a:r>
          </a:p>
          <a:p>
            <a:pPr>
              <a:spcBef>
                <a:spcPct val="20000"/>
              </a:spcBef>
            </a:pPr>
            <a:r>
              <a:rPr lang="en-GB">
                <a:latin typeface="Helvetica-Narrow" pitchFamily="34" charset="0"/>
              </a:rPr>
              <a:t>?- pair(mary, susan, gin).</a:t>
            </a:r>
          </a:p>
          <a:p>
            <a:pPr>
              <a:spcBef>
                <a:spcPct val="20000"/>
              </a:spcBef>
            </a:pPr>
            <a:r>
              <a:rPr lang="en-GB">
                <a:latin typeface="Helvetica-Narrow" pitchFamily="34" charset="0"/>
              </a:rPr>
              <a:t>?- pair(john, mary, gin).</a:t>
            </a:r>
          </a:p>
          <a:p>
            <a:pPr>
              <a:spcBef>
                <a:spcPct val="20000"/>
              </a:spcBef>
            </a:pPr>
            <a:r>
              <a:rPr lang="en-GB">
                <a:latin typeface="Helvetica-Narrow" pitchFamily="34" charset="0"/>
              </a:rPr>
              <a:t>?- pair(john, john, gin).</a:t>
            </a:r>
          </a:p>
          <a:p>
            <a:pPr>
              <a:spcBef>
                <a:spcPct val="20000"/>
              </a:spcBef>
            </a:pPr>
            <a:r>
              <a:rPr lang="en-GB">
                <a:latin typeface="Helvetica-Narrow" pitchFamily="34" charset="0"/>
              </a:rPr>
              <a:t>?- pair(X, Y, gin).</a:t>
            </a:r>
          </a:p>
          <a:p>
            <a:pPr>
              <a:spcBef>
                <a:spcPct val="20000"/>
              </a:spcBef>
            </a:pPr>
            <a:r>
              <a:rPr lang="en-GB">
                <a:latin typeface="Helvetica-Narrow" pitchFamily="34" charset="0"/>
              </a:rPr>
              <a:t>?- pair(bertram, lucinda).</a:t>
            </a:r>
          </a:p>
          <a:p>
            <a:pPr>
              <a:spcBef>
                <a:spcPct val="20000"/>
              </a:spcBef>
            </a:pPr>
            <a:r>
              <a:rPr lang="en-GB">
                <a:latin typeface="Helvetica-Narrow" pitchFamily="34" charset="0"/>
              </a:rPr>
              <a:t>?- pair(bertram, lucinda, vodka).</a:t>
            </a:r>
          </a:p>
          <a:p>
            <a:pPr>
              <a:spcBef>
                <a:spcPct val="20000"/>
              </a:spcBef>
            </a:pPr>
            <a:r>
              <a:rPr lang="en-GB">
                <a:latin typeface="Helvetica-Narrow" pitchFamily="34" charset="0"/>
              </a:rPr>
              <a:t>?- pair(X, Y, Z).</a:t>
            </a:r>
            <a:endParaRPr lang="en-US">
              <a:latin typeface="Helvetica-Narrow" pitchFamily="34" charset="0"/>
            </a:endParaRPr>
          </a:p>
        </p:txBody>
      </p:sp>
      <p:sp>
        <p:nvSpPr>
          <p:cNvPr id="22533" name="Text Box 5"/>
          <p:cNvSpPr txBox="1">
            <a:spLocks noChangeArrowheads="1"/>
          </p:cNvSpPr>
          <p:nvPr/>
        </p:nvSpPr>
        <p:spPr bwMode="auto">
          <a:xfrm>
            <a:off x="683568" y="5141168"/>
            <a:ext cx="670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dirty="0">
                <a:latin typeface="Lucida Sans Unicode" pitchFamily="34" charset="0"/>
              </a:rPr>
              <a:t>This definition forces X and Y to be distinct:</a:t>
            </a:r>
            <a:endParaRPr lang="en-US" sz="2400" dirty="0">
              <a:latin typeface="Lucida Sans Unicode" pitchFamily="34" charset="0"/>
            </a:endParaRPr>
          </a:p>
        </p:txBody>
      </p:sp>
      <p:sp>
        <p:nvSpPr>
          <p:cNvPr id="22534" name="Text Box 7"/>
          <p:cNvSpPr txBox="1">
            <a:spLocks noChangeArrowheads="1"/>
          </p:cNvSpPr>
          <p:nvPr/>
        </p:nvSpPr>
        <p:spPr bwMode="auto">
          <a:xfrm>
            <a:off x="2359968" y="5598368"/>
            <a:ext cx="588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pPr>
            <a:r>
              <a:rPr lang="en-GB" dirty="0">
                <a:latin typeface="Helvetica-Narrow" pitchFamily="34" charset="0"/>
              </a:rPr>
              <a:t>pair(X, Y, Z) :- drinks(X, Z), drinks(Y, Z), X \== Y.</a:t>
            </a:r>
            <a:endParaRPr lang="en-US" dirty="0">
              <a:latin typeface="Helvetica-Narrow" pitchFamily="34" charset="0"/>
            </a:endParaRPr>
          </a:p>
        </p:txBody>
      </p:sp>
    </p:spTree>
    <p:extLst>
      <p:ext uri="{BB962C8B-B14F-4D97-AF65-F5344CB8AC3E}">
        <p14:creationId xmlns:p14="http://schemas.microsoft.com/office/powerpoint/2010/main" val="101067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dirty="0"/>
              <a:t>Agenda</a:t>
            </a:r>
            <a:endParaRPr lang="en-US" dirty="0"/>
          </a:p>
        </p:txBody>
      </p:sp>
      <p:sp>
        <p:nvSpPr>
          <p:cNvPr id="3075" name="Rectangle 3"/>
          <p:cNvSpPr>
            <a:spLocks noGrp="1" noChangeArrowheads="1"/>
          </p:cNvSpPr>
          <p:nvPr>
            <p:ph type="body" idx="1"/>
          </p:nvPr>
        </p:nvSpPr>
        <p:spPr/>
        <p:txBody>
          <a:bodyPr/>
          <a:lstStyle/>
          <a:p>
            <a:pPr eaLnBrk="1" hangingPunct="1"/>
            <a:r>
              <a:rPr lang="en-GB" dirty="0"/>
              <a:t>An example program</a:t>
            </a:r>
          </a:p>
          <a:p>
            <a:pPr eaLnBrk="1" hangingPunct="1"/>
            <a:r>
              <a:rPr lang="en-GB" dirty="0"/>
              <a:t>Syntax of terms</a:t>
            </a:r>
          </a:p>
          <a:p>
            <a:pPr eaLnBrk="1" hangingPunct="1"/>
            <a:r>
              <a:rPr lang="en-GB" dirty="0"/>
              <a:t>Some simple programs</a:t>
            </a:r>
          </a:p>
          <a:p>
            <a:pPr eaLnBrk="1" hangingPunct="1"/>
            <a:r>
              <a:rPr lang="en-GB" dirty="0"/>
              <a:t>The concept of unification</a:t>
            </a:r>
          </a:p>
          <a:p>
            <a:pPr eaLnBrk="1" hangingPunct="1"/>
            <a:r>
              <a:rPr lang="en-GB" dirty="0"/>
              <a:t>Some exercises</a:t>
            </a:r>
            <a:endParaRPr lang="en-US" dirty="0"/>
          </a:p>
        </p:txBody>
      </p:sp>
    </p:spTree>
    <p:extLst>
      <p:ext uri="{BB962C8B-B14F-4D97-AF65-F5344CB8AC3E}">
        <p14:creationId xmlns:p14="http://schemas.microsoft.com/office/powerpoint/2010/main" val="4067496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t>Unification</a:t>
            </a:r>
            <a:endParaRPr lang="en-US"/>
          </a:p>
        </p:txBody>
      </p:sp>
      <p:sp>
        <p:nvSpPr>
          <p:cNvPr id="25603" name="Rectangle 3"/>
          <p:cNvSpPr>
            <a:spLocks noGrp="1" noChangeArrowheads="1"/>
          </p:cNvSpPr>
          <p:nvPr>
            <p:ph type="body" idx="1"/>
          </p:nvPr>
        </p:nvSpPr>
        <p:spPr/>
        <p:txBody>
          <a:bodyPr/>
          <a:lstStyle/>
          <a:p>
            <a:pPr eaLnBrk="1" hangingPunct="1"/>
            <a:r>
              <a:rPr lang="en-GB" sz="2400"/>
              <a:t>Two terms unify if substitutions can be made for any variables in the terms so that the terms are made identical. If no such substitution exists, the terms do not unify.</a:t>
            </a:r>
          </a:p>
          <a:p>
            <a:pPr eaLnBrk="1" hangingPunct="1"/>
            <a:r>
              <a:rPr lang="en-GB" sz="2400"/>
              <a:t>The Unification Algorithm proceeds by recursive descent of the two terms.</a:t>
            </a:r>
          </a:p>
          <a:p>
            <a:pPr lvl="1" eaLnBrk="1" hangingPunct="1"/>
            <a:r>
              <a:rPr lang="en-GB"/>
              <a:t>Constants unify if they are identical</a:t>
            </a:r>
          </a:p>
          <a:p>
            <a:pPr lvl="1" eaLnBrk="1" hangingPunct="1"/>
            <a:r>
              <a:rPr lang="en-GB"/>
              <a:t>Variables unify with any term, including other variables</a:t>
            </a:r>
          </a:p>
          <a:p>
            <a:pPr lvl="1" eaLnBrk="1" hangingPunct="1"/>
            <a:r>
              <a:rPr lang="en-GB"/>
              <a:t>Compound terms unify if their functors and components unify.</a:t>
            </a:r>
            <a:endParaRPr lang="en-US"/>
          </a:p>
        </p:txBody>
      </p:sp>
    </p:spTree>
    <p:extLst>
      <p:ext uri="{BB962C8B-B14F-4D97-AF65-F5344CB8AC3E}">
        <p14:creationId xmlns:p14="http://schemas.microsoft.com/office/powerpoint/2010/main" val="288017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t>Examples</a:t>
            </a:r>
            <a:endParaRPr lang="en-US"/>
          </a:p>
        </p:txBody>
      </p:sp>
      <p:sp>
        <p:nvSpPr>
          <p:cNvPr id="26627" name="Rectangle 3"/>
          <p:cNvSpPr>
            <a:spLocks noGrp="1" noChangeArrowheads="1"/>
          </p:cNvSpPr>
          <p:nvPr>
            <p:ph type="body" idx="1"/>
          </p:nvPr>
        </p:nvSpPr>
        <p:spPr>
          <a:xfrm>
            <a:off x="762000" y="1295400"/>
            <a:ext cx="7772400" cy="762000"/>
          </a:xfrm>
        </p:spPr>
        <p:txBody>
          <a:bodyPr/>
          <a:lstStyle/>
          <a:p>
            <a:pPr marL="0" indent="0" eaLnBrk="1" hangingPunct="1">
              <a:buFontTx/>
              <a:buNone/>
            </a:pPr>
            <a:r>
              <a:rPr lang="en-GB"/>
              <a:t>The terms </a:t>
            </a:r>
            <a:r>
              <a:rPr lang="en-GB">
                <a:latin typeface="Helvetica-Narrow" pitchFamily="34" charset="0"/>
              </a:rPr>
              <a:t>f(X, a(b,c))</a:t>
            </a:r>
            <a:r>
              <a:rPr lang="en-GB"/>
              <a:t> and </a:t>
            </a:r>
            <a:r>
              <a:rPr lang="en-GB">
                <a:latin typeface="Helvetica-Narrow" pitchFamily="34" charset="0"/>
              </a:rPr>
              <a:t>f(d, a(Z, c))</a:t>
            </a:r>
            <a:r>
              <a:rPr lang="en-GB"/>
              <a:t> unify.</a:t>
            </a:r>
            <a:endParaRPr lang="en-US"/>
          </a:p>
        </p:txBody>
      </p:sp>
      <p:sp>
        <p:nvSpPr>
          <p:cNvPr id="26628" name="Text Box 9"/>
          <p:cNvSpPr txBox="1">
            <a:spLocks noChangeArrowheads="1"/>
          </p:cNvSpPr>
          <p:nvPr/>
        </p:nvSpPr>
        <p:spPr bwMode="auto">
          <a:xfrm>
            <a:off x="6096000" y="360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26629" name="Text Box 10"/>
          <p:cNvSpPr txBox="1">
            <a:spLocks noChangeArrowheads="1"/>
          </p:cNvSpPr>
          <p:nvPr/>
        </p:nvSpPr>
        <p:spPr bwMode="auto">
          <a:xfrm>
            <a:off x="7086600" y="3606800"/>
            <a:ext cx="30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6630" name="Text Box 11"/>
          <p:cNvSpPr txBox="1">
            <a:spLocks noChangeArrowheads="1"/>
          </p:cNvSpPr>
          <p:nvPr/>
        </p:nvSpPr>
        <p:spPr bwMode="auto">
          <a:xfrm>
            <a:off x="6477000" y="26924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6631" name="Text Box 12"/>
          <p:cNvSpPr txBox="1">
            <a:spLocks noChangeArrowheads="1"/>
          </p:cNvSpPr>
          <p:nvPr/>
        </p:nvSpPr>
        <p:spPr bwMode="auto">
          <a:xfrm>
            <a:off x="5410200" y="27686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26632" name="Text Box 13"/>
          <p:cNvSpPr txBox="1">
            <a:spLocks noChangeArrowheads="1"/>
          </p:cNvSpPr>
          <p:nvPr/>
        </p:nvSpPr>
        <p:spPr bwMode="auto">
          <a:xfrm>
            <a:off x="5943600" y="19304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6633" name="Line 14"/>
          <p:cNvSpPr>
            <a:spLocks noChangeShapeType="1"/>
          </p:cNvSpPr>
          <p:nvPr/>
        </p:nvSpPr>
        <p:spPr bwMode="auto">
          <a:xfrm flipH="1">
            <a:off x="5638800" y="2387600"/>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34" name="Line 15"/>
          <p:cNvSpPr>
            <a:spLocks noChangeShapeType="1"/>
          </p:cNvSpPr>
          <p:nvPr/>
        </p:nvSpPr>
        <p:spPr bwMode="auto">
          <a:xfrm>
            <a:off x="6096000" y="2387600"/>
            <a:ext cx="4572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35" name="Line 16"/>
          <p:cNvSpPr>
            <a:spLocks noChangeShapeType="1"/>
          </p:cNvSpPr>
          <p:nvPr/>
        </p:nvSpPr>
        <p:spPr bwMode="auto">
          <a:xfrm flipH="1">
            <a:off x="6324600" y="31496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36" name="Line 17"/>
          <p:cNvSpPr>
            <a:spLocks noChangeShapeType="1"/>
          </p:cNvSpPr>
          <p:nvPr/>
        </p:nvSpPr>
        <p:spPr bwMode="auto">
          <a:xfrm>
            <a:off x="6705600" y="31496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37" name="Text Box 18"/>
          <p:cNvSpPr txBox="1">
            <a:spLocks noChangeArrowheads="1"/>
          </p:cNvSpPr>
          <p:nvPr/>
        </p:nvSpPr>
        <p:spPr bwMode="auto">
          <a:xfrm>
            <a:off x="2209800" y="42926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26638" name="Text Box 19"/>
          <p:cNvSpPr txBox="1">
            <a:spLocks noChangeArrowheads="1"/>
          </p:cNvSpPr>
          <p:nvPr/>
        </p:nvSpPr>
        <p:spPr bwMode="auto">
          <a:xfrm>
            <a:off x="3200400" y="4292600"/>
            <a:ext cx="30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6639" name="Text Box 20"/>
          <p:cNvSpPr txBox="1">
            <a:spLocks noChangeArrowheads="1"/>
          </p:cNvSpPr>
          <p:nvPr/>
        </p:nvSpPr>
        <p:spPr bwMode="auto">
          <a:xfrm>
            <a:off x="2590800" y="33782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6640" name="Text Box 21"/>
          <p:cNvSpPr txBox="1">
            <a:spLocks noChangeArrowheads="1"/>
          </p:cNvSpPr>
          <p:nvPr/>
        </p:nvSpPr>
        <p:spPr bwMode="auto">
          <a:xfrm>
            <a:off x="1600200" y="34544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X</a:t>
            </a:r>
            <a:endParaRPr lang="en-US" sz="2400">
              <a:latin typeface="Helvetica-Narrow" pitchFamily="34" charset="0"/>
            </a:endParaRPr>
          </a:p>
        </p:txBody>
      </p:sp>
      <p:sp>
        <p:nvSpPr>
          <p:cNvPr id="26641" name="Text Box 22"/>
          <p:cNvSpPr txBox="1">
            <a:spLocks noChangeArrowheads="1"/>
          </p:cNvSpPr>
          <p:nvPr/>
        </p:nvSpPr>
        <p:spPr bwMode="auto">
          <a:xfrm>
            <a:off x="2057400" y="26162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6642" name="Line 23"/>
          <p:cNvSpPr>
            <a:spLocks noChangeShapeType="1"/>
          </p:cNvSpPr>
          <p:nvPr/>
        </p:nvSpPr>
        <p:spPr bwMode="auto">
          <a:xfrm flipH="1">
            <a:off x="1752600" y="3073400"/>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43" name="Line 24"/>
          <p:cNvSpPr>
            <a:spLocks noChangeShapeType="1"/>
          </p:cNvSpPr>
          <p:nvPr/>
        </p:nvSpPr>
        <p:spPr bwMode="auto">
          <a:xfrm>
            <a:off x="2209800" y="3073400"/>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44" name="Line 25"/>
          <p:cNvSpPr>
            <a:spLocks noChangeShapeType="1"/>
          </p:cNvSpPr>
          <p:nvPr/>
        </p:nvSpPr>
        <p:spPr bwMode="auto">
          <a:xfrm flipH="1">
            <a:off x="2438400" y="38354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45" name="Line 26"/>
          <p:cNvSpPr>
            <a:spLocks noChangeShapeType="1"/>
          </p:cNvSpPr>
          <p:nvPr/>
        </p:nvSpPr>
        <p:spPr bwMode="auto">
          <a:xfrm>
            <a:off x="2819400" y="38354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46" name="Freeform 27"/>
          <p:cNvSpPr>
            <a:spLocks/>
          </p:cNvSpPr>
          <p:nvPr/>
        </p:nvSpPr>
        <p:spPr bwMode="auto">
          <a:xfrm>
            <a:off x="1981200" y="2590800"/>
            <a:ext cx="3429000" cy="939800"/>
          </a:xfrm>
          <a:custGeom>
            <a:avLst/>
            <a:gdLst>
              <a:gd name="T0" fmla="*/ 0 w 2160"/>
              <a:gd name="T1" fmla="*/ 939800 h 592"/>
              <a:gd name="T2" fmla="*/ 1981200 w 2160"/>
              <a:gd name="T3" fmla="*/ 101600 h 592"/>
              <a:gd name="T4" fmla="*/ 3429000 w 2160"/>
              <a:gd name="T5" fmla="*/ 330200 h 592"/>
              <a:gd name="T6" fmla="*/ 0 60000 65536"/>
              <a:gd name="T7" fmla="*/ 0 60000 65536"/>
              <a:gd name="T8" fmla="*/ 0 60000 65536"/>
            </a:gdLst>
            <a:ahLst/>
            <a:cxnLst>
              <a:cxn ang="T6">
                <a:pos x="T0" y="T1"/>
              </a:cxn>
              <a:cxn ang="T7">
                <a:pos x="T2" y="T3"/>
              </a:cxn>
              <a:cxn ang="T8">
                <a:pos x="T4" y="T5"/>
              </a:cxn>
            </a:cxnLst>
            <a:rect l="0" t="0" r="r" b="b"/>
            <a:pathLst>
              <a:path w="2160" h="592">
                <a:moveTo>
                  <a:pt x="0" y="592"/>
                </a:moveTo>
                <a:cubicBezTo>
                  <a:pt x="444" y="360"/>
                  <a:pt x="888" y="128"/>
                  <a:pt x="1248" y="64"/>
                </a:cubicBezTo>
                <a:cubicBezTo>
                  <a:pt x="1608" y="0"/>
                  <a:pt x="1884" y="104"/>
                  <a:pt x="2160" y="208"/>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47" name="Freeform 29"/>
          <p:cNvSpPr>
            <a:spLocks/>
          </p:cNvSpPr>
          <p:nvPr/>
        </p:nvSpPr>
        <p:spPr bwMode="auto">
          <a:xfrm>
            <a:off x="2590800" y="3581400"/>
            <a:ext cx="3505200" cy="863600"/>
          </a:xfrm>
          <a:custGeom>
            <a:avLst/>
            <a:gdLst>
              <a:gd name="T0" fmla="*/ 0 w 2208"/>
              <a:gd name="T1" fmla="*/ 863600 h 544"/>
              <a:gd name="T2" fmla="*/ 1676400 w 2208"/>
              <a:gd name="T3" fmla="*/ 101600 h 544"/>
              <a:gd name="T4" fmla="*/ 3505200 w 2208"/>
              <a:gd name="T5" fmla="*/ 254000 h 544"/>
              <a:gd name="T6" fmla="*/ 0 60000 65536"/>
              <a:gd name="T7" fmla="*/ 0 60000 65536"/>
              <a:gd name="T8" fmla="*/ 0 60000 65536"/>
            </a:gdLst>
            <a:ahLst/>
            <a:cxnLst>
              <a:cxn ang="T6">
                <a:pos x="T0" y="T1"/>
              </a:cxn>
              <a:cxn ang="T7">
                <a:pos x="T2" y="T3"/>
              </a:cxn>
              <a:cxn ang="T8">
                <a:pos x="T4" y="T5"/>
              </a:cxn>
            </a:cxnLst>
            <a:rect l="0" t="0" r="r" b="b"/>
            <a:pathLst>
              <a:path w="2208" h="544">
                <a:moveTo>
                  <a:pt x="0" y="544"/>
                </a:moveTo>
                <a:cubicBezTo>
                  <a:pt x="344" y="336"/>
                  <a:pt x="688" y="128"/>
                  <a:pt x="1056" y="64"/>
                </a:cubicBezTo>
                <a:cubicBezTo>
                  <a:pt x="1424" y="0"/>
                  <a:pt x="1816" y="80"/>
                  <a:pt x="2208" y="16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648" name="Text Box 30"/>
          <p:cNvSpPr txBox="1">
            <a:spLocks noChangeArrowheads="1"/>
          </p:cNvSpPr>
          <p:nvPr/>
        </p:nvSpPr>
        <p:spPr bwMode="auto">
          <a:xfrm>
            <a:off x="593725" y="4994275"/>
            <a:ext cx="79406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Lucida Sans Unicode" pitchFamily="34" charset="0"/>
              </a:rPr>
              <a:t>The terms are made equal if d is substituted for X, and b is substituted for Z. We also say X is instantiated to d and Z is instantiated to b, or X/d, Z/b.</a:t>
            </a:r>
            <a:endParaRPr lang="en-US" sz="2400">
              <a:latin typeface="Lucida Sans Unicode" pitchFamily="34" charset="0"/>
            </a:endParaRPr>
          </a:p>
        </p:txBody>
      </p:sp>
    </p:spTree>
    <p:extLst>
      <p:ext uri="{BB962C8B-B14F-4D97-AF65-F5344CB8AC3E}">
        <p14:creationId xmlns:p14="http://schemas.microsoft.com/office/powerpoint/2010/main" val="164018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t>Examples</a:t>
            </a:r>
            <a:endParaRPr lang="en-US"/>
          </a:p>
        </p:txBody>
      </p:sp>
      <p:sp>
        <p:nvSpPr>
          <p:cNvPr id="27651" name="Rectangle 3"/>
          <p:cNvSpPr>
            <a:spLocks noGrp="1" noChangeArrowheads="1"/>
          </p:cNvSpPr>
          <p:nvPr>
            <p:ph type="body" idx="1"/>
          </p:nvPr>
        </p:nvSpPr>
        <p:spPr>
          <a:xfrm>
            <a:off x="762000" y="1295400"/>
            <a:ext cx="7772400" cy="762000"/>
          </a:xfrm>
        </p:spPr>
        <p:txBody>
          <a:bodyPr/>
          <a:lstStyle/>
          <a:p>
            <a:pPr marL="0" indent="0" eaLnBrk="1" hangingPunct="1">
              <a:buFontTx/>
              <a:buNone/>
            </a:pPr>
            <a:r>
              <a:rPr lang="en-GB"/>
              <a:t>The terms </a:t>
            </a:r>
            <a:r>
              <a:rPr lang="en-GB">
                <a:latin typeface="Helvetica-Narrow" pitchFamily="34" charset="0"/>
              </a:rPr>
              <a:t>f(X, a(b,c))</a:t>
            </a:r>
            <a:r>
              <a:rPr lang="en-GB"/>
              <a:t> and </a:t>
            </a:r>
            <a:r>
              <a:rPr lang="en-GB">
                <a:latin typeface="Helvetica-Narrow" pitchFamily="34" charset="0"/>
              </a:rPr>
              <a:t>f(Z, a(Z, c))</a:t>
            </a:r>
            <a:r>
              <a:rPr lang="en-GB"/>
              <a:t> unify.</a:t>
            </a:r>
            <a:endParaRPr lang="en-US"/>
          </a:p>
        </p:txBody>
      </p:sp>
      <p:sp>
        <p:nvSpPr>
          <p:cNvPr id="27652" name="Text Box 4"/>
          <p:cNvSpPr txBox="1">
            <a:spLocks noChangeArrowheads="1"/>
          </p:cNvSpPr>
          <p:nvPr/>
        </p:nvSpPr>
        <p:spPr bwMode="auto">
          <a:xfrm>
            <a:off x="6096000" y="360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27653" name="Text Box 5"/>
          <p:cNvSpPr txBox="1">
            <a:spLocks noChangeArrowheads="1"/>
          </p:cNvSpPr>
          <p:nvPr/>
        </p:nvSpPr>
        <p:spPr bwMode="auto">
          <a:xfrm>
            <a:off x="7086600" y="3606800"/>
            <a:ext cx="30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7654" name="Text Box 6"/>
          <p:cNvSpPr txBox="1">
            <a:spLocks noChangeArrowheads="1"/>
          </p:cNvSpPr>
          <p:nvPr/>
        </p:nvSpPr>
        <p:spPr bwMode="auto">
          <a:xfrm>
            <a:off x="6477000" y="26924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7655" name="Text Box 7"/>
          <p:cNvSpPr txBox="1">
            <a:spLocks noChangeArrowheads="1"/>
          </p:cNvSpPr>
          <p:nvPr/>
        </p:nvSpPr>
        <p:spPr bwMode="auto">
          <a:xfrm>
            <a:off x="5410200" y="276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27656" name="Text Box 8"/>
          <p:cNvSpPr txBox="1">
            <a:spLocks noChangeArrowheads="1"/>
          </p:cNvSpPr>
          <p:nvPr/>
        </p:nvSpPr>
        <p:spPr bwMode="auto">
          <a:xfrm>
            <a:off x="5943600" y="19304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7657" name="Line 9"/>
          <p:cNvSpPr>
            <a:spLocks noChangeShapeType="1"/>
          </p:cNvSpPr>
          <p:nvPr/>
        </p:nvSpPr>
        <p:spPr bwMode="auto">
          <a:xfrm flipH="1">
            <a:off x="5638800" y="2387600"/>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58" name="Line 10"/>
          <p:cNvSpPr>
            <a:spLocks noChangeShapeType="1"/>
          </p:cNvSpPr>
          <p:nvPr/>
        </p:nvSpPr>
        <p:spPr bwMode="auto">
          <a:xfrm>
            <a:off x="6096000" y="2387600"/>
            <a:ext cx="4572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59" name="Line 11"/>
          <p:cNvSpPr>
            <a:spLocks noChangeShapeType="1"/>
          </p:cNvSpPr>
          <p:nvPr/>
        </p:nvSpPr>
        <p:spPr bwMode="auto">
          <a:xfrm flipH="1">
            <a:off x="6324600" y="31496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60" name="Line 12"/>
          <p:cNvSpPr>
            <a:spLocks noChangeShapeType="1"/>
          </p:cNvSpPr>
          <p:nvPr/>
        </p:nvSpPr>
        <p:spPr bwMode="auto">
          <a:xfrm>
            <a:off x="6705600" y="31496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61" name="Text Box 13"/>
          <p:cNvSpPr txBox="1">
            <a:spLocks noChangeArrowheads="1"/>
          </p:cNvSpPr>
          <p:nvPr/>
        </p:nvSpPr>
        <p:spPr bwMode="auto">
          <a:xfrm>
            <a:off x="2209800" y="42926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27662" name="Text Box 14"/>
          <p:cNvSpPr txBox="1">
            <a:spLocks noChangeArrowheads="1"/>
          </p:cNvSpPr>
          <p:nvPr/>
        </p:nvSpPr>
        <p:spPr bwMode="auto">
          <a:xfrm>
            <a:off x="3200400" y="4292600"/>
            <a:ext cx="30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7663" name="Text Box 15"/>
          <p:cNvSpPr txBox="1">
            <a:spLocks noChangeArrowheads="1"/>
          </p:cNvSpPr>
          <p:nvPr/>
        </p:nvSpPr>
        <p:spPr bwMode="auto">
          <a:xfrm>
            <a:off x="2590800" y="33782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7664" name="Text Box 16"/>
          <p:cNvSpPr txBox="1">
            <a:spLocks noChangeArrowheads="1"/>
          </p:cNvSpPr>
          <p:nvPr/>
        </p:nvSpPr>
        <p:spPr bwMode="auto">
          <a:xfrm>
            <a:off x="1600200" y="34544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X</a:t>
            </a:r>
            <a:endParaRPr lang="en-US" sz="2400">
              <a:latin typeface="Helvetica-Narrow" pitchFamily="34" charset="0"/>
            </a:endParaRPr>
          </a:p>
        </p:txBody>
      </p:sp>
      <p:sp>
        <p:nvSpPr>
          <p:cNvPr id="27665" name="Text Box 17"/>
          <p:cNvSpPr txBox="1">
            <a:spLocks noChangeArrowheads="1"/>
          </p:cNvSpPr>
          <p:nvPr/>
        </p:nvSpPr>
        <p:spPr bwMode="auto">
          <a:xfrm>
            <a:off x="2057400" y="26162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7666" name="Line 18"/>
          <p:cNvSpPr>
            <a:spLocks noChangeShapeType="1"/>
          </p:cNvSpPr>
          <p:nvPr/>
        </p:nvSpPr>
        <p:spPr bwMode="auto">
          <a:xfrm flipH="1">
            <a:off x="1752600" y="3073400"/>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67" name="Line 19"/>
          <p:cNvSpPr>
            <a:spLocks noChangeShapeType="1"/>
          </p:cNvSpPr>
          <p:nvPr/>
        </p:nvSpPr>
        <p:spPr bwMode="auto">
          <a:xfrm>
            <a:off x="2209800" y="3073400"/>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68" name="Line 20"/>
          <p:cNvSpPr>
            <a:spLocks noChangeShapeType="1"/>
          </p:cNvSpPr>
          <p:nvPr/>
        </p:nvSpPr>
        <p:spPr bwMode="auto">
          <a:xfrm flipH="1">
            <a:off x="2438400" y="38354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69" name="Line 21"/>
          <p:cNvSpPr>
            <a:spLocks noChangeShapeType="1"/>
          </p:cNvSpPr>
          <p:nvPr/>
        </p:nvSpPr>
        <p:spPr bwMode="auto">
          <a:xfrm>
            <a:off x="2819400" y="38354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70" name="Freeform 22"/>
          <p:cNvSpPr>
            <a:spLocks/>
          </p:cNvSpPr>
          <p:nvPr/>
        </p:nvSpPr>
        <p:spPr bwMode="auto">
          <a:xfrm>
            <a:off x="1981200" y="2590800"/>
            <a:ext cx="3429000" cy="939800"/>
          </a:xfrm>
          <a:custGeom>
            <a:avLst/>
            <a:gdLst>
              <a:gd name="T0" fmla="*/ 0 w 2160"/>
              <a:gd name="T1" fmla="*/ 939800 h 592"/>
              <a:gd name="T2" fmla="*/ 1981200 w 2160"/>
              <a:gd name="T3" fmla="*/ 101600 h 592"/>
              <a:gd name="T4" fmla="*/ 3429000 w 2160"/>
              <a:gd name="T5" fmla="*/ 330200 h 592"/>
              <a:gd name="T6" fmla="*/ 0 60000 65536"/>
              <a:gd name="T7" fmla="*/ 0 60000 65536"/>
              <a:gd name="T8" fmla="*/ 0 60000 65536"/>
            </a:gdLst>
            <a:ahLst/>
            <a:cxnLst>
              <a:cxn ang="T6">
                <a:pos x="T0" y="T1"/>
              </a:cxn>
              <a:cxn ang="T7">
                <a:pos x="T2" y="T3"/>
              </a:cxn>
              <a:cxn ang="T8">
                <a:pos x="T4" y="T5"/>
              </a:cxn>
            </a:cxnLst>
            <a:rect l="0" t="0" r="r" b="b"/>
            <a:pathLst>
              <a:path w="2160" h="592">
                <a:moveTo>
                  <a:pt x="0" y="592"/>
                </a:moveTo>
                <a:cubicBezTo>
                  <a:pt x="444" y="360"/>
                  <a:pt x="888" y="128"/>
                  <a:pt x="1248" y="64"/>
                </a:cubicBezTo>
                <a:cubicBezTo>
                  <a:pt x="1608" y="0"/>
                  <a:pt x="1884" y="104"/>
                  <a:pt x="2160" y="208"/>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71" name="Freeform 23"/>
          <p:cNvSpPr>
            <a:spLocks/>
          </p:cNvSpPr>
          <p:nvPr/>
        </p:nvSpPr>
        <p:spPr bwMode="auto">
          <a:xfrm>
            <a:off x="2590800" y="3581400"/>
            <a:ext cx="3505200" cy="863600"/>
          </a:xfrm>
          <a:custGeom>
            <a:avLst/>
            <a:gdLst>
              <a:gd name="T0" fmla="*/ 0 w 2208"/>
              <a:gd name="T1" fmla="*/ 863600 h 544"/>
              <a:gd name="T2" fmla="*/ 1676400 w 2208"/>
              <a:gd name="T3" fmla="*/ 101600 h 544"/>
              <a:gd name="T4" fmla="*/ 3505200 w 2208"/>
              <a:gd name="T5" fmla="*/ 254000 h 544"/>
              <a:gd name="T6" fmla="*/ 0 60000 65536"/>
              <a:gd name="T7" fmla="*/ 0 60000 65536"/>
              <a:gd name="T8" fmla="*/ 0 60000 65536"/>
            </a:gdLst>
            <a:ahLst/>
            <a:cxnLst>
              <a:cxn ang="T6">
                <a:pos x="T0" y="T1"/>
              </a:cxn>
              <a:cxn ang="T7">
                <a:pos x="T2" y="T3"/>
              </a:cxn>
              <a:cxn ang="T8">
                <a:pos x="T4" y="T5"/>
              </a:cxn>
            </a:cxnLst>
            <a:rect l="0" t="0" r="r" b="b"/>
            <a:pathLst>
              <a:path w="2208" h="544">
                <a:moveTo>
                  <a:pt x="0" y="544"/>
                </a:moveTo>
                <a:cubicBezTo>
                  <a:pt x="344" y="336"/>
                  <a:pt x="688" y="128"/>
                  <a:pt x="1056" y="64"/>
                </a:cubicBezTo>
                <a:cubicBezTo>
                  <a:pt x="1424" y="0"/>
                  <a:pt x="1816" y="80"/>
                  <a:pt x="2208" y="16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7672" name="Text Box 24"/>
          <p:cNvSpPr txBox="1">
            <a:spLocks noChangeArrowheads="1"/>
          </p:cNvSpPr>
          <p:nvPr/>
        </p:nvSpPr>
        <p:spPr bwMode="auto">
          <a:xfrm>
            <a:off x="1219200" y="5029200"/>
            <a:ext cx="6340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Lucida Sans Unicode" pitchFamily="34" charset="0"/>
              </a:rPr>
              <a:t>Note that Z co-refers within the term.</a:t>
            </a:r>
          </a:p>
          <a:p>
            <a:pPr eaLnBrk="1" hangingPunct="1"/>
            <a:r>
              <a:rPr lang="en-GB" sz="2400">
                <a:latin typeface="Lucida Sans Unicode" pitchFamily="34" charset="0"/>
              </a:rPr>
              <a:t>Here, X/b, Z/b.</a:t>
            </a:r>
            <a:endParaRPr lang="en-US" sz="2400">
              <a:latin typeface="Lucida Sans Unicode" pitchFamily="34" charset="0"/>
            </a:endParaRPr>
          </a:p>
        </p:txBody>
      </p:sp>
      <p:sp>
        <p:nvSpPr>
          <p:cNvPr id="27673" name="Line 25"/>
          <p:cNvSpPr>
            <a:spLocks noChangeShapeType="1"/>
          </p:cNvSpPr>
          <p:nvPr/>
        </p:nvSpPr>
        <p:spPr bwMode="auto">
          <a:xfrm>
            <a:off x="5715000" y="3124200"/>
            <a:ext cx="38100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3283857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t>Examples</a:t>
            </a:r>
            <a:endParaRPr lang="en-US"/>
          </a:p>
        </p:txBody>
      </p:sp>
      <p:sp>
        <p:nvSpPr>
          <p:cNvPr id="28675" name="Rectangle 3"/>
          <p:cNvSpPr>
            <a:spLocks noGrp="1" noChangeArrowheads="1"/>
          </p:cNvSpPr>
          <p:nvPr>
            <p:ph type="body" idx="1"/>
          </p:nvPr>
        </p:nvSpPr>
        <p:spPr>
          <a:xfrm>
            <a:off x="762000" y="1295400"/>
            <a:ext cx="7772400" cy="762000"/>
          </a:xfrm>
        </p:spPr>
        <p:txBody>
          <a:bodyPr/>
          <a:lstStyle/>
          <a:p>
            <a:pPr marL="0" indent="0" eaLnBrk="1" hangingPunct="1">
              <a:buFontTx/>
              <a:buNone/>
            </a:pPr>
            <a:r>
              <a:rPr lang="en-GB"/>
              <a:t>The terms </a:t>
            </a:r>
            <a:r>
              <a:rPr lang="en-GB">
                <a:latin typeface="Helvetica-Narrow" pitchFamily="34" charset="0"/>
              </a:rPr>
              <a:t>f(c, a(b,c))</a:t>
            </a:r>
            <a:r>
              <a:rPr lang="en-GB"/>
              <a:t> and </a:t>
            </a:r>
            <a:r>
              <a:rPr lang="en-GB">
                <a:latin typeface="Helvetica-Narrow" pitchFamily="34" charset="0"/>
              </a:rPr>
              <a:t>f(Z, a(Z, c))</a:t>
            </a:r>
            <a:r>
              <a:rPr lang="en-GB"/>
              <a:t> do not unify.</a:t>
            </a:r>
            <a:endParaRPr lang="en-US"/>
          </a:p>
        </p:txBody>
      </p:sp>
      <p:sp>
        <p:nvSpPr>
          <p:cNvPr id="28676" name="Text Box 4"/>
          <p:cNvSpPr txBox="1">
            <a:spLocks noChangeArrowheads="1"/>
          </p:cNvSpPr>
          <p:nvPr/>
        </p:nvSpPr>
        <p:spPr bwMode="auto">
          <a:xfrm>
            <a:off x="6096000" y="360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28677" name="Text Box 5"/>
          <p:cNvSpPr txBox="1">
            <a:spLocks noChangeArrowheads="1"/>
          </p:cNvSpPr>
          <p:nvPr/>
        </p:nvSpPr>
        <p:spPr bwMode="auto">
          <a:xfrm>
            <a:off x="7086600" y="3606800"/>
            <a:ext cx="30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8678" name="Text Box 6"/>
          <p:cNvSpPr txBox="1">
            <a:spLocks noChangeArrowheads="1"/>
          </p:cNvSpPr>
          <p:nvPr/>
        </p:nvSpPr>
        <p:spPr bwMode="auto">
          <a:xfrm>
            <a:off x="6477000" y="26924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8679" name="Text Box 7"/>
          <p:cNvSpPr txBox="1">
            <a:spLocks noChangeArrowheads="1"/>
          </p:cNvSpPr>
          <p:nvPr/>
        </p:nvSpPr>
        <p:spPr bwMode="auto">
          <a:xfrm>
            <a:off x="5410200" y="276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28680" name="Text Box 8"/>
          <p:cNvSpPr txBox="1">
            <a:spLocks noChangeArrowheads="1"/>
          </p:cNvSpPr>
          <p:nvPr/>
        </p:nvSpPr>
        <p:spPr bwMode="auto">
          <a:xfrm>
            <a:off x="5943600" y="19304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8681" name="Line 9"/>
          <p:cNvSpPr>
            <a:spLocks noChangeShapeType="1"/>
          </p:cNvSpPr>
          <p:nvPr/>
        </p:nvSpPr>
        <p:spPr bwMode="auto">
          <a:xfrm flipH="1">
            <a:off x="5638800" y="2387600"/>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82" name="Line 10"/>
          <p:cNvSpPr>
            <a:spLocks noChangeShapeType="1"/>
          </p:cNvSpPr>
          <p:nvPr/>
        </p:nvSpPr>
        <p:spPr bwMode="auto">
          <a:xfrm>
            <a:off x="6096000" y="2387600"/>
            <a:ext cx="4572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83" name="Line 11"/>
          <p:cNvSpPr>
            <a:spLocks noChangeShapeType="1"/>
          </p:cNvSpPr>
          <p:nvPr/>
        </p:nvSpPr>
        <p:spPr bwMode="auto">
          <a:xfrm flipH="1">
            <a:off x="6324600" y="31496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84" name="Line 12"/>
          <p:cNvSpPr>
            <a:spLocks noChangeShapeType="1"/>
          </p:cNvSpPr>
          <p:nvPr/>
        </p:nvSpPr>
        <p:spPr bwMode="auto">
          <a:xfrm>
            <a:off x="6705600" y="31496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85" name="Text Box 13"/>
          <p:cNvSpPr txBox="1">
            <a:spLocks noChangeArrowheads="1"/>
          </p:cNvSpPr>
          <p:nvPr/>
        </p:nvSpPr>
        <p:spPr bwMode="auto">
          <a:xfrm>
            <a:off x="2209800" y="42926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28686" name="Text Box 14"/>
          <p:cNvSpPr txBox="1">
            <a:spLocks noChangeArrowheads="1"/>
          </p:cNvSpPr>
          <p:nvPr/>
        </p:nvSpPr>
        <p:spPr bwMode="auto">
          <a:xfrm>
            <a:off x="3200400" y="4292600"/>
            <a:ext cx="30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8687" name="Text Box 15"/>
          <p:cNvSpPr txBox="1">
            <a:spLocks noChangeArrowheads="1"/>
          </p:cNvSpPr>
          <p:nvPr/>
        </p:nvSpPr>
        <p:spPr bwMode="auto">
          <a:xfrm>
            <a:off x="2590800" y="33782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8688" name="Text Box 16"/>
          <p:cNvSpPr txBox="1">
            <a:spLocks noChangeArrowheads="1"/>
          </p:cNvSpPr>
          <p:nvPr/>
        </p:nvSpPr>
        <p:spPr bwMode="auto">
          <a:xfrm>
            <a:off x="1600200" y="3454400"/>
            <a:ext cx="30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8689" name="Text Box 17"/>
          <p:cNvSpPr txBox="1">
            <a:spLocks noChangeArrowheads="1"/>
          </p:cNvSpPr>
          <p:nvPr/>
        </p:nvSpPr>
        <p:spPr bwMode="auto">
          <a:xfrm>
            <a:off x="2057400" y="26162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8690" name="Line 18"/>
          <p:cNvSpPr>
            <a:spLocks noChangeShapeType="1"/>
          </p:cNvSpPr>
          <p:nvPr/>
        </p:nvSpPr>
        <p:spPr bwMode="auto">
          <a:xfrm flipH="1">
            <a:off x="1752600" y="3073400"/>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91" name="Line 19"/>
          <p:cNvSpPr>
            <a:spLocks noChangeShapeType="1"/>
          </p:cNvSpPr>
          <p:nvPr/>
        </p:nvSpPr>
        <p:spPr bwMode="auto">
          <a:xfrm>
            <a:off x="2209800" y="3073400"/>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92" name="Line 20"/>
          <p:cNvSpPr>
            <a:spLocks noChangeShapeType="1"/>
          </p:cNvSpPr>
          <p:nvPr/>
        </p:nvSpPr>
        <p:spPr bwMode="auto">
          <a:xfrm flipH="1">
            <a:off x="2438400" y="38354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93" name="Line 21"/>
          <p:cNvSpPr>
            <a:spLocks noChangeShapeType="1"/>
          </p:cNvSpPr>
          <p:nvPr/>
        </p:nvSpPr>
        <p:spPr bwMode="auto">
          <a:xfrm>
            <a:off x="2819400" y="38354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94" name="Line 25"/>
          <p:cNvSpPr>
            <a:spLocks noChangeShapeType="1"/>
          </p:cNvSpPr>
          <p:nvPr/>
        </p:nvSpPr>
        <p:spPr bwMode="auto">
          <a:xfrm>
            <a:off x="5715000" y="3124200"/>
            <a:ext cx="38100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95" name="Text Box 26"/>
          <p:cNvSpPr txBox="1">
            <a:spLocks noChangeArrowheads="1"/>
          </p:cNvSpPr>
          <p:nvPr/>
        </p:nvSpPr>
        <p:spPr bwMode="auto">
          <a:xfrm>
            <a:off x="822325" y="5146675"/>
            <a:ext cx="7254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Lucida Sans Unicode" pitchFamily="34" charset="0"/>
              </a:rPr>
              <a:t>No matter how hard you try, these two terms cannot be made identical by substituting terms for variables.</a:t>
            </a:r>
            <a:endParaRPr lang="en-US" sz="2400">
              <a:latin typeface="Lucida Sans Unicode" pitchFamily="34" charset="0"/>
            </a:endParaRPr>
          </a:p>
        </p:txBody>
      </p:sp>
    </p:spTree>
    <p:extLst>
      <p:ext uri="{BB962C8B-B14F-4D97-AF65-F5344CB8AC3E}">
        <p14:creationId xmlns:p14="http://schemas.microsoft.com/office/powerpoint/2010/main" val="2499732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t>Exercise</a:t>
            </a:r>
            <a:endParaRPr lang="en-US"/>
          </a:p>
        </p:txBody>
      </p:sp>
      <p:sp>
        <p:nvSpPr>
          <p:cNvPr id="29699" name="Rectangle 3"/>
          <p:cNvSpPr>
            <a:spLocks noGrp="1" noChangeArrowheads="1"/>
          </p:cNvSpPr>
          <p:nvPr>
            <p:ph type="body" idx="1"/>
          </p:nvPr>
        </p:nvSpPr>
        <p:spPr>
          <a:xfrm>
            <a:off x="762000" y="1295400"/>
            <a:ext cx="7772400" cy="990600"/>
          </a:xfrm>
        </p:spPr>
        <p:txBody>
          <a:bodyPr/>
          <a:lstStyle/>
          <a:p>
            <a:pPr marL="0" indent="0" eaLnBrk="1" hangingPunct="1">
              <a:buFontTx/>
              <a:buNone/>
            </a:pPr>
            <a:r>
              <a:rPr lang="en-GB"/>
              <a:t>Do terms </a:t>
            </a:r>
            <a:r>
              <a:rPr lang="en-GB">
                <a:latin typeface="Helvetica-Narrow" pitchFamily="34" charset="0"/>
              </a:rPr>
              <a:t>g(Z, f(A, 17, B), A+B, 17)</a:t>
            </a:r>
            <a:r>
              <a:rPr lang="en-GB"/>
              <a:t> and</a:t>
            </a:r>
          </a:p>
          <a:p>
            <a:pPr marL="0" indent="0" eaLnBrk="1" hangingPunct="1">
              <a:buFontTx/>
              <a:buNone/>
            </a:pPr>
            <a:r>
              <a:rPr lang="en-GB">
                <a:latin typeface="Helvetica-Narrow" pitchFamily="34" charset="0"/>
              </a:rPr>
              <a:t>g(C, f(D, D, E), C, E)</a:t>
            </a:r>
            <a:r>
              <a:rPr lang="en-GB"/>
              <a:t>  unify?</a:t>
            </a:r>
            <a:endParaRPr lang="en-US"/>
          </a:p>
        </p:txBody>
      </p:sp>
      <p:sp>
        <p:nvSpPr>
          <p:cNvPr id="29700" name="Text Box 13"/>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9701" name="Text Box 14"/>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29702" name="Text Box 15"/>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29703" name="Text Box 16"/>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9704" name="Text Box 17"/>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29705" name="Line 18"/>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06" name="Line 19"/>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07" name="Line 20"/>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08" name="Line 21"/>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09" name="Line 24"/>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10" name="Line 25"/>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11" name="Text Box 26"/>
          <p:cNvSpPr txBox="1">
            <a:spLocks noChangeArrowheads="1"/>
          </p:cNvSpPr>
          <p:nvPr/>
        </p:nvSpPr>
        <p:spPr bwMode="auto">
          <a:xfrm>
            <a:off x="685800" y="3429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29712" name="Text Box 27"/>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29713" name="Text Box 28"/>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9714" name="Text Box 29"/>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29715" name="Line 30"/>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16" name="Line 31"/>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17" name="Line 32"/>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18" name="Text Box 33"/>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29719" name="Text Box 36"/>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9720" name="Text Box 37"/>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9721" name="Text Box 38"/>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29722" name="Line 39"/>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23" name="Line 40"/>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24" name="Line 43"/>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25" name="Line 44"/>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26" name="Text Box 45"/>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9727" name="Text Box 46"/>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29728" name="Text Box 47"/>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29729" name="Text Box 48"/>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29730" name="Line 49"/>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31" name="Line 50"/>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32" name="Line 51"/>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9733" name="Text Box 52"/>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Tree>
    <p:extLst>
      <p:ext uri="{BB962C8B-B14F-4D97-AF65-F5344CB8AC3E}">
        <p14:creationId xmlns:p14="http://schemas.microsoft.com/office/powerpoint/2010/main" val="3187481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a:t>Exercise</a:t>
            </a:r>
            <a:endParaRPr lang="en-US"/>
          </a:p>
        </p:txBody>
      </p:sp>
      <p:sp>
        <p:nvSpPr>
          <p:cNvPr id="30723" name="Rectangle 3"/>
          <p:cNvSpPr>
            <a:spLocks noGrp="1" noChangeArrowheads="1"/>
          </p:cNvSpPr>
          <p:nvPr>
            <p:ph type="body" idx="1"/>
          </p:nvPr>
        </p:nvSpPr>
        <p:spPr>
          <a:xfrm>
            <a:off x="762000" y="1295400"/>
            <a:ext cx="7772400" cy="990600"/>
          </a:xfrm>
        </p:spPr>
        <p:txBody>
          <a:bodyPr/>
          <a:lstStyle/>
          <a:p>
            <a:pPr marL="0" indent="0" eaLnBrk="1" hangingPunct="1">
              <a:buFontTx/>
              <a:buNone/>
            </a:pPr>
            <a:r>
              <a:rPr lang="en-GB"/>
              <a:t>First write in the co-referring variables.</a:t>
            </a:r>
            <a:endParaRPr lang="en-US"/>
          </a:p>
        </p:txBody>
      </p:sp>
      <p:sp>
        <p:nvSpPr>
          <p:cNvPr id="30724" name="Text Box 4"/>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0725" name="Text Box 5"/>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0726" name="Text Box 6"/>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0727"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0728"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0729"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30"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31" name="Line 11"/>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32" name="Line 12"/>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33" name="Line 13"/>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34"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35" name="Text Box 15"/>
          <p:cNvSpPr txBox="1">
            <a:spLocks noChangeArrowheads="1"/>
          </p:cNvSpPr>
          <p:nvPr/>
        </p:nvSpPr>
        <p:spPr bwMode="auto">
          <a:xfrm>
            <a:off x="685800" y="3429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30736" name="Text Box 16"/>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0737" name="Text Box 17"/>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0738" name="Text Box 18"/>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0739"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40"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41"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42" name="Text Box 22"/>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0743" name="Text Box 23"/>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0744"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0745"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0746"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47"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48" name="Line 28"/>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49"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50" name="Text Box 30"/>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0751" name="Text Box 31"/>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0752" name="Text Box 32"/>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0753"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0754"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55"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56"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57" name="Text Box 37"/>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0758" name="Line 38"/>
          <p:cNvSpPr>
            <a:spLocks noChangeShapeType="1"/>
          </p:cNvSpPr>
          <p:nvPr/>
        </p:nvSpPr>
        <p:spPr bwMode="auto">
          <a:xfrm flipV="1">
            <a:off x="6553200" y="3733800"/>
            <a:ext cx="1524000" cy="838200"/>
          </a:xfrm>
          <a:prstGeom prst="line">
            <a:avLst/>
          </a:prstGeom>
          <a:noFill/>
          <a:ln w="9525">
            <a:solidFill>
              <a:srgbClr val="00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59" name="Freeform 39"/>
          <p:cNvSpPr>
            <a:spLocks/>
          </p:cNvSpPr>
          <p:nvPr/>
        </p:nvSpPr>
        <p:spPr bwMode="auto">
          <a:xfrm>
            <a:off x="990600" y="4800600"/>
            <a:ext cx="1600200" cy="457200"/>
          </a:xfrm>
          <a:custGeom>
            <a:avLst/>
            <a:gdLst>
              <a:gd name="T0" fmla="*/ 0 w 1008"/>
              <a:gd name="T1" fmla="*/ 68580 h 640"/>
              <a:gd name="T2" fmla="*/ 838200 w 1008"/>
              <a:gd name="T3" fmla="*/ 445770 h 640"/>
              <a:gd name="T4" fmla="*/ 1600200 w 1008"/>
              <a:gd name="T5" fmla="*/ 0 h 640"/>
              <a:gd name="T6" fmla="*/ 0 60000 65536"/>
              <a:gd name="T7" fmla="*/ 0 60000 65536"/>
              <a:gd name="T8" fmla="*/ 0 60000 65536"/>
            </a:gdLst>
            <a:ahLst/>
            <a:cxnLst>
              <a:cxn ang="T6">
                <a:pos x="T0" y="T1"/>
              </a:cxn>
              <a:cxn ang="T7">
                <a:pos x="T2" y="T3"/>
              </a:cxn>
              <a:cxn ang="T8">
                <a:pos x="T4" y="T5"/>
              </a:cxn>
            </a:cxnLst>
            <a:rect l="0" t="0" r="r" b="b"/>
            <a:pathLst>
              <a:path w="1008" h="640">
                <a:moveTo>
                  <a:pt x="0" y="96"/>
                </a:moveTo>
                <a:cubicBezTo>
                  <a:pt x="180" y="368"/>
                  <a:pt x="360" y="640"/>
                  <a:pt x="528" y="624"/>
                </a:cubicBezTo>
                <a:cubicBezTo>
                  <a:pt x="696" y="608"/>
                  <a:pt x="852" y="304"/>
                  <a:pt x="1008" y="0"/>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60" name="Freeform 40"/>
          <p:cNvSpPr>
            <a:spLocks/>
          </p:cNvSpPr>
          <p:nvPr/>
        </p:nvSpPr>
        <p:spPr bwMode="auto">
          <a:xfrm>
            <a:off x="2057400" y="4724400"/>
            <a:ext cx="1524000" cy="533400"/>
          </a:xfrm>
          <a:custGeom>
            <a:avLst/>
            <a:gdLst>
              <a:gd name="T0" fmla="*/ 0 w 960"/>
              <a:gd name="T1" fmla="*/ 80010 h 640"/>
              <a:gd name="T2" fmla="*/ 762000 w 960"/>
              <a:gd name="T3" fmla="*/ 520065 h 640"/>
              <a:gd name="T4" fmla="*/ 1524000 w 960"/>
              <a:gd name="T5" fmla="*/ 0 h 640"/>
              <a:gd name="T6" fmla="*/ 0 60000 65536"/>
              <a:gd name="T7" fmla="*/ 0 60000 65536"/>
              <a:gd name="T8" fmla="*/ 0 60000 65536"/>
            </a:gdLst>
            <a:ahLst/>
            <a:cxnLst>
              <a:cxn ang="T6">
                <a:pos x="T0" y="T1"/>
              </a:cxn>
              <a:cxn ang="T7">
                <a:pos x="T2" y="T3"/>
              </a:cxn>
              <a:cxn ang="T8">
                <a:pos x="T4" y="T5"/>
              </a:cxn>
            </a:cxnLst>
            <a:rect l="0" t="0" r="r" b="b"/>
            <a:pathLst>
              <a:path w="960" h="640">
                <a:moveTo>
                  <a:pt x="0" y="96"/>
                </a:moveTo>
                <a:cubicBezTo>
                  <a:pt x="160" y="368"/>
                  <a:pt x="320" y="640"/>
                  <a:pt x="480" y="624"/>
                </a:cubicBezTo>
                <a:cubicBezTo>
                  <a:pt x="640" y="608"/>
                  <a:pt x="800" y="304"/>
                  <a:pt x="960" y="0"/>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61" name="Freeform 41"/>
          <p:cNvSpPr>
            <a:spLocks/>
          </p:cNvSpPr>
          <p:nvPr/>
        </p:nvSpPr>
        <p:spPr bwMode="auto">
          <a:xfrm>
            <a:off x="5334000" y="4876800"/>
            <a:ext cx="381000" cy="228600"/>
          </a:xfrm>
          <a:custGeom>
            <a:avLst/>
            <a:gdLst>
              <a:gd name="T0" fmla="*/ 0 w 240"/>
              <a:gd name="T1" fmla="*/ 0 h 240"/>
              <a:gd name="T2" fmla="*/ 228600 w 240"/>
              <a:gd name="T3" fmla="*/ 228600 h 240"/>
              <a:gd name="T4" fmla="*/ 38100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cubicBezTo>
                  <a:pt x="52" y="120"/>
                  <a:pt x="104" y="240"/>
                  <a:pt x="144" y="240"/>
                </a:cubicBezTo>
                <a:cubicBezTo>
                  <a:pt x="184" y="240"/>
                  <a:pt x="212" y="120"/>
                  <a:pt x="240" y="0"/>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762" name="Freeform 42"/>
          <p:cNvSpPr>
            <a:spLocks/>
          </p:cNvSpPr>
          <p:nvPr/>
        </p:nvSpPr>
        <p:spPr bwMode="auto">
          <a:xfrm>
            <a:off x="4381500" y="3886200"/>
            <a:ext cx="3035300" cy="1524000"/>
          </a:xfrm>
          <a:custGeom>
            <a:avLst/>
            <a:gdLst>
              <a:gd name="T0" fmla="*/ 800100 w 1912"/>
              <a:gd name="T1" fmla="*/ 0 h 1344"/>
              <a:gd name="T2" fmla="*/ 266700 w 1912"/>
              <a:gd name="T3" fmla="*/ 1251857 h 1344"/>
              <a:gd name="T4" fmla="*/ 2400300 w 1912"/>
              <a:gd name="T5" fmla="*/ 1415143 h 1344"/>
              <a:gd name="T6" fmla="*/ 2933700 w 1912"/>
              <a:gd name="T7" fmla="*/ 598714 h 1344"/>
              <a:gd name="T8" fmla="*/ 3009900 w 1912"/>
              <a:gd name="T9" fmla="*/ 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2" h="1344">
                <a:moveTo>
                  <a:pt x="504" y="0"/>
                </a:moveTo>
                <a:cubicBezTo>
                  <a:pt x="252" y="448"/>
                  <a:pt x="0" y="896"/>
                  <a:pt x="168" y="1104"/>
                </a:cubicBezTo>
                <a:cubicBezTo>
                  <a:pt x="336" y="1312"/>
                  <a:pt x="1232" y="1344"/>
                  <a:pt x="1512" y="1248"/>
                </a:cubicBezTo>
                <a:cubicBezTo>
                  <a:pt x="1792" y="1152"/>
                  <a:pt x="1784" y="736"/>
                  <a:pt x="1848" y="528"/>
                </a:cubicBezTo>
                <a:cubicBezTo>
                  <a:pt x="1912" y="320"/>
                  <a:pt x="1904" y="160"/>
                  <a:pt x="1896" y="0"/>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382146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a:t>Exercise</a:t>
            </a:r>
            <a:endParaRPr lang="en-US"/>
          </a:p>
        </p:txBody>
      </p:sp>
      <p:sp>
        <p:nvSpPr>
          <p:cNvPr id="31747" name="Text Box 4"/>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1748" name="Text Box 5"/>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1749" name="Text Box 6"/>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1750"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1751"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1752"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53"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54" name="Line 11"/>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55" name="Line 12"/>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56" name="Line 13"/>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57"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58" name="Text Box 15"/>
          <p:cNvSpPr txBox="1">
            <a:spLocks noChangeArrowheads="1"/>
          </p:cNvSpPr>
          <p:nvPr/>
        </p:nvSpPr>
        <p:spPr bwMode="auto">
          <a:xfrm>
            <a:off x="685800" y="3429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31759" name="Text Box 16"/>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1760" name="Text Box 17"/>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1761" name="Text Box 18"/>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1762"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63"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64"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65" name="Text Box 22"/>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1766" name="Text Box 23"/>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1767"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1768"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1769"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70"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71" name="Line 28"/>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72"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73" name="Text Box 30"/>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1774" name="Text Box 31"/>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1775" name="Text Box 32"/>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1776"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1777"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78"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79"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80" name="Text Box 37"/>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1781" name="Line 38"/>
          <p:cNvSpPr>
            <a:spLocks noChangeShapeType="1"/>
          </p:cNvSpPr>
          <p:nvPr/>
        </p:nvSpPr>
        <p:spPr bwMode="auto">
          <a:xfrm flipV="1">
            <a:off x="6553200" y="3733800"/>
            <a:ext cx="1524000" cy="838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82" name="Freeform 39"/>
          <p:cNvSpPr>
            <a:spLocks/>
          </p:cNvSpPr>
          <p:nvPr/>
        </p:nvSpPr>
        <p:spPr bwMode="auto">
          <a:xfrm>
            <a:off x="990600" y="4800600"/>
            <a:ext cx="1600200" cy="457200"/>
          </a:xfrm>
          <a:custGeom>
            <a:avLst/>
            <a:gdLst>
              <a:gd name="T0" fmla="*/ 0 w 1008"/>
              <a:gd name="T1" fmla="*/ 68580 h 640"/>
              <a:gd name="T2" fmla="*/ 838200 w 1008"/>
              <a:gd name="T3" fmla="*/ 445770 h 640"/>
              <a:gd name="T4" fmla="*/ 1600200 w 1008"/>
              <a:gd name="T5" fmla="*/ 0 h 640"/>
              <a:gd name="T6" fmla="*/ 0 60000 65536"/>
              <a:gd name="T7" fmla="*/ 0 60000 65536"/>
              <a:gd name="T8" fmla="*/ 0 60000 65536"/>
            </a:gdLst>
            <a:ahLst/>
            <a:cxnLst>
              <a:cxn ang="T6">
                <a:pos x="T0" y="T1"/>
              </a:cxn>
              <a:cxn ang="T7">
                <a:pos x="T2" y="T3"/>
              </a:cxn>
              <a:cxn ang="T8">
                <a:pos x="T4" y="T5"/>
              </a:cxn>
            </a:cxnLst>
            <a:rect l="0" t="0" r="r" b="b"/>
            <a:pathLst>
              <a:path w="1008" h="640">
                <a:moveTo>
                  <a:pt x="0" y="96"/>
                </a:moveTo>
                <a:cubicBezTo>
                  <a:pt x="180" y="368"/>
                  <a:pt x="360" y="640"/>
                  <a:pt x="528" y="624"/>
                </a:cubicBezTo>
                <a:cubicBezTo>
                  <a:pt x="696" y="608"/>
                  <a:pt x="852" y="304"/>
                  <a:pt x="1008"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83" name="Freeform 40"/>
          <p:cNvSpPr>
            <a:spLocks/>
          </p:cNvSpPr>
          <p:nvPr/>
        </p:nvSpPr>
        <p:spPr bwMode="auto">
          <a:xfrm>
            <a:off x="2057400" y="4724400"/>
            <a:ext cx="1524000" cy="533400"/>
          </a:xfrm>
          <a:custGeom>
            <a:avLst/>
            <a:gdLst>
              <a:gd name="T0" fmla="*/ 0 w 960"/>
              <a:gd name="T1" fmla="*/ 80010 h 640"/>
              <a:gd name="T2" fmla="*/ 762000 w 960"/>
              <a:gd name="T3" fmla="*/ 520065 h 640"/>
              <a:gd name="T4" fmla="*/ 1524000 w 960"/>
              <a:gd name="T5" fmla="*/ 0 h 640"/>
              <a:gd name="T6" fmla="*/ 0 60000 65536"/>
              <a:gd name="T7" fmla="*/ 0 60000 65536"/>
              <a:gd name="T8" fmla="*/ 0 60000 65536"/>
            </a:gdLst>
            <a:ahLst/>
            <a:cxnLst>
              <a:cxn ang="T6">
                <a:pos x="T0" y="T1"/>
              </a:cxn>
              <a:cxn ang="T7">
                <a:pos x="T2" y="T3"/>
              </a:cxn>
              <a:cxn ang="T8">
                <a:pos x="T4" y="T5"/>
              </a:cxn>
            </a:cxnLst>
            <a:rect l="0" t="0" r="r" b="b"/>
            <a:pathLst>
              <a:path w="960" h="640">
                <a:moveTo>
                  <a:pt x="0" y="96"/>
                </a:moveTo>
                <a:cubicBezTo>
                  <a:pt x="160" y="368"/>
                  <a:pt x="320" y="640"/>
                  <a:pt x="480" y="624"/>
                </a:cubicBezTo>
                <a:cubicBezTo>
                  <a:pt x="640" y="608"/>
                  <a:pt x="800" y="304"/>
                  <a:pt x="96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84" name="Freeform 41"/>
          <p:cNvSpPr>
            <a:spLocks/>
          </p:cNvSpPr>
          <p:nvPr/>
        </p:nvSpPr>
        <p:spPr bwMode="auto">
          <a:xfrm>
            <a:off x="5334000" y="4876800"/>
            <a:ext cx="381000" cy="228600"/>
          </a:xfrm>
          <a:custGeom>
            <a:avLst/>
            <a:gdLst>
              <a:gd name="T0" fmla="*/ 0 w 240"/>
              <a:gd name="T1" fmla="*/ 0 h 240"/>
              <a:gd name="T2" fmla="*/ 228600 w 240"/>
              <a:gd name="T3" fmla="*/ 228600 h 240"/>
              <a:gd name="T4" fmla="*/ 38100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cubicBezTo>
                  <a:pt x="52" y="120"/>
                  <a:pt x="104" y="240"/>
                  <a:pt x="144" y="240"/>
                </a:cubicBezTo>
                <a:cubicBezTo>
                  <a:pt x="184" y="240"/>
                  <a:pt x="212" y="120"/>
                  <a:pt x="2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85" name="Freeform 42"/>
          <p:cNvSpPr>
            <a:spLocks/>
          </p:cNvSpPr>
          <p:nvPr/>
        </p:nvSpPr>
        <p:spPr bwMode="auto">
          <a:xfrm>
            <a:off x="4381500" y="3886200"/>
            <a:ext cx="3035300" cy="1524000"/>
          </a:xfrm>
          <a:custGeom>
            <a:avLst/>
            <a:gdLst>
              <a:gd name="T0" fmla="*/ 800100 w 1912"/>
              <a:gd name="T1" fmla="*/ 0 h 1344"/>
              <a:gd name="T2" fmla="*/ 266700 w 1912"/>
              <a:gd name="T3" fmla="*/ 1251857 h 1344"/>
              <a:gd name="T4" fmla="*/ 2400300 w 1912"/>
              <a:gd name="T5" fmla="*/ 1415143 h 1344"/>
              <a:gd name="T6" fmla="*/ 2933700 w 1912"/>
              <a:gd name="T7" fmla="*/ 598714 h 1344"/>
              <a:gd name="T8" fmla="*/ 3009900 w 1912"/>
              <a:gd name="T9" fmla="*/ 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2" h="1344">
                <a:moveTo>
                  <a:pt x="504" y="0"/>
                </a:moveTo>
                <a:cubicBezTo>
                  <a:pt x="252" y="448"/>
                  <a:pt x="0" y="896"/>
                  <a:pt x="168" y="1104"/>
                </a:cubicBezTo>
                <a:cubicBezTo>
                  <a:pt x="336" y="1312"/>
                  <a:pt x="1232" y="1344"/>
                  <a:pt x="1512" y="1248"/>
                </a:cubicBezTo>
                <a:cubicBezTo>
                  <a:pt x="1792" y="1152"/>
                  <a:pt x="1784" y="736"/>
                  <a:pt x="1848" y="528"/>
                </a:cubicBezTo>
                <a:cubicBezTo>
                  <a:pt x="1912" y="320"/>
                  <a:pt x="1904" y="160"/>
                  <a:pt x="1896"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86" name="Freeform 45"/>
          <p:cNvSpPr>
            <a:spLocks/>
          </p:cNvSpPr>
          <p:nvPr/>
        </p:nvSpPr>
        <p:spPr bwMode="auto">
          <a:xfrm>
            <a:off x="533400" y="2501900"/>
            <a:ext cx="4495800" cy="1079500"/>
          </a:xfrm>
          <a:custGeom>
            <a:avLst/>
            <a:gdLst>
              <a:gd name="T0" fmla="*/ 4495800 w 2904"/>
              <a:gd name="T1" fmla="*/ 813322 h 584"/>
              <a:gd name="T2" fmla="*/ 3083896 w 2904"/>
              <a:gd name="T3" fmla="*/ 103514 h 584"/>
              <a:gd name="T4" fmla="*/ 483020 w 2904"/>
              <a:gd name="T5" fmla="*/ 192240 h 584"/>
              <a:gd name="T6" fmla="*/ 185777 w 2904"/>
              <a:gd name="T7" fmla="*/ 1079500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4" h="584">
                <a:moveTo>
                  <a:pt x="2904" y="440"/>
                </a:moveTo>
                <a:cubicBezTo>
                  <a:pt x="2664" y="276"/>
                  <a:pt x="2424" y="112"/>
                  <a:pt x="1992" y="56"/>
                </a:cubicBezTo>
                <a:cubicBezTo>
                  <a:pt x="1560" y="0"/>
                  <a:pt x="624" y="16"/>
                  <a:pt x="312" y="104"/>
                </a:cubicBezTo>
                <a:cubicBezTo>
                  <a:pt x="0" y="192"/>
                  <a:pt x="60" y="388"/>
                  <a:pt x="120" y="584"/>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787" name="Text Box 47"/>
          <p:cNvSpPr txBox="1">
            <a:spLocks noChangeArrowheads="1"/>
          </p:cNvSpPr>
          <p:nvPr/>
        </p:nvSpPr>
        <p:spPr bwMode="auto">
          <a:xfrm>
            <a:off x="609600" y="1295400"/>
            <a:ext cx="128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000099"/>
                </a:solidFill>
              </a:rPr>
              <a:t>Z/C, C/Z</a:t>
            </a:r>
            <a:endParaRPr lang="en-US" sz="2400">
              <a:solidFill>
                <a:srgbClr val="000099"/>
              </a:solidFill>
            </a:endParaRPr>
          </a:p>
        </p:txBody>
      </p:sp>
      <p:sp>
        <p:nvSpPr>
          <p:cNvPr id="31788" name="Text Box 48"/>
          <p:cNvSpPr txBox="1">
            <a:spLocks noChangeArrowheads="1"/>
          </p:cNvSpPr>
          <p:nvPr/>
        </p:nvSpPr>
        <p:spPr bwMode="auto">
          <a:xfrm>
            <a:off x="4038600" y="990600"/>
            <a:ext cx="457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Now proceed by recursive descent We go top-down, left-to-right, but the order does not matter as long as it is systematic and complete.</a:t>
            </a:r>
            <a:endParaRPr lang="en-US" sz="2400"/>
          </a:p>
        </p:txBody>
      </p:sp>
    </p:spTree>
    <p:extLst>
      <p:ext uri="{BB962C8B-B14F-4D97-AF65-F5344CB8AC3E}">
        <p14:creationId xmlns:p14="http://schemas.microsoft.com/office/powerpoint/2010/main" val="164531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a:t>Exercise</a:t>
            </a:r>
            <a:endParaRPr lang="en-US"/>
          </a:p>
        </p:txBody>
      </p:sp>
      <p:sp>
        <p:nvSpPr>
          <p:cNvPr id="32771" name="Text Box 3"/>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2772" name="Text Box 4"/>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2773" name="Text Box 5"/>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2774" name="Text Box 6"/>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2775" name="Text Box 7"/>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2776" name="Line 8"/>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77" name="Line 9"/>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78" name="Line 10"/>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79" name="Line 11"/>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80" name="Line 12"/>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81" name="Line 13"/>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82" name="Text Box 14"/>
          <p:cNvSpPr txBox="1">
            <a:spLocks noChangeArrowheads="1"/>
          </p:cNvSpPr>
          <p:nvPr/>
        </p:nvSpPr>
        <p:spPr bwMode="auto">
          <a:xfrm>
            <a:off x="685800" y="3429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32783" name="Text Box 15"/>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2784" name="Text Box 16"/>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2785" name="Text Box 17"/>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2786" name="Line 18"/>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87" name="Line 19"/>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88" name="Line 20"/>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89" name="Text Box 21"/>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2790" name="Text Box 22"/>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2791" name="Text Box 23"/>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2792" name="Text Box 24"/>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2793" name="Line 25"/>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94" name="Line 26"/>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95" name="Line 27"/>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96" name="Line 28"/>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797" name="Text Box 29"/>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2798" name="Text Box 30"/>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2799" name="Text Box 31"/>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2800" name="Text Box 32"/>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2801" name="Line 33"/>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02" name="Line 34"/>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03" name="Line 35"/>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04" name="Text Box 36"/>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2805" name="Line 37"/>
          <p:cNvSpPr>
            <a:spLocks noChangeShapeType="1"/>
          </p:cNvSpPr>
          <p:nvPr/>
        </p:nvSpPr>
        <p:spPr bwMode="auto">
          <a:xfrm flipV="1">
            <a:off x="6553200" y="3733800"/>
            <a:ext cx="1524000" cy="838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06" name="Freeform 38"/>
          <p:cNvSpPr>
            <a:spLocks/>
          </p:cNvSpPr>
          <p:nvPr/>
        </p:nvSpPr>
        <p:spPr bwMode="auto">
          <a:xfrm>
            <a:off x="990600" y="4800600"/>
            <a:ext cx="1600200" cy="457200"/>
          </a:xfrm>
          <a:custGeom>
            <a:avLst/>
            <a:gdLst>
              <a:gd name="T0" fmla="*/ 0 w 1008"/>
              <a:gd name="T1" fmla="*/ 68580 h 640"/>
              <a:gd name="T2" fmla="*/ 838200 w 1008"/>
              <a:gd name="T3" fmla="*/ 445770 h 640"/>
              <a:gd name="T4" fmla="*/ 1600200 w 1008"/>
              <a:gd name="T5" fmla="*/ 0 h 640"/>
              <a:gd name="T6" fmla="*/ 0 60000 65536"/>
              <a:gd name="T7" fmla="*/ 0 60000 65536"/>
              <a:gd name="T8" fmla="*/ 0 60000 65536"/>
            </a:gdLst>
            <a:ahLst/>
            <a:cxnLst>
              <a:cxn ang="T6">
                <a:pos x="T0" y="T1"/>
              </a:cxn>
              <a:cxn ang="T7">
                <a:pos x="T2" y="T3"/>
              </a:cxn>
              <a:cxn ang="T8">
                <a:pos x="T4" y="T5"/>
              </a:cxn>
            </a:cxnLst>
            <a:rect l="0" t="0" r="r" b="b"/>
            <a:pathLst>
              <a:path w="1008" h="640">
                <a:moveTo>
                  <a:pt x="0" y="96"/>
                </a:moveTo>
                <a:cubicBezTo>
                  <a:pt x="180" y="368"/>
                  <a:pt x="360" y="640"/>
                  <a:pt x="528" y="624"/>
                </a:cubicBezTo>
                <a:cubicBezTo>
                  <a:pt x="696" y="608"/>
                  <a:pt x="852" y="304"/>
                  <a:pt x="1008"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07" name="Freeform 39"/>
          <p:cNvSpPr>
            <a:spLocks/>
          </p:cNvSpPr>
          <p:nvPr/>
        </p:nvSpPr>
        <p:spPr bwMode="auto">
          <a:xfrm>
            <a:off x="2057400" y="4724400"/>
            <a:ext cx="1524000" cy="533400"/>
          </a:xfrm>
          <a:custGeom>
            <a:avLst/>
            <a:gdLst>
              <a:gd name="T0" fmla="*/ 0 w 960"/>
              <a:gd name="T1" fmla="*/ 80010 h 640"/>
              <a:gd name="T2" fmla="*/ 762000 w 960"/>
              <a:gd name="T3" fmla="*/ 520065 h 640"/>
              <a:gd name="T4" fmla="*/ 1524000 w 960"/>
              <a:gd name="T5" fmla="*/ 0 h 640"/>
              <a:gd name="T6" fmla="*/ 0 60000 65536"/>
              <a:gd name="T7" fmla="*/ 0 60000 65536"/>
              <a:gd name="T8" fmla="*/ 0 60000 65536"/>
            </a:gdLst>
            <a:ahLst/>
            <a:cxnLst>
              <a:cxn ang="T6">
                <a:pos x="T0" y="T1"/>
              </a:cxn>
              <a:cxn ang="T7">
                <a:pos x="T2" y="T3"/>
              </a:cxn>
              <a:cxn ang="T8">
                <a:pos x="T4" y="T5"/>
              </a:cxn>
            </a:cxnLst>
            <a:rect l="0" t="0" r="r" b="b"/>
            <a:pathLst>
              <a:path w="960" h="640">
                <a:moveTo>
                  <a:pt x="0" y="96"/>
                </a:moveTo>
                <a:cubicBezTo>
                  <a:pt x="160" y="368"/>
                  <a:pt x="320" y="640"/>
                  <a:pt x="480" y="624"/>
                </a:cubicBezTo>
                <a:cubicBezTo>
                  <a:pt x="640" y="608"/>
                  <a:pt x="800" y="304"/>
                  <a:pt x="96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08" name="Freeform 40"/>
          <p:cNvSpPr>
            <a:spLocks/>
          </p:cNvSpPr>
          <p:nvPr/>
        </p:nvSpPr>
        <p:spPr bwMode="auto">
          <a:xfrm>
            <a:off x="5334000" y="4876800"/>
            <a:ext cx="381000" cy="228600"/>
          </a:xfrm>
          <a:custGeom>
            <a:avLst/>
            <a:gdLst>
              <a:gd name="T0" fmla="*/ 0 w 240"/>
              <a:gd name="T1" fmla="*/ 0 h 240"/>
              <a:gd name="T2" fmla="*/ 228600 w 240"/>
              <a:gd name="T3" fmla="*/ 228600 h 240"/>
              <a:gd name="T4" fmla="*/ 38100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cubicBezTo>
                  <a:pt x="52" y="120"/>
                  <a:pt x="104" y="240"/>
                  <a:pt x="144" y="240"/>
                </a:cubicBezTo>
                <a:cubicBezTo>
                  <a:pt x="184" y="240"/>
                  <a:pt x="212" y="120"/>
                  <a:pt x="2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09" name="Freeform 41"/>
          <p:cNvSpPr>
            <a:spLocks/>
          </p:cNvSpPr>
          <p:nvPr/>
        </p:nvSpPr>
        <p:spPr bwMode="auto">
          <a:xfrm>
            <a:off x="4381500" y="3886200"/>
            <a:ext cx="3035300" cy="1524000"/>
          </a:xfrm>
          <a:custGeom>
            <a:avLst/>
            <a:gdLst>
              <a:gd name="T0" fmla="*/ 800100 w 1912"/>
              <a:gd name="T1" fmla="*/ 0 h 1344"/>
              <a:gd name="T2" fmla="*/ 266700 w 1912"/>
              <a:gd name="T3" fmla="*/ 1251857 h 1344"/>
              <a:gd name="T4" fmla="*/ 2400300 w 1912"/>
              <a:gd name="T5" fmla="*/ 1415143 h 1344"/>
              <a:gd name="T6" fmla="*/ 2933700 w 1912"/>
              <a:gd name="T7" fmla="*/ 598714 h 1344"/>
              <a:gd name="T8" fmla="*/ 3009900 w 1912"/>
              <a:gd name="T9" fmla="*/ 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2" h="1344">
                <a:moveTo>
                  <a:pt x="504" y="0"/>
                </a:moveTo>
                <a:cubicBezTo>
                  <a:pt x="252" y="448"/>
                  <a:pt x="0" y="896"/>
                  <a:pt x="168" y="1104"/>
                </a:cubicBezTo>
                <a:cubicBezTo>
                  <a:pt x="336" y="1312"/>
                  <a:pt x="1232" y="1344"/>
                  <a:pt x="1512" y="1248"/>
                </a:cubicBezTo>
                <a:cubicBezTo>
                  <a:pt x="1792" y="1152"/>
                  <a:pt x="1784" y="736"/>
                  <a:pt x="1848" y="528"/>
                </a:cubicBezTo>
                <a:cubicBezTo>
                  <a:pt x="1912" y="320"/>
                  <a:pt x="1904" y="160"/>
                  <a:pt x="1896"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10" name="Freeform 42"/>
          <p:cNvSpPr>
            <a:spLocks/>
          </p:cNvSpPr>
          <p:nvPr/>
        </p:nvSpPr>
        <p:spPr bwMode="auto">
          <a:xfrm>
            <a:off x="533400" y="2501900"/>
            <a:ext cx="4495800" cy="1079500"/>
          </a:xfrm>
          <a:custGeom>
            <a:avLst/>
            <a:gdLst>
              <a:gd name="T0" fmla="*/ 4495800 w 2904"/>
              <a:gd name="T1" fmla="*/ 813322 h 584"/>
              <a:gd name="T2" fmla="*/ 3083896 w 2904"/>
              <a:gd name="T3" fmla="*/ 103514 h 584"/>
              <a:gd name="T4" fmla="*/ 483020 w 2904"/>
              <a:gd name="T5" fmla="*/ 192240 h 584"/>
              <a:gd name="T6" fmla="*/ 185777 w 2904"/>
              <a:gd name="T7" fmla="*/ 1079500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4" h="584">
                <a:moveTo>
                  <a:pt x="2904" y="440"/>
                </a:moveTo>
                <a:cubicBezTo>
                  <a:pt x="2664" y="276"/>
                  <a:pt x="2424" y="112"/>
                  <a:pt x="1992" y="56"/>
                </a:cubicBezTo>
                <a:cubicBezTo>
                  <a:pt x="1560" y="0"/>
                  <a:pt x="624" y="16"/>
                  <a:pt x="312" y="104"/>
                </a:cubicBezTo>
                <a:cubicBezTo>
                  <a:pt x="0" y="192"/>
                  <a:pt x="60" y="388"/>
                  <a:pt x="120" y="584"/>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11" name="Freeform 43"/>
          <p:cNvSpPr>
            <a:spLocks/>
          </p:cNvSpPr>
          <p:nvPr/>
        </p:nvSpPr>
        <p:spPr bwMode="auto">
          <a:xfrm>
            <a:off x="990600" y="4876800"/>
            <a:ext cx="4191000" cy="1257300"/>
          </a:xfrm>
          <a:custGeom>
            <a:avLst/>
            <a:gdLst>
              <a:gd name="T0" fmla="*/ 0 w 2640"/>
              <a:gd name="T1" fmla="*/ 228600 h 792"/>
              <a:gd name="T2" fmla="*/ 1371600 w 2640"/>
              <a:gd name="T3" fmla="*/ 1219200 h 792"/>
              <a:gd name="T4" fmla="*/ 4191000 w 2640"/>
              <a:gd name="T5" fmla="*/ 0 h 792"/>
              <a:gd name="T6" fmla="*/ 0 60000 65536"/>
              <a:gd name="T7" fmla="*/ 0 60000 65536"/>
              <a:gd name="T8" fmla="*/ 0 60000 65536"/>
            </a:gdLst>
            <a:ahLst/>
            <a:cxnLst>
              <a:cxn ang="T6">
                <a:pos x="T0" y="T1"/>
              </a:cxn>
              <a:cxn ang="T7">
                <a:pos x="T2" y="T3"/>
              </a:cxn>
              <a:cxn ang="T8">
                <a:pos x="T4" y="T5"/>
              </a:cxn>
            </a:cxnLst>
            <a:rect l="0" t="0" r="r" b="b"/>
            <a:pathLst>
              <a:path w="2640" h="792">
                <a:moveTo>
                  <a:pt x="0" y="144"/>
                </a:moveTo>
                <a:cubicBezTo>
                  <a:pt x="212" y="468"/>
                  <a:pt x="424" y="792"/>
                  <a:pt x="864" y="768"/>
                </a:cubicBezTo>
                <a:cubicBezTo>
                  <a:pt x="1304" y="744"/>
                  <a:pt x="1972" y="372"/>
                  <a:pt x="2640" y="0"/>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2812" name="Text Box 45"/>
          <p:cNvSpPr txBox="1">
            <a:spLocks noChangeArrowheads="1"/>
          </p:cNvSpPr>
          <p:nvPr/>
        </p:nvSpPr>
        <p:spPr bwMode="auto">
          <a:xfrm>
            <a:off x="609600" y="1295400"/>
            <a:ext cx="263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Z/C, C/Z, </a:t>
            </a:r>
            <a:r>
              <a:rPr lang="en-GB" sz="2400">
                <a:solidFill>
                  <a:srgbClr val="000099"/>
                </a:solidFill>
              </a:rPr>
              <a:t>A/D, D/A</a:t>
            </a:r>
            <a:endParaRPr lang="en-US" sz="2400">
              <a:solidFill>
                <a:srgbClr val="000099"/>
              </a:solidFill>
            </a:endParaRPr>
          </a:p>
        </p:txBody>
      </p:sp>
    </p:spTree>
    <p:extLst>
      <p:ext uri="{BB962C8B-B14F-4D97-AF65-F5344CB8AC3E}">
        <p14:creationId xmlns:p14="http://schemas.microsoft.com/office/powerpoint/2010/main" val="183398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t>Exercise</a:t>
            </a:r>
            <a:endParaRPr lang="en-US"/>
          </a:p>
        </p:txBody>
      </p:sp>
      <p:sp>
        <p:nvSpPr>
          <p:cNvPr id="33795" name="Text Box 3"/>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3796" name="Text Box 4"/>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3797" name="Text Box 5"/>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3798" name="Text Box 6"/>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3799" name="Text Box 7"/>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3800" name="Line 8"/>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01" name="Line 9"/>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02" name="Line 10"/>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03" name="Line 11"/>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04" name="Line 12"/>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05" name="Line 13"/>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06" name="Text Box 14"/>
          <p:cNvSpPr txBox="1">
            <a:spLocks noChangeArrowheads="1"/>
          </p:cNvSpPr>
          <p:nvPr/>
        </p:nvSpPr>
        <p:spPr bwMode="auto">
          <a:xfrm>
            <a:off x="685800" y="3429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33807" name="Text Box 15"/>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3808" name="Text Box 16"/>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3809" name="Text Box 17"/>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3810" name="Line 18"/>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11" name="Line 19"/>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12" name="Line 20"/>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13" name="Text Box 21"/>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3814" name="Text Box 22"/>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3815" name="Text Box 23"/>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3816" name="Text Box 24"/>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3817" name="Line 25"/>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18" name="Line 26"/>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19" name="Line 27"/>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20" name="Line 28"/>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21" name="Text Box 29"/>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3822" name="Text Box 30"/>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3823" name="Text Box 31"/>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3824" name="Text Box 32"/>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3825" name="Line 33"/>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26" name="Line 34"/>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27" name="Line 35"/>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28" name="Text Box 36"/>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3829" name="Line 37"/>
          <p:cNvSpPr>
            <a:spLocks noChangeShapeType="1"/>
          </p:cNvSpPr>
          <p:nvPr/>
        </p:nvSpPr>
        <p:spPr bwMode="auto">
          <a:xfrm flipV="1">
            <a:off x="6553200" y="3733800"/>
            <a:ext cx="1524000" cy="838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30" name="Freeform 38"/>
          <p:cNvSpPr>
            <a:spLocks/>
          </p:cNvSpPr>
          <p:nvPr/>
        </p:nvSpPr>
        <p:spPr bwMode="auto">
          <a:xfrm>
            <a:off x="990600" y="4800600"/>
            <a:ext cx="1600200" cy="457200"/>
          </a:xfrm>
          <a:custGeom>
            <a:avLst/>
            <a:gdLst>
              <a:gd name="T0" fmla="*/ 0 w 1008"/>
              <a:gd name="T1" fmla="*/ 68580 h 640"/>
              <a:gd name="T2" fmla="*/ 838200 w 1008"/>
              <a:gd name="T3" fmla="*/ 445770 h 640"/>
              <a:gd name="T4" fmla="*/ 1600200 w 1008"/>
              <a:gd name="T5" fmla="*/ 0 h 640"/>
              <a:gd name="T6" fmla="*/ 0 60000 65536"/>
              <a:gd name="T7" fmla="*/ 0 60000 65536"/>
              <a:gd name="T8" fmla="*/ 0 60000 65536"/>
            </a:gdLst>
            <a:ahLst/>
            <a:cxnLst>
              <a:cxn ang="T6">
                <a:pos x="T0" y="T1"/>
              </a:cxn>
              <a:cxn ang="T7">
                <a:pos x="T2" y="T3"/>
              </a:cxn>
              <a:cxn ang="T8">
                <a:pos x="T4" y="T5"/>
              </a:cxn>
            </a:cxnLst>
            <a:rect l="0" t="0" r="r" b="b"/>
            <a:pathLst>
              <a:path w="1008" h="640">
                <a:moveTo>
                  <a:pt x="0" y="96"/>
                </a:moveTo>
                <a:cubicBezTo>
                  <a:pt x="180" y="368"/>
                  <a:pt x="360" y="640"/>
                  <a:pt x="528" y="624"/>
                </a:cubicBezTo>
                <a:cubicBezTo>
                  <a:pt x="696" y="608"/>
                  <a:pt x="852" y="304"/>
                  <a:pt x="1008"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31" name="Freeform 39"/>
          <p:cNvSpPr>
            <a:spLocks/>
          </p:cNvSpPr>
          <p:nvPr/>
        </p:nvSpPr>
        <p:spPr bwMode="auto">
          <a:xfrm>
            <a:off x="2057400" y="4724400"/>
            <a:ext cx="1524000" cy="533400"/>
          </a:xfrm>
          <a:custGeom>
            <a:avLst/>
            <a:gdLst>
              <a:gd name="T0" fmla="*/ 0 w 960"/>
              <a:gd name="T1" fmla="*/ 80010 h 640"/>
              <a:gd name="T2" fmla="*/ 762000 w 960"/>
              <a:gd name="T3" fmla="*/ 520065 h 640"/>
              <a:gd name="T4" fmla="*/ 1524000 w 960"/>
              <a:gd name="T5" fmla="*/ 0 h 640"/>
              <a:gd name="T6" fmla="*/ 0 60000 65536"/>
              <a:gd name="T7" fmla="*/ 0 60000 65536"/>
              <a:gd name="T8" fmla="*/ 0 60000 65536"/>
            </a:gdLst>
            <a:ahLst/>
            <a:cxnLst>
              <a:cxn ang="T6">
                <a:pos x="T0" y="T1"/>
              </a:cxn>
              <a:cxn ang="T7">
                <a:pos x="T2" y="T3"/>
              </a:cxn>
              <a:cxn ang="T8">
                <a:pos x="T4" y="T5"/>
              </a:cxn>
            </a:cxnLst>
            <a:rect l="0" t="0" r="r" b="b"/>
            <a:pathLst>
              <a:path w="960" h="640">
                <a:moveTo>
                  <a:pt x="0" y="96"/>
                </a:moveTo>
                <a:cubicBezTo>
                  <a:pt x="160" y="368"/>
                  <a:pt x="320" y="640"/>
                  <a:pt x="480" y="624"/>
                </a:cubicBezTo>
                <a:cubicBezTo>
                  <a:pt x="640" y="608"/>
                  <a:pt x="800" y="304"/>
                  <a:pt x="96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32" name="Freeform 40"/>
          <p:cNvSpPr>
            <a:spLocks/>
          </p:cNvSpPr>
          <p:nvPr/>
        </p:nvSpPr>
        <p:spPr bwMode="auto">
          <a:xfrm>
            <a:off x="5334000" y="4876800"/>
            <a:ext cx="381000" cy="228600"/>
          </a:xfrm>
          <a:custGeom>
            <a:avLst/>
            <a:gdLst>
              <a:gd name="T0" fmla="*/ 0 w 240"/>
              <a:gd name="T1" fmla="*/ 0 h 240"/>
              <a:gd name="T2" fmla="*/ 228600 w 240"/>
              <a:gd name="T3" fmla="*/ 228600 h 240"/>
              <a:gd name="T4" fmla="*/ 38100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cubicBezTo>
                  <a:pt x="52" y="120"/>
                  <a:pt x="104" y="240"/>
                  <a:pt x="144" y="240"/>
                </a:cubicBezTo>
                <a:cubicBezTo>
                  <a:pt x="184" y="240"/>
                  <a:pt x="212" y="120"/>
                  <a:pt x="2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33" name="Freeform 41"/>
          <p:cNvSpPr>
            <a:spLocks/>
          </p:cNvSpPr>
          <p:nvPr/>
        </p:nvSpPr>
        <p:spPr bwMode="auto">
          <a:xfrm>
            <a:off x="4381500" y="3886200"/>
            <a:ext cx="3035300" cy="1524000"/>
          </a:xfrm>
          <a:custGeom>
            <a:avLst/>
            <a:gdLst>
              <a:gd name="T0" fmla="*/ 800100 w 1912"/>
              <a:gd name="T1" fmla="*/ 0 h 1344"/>
              <a:gd name="T2" fmla="*/ 266700 w 1912"/>
              <a:gd name="T3" fmla="*/ 1251857 h 1344"/>
              <a:gd name="T4" fmla="*/ 2400300 w 1912"/>
              <a:gd name="T5" fmla="*/ 1415143 h 1344"/>
              <a:gd name="T6" fmla="*/ 2933700 w 1912"/>
              <a:gd name="T7" fmla="*/ 598714 h 1344"/>
              <a:gd name="T8" fmla="*/ 3009900 w 1912"/>
              <a:gd name="T9" fmla="*/ 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2" h="1344">
                <a:moveTo>
                  <a:pt x="504" y="0"/>
                </a:moveTo>
                <a:cubicBezTo>
                  <a:pt x="252" y="448"/>
                  <a:pt x="0" y="896"/>
                  <a:pt x="168" y="1104"/>
                </a:cubicBezTo>
                <a:cubicBezTo>
                  <a:pt x="336" y="1312"/>
                  <a:pt x="1232" y="1344"/>
                  <a:pt x="1512" y="1248"/>
                </a:cubicBezTo>
                <a:cubicBezTo>
                  <a:pt x="1792" y="1152"/>
                  <a:pt x="1784" y="736"/>
                  <a:pt x="1848" y="528"/>
                </a:cubicBezTo>
                <a:cubicBezTo>
                  <a:pt x="1912" y="320"/>
                  <a:pt x="1904" y="160"/>
                  <a:pt x="1896"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34" name="Freeform 42"/>
          <p:cNvSpPr>
            <a:spLocks/>
          </p:cNvSpPr>
          <p:nvPr/>
        </p:nvSpPr>
        <p:spPr bwMode="auto">
          <a:xfrm>
            <a:off x="533400" y="2501900"/>
            <a:ext cx="4495800" cy="1079500"/>
          </a:xfrm>
          <a:custGeom>
            <a:avLst/>
            <a:gdLst>
              <a:gd name="T0" fmla="*/ 4495800 w 2904"/>
              <a:gd name="T1" fmla="*/ 813322 h 584"/>
              <a:gd name="T2" fmla="*/ 3083896 w 2904"/>
              <a:gd name="T3" fmla="*/ 103514 h 584"/>
              <a:gd name="T4" fmla="*/ 483020 w 2904"/>
              <a:gd name="T5" fmla="*/ 192240 h 584"/>
              <a:gd name="T6" fmla="*/ 185777 w 2904"/>
              <a:gd name="T7" fmla="*/ 1079500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4" h="584">
                <a:moveTo>
                  <a:pt x="2904" y="440"/>
                </a:moveTo>
                <a:cubicBezTo>
                  <a:pt x="2664" y="276"/>
                  <a:pt x="2424" y="112"/>
                  <a:pt x="1992" y="56"/>
                </a:cubicBezTo>
                <a:cubicBezTo>
                  <a:pt x="1560" y="0"/>
                  <a:pt x="624" y="16"/>
                  <a:pt x="312" y="104"/>
                </a:cubicBezTo>
                <a:cubicBezTo>
                  <a:pt x="0" y="192"/>
                  <a:pt x="60" y="388"/>
                  <a:pt x="120" y="584"/>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35" name="Freeform 43"/>
          <p:cNvSpPr>
            <a:spLocks/>
          </p:cNvSpPr>
          <p:nvPr/>
        </p:nvSpPr>
        <p:spPr bwMode="auto">
          <a:xfrm>
            <a:off x="990600" y="4876800"/>
            <a:ext cx="4191000" cy="1257300"/>
          </a:xfrm>
          <a:custGeom>
            <a:avLst/>
            <a:gdLst>
              <a:gd name="T0" fmla="*/ 0 w 2640"/>
              <a:gd name="T1" fmla="*/ 228600 h 792"/>
              <a:gd name="T2" fmla="*/ 1371600 w 2640"/>
              <a:gd name="T3" fmla="*/ 1219200 h 792"/>
              <a:gd name="T4" fmla="*/ 4191000 w 2640"/>
              <a:gd name="T5" fmla="*/ 0 h 792"/>
              <a:gd name="T6" fmla="*/ 0 60000 65536"/>
              <a:gd name="T7" fmla="*/ 0 60000 65536"/>
              <a:gd name="T8" fmla="*/ 0 60000 65536"/>
            </a:gdLst>
            <a:ahLst/>
            <a:cxnLst>
              <a:cxn ang="T6">
                <a:pos x="T0" y="T1"/>
              </a:cxn>
              <a:cxn ang="T7">
                <a:pos x="T2" y="T3"/>
              </a:cxn>
              <a:cxn ang="T8">
                <a:pos x="T4" y="T5"/>
              </a:cxn>
            </a:cxnLst>
            <a:rect l="0" t="0" r="r" b="b"/>
            <a:pathLst>
              <a:path w="2640" h="792">
                <a:moveTo>
                  <a:pt x="0" y="144"/>
                </a:moveTo>
                <a:cubicBezTo>
                  <a:pt x="212" y="468"/>
                  <a:pt x="424" y="792"/>
                  <a:pt x="864" y="768"/>
                </a:cubicBezTo>
                <a:cubicBezTo>
                  <a:pt x="1304" y="744"/>
                  <a:pt x="1972" y="372"/>
                  <a:pt x="26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36" name="Freeform 44"/>
          <p:cNvSpPr>
            <a:spLocks/>
          </p:cNvSpPr>
          <p:nvPr/>
        </p:nvSpPr>
        <p:spPr bwMode="auto">
          <a:xfrm>
            <a:off x="1524000" y="4876800"/>
            <a:ext cx="4038600" cy="1181100"/>
          </a:xfrm>
          <a:custGeom>
            <a:avLst/>
            <a:gdLst>
              <a:gd name="T0" fmla="*/ 0 w 2544"/>
              <a:gd name="T1" fmla="*/ 0 h 744"/>
              <a:gd name="T2" fmla="*/ 2133600 w 2544"/>
              <a:gd name="T3" fmla="*/ 1143000 h 744"/>
              <a:gd name="T4" fmla="*/ 4038600 w 2544"/>
              <a:gd name="T5" fmla="*/ 228600 h 744"/>
              <a:gd name="T6" fmla="*/ 0 60000 65536"/>
              <a:gd name="T7" fmla="*/ 0 60000 65536"/>
              <a:gd name="T8" fmla="*/ 0 60000 65536"/>
            </a:gdLst>
            <a:ahLst/>
            <a:cxnLst>
              <a:cxn ang="T6">
                <a:pos x="T0" y="T1"/>
              </a:cxn>
              <a:cxn ang="T7">
                <a:pos x="T2" y="T3"/>
              </a:cxn>
              <a:cxn ang="T8">
                <a:pos x="T4" y="T5"/>
              </a:cxn>
            </a:cxnLst>
            <a:rect l="0" t="0" r="r" b="b"/>
            <a:pathLst>
              <a:path w="2544" h="744">
                <a:moveTo>
                  <a:pt x="0" y="0"/>
                </a:moveTo>
                <a:cubicBezTo>
                  <a:pt x="460" y="348"/>
                  <a:pt x="920" y="696"/>
                  <a:pt x="1344" y="720"/>
                </a:cubicBezTo>
                <a:cubicBezTo>
                  <a:pt x="1768" y="744"/>
                  <a:pt x="2156" y="444"/>
                  <a:pt x="2544" y="144"/>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3837" name="Text Box 47"/>
          <p:cNvSpPr txBox="1">
            <a:spLocks noChangeArrowheads="1"/>
          </p:cNvSpPr>
          <p:nvPr/>
        </p:nvSpPr>
        <p:spPr bwMode="auto">
          <a:xfrm>
            <a:off x="609600" y="1295400"/>
            <a:ext cx="280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Z/C, C/Z</a:t>
            </a:r>
            <a:r>
              <a:rPr lang="en-GB" sz="2400">
                <a:solidFill>
                  <a:schemeClr val="tx2"/>
                </a:solidFill>
              </a:rPr>
              <a:t>, A/</a:t>
            </a:r>
            <a:r>
              <a:rPr lang="en-GB" sz="2400">
                <a:solidFill>
                  <a:srgbClr val="000099"/>
                </a:solidFill>
              </a:rPr>
              <a:t>17</a:t>
            </a:r>
            <a:r>
              <a:rPr lang="en-GB" sz="2400">
                <a:solidFill>
                  <a:schemeClr val="tx2"/>
                </a:solidFill>
              </a:rPr>
              <a:t>, D/</a:t>
            </a:r>
            <a:r>
              <a:rPr lang="en-GB" sz="2400">
                <a:solidFill>
                  <a:srgbClr val="000099"/>
                </a:solidFill>
              </a:rPr>
              <a:t>17</a:t>
            </a:r>
            <a:endParaRPr lang="en-US" sz="2400">
              <a:solidFill>
                <a:srgbClr val="000099"/>
              </a:solidFill>
            </a:endParaRPr>
          </a:p>
        </p:txBody>
      </p:sp>
    </p:spTree>
    <p:extLst>
      <p:ext uri="{BB962C8B-B14F-4D97-AF65-F5344CB8AC3E}">
        <p14:creationId xmlns:p14="http://schemas.microsoft.com/office/powerpoint/2010/main" val="2870711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t>Exercise</a:t>
            </a:r>
            <a:endParaRPr lang="en-US"/>
          </a:p>
        </p:txBody>
      </p:sp>
      <p:sp>
        <p:nvSpPr>
          <p:cNvPr id="34819" name="Text Box 3"/>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4820" name="Text Box 4"/>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4821" name="Text Box 5"/>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4822" name="Text Box 6"/>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4823" name="Text Box 7"/>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4824" name="Line 8"/>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25" name="Line 9"/>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26" name="Line 10"/>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27" name="Line 11"/>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28" name="Line 12"/>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29" name="Line 13"/>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30" name="Text Box 14"/>
          <p:cNvSpPr txBox="1">
            <a:spLocks noChangeArrowheads="1"/>
          </p:cNvSpPr>
          <p:nvPr/>
        </p:nvSpPr>
        <p:spPr bwMode="auto">
          <a:xfrm>
            <a:off x="685800" y="3429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34831" name="Text Box 15"/>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4832" name="Text Box 16"/>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4833" name="Text Box 17"/>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4834" name="Line 18"/>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35" name="Line 19"/>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36" name="Line 20"/>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37" name="Text Box 21"/>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4838" name="Text Box 22"/>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4839" name="Text Box 23"/>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4840" name="Text Box 24"/>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4841" name="Line 25"/>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42" name="Line 26"/>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43" name="Line 27"/>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44" name="Line 28"/>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45" name="Text Box 29"/>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4846" name="Text Box 30"/>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4847" name="Text Box 31"/>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4848" name="Text Box 32"/>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4849" name="Line 33"/>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50" name="Line 34"/>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51" name="Line 35"/>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52" name="Text Box 36"/>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4853" name="Line 37"/>
          <p:cNvSpPr>
            <a:spLocks noChangeShapeType="1"/>
          </p:cNvSpPr>
          <p:nvPr/>
        </p:nvSpPr>
        <p:spPr bwMode="auto">
          <a:xfrm flipV="1">
            <a:off x="6553200" y="3733800"/>
            <a:ext cx="1524000" cy="838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54" name="Freeform 38"/>
          <p:cNvSpPr>
            <a:spLocks/>
          </p:cNvSpPr>
          <p:nvPr/>
        </p:nvSpPr>
        <p:spPr bwMode="auto">
          <a:xfrm>
            <a:off x="990600" y="4800600"/>
            <a:ext cx="1600200" cy="457200"/>
          </a:xfrm>
          <a:custGeom>
            <a:avLst/>
            <a:gdLst>
              <a:gd name="T0" fmla="*/ 0 w 1008"/>
              <a:gd name="T1" fmla="*/ 68580 h 640"/>
              <a:gd name="T2" fmla="*/ 838200 w 1008"/>
              <a:gd name="T3" fmla="*/ 445770 h 640"/>
              <a:gd name="T4" fmla="*/ 1600200 w 1008"/>
              <a:gd name="T5" fmla="*/ 0 h 640"/>
              <a:gd name="T6" fmla="*/ 0 60000 65536"/>
              <a:gd name="T7" fmla="*/ 0 60000 65536"/>
              <a:gd name="T8" fmla="*/ 0 60000 65536"/>
            </a:gdLst>
            <a:ahLst/>
            <a:cxnLst>
              <a:cxn ang="T6">
                <a:pos x="T0" y="T1"/>
              </a:cxn>
              <a:cxn ang="T7">
                <a:pos x="T2" y="T3"/>
              </a:cxn>
              <a:cxn ang="T8">
                <a:pos x="T4" y="T5"/>
              </a:cxn>
            </a:cxnLst>
            <a:rect l="0" t="0" r="r" b="b"/>
            <a:pathLst>
              <a:path w="1008" h="640">
                <a:moveTo>
                  <a:pt x="0" y="96"/>
                </a:moveTo>
                <a:cubicBezTo>
                  <a:pt x="180" y="368"/>
                  <a:pt x="360" y="640"/>
                  <a:pt x="528" y="624"/>
                </a:cubicBezTo>
                <a:cubicBezTo>
                  <a:pt x="696" y="608"/>
                  <a:pt x="852" y="304"/>
                  <a:pt x="1008"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55" name="Freeform 39"/>
          <p:cNvSpPr>
            <a:spLocks/>
          </p:cNvSpPr>
          <p:nvPr/>
        </p:nvSpPr>
        <p:spPr bwMode="auto">
          <a:xfrm>
            <a:off x="2057400" y="4724400"/>
            <a:ext cx="1524000" cy="533400"/>
          </a:xfrm>
          <a:custGeom>
            <a:avLst/>
            <a:gdLst>
              <a:gd name="T0" fmla="*/ 0 w 960"/>
              <a:gd name="T1" fmla="*/ 80010 h 640"/>
              <a:gd name="T2" fmla="*/ 762000 w 960"/>
              <a:gd name="T3" fmla="*/ 520065 h 640"/>
              <a:gd name="T4" fmla="*/ 1524000 w 960"/>
              <a:gd name="T5" fmla="*/ 0 h 640"/>
              <a:gd name="T6" fmla="*/ 0 60000 65536"/>
              <a:gd name="T7" fmla="*/ 0 60000 65536"/>
              <a:gd name="T8" fmla="*/ 0 60000 65536"/>
            </a:gdLst>
            <a:ahLst/>
            <a:cxnLst>
              <a:cxn ang="T6">
                <a:pos x="T0" y="T1"/>
              </a:cxn>
              <a:cxn ang="T7">
                <a:pos x="T2" y="T3"/>
              </a:cxn>
              <a:cxn ang="T8">
                <a:pos x="T4" y="T5"/>
              </a:cxn>
            </a:cxnLst>
            <a:rect l="0" t="0" r="r" b="b"/>
            <a:pathLst>
              <a:path w="960" h="640">
                <a:moveTo>
                  <a:pt x="0" y="96"/>
                </a:moveTo>
                <a:cubicBezTo>
                  <a:pt x="160" y="368"/>
                  <a:pt x="320" y="640"/>
                  <a:pt x="480" y="624"/>
                </a:cubicBezTo>
                <a:cubicBezTo>
                  <a:pt x="640" y="608"/>
                  <a:pt x="800" y="304"/>
                  <a:pt x="96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56" name="Freeform 40"/>
          <p:cNvSpPr>
            <a:spLocks/>
          </p:cNvSpPr>
          <p:nvPr/>
        </p:nvSpPr>
        <p:spPr bwMode="auto">
          <a:xfrm>
            <a:off x="5334000" y="4876800"/>
            <a:ext cx="381000" cy="228600"/>
          </a:xfrm>
          <a:custGeom>
            <a:avLst/>
            <a:gdLst>
              <a:gd name="T0" fmla="*/ 0 w 240"/>
              <a:gd name="T1" fmla="*/ 0 h 240"/>
              <a:gd name="T2" fmla="*/ 228600 w 240"/>
              <a:gd name="T3" fmla="*/ 228600 h 240"/>
              <a:gd name="T4" fmla="*/ 38100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cubicBezTo>
                  <a:pt x="52" y="120"/>
                  <a:pt x="104" y="240"/>
                  <a:pt x="144" y="240"/>
                </a:cubicBezTo>
                <a:cubicBezTo>
                  <a:pt x="184" y="240"/>
                  <a:pt x="212" y="120"/>
                  <a:pt x="2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57" name="Freeform 41"/>
          <p:cNvSpPr>
            <a:spLocks/>
          </p:cNvSpPr>
          <p:nvPr/>
        </p:nvSpPr>
        <p:spPr bwMode="auto">
          <a:xfrm>
            <a:off x="4381500" y="3886200"/>
            <a:ext cx="3035300" cy="1524000"/>
          </a:xfrm>
          <a:custGeom>
            <a:avLst/>
            <a:gdLst>
              <a:gd name="T0" fmla="*/ 800100 w 1912"/>
              <a:gd name="T1" fmla="*/ 0 h 1344"/>
              <a:gd name="T2" fmla="*/ 266700 w 1912"/>
              <a:gd name="T3" fmla="*/ 1251857 h 1344"/>
              <a:gd name="T4" fmla="*/ 2400300 w 1912"/>
              <a:gd name="T5" fmla="*/ 1415143 h 1344"/>
              <a:gd name="T6" fmla="*/ 2933700 w 1912"/>
              <a:gd name="T7" fmla="*/ 598714 h 1344"/>
              <a:gd name="T8" fmla="*/ 3009900 w 1912"/>
              <a:gd name="T9" fmla="*/ 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2" h="1344">
                <a:moveTo>
                  <a:pt x="504" y="0"/>
                </a:moveTo>
                <a:cubicBezTo>
                  <a:pt x="252" y="448"/>
                  <a:pt x="0" y="896"/>
                  <a:pt x="168" y="1104"/>
                </a:cubicBezTo>
                <a:cubicBezTo>
                  <a:pt x="336" y="1312"/>
                  <a:pt x="1232" y="1344"/>
                  <a:pt x="1512" y="1248"/>
                </a:cubicBezTo>
                <a:cubicBezTo>
                  <a:pt x="1792" y="1152"/>
                  <a:pt x="1784" y="736"/>
                  <a:pt x="1848" y="528"/>
                </a:cubicBezTo>
                <a:cubicBezTo>
                  <a:pt x="1912" y="320"/>
                  <a:pt x="1904" y="160"/>
                  <a:pt x="1896"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58" name="Freeform 42"/>
          <p:cNvSpPr>
            <a:spLocks/>
          </p:cNvSpPr>
          <p:nvPr/>
        </p:nvSpPr>
        <p:spPr bwMode="auto">
          <a:xfrm>
            <a:off x="533400" y="2501900"/>
            <a:ext cx="4495800" cy="1079500"/>
          </a:xfrm>
          <a:custGeom>
            <a:avLst/>
            <a:gdLst>
              <a:gd name="T0" fmla="*/ 4495800 w 2904"/>
              <a:gd name="T1" fmla="*/ 813322 h 584"/>
              <a:gd name="T2" fmla="*/ 3083896 w 2904"/>
              <a:gd name="T3" fmla="*/ 103514 h 584"/>
              <a:gd name="T4" fmla="*/ 483020 w 2904"/>
              <a:gd name="T5" fmla="*/ 192240 h 584"/>
              <a:gd name="T6" fmla="*/ 185777 w 2904"/>
              <a:gd name="T7" fmla="*/ 1079500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4" h="584">
                <a:moveTo>
                  <a:pt x="2904" y="440"/>
                </a:moveTo>
                <a:cubicBezTo>
                  <a:pt x="2664" y="276"/>
                  <a:pt x="2424" y="112"/>
                  <a:pt x="1992" y="56"/>
                </a:cubicBezTo>
                <a:cubicBezTo>
                  <a:pt x="1560" y="0"/>
                  <a:pt x="624" y="16"/>
                  <a:pt x="312" y="104"/>
                </a:cubicBezTo>
                <a:cubicBezTo>
                  <a:pt x="0" y="192"/>
                  <a:pt x="60" y="388"/>
                  <a:pt x="120" y="584"/>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59" name="Freeform 43"/>
          <p:cNvSpPr>
            <a:spLocks/>
          </p:cNvSpPr>
          <p:nvPr/>
        </p:nvSpPr>
        <p:spPr bwMode="auto">
          <a:xfrm>
            <a:off x="990600" y="4876800"/>
            <a:ext cx="4191000" cy="1257300"/>
          </a:xfrm>
          <a:custGeom>
            <a:avLst/>
            <a:gdLst>
              <a:gd name="T0" fmla="*/ 0 w 2640"/>
              <a:gd name="T1" fmla="*/ 228600 h 792"/>
              <a:gd name="T2" fmla="*/ 1371600 w 2640"/>
              <a:gd name="T3" fmla="*/ 1219200 h 792"/>
              <a:gd name="T4" fmla="*/ 4191000 w 2640"/>
              <a:gd name="T5" fmla="*/ 0 h 792"/>
              <a:gd name="T6" fmla="*/ 0 60000 65536"/>
              <a:gd name="T7" fmla="*/ 0 60000 65536"/>
              <a:gd name="T8" fmla="*/ 0 60000 65536"/>
            </a:gdLst>
            <a:ahLst/>
            <a:cxnLst>
              <a:cxn ang="T6">
                <a:pos x="T0" y="T1"/>
              </a:cxn>
              <a:cxn ang="T7">
                <a:pos x="T2" y="T3"/>
              </a:cxn>
              <a:cxn ang="T8">
                <a:pos x="T4" y="T5"/>
              </a:cxn>
            </a:cxnLst>
            <a:rect l="0" t="0" r="r" b="b"/>
            <a:pathLst>
              <a:path w="2640" h="792">
                <a:moveTo>
                  <a:pt x="0" y="144"/>
                </a:moveTo>
                <a:cubicBezTo>
                  <a:pt x="212" y="468"/>
                  <a:pt x="424" y="792"/>
                  <a:pt x="864" y="768"/>
                </a:cubicBezTo>
                <a:cubicBezTo>
                  <a:pt x="1304" y="744"/>
                  <a:pt x="1972" y="372"/>
                  <a:pt x="26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60" name="Freeform 44"/>
          <p:cNvSpPr>
            <a:spLocks/>
          </p:cNvSpPr>
          <p:nvPr/>
        </p:nvSpPr>
        <p:spPr bwMode="auto">
          <a:xfrm>
            <a:off x="1524000" y="4876800"/>
            <a:ext cx="4038600" cy="1181100"/>
          </a:xfrm>
          <a:custGeom>
            <a:avLst/>
            <a:gdLst>
              <a:gd name="T0" fmla="*/ 0 w 2544"/>
              <a:gd name="T1" fmla="*/ 0 h 744"/>
              <a:gd name="T2" fmla="*/ 2133600 w 2544"/>
              <a:gd name="T3" fmla="*/ 1143000 h 744"/>
              <a:gd name="T4" fmla="*/ 4038600 w 2544"/>
              <a:gd name="T5" fmla="*/ 228600 h 744"/>
              <a:gd name="T6" fmla="*/ 0 60000 65536"/>
              <a:gd name="T7" fmla="*/ 0 60000 65536"/>
              <a:gd name="T8" fmla="*/ 0 60000 65536"/>
            </a:gdLst>
            <a:ahLst/>
            <a:cxnLst>
              <a:cxn ang="T6">
                <a:pos x="T0" y="T1"/>
              </a:cxn>
              <a:cxn ang="T7">
                <a:pos x="T2" y="T3"/>
              </a:cxn>
              <a:cxn ang="T8">
                <a:pos x="T4" y="T5"/>
              </a:cxn>
            </a:cxnLst>
            <a:rect l="0" t="0" r="r" b="b"/>
            <a:pathLst>
              <a:path w="2544" h="744">
                <a:moveTo>
                  <a:pt x="0" y="0"/>
                </a:moveTo>
                <a:cubicBezTo>
                  <a:pt x="460" y="348"/>
                  <a:pt x="920" y="696"/>
                  <a:pt x="1344" y="720"/>
                </a:cubicBezTo>
                <a:cubicBezTo>
                  <a:pt x="1768" y="744"/>
                  <a:pt x="2156" y="444"/>
                  <a:pt x="2544" y="144"/>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61" name="Freeform 46"/>
          <p:cNvSpPr>
            <a:spLocks/>
          </p:cNvSpPr>
          <p:nvPr/>
        </p:nvSpPr>
        <p:spPr bwMode="auto">
          <a:xfrm>
            <a:off x="2057400" y="4876800"/>
            <a:ext cx="4267200" cy="1371600"/>
          </a:xfrm>
          <a:custGeom>
            <a:avLst/>
            <a:gdLst>
              <a:gd name="T0" fmla="*/ 0 w 2688"/>
              <a:gd name="T1" fmla="*/ 0 h 864"/>
              <a:gd name="T2" fmla="*/ 2286000 w 2688"/>
              <a:gd name="T3" fmla="*/ 1371600 h 864"/>
              <a:gd name="T4" fmla="*/ 4267200 w 2688"/>
              <a:gd name="T5" fmla="*/ 0 h 864"/>
              <a:gd name="T6" fmla="*/ 0 60000 65536"/>
              <a:gd name="T7" fmla="*/ 0 60000 65536"/>
              <a:gd name="T8" fmla="*/ 0 60000 65536"/>
            </a:gdLst>
            <a:ahLst/>
            <a:cxnLst>
              <a:cxn ang="T6">
                <a:pos x="T0" y="T1"/>
              </a:cxn>
              <a:cxn ang="T7">
                <a:pos x="T2" y="T3"/>
              </a:cxn>
              <a:cxn ang="T8">
                <a:pos x="T4" y="T5"/>
              </a:cxn>
            </a:cxnLst>
            <a:rect l="0" t="0" r="r" b="b"/>
            <a:pathLst>
              <a:path w="2688" h="864">
                <a:moveTo>
                  <a:pt x="0" y="0"/>
                </a:moveTo>
                <a:cubicBezTo>
                  <a:pt x="496" y="432"/>
                  <a:pt x="992" y="864"/>
                  <a:pt x="1440" y="864"/>
                </a:cubicBezTo>
                <a:cubicBezTo>
                  <a:pt x="1888" y="864"/>
                  <a:pt x="2288" y="432"/>
                  <a:pt x="2688" y="0"/>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4862" name="Text Box 47"/>
          <p:cNvSpPr txBox="1">
            <a:spLocks noChangeArrowheads="1"/>
          </p:cNvSpPr>
          <p:nvPr/>
        </p:nvSpPr>
        <p:spPr bwMode="auto">
          <a:xfrm>
            <a:off x="609600" y="1295400"/>
            <a:ext cx="405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Z/C, C/Z</a:t>
            </a:r>
            <a:r>
              <a:rPr lang="en-GB" sz="2400">
                <a:solidFill>
                  <a:schemeClr val="tx2"/>
                </a:solidFill>
              </a:rPr>
              <a:t>, A/</a:t>
            </a:r>
            <a:r>
              <a:rPr lang="en-GB" sz="2400"/>
              <a:t>17, D/17</a:t>
            </a:r>
            <a:r>
              <a:rPr lang="en-GB" sz="2400">
                <a:solidFill>
                  <a:srgbClr val="000099"/>
                </a:solidFill>
              </a:rPr>
              <a:t>, B/E, E/B</a:t>
            </a:r>
            <a:endParaRPr lang="en-US" sz="2400">
              <a:solidFill>
                <a:srgbClr val="000099"/>
              </a:solidFill>
            </a:endParaRPr>
          </a:p>
        </p:txBody>
      </p:sp>
    </p:spTree>
    <p:extLst>
      <p:ext uri="{BB962C8B-B14F-4D97-AF65-F5344CB8AC3E}">
        <p14:creationId xmlns:p14="http://schemas.microsoft.com/office/powerpoint/2010/main" val="332739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t>Prolog is a ‘declarative’ language</a:t>
            </a:r>
            <a:endParaRPr lang="en-US"/>
          </a:p>
        </p:txBody>
      </p:sp>
      <p:sp>
        <p:nvSpPr>
          <p:cNvPr id="8195" name="Rectangle 3"/>
          <p:cNvSpPr>
            <a:spLocks noGrp="1" noChangeArrowheads="1"/>
          </p:cNvSpPr>
          <p:nvPr>
            <p:ph type="body" idx="1"/>
          </p:nvPr>
        </p:nvSpPr>
        <p:spPr/>
        <p:txBody>
          <a:bodyPr/>
          <a:lstStyle/>
          <a:p>
            <a:pPr eaLnBrk="1" hangingPunct="1"/>
            <a:r>
              <a:rPr lang="en-GB"/>
              <a:t>Clauses are statements about what is true about a problem, instead of instructions how to accomplish the solution.</a:t>
            </a:r>
          </a:p>
          <a:p>
            <a:pPr eaLnBrk="1" hangingPunct="1"/>
            <a:r>
              <a:rPr lang="en-GB"/>
              <a:t>The Prolog system uses the clauses to work out how to accomplish the solution by searching through the space of possible solutions.</a:t>
            </a:r>
          </a:p>
          <a:p>
            <a:pPr eaLnBrk="1" hangingPunct="1"/>
            <a:r>
              <a:rPr lang="en-GB"/>
              <a:t>Not all problems have pure declarative specifications. Sometimes extralogical statements are needed. </a:t>
            </a:r>
            <a:endParaRPr lang="en-US"/>
          </a:p>
        </p:txBody>
      </p:sp>
    </p:spTree>
    <p:extLst>
      <p:ext uri="{BB962C8B-B14F-4D97-AF65-F5344CB8AC3E}">
        <p14:creationId xmlns:p14="http://schemas.microsoft.com/office/powerpoint/2010/main" val="883388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47"/>
          <p:cNvSpPr>
            <a:spLocks noChangeArrowheads="1"/>
          </p:cNvSpPr>
          <p:nvPr/>
        </p:nvSpPr>
        <p:spPr bwMode="auto">
          <a:xfrm>
            <a:off x="2362200" y="3505200"/>
            <a:ext cx="1600200" cy="1143000"/>
          </a:xfrm>
          <a:prstGeom prst="triangle">
            <a:avLst>
              <a:gd name="adj" fmla="val 3928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5843" name="Rectangle 2"/>
          <p:cNvSpPr>
            <a:spLocks noGrp="1" noChangeArrowheads="1"/>
          </p:cNvSpPr>
          <p:nvPr>
            <p:ph type="title"/>
          </p:nvPr>
        </p:nvSpPr>
        <p:spPr/>
        <p:txBody>
          <a:bodyPr/>
          <a:lstStyle/>
          <a:p>
            <a:pPr eaLnBrk="1" hangingPunct="1"/>
            <a:r>
              <a:rPr lang="en-GB"/>
              <a:t>Exercise</a:t>
            </a:r>
            <a:endParaRPr lang="en-US"/>
          </a:p>
        </p:txBody>
      </p:sp>
      <p:sp>
        <p:nvSpPr>
          <p:cNvPr id="35844" name="Text Box 3"/>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5845" name="Text Box 4"/>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5846" name="Text Box 5"/>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5847" name="Text Box 6"/>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5848" name="Text Box 7"/>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5849" name="Line 8"/>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50" name="Line 9"/>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51" name="Line 10"/>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52" name="Line 11"/>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53" name="Line 12"/>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54" name="Line 13"/>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55" name="Text Box 14"/>
          <p:cNvSpPr txBox="1">
            <a:spLocks noChangeArrowheads="1"/>
          </p:cNvSpPr>
          <p:nvPr/>
        </p:nvSpPr>
        <p:spPr bwMode="auto">
          <a:xfrm>
            <a:off x="685800" y="3429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35856" name="Text Box 15"/>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5857" name="Text Box 16"/>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5858" name="Text Box 17"/>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5859" name="Line 18"/>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60" name="Line 19"/>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61" name="Line 20"/>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62" name="Text Box 21"/>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5863" name="Text Box 22"/>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5864" name="Text Box 23"/>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5865" name="Text Box 24"/>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5866" name="Line 25"/>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67" name="Line 26"/>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68" name="Line 27"/>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69" name="Line 28"/>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70" name="Text Box 29"/>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5871" name="Text Box 30"/>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5872" name="Text Box 31"/>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5873" name="Text Box 32"/>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5874" name="Line 33"/>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75" name="Line 34"/>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76" name="Line 35"/>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77" name="Text Box 36"/>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5878" name="Line 37"/>
          <p:cNvSpPr>
            <a:spLocks noChangeShapeType="1"/>
          </p:cNvSpPr>
          <p:nvPr/>
        </p:nvSpPr>
        <p:spPr bwMode="auto">
          <a:xfrm flipV="1">
            <a:off x="6553200" y="3733800"/>
            <a:ext cx="1524000" cy="838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79" name="Freeform 38"/>
          <p:cNvSpPr>
            <a:spLocks/>
          </p:cNvSpPr>
          <p:nvPr/>
        </p:nvSpPr>
        <p:spPr bwMode="auto">
          <a:xfrm>
            <a:off x="990600" y="4800600"/>
            <a:ext cx="1600200" cy="457200"/>
          </a:xfrm>
          <a:custGeom>
            <a:avLst/>
            <a:gdLst>
              <a:gd name="T0" fmla="*/ 0 w 1008"/>
              <a:gd name="T1" fmla="*/ 68580 h 640"/>
              <a:gd name="T2" fmla="*/ 838200 w 1008"/>
              <a:gd name="T3" fmla="*/ 445770 h 640"/>
              <a:gd name="T4" fmla="*/ 1600200 w 1008"/>
              <a:gd name="T5" fmla="*/ 0 h 640"/>
              <a:gd name="T6" fmla="*/ 0 60000 65536"/>
              <a:gd name="T7" fmla="*/ 0 60000 65536"/>
              <a:gd name="T8" fmla="*/ 0 60000 65536"/>
            </a:gdLst>
            <a:ahLst/>
            <a:cxnLst>
              <a:cxn ang="T6">
                <a:pos x="T0" y="T1"/>
              </a:cxn>
              <a:cxn ang="T7">
                <a:pos x="T2" y="T3"/>
              </a:cxn>
              <a:cxn ang="T8">
                <a:pos x="T4" y="T5"/>
              </a:cxn>
            </a:cxnLst>
            <a:rect l="0" t="0" r="r" b="b"/>
            <a:pathLst>
              <a:path w="1008" h="640">
                <a:moveTo>
                  <a:pt x="0" y="96"/>
                </a:moveTo>
                <a:cubicBezTo>
                  <a:pt x="180" y="368"/>
                  <a:pt x="360" y="640"/>
                  <a:pt x="528" y="624"/>
                </a:cubicBezTo>
                <a:cubicBezTo>
                  <a:pt x="696" y="608"/>
                  <a:pt x="852" y="304"/>
                  <a:pt x="1008"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80" name="Freeform 39"/>
          <p:cNvSpPr>
            <a:spLocks/>
          </p:cNvSpPr>
          <p:nvPr/>
        </p:nvSpPr>
        <p:spPr bwMode="auto">
          <a:xfrm>
            <a:off x="2057400" y="4724400"/>
            <a:ext cx="1524000" cy="533400"/>
          </a:xfrm>
          <a:custGeom>
            <a:avLst/>
            <a:gdLst>
              <a:gd name="T0" fmla="*/ 0 w 960"/>
              <a:gd name="T1" fmla="*/ 80010 h 640"/>
              <a:gd name="T2" fmla="*/ 762000 w 960"/>
              <a:gd name="T3" fmla="*/ 520065 h 640"/>
              <a:gd name="T4" fmla="*/ 1524000 w 960"/>
              <a:gd name="T5" fmla="*/ 0 h 640"/>
              <a:gd name="T6" fmla="*/ 0 60000 65536"/>
              <a:gd name="T7" fmla="*/ 0 60000 65536"/>
              <a:gd name="T8" fmla="*/ 0 60000 65536"/>
            </a:gdLst>
            <a:ahLst/>
            <a:cxnLst>
              <a:cxn ang="T6">
                <a:pos x="T0" y="T1"/>
              </a:cxn>
              <a:cxn ang="T7">
                <a:pos x="T2" y="T3"/>
              </a:cxn>
              <a:cxn ang="T8">
                <a:pos x="T4" y="T5"/>
              </a:cxn>
            </a:cxnLst>
            <a:rect l="0" t="0" r="r" b="b"/>
            <a:pathLst>
              <a:path w="960" h="640">
                <a:moveTo>
                  <a:pt x="0" y="96"/>
                </a:moveTo>
                <a:cubicBezTo>
                  <a:pt x="160" y="368"/>
                  <a:pt x="320" y="640"/>
                  <a:pt x="480" y="624"/>
                </a:cubicBezTo>
                <a:cubicBezTo>
                  <a:pt x="640" y="608"/>
                  <a:pt x="800" y="304"/>
                  <a:pt x="96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81" name="Freeform 40"/>
          <p:cNvSpPr>
            <a:spLocks/>
          </p:cNvSpPr>
          <p:nvPr/>
        </p:nvSpPr>
        <p:spPr bwMode="auto">
          <a:xfrm>
            <a:off x="5334000" y="4876800"/>
            <a:ext cx="381000" cy="228600"/>
          </a:xfrm>
          <a:custGeom>
            <a:avLst/>
            <a:gdLst>
              <a:gd name="T0" fmla="*/ 0 w 240"/>
              <a:gd name="T1" fmla="*/ 0 h 240"/>
              <a:gd name="T2" fmla="*/ 228600 w 240"/>
              <a:gd name="T3" fmla="*/ 228600 h 240"/>
              <a:gd name="T4" fmla="*/ 38100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cubicBezTo>
                  <a:pt x="52" y="120"/>
                  <a:pt x="104" y="240"/>
                  <a:pt x="144" y="240"/>
                </a:cubicBezTo>
                <a:cubicBezTo>
                  <a:pt x="184" y="240"/>
                  <a:pt x="212" y="120"/>
                  <a:pt x="2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82" name="Freeform 41"/>
          <p:cNvSpPr>
            <a:spLocks/>
          </p:cNvSpPr>
          <p:nvPr/>
        </p:nvSpPr>
        <p:spPr bwMode="auto">
          <a:xfrm>
            <a:off x="4381500" y="3886200"/>
            <a:ext cx="3035300" cy="1524000"/>
          </a:xfrm>
          <a:custGeom>
            <a:avLst/>
            <a:gdLst>
              <a:gd name="T0" fmla="*/ 800100 w 1912"/>
              <a:gd name="T1" fmla="*/ 0 h 1344"/>
              <a:gd name="T2" fmla="*/ 266700 w 1912"/>
              <a:gd name="T3" fmla="*/ 1251857 h 1344"/>
              <a:gd name="T4" fmla="*/ 2400300 w 1912"/>
              <a:gd name="T5" fmla="*/ 1415143 h 1344"/>
              <a:gd name="T6" fmla="*/ 2933700 w 1912"/>
              <a:gd name="T7" fmla="*/ 598714 h 1344"/>
              <a:gd name="T8" fmla="*/ 3009900 w 1912"/>
              <a:gd name="T9" fmla="*/ 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2" h="1344">
                <a:moveTo>
                  <a:pt x="504" y="0"/>
                </a:moveTo>
                <a:cubicBezTo>
                  <a:pt x="252" y="448"/>
                  <a:pt x="0" y="896"/>
                  <a:pt x="168" y="1104"/>
                </a:cubicBezTo>
                <a:cubicBezTo>
                  <a:pt x="336" y="1312"/>
                  <a:pt x="1232" y="1344"/>
                  <a:pt x="1512" y="1248"/>
                </a:cubicBezTo>
                <a:cubicBezTo>
                  <a:pt x="1792" y="1152"/>
                  <a:pt x="1784" y="736"/>
                  <a:pt x="1848" y="528"/>
                </a:cubicBezTo>
                <a:cubicBezTo>
                  <a:pt x="1912" y="320"/>
                  <a:pt x="1904" y="160"/>
                  <a:pt x="1896"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83" name="Freeform 42"/>
          <p:cNvSpPr>
            <a:spLocks/>
          </p:cNvSpPr>
          <p:nvPr/>
        </p:nvSpPr>
        <p:spPr bwMode="auto">
          <a:xfrm>
            <a:off x="533400" y="2501900"/>
            <a:ext cx="4495800" cy="1079500"/>
          </a:xfrm>
          <a:custGeom>
            <a:avLst/>
            <a:gdLst>
              <a:gd name="T0" fmla="*/ 4495800 w 2904"/>
              <a:gd name="T1" fmla="*/ 813322 h 584"/>
              <a:gd name="T2" fmla="*/ 3083896 w 2904"/>
              <a:gd name="T3" fmla="*/ 103514 h 584"/>
              <a:gd name="T4" fmla="*/ 483020 w 2904"/>
              <a:gd name="T5" fmla="*/ 192240 h 584"/>
              <a:gd name="T6" fmla="*/ 185777 w 2904"/>
              <a:gd name="T7" fmla="*/ 1079500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4" h="584">
                <a:moveTo>
                  <a:pt x="2904" y="440"/>
                </a:moveTo>
                <a:cubicBezTo>
                  <a:pt x="2664" y="276"/>
                  <a:pt x="2424" y="112"/>
                  <a:pt x="1992" y="56"/>
                </a:cubicBezTo>
                <a:cubicBezTo>
                  <a:pt x="1560" y="0"/>
                  <a:pt x="624" y="16"/>
                  <a:pt x="312" y="104"/>
                </a:cubicBezTo>
                <a:cubicBezTo>
                  <a:pt x="0" y="192"/>
                  <a:pt x="60" y="388"/>
                  <a:pt x="120" y="584"/>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84" name="Freeform 43"/>
          <p:cNvSpPr>
            <a:spLocks/>
          </p:cNvSpPr>
          <p:nvPr/>
        </p:nvSpPr>
        <p:spPr bwMode="auto">
          <a:xfrm>
            <a:off x="990600" y="4876800"/>
            <a:ext cx="4191000" cy="1257300"/>
          </a:xfrm>
          <a:custGeom>
            <a:avLst/>
            <a:gdLst>
              <a:gd name="T0" fmla="*/ 0 w 2640"/>
              <a:gd name="T1" fmla="*/ 228600 h 792"/>
              <a:gd name="T2" fmla="*/ 1371600 w 2640"/>
              <a:gd name="T3" fmla="*/ 1219200 h 792"/>
              <a:gd name="T4" fmla="*/ 4191000 w 2640"/>
              <a:gd name="T5" fmla="*/ 0 h 792"/>
              <a:gd name="T6" fmla="*/ 0 60000 65536"/>
              <a:gd name="T7" fmla="*/ 0 60000 65536"/>
              <a:gd name="T8" fmla="*/ 0 60000 65536"/>
            </a:gdLst>
            <a:ahLst/>
            <a:cxnLst>
              <a:cxn ang="T6">
                <a:pos x="T0" y="T1"/>
              </a:cxn>
              <a:cxn ang="T7">
                <a:pos x="T2" y="T3"/>
              </a:cxn>
              <a:cxn ang="T8">
                <a:pos x="T4" y="T5"/>
              </a:cxn>
            </a:cxnLst>
            <a:rect l="0" t="0" r="r" b="b"/>
            <a:pathLst>
              <a:path w="2640" h="792">
                <a:moveTo>
                  <a:pt x="0" y="144"/>
                </a:moveTo>
                <a:cubicBezTo>
                  <a:pt x="212" y="468"/>
                  <a:pt x="424" y="792"/>
                  <a:pt x="864" y="768"/>
                </a:cubicBezTo>
                <a:cubicBezTo>
                  <a:pt x="1304" y="744"/>
                  <a:pt x="1972" y="372"/>
                  <a:pt x="26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85" name="Freeform 44"/>
          <p:cNvSpPr>
            <a:spLocks/>
          </p:cNvSpPr>
          <p:nvPr/>
        </p:nvSpPr>
        <p:spPr bwMode="auto">
          <a:xfrm>
            <a:off x="1524000" y="4876800"/>
            <a:ext cx="4038600" cy="1181100"/>
          </a:xfrm>
          <a:custGeom>
            <a:avLst/>
            <a:gdLst>
              <a:gd name="T0" fmla="*/ 0 w 2544"/>
              <a:gd name="T1" fmla="*/ 0 h 744"/>
              <a:gd name="T2" fmla="*/ 2133600 w 2544"/>
              <a:gd name="T3" fmla="*/ 1143000 h 744"/>
              <a:gd name="T4" fmla="*/ 4038600 w 2544"/>
              <a:gd name="T5" fmla="*/ 228600 h 744"/>
              <a:gd name="T6" fmla="*/ 0 60000 65536"/>
              <a:gd name="T7" fmla="*/ 0 60000 65536"/>
              <a:gd name="T8" fmla="*/ 0 60000 65536"/>
            </a:gdLst>
            <a:ahLst/>
            <a:cxnLst>
              <a:cxn ang="T6">
                <a:pos x="T0" y="T1"/>
              </a:cxn>
              <a:cxn ang="T7">
                <a:pos x="T2" y="T3"/>
              </a:cxn>
              <a:cxn ang="T8">
                <a:pos x="T4" y="T5"/>
              </a:cxn>
            </a:cxnLst>
            <a:rect l="0" t="0" r="r" b="b"/>
            <a:pathLst>
              <a:path w="2544" h="744">
                <a:moveTo>
                  <a:pt x="0" y="0"/>
                </a:moveTo>
                <a:cubicBezTo>
                  <a:pt x="460" y="348"/>
                  <a:pt x="920" y="696"/>
                  <a:pt x="1344" y="720"/>
                </a:cubicBezTo>
                <a:cubicBezTo>
                  <a:pt x="1768" y="744"/>
                  <a:pt x="2156" y="444"/>
                  <a:pt x="2544" y="144"/>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86" name="Freeform 46"/>
          <p:cNvSpPr>
            <a:spLocks/>
          </p:cNvSpPr>
          <p:nvPr/>
        </p:nvSpPr>
        <p:spPr bwMode="auto">
          <a:xfrm>
            <a:off x="2057400" y="4876800"/>
            <a:ext cx="4267200" cy="1371600"/>
          </a:xfrm>
          <a:custGeom>
            <a:avLst/>
            <a:gdLst>
              <a:gd name="T0" fmla="*/ 0 w 2688"/>
              <a:gd name="T1" fmla="*/ 0 h 864"/>
              <a:gd name="T2" fmla="*/ 2286000 w 2688"/>
              <a:gd name="T3" fmla="*/ 1371600 h 864"/>
              <a:gd name="T4" fmla="*/ 4267200 w 2688"/>
              <a:gd name="T5" fmla="*/ 0 h 864"/>
              <a:gd name="T6" fmla="*/ 0 60000 65536"/>
              <a:gd name="T7" fmla="*/ 0 60000 65536"/>
              <a:gd name="T8" fmla="*/ 0 60000 65536"/>
            </a:gdLst>
            <a:ahLst/>
            <a:cxnLst>
              <a:cxn ang="T6">
                <a:pos x="T0" y="T1"/>
              </a:cxn>
              <a:cxn ang="T7">
                <a:pos x="T2" y="T3"/>
              </a:cxn>
              <a:cxn ang="T8">
                <a:pos x="T4" y="T5"/>
              </a:cxn>
            </a:cxnLst>
            <a:rect l="0" t="0" r="r" b="b"/>
            <a:pathLst>
              <a:path w="2688" h="864">
                <a:moveTo>
                  <a:pt x="0" y="0"/>
                </a:moveTo>
                <a:cubicBezTo>
                  <a:pt x="496" y="432"/>
                  <a:pt x="992" y="864"/>
                  <a:pt x="1440" y="864"/>
                </a:cubicBezTo>
                <a:cubicBezTo>
                  <a:pt x="1888" y="864"/>
                  <a:pt x="2288" y="432"/>
                  <a:pt x="2688"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87" name="Freeform 48"/>
          <p:cNvSpPr>
            <a:spLocks/>
          </p:cNvSpPr>
          <p:nvPr/>
        </p:nvSpPr>
        <p:spPr bwMode="auto">
          <a:xfrm>
            <a:off x="3124200" y="1981200"/>
            <a:ext cx="4953000" cy="1727200"/>
          </a:xfrm>
          <a:custGeom>
            <a:avLst/>
            <a:gdLst>
              <a:gd name="T0" fmla="*/ 0 w 2928"/>
              <a:gd name="T1" fmla="*/ 1727200 h 1232"/>
              <a:gd name="T2" fmla="*/ 1055557 w 2928"/>
              <a:gd name="T3" fmla="*/ 246743 h 1232"/>
              <a:gd name="T4" fmla="*/ 4384623 w 2928"/>
              <a:gd name="T5" fmla="*/ 246743 h 1232"/>
              <a:gd name="T6" fmla="*/ 4465820 w 2928"/>
              <a:gd name="T7" fmla="*/ 1458026 h 1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1232">
                <a:moveTo>
                  <a:pt x="0" y="1232"/>
                </a:moveTo>
                <a:cubicBezTo>
                  <a:pt x="96" y="792"/>
                  <a:pt x="192" y="352"/>
                  <a:pt x="624" y="176"/>
                </a:cubicBezTo>
                <a:cubicBezTo>
                  <a:pt x="1056" y="0"/>
                  <a:pt x="2256" y="32"/>
                  <a:pt x="2592" y="176"/>
                </a:cubicBezTo>
                <a:cubicBezTo>
                  <a:pt x="2928" y="320"/>
                  <a:pt x="2784" y="680"/>
                  <a:pt x="2640" y="1040"/>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5888" name="Text Box 49"/>
          <p:cNvSpPr txBox="1">
            <a:spLocks noChangeArrowheads="1"/>
          </p:cNvSpPr>
          <p:nvPr/>
        </p:nvSpPr>
        <p:spPr bwMode="auto">
          <a:xfrm>
            <a:off x="609600" y="1295400"/>
            <a:ext cx="502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Z/</a:t>
            </a:r>
            <a:r>
              <a:rPr lang="en-GB" sz="2400">
                <a:solidFill>
                  <a:srgbClr val="000099"/>
                </a:solidFill>
              </a:rPr>
              <a:t>17+B</a:t>
            </a:r>
            <a:r>
              <a:rPr lang="en-GB" sz="2400"/>
              <a:t>, C/</a:t>
            </a:r>
            <a:r>
              <a:rPr lang="en-GB" sz="2400">
                <a:solidFill>
                  <a:srgbClr val="000099"/>
                </a:solidFill>
              </a:rPr>
              <a:t>17+B</a:t>
            </a:r>
            <a:r>
              <a:rPr lang="en-GB" sz="2400">
                <a:solidFill>
                  <a:schemeClr val="tx2"/>
                </a:solidFill>
              </a:rPr>
              <a:t>, A/</a:t>
            </a:r>
            <a:r>
              <a:rPr lang="en-GB" sz="2400"/>
              <a:t>17, D/17</a:t>
            </a:r>
            <a:r>
              <a:rPr lang="en-GB" sz="2400">
                <a:solidFill>
                  <a:schemeClr val="tx2"/>
                </a:solidFill>
              </a:rPr>
              <a:t>, B/E, E/B</a:t>
            </a:r>
            <a:endParaRPr lang="en-US" sz="2400">
              <a:solidFill>
                <a:schemeClr val="tx2"/>
              </a:solidFill>
            </a:endParaRPr>
          </a:p>
        </p:txBody>
      </p:sp>
    </p:spTree>
    <p:extLst>
      <p:ext uri="{BB962C8B-B14F-4D97-AF65-F5344CB8AC3E}">
        <p14:creationId xmlns:p14="http://schemas.microsoft.com/office/powerpoint/2010/main" val="1702388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2362200" y="3505200"/>
            <a:ext cx="1600200" cy="1143000"/>
          </a:xfrm>
          <a:prstGeom prst="triangle">
            <a:avLst>
              <a:gd name="adj" fmla="val 3928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867" name="Rectangle 3"/>
          <p:cNvSpPr>
            <a:spLocks noGrp="1" noChangeArrowheads="1"/>
          </p:cNvSpPr>
          <p:nvPr>
            <p:ph type="title"/>
          </p:nvPr>
        </p:nvSpPr>
        <p:spPr/>
        <p:txBody>
          <a:bodyPr/>
          <a:lstStyle/>
          <a:p>
            <a:pPr eaLnBrk="1" hangingPunct="1"/>
            <a:r>
              <a:rPr lang="en-GB"/>
              <a:t>Exercise</a:t>
            </a:r>
            <a:endParaRPr lang="en-US"/>
          </a:p>
        </p:txBody>
      </p:sp>
      <p:sp>
        <p:nvSpPr>
          <p:cNvPr id="36868" name="Text Box 4"/>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6869" name="Text Box 5"/>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6870" name="Text Box 6"/>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6871"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6872"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6873"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74"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75" name="Line 11"/>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76" name="Line 12"/>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77" name="Line 13"/>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78"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79" name="Text Box 15"/>
          <p:cNvSpPr txBox="1">
            <a:spLocks noChangeArrowheads="1"/>
          </p:cNvSpPr>
          <p:nvPr/>
        </p:nvSpPr>
        <p:spPr bwMode="auto">
          <a:xfrm>
            <a:off x="685800" y="3429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Z</a:t>
            </a:r>
            <a:endParaRPr lang="en-US" sz="2400">
              <a:latin typeface="Helvetica-Narrow" pitchFamily="34" charset="0"/>
            </a:endParaRPr>
          </a:p>
        </p:txBody>
      </p:sp>
      <p:sp>
        <p:nvSpPr>
          <p:cNvPr id="36880" name="Text Box 16"/>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6881" name="Text Box 17"/>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6882" name="Text Box 18"/>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6883"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84"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85"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86" name="Text Box 22"/>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6887" name="Text Box 23"/>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6888"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6889"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6890"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91"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92" name="Line 28"/>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93"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94" name="Text Box 30"/>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6895" name="Text Box 31"/>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6896" name="Text Box 32"/>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6897"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6898"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899"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00"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01" name="Text Box 37"/>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6902" name="Line 38"/>
          <p:cNvSpPr>
            <a:spLocks noChangeShapeType="1"/>
          </p:cNvSpPr>
          <p:nvPr/>
        </p:nvSpPr>
        <p:spPr bwMode="auto">
          <a:xfrm flipV="1">
            <a:off x="6553200" y="3733800"/>
            <a:ext cx="1524000" cy="838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03" name="Freeform 39"/>
          <p:cNvSpPr>
            <a:spLocks/>
          </p:cNvSpPr>
          <p:nvPr/>
        </p:nvSpPr>
        <p:spPr bwMode="auto">
          <a:xfrm>
            <a:off x="990600" y="4800600"/>
            <a:ext cx="1600200" cy="457200"/>
          </a:xfrm>
          <a:custGeom>
            <a:avLst/>
            <a:gdLst>
              <a:gd name="T0" fmla="*/ 0 w 1008"/>
              <a:gd name="T1" fmla="*/ 68580 h 640"/>
              <a:gd name="T2" fmla="*/ 838200 w 1008"/>
              <a:gd name="T3" fmla="*/ 445770 h 640"/>
              <a:gd name="T4" fmla="*/ 1600200 w 1008"/>
              <a:gd name="T5" fmla="*/ 0 h 640"/>
              <a:gd name="T6" fmla="*/ 0 60000 65536"/>
              <a:gd name="T7" fmla="*/ 0 60000 65536"/>
              <a:gd name="T8" fmla="*/ 0 60000 65536"/>
            </a:gdLst>
            <a:ahLst/>
            <a:cxnLst>
              <a:cxn ang="T6">
                <a:pos x="T0" y="T1"/>
              </a:cxn>
              <a:cxn ang="T7">
                <a:pos x="T2" y="T3"/>
              </a:cxn>
              <a:cxn ang="T8">
                <a:pos x="T4" y="T5"/>
              </a:cxn>
            </a:cxnLst>
            <a:rect l="0" t="0" r="r" b="b"/>
            <a:pathLst>
              <a:path w="1008" h="640">
                <a:moveTo>
                  <a:pt x="0" y="96"/>
                </a:moveTo>
                <a:cubicBezTo>
                  <a:pt x="180" y="368"/>
                  <a:pt x="360" y="640"/>
                  <a:pt x="528" y="624"/>
                </a:cubicBezTo>
                <a:cubicBezTo>
                  <a:pt x="696" y="608"/>
                  <a:pt x="852" y="304"/>
                  <a:pt x="1008"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04" name="Freeform 40"/>
          <p:cNvSpPr>
            <a:spLocks/>
          </p:cNvSpPr>
          <p:nvPr/>
        </p:nvSpPr>
        <p:spPr bwMode="auto">
          <a:xfrm>
            <a:off x="2057400" y="4724400"/>
            <a:ext cx="1524000" cy="533400"/>
          </a:xfrm>
          <a:custGeom>
            <a:avLst/>
            <a:gdLst>
              <a:gd name="T0" fmla="*/ 0 w 960"/>
              <a:gd name="T1" fmla="*/ 80010 h 640"/>
              <a:gd name="T2" fmla="*/ 762000 w 960"/>
              <a:gd name="T3" fmla="*/ 520065 h 640"/>
              <a:gd name="T4" fmla="*/ 1524000 w 960"/>
              <a:gd name="T5" fmla="*/ 0 h 640"/>
              <a:gd name="T6" fmla="*/ 0 60000 65536"/>
              <a:gd name="T7" fmla="*/ 0 60000 65536"/>
              <a:gd name="T8" fmla="*/ 0 60000 65536"/>
            </a:gdLst>
            <a:ahLst/>
            <a:cxnLst>
              <a:cxn ang="T6">
                <a:pos x="T0" y="T1"/>
              </a:cxn>
              <a:cxn ang="T7">
                <a:pos x="T2" y="T3"/>
              </a:cxn>
              <a:cxn ang="T8">
                <a:pos x="T4" y="T5"/>
              </a:cxn>
            </a:cxnLst>
            <a:rect l="0" t="0" r="r" b="b"/>
            <a:pathLst>
              <a:path w="960" h="640">
                <a:moveTo>
                  <a:pt x="0" y="96"/>
                </a:moveTo>
                <a:cubicBezTo>
                  <a:pt x="160" y="368"/>
                  <a:pt x="320" y="640"/>
                  <a:pt x="480" y="624"/>
                </a:cubicBezTo>
                <a:cubicBezTo>
                  <a:pt x="640" y="608"/>
                  <a:pt x="800" y="304"/>
                  <a:pt x="96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05" name="Freeform 41"/>
          <p:cNvSpPr>
            <a:spLocks/>
          </p:cNvSpPr>
          <p:nvPr/>
        </p:nvSpPr>
        <p:spPr bwMode="auto">
          <a:xfrm>
            <a:off x="5334000" y="4876800"/>
            <a:ext cx="381000" cy="228600"/>
          </a:xfrm>
          <a:custGeom>
            <a:avLst/>
            <a:gdLst>
              <a:gd name="T0" fmla="*/ 0 w 240"/>
              <a:gd name="T1" fmla="*/ 0 h 240"/>
              <a:gd name="T2" fmla="*/ 228600 w 240"/>
              <a:gd name="T3" fmla="*/ 228600 h 240"/>
              <a:gd name="T4" fmla="*/ 38100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cubicBezTo>
                  <a:pt x="52" y="120"/>
                  <a:pt x="104" y="240"/>
                  <a:pt x="144" y="240"/>
                </a:cubicBezTo>
                <a:cubicBezTo>
                  <a:pt x="184" y="240"/>
                  <a:pt x="212" y="120"/>
                  <a:pt x="2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06" name="Freeform 42"/>
          <p:cNvSpPr>
            <a:spLocks/>
          </p:cNvSpPr>
          <p:nvPr/>
        </p:nvSpPr>
        <p:spPr bwMode="auto">
          <a:xfrm>
            <a:off x="4381500" y="3886200"/>
            <a:ext cx="3035300" cy="1524000"/>
          </a:xfrm>
          <a:custGeom>
            <a:avLst/>
            <a:gdLst>
              <a:gd name="T0" fmla="*/ 800100 w 1912"/>
              <a:gd name="T1" fmla="*/ 0 h 1344"/>
              <a:gd name="T2" fmla="*/ 266700 w 1912"/>
              <a:gd name="T3" fmla="*/ 1251857 h 1344"/>
              <a:gd name="T4" fmla="*/ 2400300 w 1912"/>
              <a:gd name="T5" fmla="*/ 1415143 h 1344"/>
              <a:gd name="T6" fmla="*/ 2933700 w 1912"/>
              <a:gd name="T7" fmla="*/ 598714 h 1344"/>
              <a:gd name="T8" fmla="*/ 3009900 w 1912"/>
              <a:gd name="T9" fmla="*/ 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2" h="1344">
                <a:moveTo>
                  <a:pt x="504" y="0"/>
                </a:moveTo>
                <a:cubicBezTo>
                  <a:pt x="252" y="448"/>
                  <a:pt x="0" y="896"/>
                  <a:pt x="168" y="1104"/>
                </a:cubicBezTo>
                <a:cubicBezTo>
                  <a:pt x="336" y="1312"/>
                  <a:pt x="1232" y="1344"/>
                  <a:pt x="1512" y="1248"/>
                </a:cubicBezTo>
                <a:cubicBezTo>
                  <a:pt x="1792" y="1152"/>
                  <a:pt x="1784" y="736"/>
                  <a:pt x="1848" y="528"/>
                </a:cubicBezTo>
                <a:cubicBezTo>
                  <a:pt x="1912" y="320"/>
                  <a:pt x="1904" y="160"/>
                  <a:pt x="1896"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07" name="Freeform 43"/>
          <p:cNvSpPr>
            <a:spLocks/>
          </p:cNvSpPr>
          <p:nvPr/>
        </p:nvSpPr>
        <p:spPr bwMode="auto">
          <a:xfrm>
            <a:off x="533400" y="2501900"/>
            <a:ext cx="4495800" cy="1079500"/>
          </a:xfrm>
          <a:custGeom>
            <a:avLst/>
            <a:gdLst>
              <a:gd name="T0" fmla="*/ 4495800 w 2904"/>
              <a:gd name="T1" fmla="*/ 813322 h 584"/>
              <a:gd name="T2" fmla="*/ 3083896 w 2904"/>
              <a:gd name="T3" fmla="*/ 103514 h 584"/>
              <a:gd name="T4" fmla="*/ 483020 w 2904"/>
              <a:gd name="T5" fmla="*/ 192240 h 584"/>
              <a:gd name="T6" fmla="*/ 185777 w 2904"/>
              <a:gd name="T7" fmla="*/ 1079500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4" h="584">
                <a:moveTo>
                  <a:pt x="2904" y="440"/>
                </a:moveTo>
                <a:cubicBezTo>
                  <a:pt x="2664" y="276"/>
                  <a:pt x="2424" y="112"/>
                  <a:pt x="1992" y="56"/>
                </a:cubicBezTo>
                <a:cubicBezTo>
                  <a:pt x="1560" y="0"/>
                  <a:pt x="624" y="16"/>
                  <a:pt x="312" y="104"/>
                </a:cubicBezTo>
                <a:cubicBezTo>
                  <a:pt x="0" y="192"/>
                  <a:pt x="60" y="388"/>
                  <a:pt x="120" y="584"/>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08" name="Freeform 44"/>
          <p:cNvSpPr>
            <a:spLocks/>
          </p:cNvSpPr>
          <p:nvPr/>
        </p:nvSpPr>
        <p:spPr bwMode="auto">
          <a:xfrm>
            <a:off x="990600" y="4876800"/>
            <a:ext cx="4191000" cy="1257300"/>
          </a:xfrm>
          <a:custGeom>
            <a:avLst/>
            <a:gdLst>
              <a:gd name="T0" fmla="*/ 0 w 2640"/>
              <a:gd name="T1" fmla="*/ 228600 h 792"/>
              <a:gd name="T2" fmla="*/ 1371600 w 2640"/>
              <a:gd name="T3" fmla="*/ 1219200 h 792"/>
              <a:gd name="T4" fmla="*/ 4191000 w 2640"/>
              <a:gd name="T5" fmla="*/ 0 h 792"/>
              <a:gd name="T6" fmla="*/ 0 60000 65536"/>
              <a:gd name="T7" fmla="*/ 0 60000 65536"/>
              <a:gd name="T8" fmla="*/ 0 60000 65536"/>
            </a:gdLst>
            <a:ahLst/>
            <a:cxnLst>
              <a:cxn ang="T6">
                <a:pos x="T0" y="T1"/>
              </a:cxn>
              <a:cxn ang="T7">
                <a:pos x="T2" y="T3"/>
              </a:cxn>
              <a:cxn ang="T8">
                <a:pos x="T4" y="T5"/>
              </a:cxn>
            </a:cxnLst>
            <a:rect l="0" t="0" r="r" b="b"/>
            <a:pathLst>
              <a:path w="2640" h="792">
                <a:moveTo>
                  <a:pt x="0" y="144"/>
                </a:moveTo>
                <a:cubicBezTo>
                  <a:pt x="212" y="468"/>
                  <a:pt x="424" y="792"/>
                  <a:pt x="864" y="768"/>
                </a:cubicBezTo>
                <a:cubicBezTo>
                  <a:pt x="1304" y="744"/>
                  <a:pt x="1972" y="372"/>
                  <a:pt x="2640"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09" name="Freeform 45"/>
          <p:cNvSpPr>
            <a:spLocks/>
          </p:cNvSpPr>
          <p:nvPr/>
        </p:nvSpPr>
        <p:spPr bwMode="auto">
          <a:xfrm>
            <a:off x="1524000" y="4876800"/>
            <a:ext cx="4038600" cy="1181100"/>
          </a:xfrm>
          <a:custGeom>
            <a:avLst/>
            <a:gdLst>
              <a:gd name="T0" fmla="*/ 0 w 2544"/>
              <a:gd name="T1" fmla="*/ 0 h 744"/>
              <a:gd name="T2" fmla="*/ 2133600 w 2544"/>
              <a:gd name="T3" fmla="*/ 1143000 h 744"/>
              <a:gd name="T4" fmla="*/ 4038600 w 2544"/>
              <a:gd name="T5" fmla="*/ 228600 h 744"/>
              <a:gd name="T6" fmla="*/ 0 60000 65536"/>
              <a:gd name="T7" fmla="*/ 0 60000 65536"/>
              <a:gd name="T8" fmla="*/ 0 60000 65536"/>
            </a:gdLst>
            <a:ahLst/>
            <a:cxnLst>
              <a:cxn ang="T6">
                <a:pos x="T0" y="T1"/>
              </a:cxn>
              <a:cxn ang="T7">
                <a:pos x="T2" y="T3"/>
              </a:cxn>
              <a:cxn ang="T8">
                <a:pos x="T4" y="T5"/>
              </a:cxn>
            </a:cxnLst>
            <a:rect l="0" t="0" r="r" b="b"/>
            <a:pathLst>
              <a:path w="2544" h="744">
                <a:moveTo>
                  <a:pt x="0" y="0"/>
                </a:moveTo>
                <a:cubicBezTo>
                  <a:pt x="460" y="348"/>
                  <a:pt x="920" y="696"/>
                  <a:pt x="1344" y="720"/>
                </a:cubicBezTo>
                <a:cubicBezTo>
                  <a:pt x="1768" y="744"/>
                  <a:pt x="2156" y="444"/>
                  <a:pt x="2544" y="144"/>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10" name="Freeform 47"/>
          <p:cNvSpPr>
            <a:spLocks/>
          </p:cNvSpPr>
          <p:nvPr/>
        </p:nvSpPr>
        <p:spPr bwMode="auto">
          <a:xfrm>
            <a:off x="2057400" y="4876800"/>
            <a:ext cx="4267200" cy="1371600"/>
          </a:xfrm>
          <a:custGeom>
            <a:avLst/>
            <a:gdLst>
              <a:gd name="T0" fmla="*/ 0 w 2688"/>
              <a:gd name="T1" fmla="*/ 0 h 864"/>
              <a:gd name="T2" fmla="*/ 2286000 w 2688"/>
              <a:gd name="T3" fmla="*/ 1371600 h 864"/>
              <a:gd name="T4" fmla="*/ 4267200 w 2688"/>
              <a:gd name="T5" fmla="*/ 0 h 864"/>
              <a:gd name="T6" fmla="*/ 0 60000 65536"/>
              <a:gd name="T7" fmla="*/ 0 60000 65536"/>
              <a:gd name="T8" fmla="*/ 0 60000 65536"/>
            </a:gdLst>
            <a:ahLst/>
            <a:cxnLst>
              <a:cxn ang="T6">
                <a:pos x="T0" y="T1"/>
              </a:cxn>
              <a:cxn ang="T7">
                <a:pos x="T2" y="T3"/>
              </a:cxn>
              <a:cxn ang="T8">
                <a:pos x="T4" y="T5"/>
              </a:cxn>
            </a:cxnLst>
            <a:rect l="0" t="0" r="r" b="b"/>
            <a:pathLst>
              <a:path w="2688" h="864">
                <a:moveTo>
                  <a:pt x="0" y="0"/>
                </a:moveTo>
                <a:cubicBezTo>
                  <a:pt x="496" y="432"/>
                  <a:pt x="992" y="864"/>
                  <a:pt x="1440" y="864"/>
                </a:cubicBezTo>
                <a:cubicBezTo>
                  <a:pt x="1888" y="864"/>
                  <a:pt x="2288" y="432"/>
                  <a:pt x="2688" y="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11" name="Freeform 48"/>
          <p:cNvSpPr>
            <a:spLocks/>
          </p:cNvSpPr>
          <p:nvPr/>
        </p:nvSpPr>
        <p:spPr bwMode="auto">
          <a:xfrm>
            <a:off x="3124200" y="1981200"/>
            <a:ext cx="4953000" cy="1727200"/>
          </a:xfrm>
          <a:custGeom>
            <a:avLst/>
            <a:gdLst>
              <a:gd name="T0" fmla="*/ 0 w 2928"/>
              <a:gd name="T1" fmla="*/ 1727200 h 1232"/>
              <a:gd name="T2" fmla="*/ 1055557 w 2928"/>
              <a:gd name="T3" fmla="*/ 246743 h 1232"/>
              <a:gd name="T4" fmla="*/ 4384623 w 2928"/>
              <a:gd name="T5" fmla="*/ 246743 h 1232"/>
              <a:gd name="T6" fmla="*/ 4465820 w 2928"/>
              <a:gd name="T7" fmla="*/ 1458026 h 1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1232">
                <a:moveTo>
                  <a:pt x="0" y="1232"/>
                </a:moveTo>
                <a:cubicBezTo>
                  <a:pt x="96" y="792"/>
                  <a:pt x="192" y="352"/>
                  <a:pt x="624" y="176"/>
                </a:cubicBezTo>
                <a:cubicBezTo>
                  <a:pt x="1056" y="0"/>
                  <a:pt x="2256" y="32"/>
                  <a:pt x="2592" y="176"/>
                </a:cubicBezTo>
                <a:cubicBezTo>
                  <a:pt x="2928" y="320"/>
                  <a:pt x="2784" y="680"/>
                  <a:pt x="2640" y="104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12" name="Freeform 49"/>
          <p:cNvSpPr>
            <a:spLocks/>
          </p:cNvSpPr>
          <p:nvPr/>
        </p:nvSpPr>
        <p:spPr bwMode="auto">
          <a:xfrm>
            <a:off x="4038600" y="1536700"/>
            <a:ext cx="4775200" cy="1816100"/>
          </a:xfrm>
          <a:custGeom>
            <a:avLst/>
            <a:gdLst>
              <a:gd name="T0" fmla="*/ 0 w 3008"/>
              <a:gd name="T1" fmla="*/ 1739900 h 1144"/>
              <a:gd name="T2" fmla="*/ 2667000 w 3008"/>
              <a:gd name="T3" fmla="*/ 215900 h 1144"/>
              <a:gd name="T4" fmla="*/ 4495800 w 3008"/>
              <a:gd name="T5" fmla="*/ 444500 h 1144"/>
              <a:gd name="T6" fmla="*/ 4343400 w 3008"/>
              <a:gd name="T7" fmla="*/ 1816100 h 1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08" h="1144">
                <a:moveTo>
                  <a:pt x="0" y="1096"/>
                </a:moveTo>
                <a:cubicBezTo>
                  <a:pt x="604" y="684"/>
                  <a:pt x="1208" y="272"/>
                  <a:pt x="1680" y="136"/>
                </a:cubicBezTo>
                <a:cubicBezTo>
                  <a:pt x="2152" y="0"/>
                  <a:pt x="2656" y="112"/>
                  <a:pt x="2832" y="280"/>
                </a:cubicBezTo>
                <a:cubicBezTo>
                  <a:pt x="3008" y="448"/>
                  <a:pt x="2872" y="796"/>
                  <a:pt x="2736" y="1144"/>
                </a:cubicBezTo>
              </a:path>
            </a:pathLst>
          </a:custGeom>
          <a:noFill/>
          <a:ln w="9525">
            <a:solidFill>
              <a:srgbClr val="000099"/>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13" name="Text Box 50"/>
          <p:cNvSpPr txBox="1">
            <a:spLocks noChangeArrowheads="1"/>
          </p:cNvSpPr>
          <p:nvPr/>
        </p:nvSpPr>
        <p:spPr bwMode="auto">
          <a:xfrm>
            <a:off x="609600" y="1295400"/>
            <a:ext cx="545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Z/17+</a:t>
            </a:r>
            <a:r>
              <a:rPr lang="en-GB" sz="2400">
                <a:solidFill>
                  <a:srgbClr val="000099"/>
                </a:solidFill>
              </a:rPr>
              <a:t>17</a:t>
            </a:r>
            <a:r>
              <a:rPr lang="en-GB" sz="2400"/>
              <a:t>, C/17+</a:t>
            </a:r>
            <a:r>
              <a:rPr lang="en-GB" sz="2400">
                <a:solidFill>
                  <a:srgbClr val="000099"/>
                </a:solidFill>
              </a:rPr>
              <a:t>17</a:t>
            </a:r>
            <a:r>
              <a:rPr lang="en-GB" sz="2400">
                <a:solidFill>
                  <a:schemeClr val="tx2"/>
                </a:solidFill>
              </a:rPr>
              <a:t>, A/</a:t>
            </a:r>
            <a:r>
              <a:rPr lang="en-GB" sz="2400"/>
              <a:t>17, D/17</a:t>
            </a:r>
            <a:r>
              <a:rPr lang="en-GB" sz="2400">
                <a:solidFill>
                  <a:schemeClr val="tx2"/>
                </a:solidFill>
              </a:rPr>
              <a:t>, B/</a:t>
            </a:r>
            <a:r>
              <a:rPr lang="en-GB" sz="2400">
                <a:solidFill>
                  <a:srgbClr val="000099"/>
                </a:solidFill>
              </a:rPr>
              <a:t>17</a:t>
            </a:r>
            <a:r>
              <a:rPr lang="en-GB" sz="2400">
                <a:solidFill>
                  <a:schemeClr val="tx2"/>
                </a:solidFill>
              </a:rPr>
              <a:t>, E/</a:t>
            </a:r>
            <a:r>
              <a:rPr lang="en-GB" sz="2400">
                <a:solidFill>
                  <a:srgbClr val="000099"/>
                </a:solidFill>
              </a:rPr>
              <a:t>17</a:t>
            </a:r>
            <a:endParaRPr lang="en-US" sz="2400">
              <a:solidFill>
                <a:srgbClr val="000099"/>
              </a:solidFill>
            </a:endParaRPr>
          </a:p>
        </p:txBody>
      </p:sp>
    </p:spTree>
    <p:extLst>
      <p:ext uri="{BB962C8B-B14F-4D97-AF65-F5344CB8AC3E}">
        <p14:creationId xmlns:p14="http://schemas.microsoft.com/office/powerpoint/2010/main" val="2968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a:noFill/>
        </p:spPr>
        <p:txBody>
          <a:bodyPr/>
          <a:lstStyle/>
          <a:p>
            <a:pPr eaLnBrk="1" hangingPunct="1"/>
            <a:r>
              <a:rPr lang="en-GB"/>
              <a:t>Exercise – Alternative Method</a:t>
            </a:r>
            <a:endParaRPr lang="en-US"/>
          </a:p>
        </p:txBody>
      </p:sp>
      <p:sp>
        <p:nvSpPr>
          <p:cNvPr id="37891" name="Rectangle 5"/>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solidFill>
                  <a:srgbClr val="FF0066"/>
                </a:solidFill>
              </a:rPr>
              <a:t>Z/C</a:t>
            </a:r>
          </a:p>
        </p:txBody>
      </p:sp>
      <p:sp>
        <p:nvSpPr>
          <p:cNvPr id="37892" name="Text Box 6"/>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7893" name="Text Box 7"/>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7894" name="Text Box 8"/>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7895" name="Text Box 9"/>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7896" name="Text Box 10"/>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7897" name="Line 11"/>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898" name="Line 12"/>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899" name="Line 13"/>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00" name="Line 14"/>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01" name="Line 15"/>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02" name="Line 16"/>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03" name="Text Box 17"/>
          <p:cNvSpPr txBox="1">
            <a:spLocks noChangeArrowheads="1"/>
          </p:cNvSpPr>
          <p:nvPr/>
        </p:nvSpPr>
        <p:spPr bwMode="auto">
          <a:xfrm>
            <a:off x="685800" y="34290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Z</a:t>
            </a:r>
            <a:endParaRPr lang="en-US" sz="2400">
              <a:solidFill>
                <a:srgbClr val="FF0066"/>
              </a:solidFill>
              <a:latin typeface="Helvetica-Narrow" pitchFamily="34" charset="0"/>
            </a:endParaRPr>
          </a:p>
        </p:txBody>
      </p:sp>
      <p:sp>
        <p:nvSpPr>
          <p:cNvPr id="37904" name="Text Box 18"/>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7905" name="Text Box 19"/>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7906" name="Text Box 20"/>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7907" name="Line 21"/>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08" name="Line 22"/>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09" name="Line 23"/>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10" name="Text Box 24"/>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7911" name="Text Box 25"/>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7912" name="Text Box 26"/>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7913" name="Text Box 27"/>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7914" name="Line 28"/>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15" name="Line 29"/>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16" name="Line 30"/>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17" name="Line 31"/>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18" name="Text Box 32"/>
          <p:cNvSpPr txBox="1">
            <a:spLocks noChangeArrowheads="1"/>
          </p:cNvSpPr>
          <p:nvPr/>
        </p:nvSpPr>
        <p:spPr bwMode="auto">
          <a:xfrm>
            <a:off x="50292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C</a:t>
            </a:r>
            <a:endParaRPr lang="en-US" sz="2400">
              <a:solidFill>
                <a:srgbClr val="FF0066"/>
              </a:solidFill>
              <a:latin typeface="Helvetica-Narrow" pitchFamily="34" charset="0"/>
            </a:endParaRPr>
          </a:p>
        </p:txBody>
      </p:sp>
      <p:sp>
        <p:nvSpPr>
          <p:cNvPr id="37919" name="Text Box 33"/>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7920" name="Text Box 34"/>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7921" name="Text Box 35"/>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7922" name="Line 36"/>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23" name="Line 37"/>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24" name="Line 38"/>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7925" name="Text Box 39"/>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Tree>
    <p:extLst>
      <p:ext uri="{BB962C8B-B14F-4D97-AF65-F5344CB8AC3E}">
        <p14:creationId xmlns:p14="http://schemas.microsoft.com/office/powerpoint/2010/main" val="3209682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eaLnBrk="1" hangingPunct="1"/>
            <a:r>
              <a:rPr lang="en-GB"/>
              <a:t>Exercise – Alternative Method</a:t>
            </a:r>
            <a:endParaRPr lang="en-US"/>
          </a:p>
        </p:txBody>
      </p:sp>
      <p:sp>
        <p:nvSpPr>
          <p:cNvPr id="38915" name="Rectangle 3"/>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t>Z/C</a:t>
            </a:r>
          </a:p>
        </p:txBody>
      </p:sp>
      <p:sp>
        <p:nvSpPr>
          <p:cNvPr id="38916" name="Text Box 4"/>
          <p:cNvSpPr txBox="1">
            <a:spLocks noChangeArrowheads="1"/>
          </p:cNvSpPr>
          <p:nvPr/>
        </p:nvSpPr>
        <p:spPr bwMode="auto">
          <a:xfrm>
            <a:off x="24384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8917" name="Text Box 5"/>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8918" name="Text Box 6"/>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8919"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8920"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8921"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22"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23" name="Line 11"/>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24" name="Line 12"/>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25" name="Line 13"/>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26"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27" name="Text Box 15"/>
          <p:cNvSpPr txBox="1">
            <a:spLocks noChangeArrowheads="1"/>
          </p:cNvSpPr>
          <p:nvPr/>
        </p:nvSpPr>
        <p:spPr bwMode="auto">
          <a:xfrm>
            <a:off x="6858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8928" name="Text Box 16"/>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8929" name="Text Box 17"/>
          <p:cNvSpPr txBox="1">
            <a:spLocks noChangeArrowheads="1"/>
          </p:cNvSpPr>
          <p:nvPr/>
        </p:nvSpPr>
        <p:spPr bwMode="auto">
          <a:xfrm>
            <a:off x="8382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38930" name="Text Box 18"/>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8931"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32"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33"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34" name="Text Box 22"/>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8935" name="Text Box 23"/>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8936"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8937"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8938"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39"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40" name="Line 28"/>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41"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42" name="Text Box 30"/>
          <p:cNvSpPr txBox="1">
            <a:spLocks noChangeArrowheads="1"/>
          </p:cNvSpPr>
          <p:nvPr/>
        </p:nvSpPr>
        <p:spPr bwMode="auto">
          <a:xfrm>
            <a:off x="50292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8943" name="Text Box 31"/>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8944" name="Text Box 32"/>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38945"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8946"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47"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48"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949" name="Text Box 37"/>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Tree>
    <p:extLst>
      <p:ext uri="{BB962C8B-B14F-4D97-AF65-F5344CB8AC3E}">
        <p14:creationId xmlns:p14="http://schemas.microsoft.com/office/powerpoint/2010/main" val="153598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0"/>
          <p:cNvSpPr>
            <a:spLocks noGrp="1" noChangeArrowheads="1"/>
          </p:cNvSpPr>
          <p:nvPr>
            <p:ph type="title"/>
          </p:nvPr>
        </p:nvSpPr>
        <p:spPr>
          <a:noFill/>
        </p:spPr>
        <p:txBody>
          <a:bodyPr/>
          <a:lstStyle/>
          <a:p>
            <a:pPr eaLnBrk="1" hangingPunct="1"/>
            <a:r>
              <a:rPr lang="en-GB"/>
              <a:t>Exercise – Alternative Method</a:t>
            </a:r>
            <a:endParaRPr lang="en-US"/>
          </a:p>
        </p:txBody>
      </p:sp>
      <p:sp>
        <p:nvSpPr>
          <p:cNvPr id="39939" name="Rectangle 41"/>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solidFill>
                  <a:srgbClr val="FF0066"/>
                </a:solidFill>
              </a:rPr>
              <a:t>A/D</a:t>
            </a:r>
            <a:r>
              <a:rPr lang="en-US"/>
              <a:t>, Z/C</a:t>
            </a:r>
          </a:p>
        </p:txBody>
      </p:sp>
      <p:sp>
        <p:nvSpPr>
          <p:cNvPr id="39940" name="Text Box 42"/>
          <p:cNvSpPr txBox="1">
            <a:spLocks noChangeArrowheads="1"/>
          </p:cNvSpPr>
          <p:nvPr/>
        </p:nvSpPr>
        <p:spPr bwMode="auto">
          <a:xfrm>
            <a:off x="2438400" y="42672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A</a:t>
            </a:r>
            <a:endParaRPr lang="en-US" sz="2400">
              <a:solidFill>
                <a:schemeClr val="accent1"/>
              </a:solidFill>
              <a:latin typeface="Helvetica-Narrow" pitchFamily="34" charset="0"/>
            </a:endParaRPr>
          </a:p>
        </p:txBody>
      </p:sp>
      <p:sp>
        <p:nvSpPr>
          <p:cNvPr id="39941" name="Text Box 43"/>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9942" name="Text Box 44"/>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39943" name="Text Box 45"/>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9944" name="Text Box 46"/>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9945" name="Line 47"/>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46" name="Line 48"/>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47" name="Line 49"/>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48" name="Line 50"/>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49" name="Line 51"/>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50" name="Line 52"/>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51" name="Text Box 53"/>
          <p:cNvSpPr txBox="1">
            <a:spLocks noChangeArrowheads="1"/>
          </p:cNvSpPr>
          <p:nvPr/>
        </p:nvSpPr>
        <p:spPr bwMode="auto">
          <a:xfrm>
            <a:off x="6858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9952" name="Text Box 54"/>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9953" name="Text Box 55"/>
          <p:cNvSpPr txBox="1">
            <a:spLocks noChangeArrowheads="1"/>
          </p:cNvSpPr>
          <p:nvPr/>
        </p:nvSpPr>
        <p:spPr bwMode="auto">
          <a:xfrm>
            <a:off x="838200" y="4419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A</a:t>
            </a:r>
            <a:endParaRPr lang="en-US" sz="2400">
              <a:solidFill>
                <a:srgbClr val="FF0066"/>
              </a:solidFill>
              <a:latin typeface="Helvetica-Narrow" pitchFamily="34" charset="0"/>
            </a:endParaRPr>
          </a:p>
        </p:txBody>
      </p:sp>
      <p:sp>
        <p:nvSpPr>
          <p:cNvPr id="39954" name="Text Box 56"/>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39955" name="Line 57"/>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56" name="Line 58"/>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57" name="Line 59"/>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58" name="Text Box 60"/>
          <p:cNvSpPr txBox="1">
            <a:spLocks noChangeArrowheads="1"/>
          </p:cNvSpPr>
          <p:nvPr/>
        </p:nvSpPr>
        <p:spPr bwMode="auto">
          <a:xfrm>
            <a:off x="1219200" y="4419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39959" name="Text Box 61"/>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9960" name="Text Box 62"/>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39961" name="Text Box 63"/>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39962" name="Line 64"/>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63" name="Line 65"/>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64" name="Line 66"/>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65" name="Line 67"/>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66" name="Text Box 68"/>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39967" name="Text Box 69"/>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9968" name="Text Box 70"/>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D</a:t>
            </a:r>
            <a:endParaRPr lang="en-US" sz="2400">
              <a:solidFill>
                <a:srgbClr val="FF0066"/>
              </a:solidFill>
              <a:latin typeface="Helvetica-Narrow" pitchFamily="34" charset="0"/>
            </a:endParaRPr>
          </a:p>
        </p:txBody>
      </p:sp>
      <p:sp>
        <p:nvSpPr>
          <p:cNvPr id="39969" name="Text Box 71"/>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39970" name="Line 72"/>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71" name="Line 73"/>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72" name="Line 74"/>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9973" name="Text Box 75"/>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Tree>
    <p:extLst>
      <p:ext uri="{BB962C8B-B14F-4D97-AF65-F5344CB8AC3E}">
        <p14:creationId xmlns:p14="http://schemas.microsoft.com/office/powerpoint/2010/main" val="1960124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noFill/>
        </p:spPr>
        <p:txBody>
          <a:bodyPr/>
          <a:lstStyle/>
          <a:p>
            <a:pPr eaLnBrk="1" hangingPunct="1"/>
            <a:r>
              <a:rPr lang="en-GB"/>
              <a:t>Exercise – Alternative Method</a:t>
            </a:r>
            <a:endParaRPr lang="en-US"/>
          </a:p>
        </p:txBody>
      </p:sp>
      <p:sp>
        <p:nvSpPr>
          <p:cNvPr id="40963" name="Rectangle 5"/>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solidFill>
                  <a:srgbClr val="FF0066"/>
                </a:solidFill>
              </a:rPr>
              <a:t>D/17</a:t>
            </a:r>
            <a:r>
              <a:rPr lang="en-US"/>
              <a:t>, A/</a:t>
            </a:r>
            <a:r>
              <a:rPr lang="en-US">
                <a:solidFill>
                  <a:schemeClr val="accent1"/>
                </a:solidFill>
              </a:rPr>
              <a:t>D</a:t>
            </a:r>
            <a:r>
              <a:rPr lang="en-US"/>
              <a:t>, Z/C</a:t>
            </a:r>
          </a:p>
        </p:txBody>
      </p:sp>
      <p:sp>
        <p:nvSpPr>
          <p:cNvPr id="40964" name="Text Box 6"/>
          <p:cNvSpPr txBox="1">
            <a:spLocks noChangeArrowheads="1"/>
          </p:cNvSpPr>
          <p:nvPr/>
        </p:nvSpPr>
        <p:spPr bwMode="auto">
          <a:xfrm>
            <a:off x="2438400" y="4267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D</a:t>
            </a:r>
            <a:endParaRPr lang="en-US" sz="2400">
              <a:solidFill>
                <a:schemeClr val="accent1"/>
              </a:solidFill>
              <a:latin typeface="Helvetica-Narrow" pitchFamily="34" charset="0"/>
            </a:endParaRPr>
          </a:p>
        </p:txBody>
      </p:sp>
      <p:sp>
        <p:nvSpPr>
          <p:cNvPr id="40965" name="Text Box 7"/>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40966" name="Text Box 8"/>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0967" name="Text Box 9"/>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0968" name="Text Box 10"/>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0969" name="Line 11"/>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70" name="Line 12"/>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71" name="Line 13"/>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72" name="Line 14"/>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73" name="Line 15"/>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74" name="Line 16"/>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75" name="Text Box 17"/>
          <p:cNvSpPr txBox="1">
            <a:spLocks noChangeArrowheads="1"/>
          </p:cNvSpPr>
          <p:nvPr/>
        </p:nvSpPr>
        <p:spPr bwMode="auto">
          <a:xfrm>
            <a:off x="6858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0976" name="Text Box 18"/>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0977" name="Text Box 19"/>
          <p:cNvSpPr txBox="1">
            <a:spLocks noChangeArrowheads="1"/>
          </p:cNvSpPr>
          <p:nvPr/>
        </p:nvSpPr>
        <p:spPr bwMode="auto">
          <a:xfrm>
            <a:off x="838200" y="4419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D</a:t>
            </a:r>
            <a:endParaRPr lang="en-US" sz="2400">
              <a:solidFill>
                <a:schemeClr val="accent1"/>
              </a:solidFill>
              <a:latin typeface="Helvetica-Narrow" pitchFamily="34" charset="0"/>
            </a:endParaRPr>
          </a:p>
        </p:txBody>
      </p:sp>
      <p:sp>
        <p:nvSpPr>
          <p:cNvPr id="40978" name="Text Box 20"/>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40979" name="Line 21"/>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80" name="Line 22"/>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81" name="Line 23"/>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82" name="Text Box 24"/>
          <p:cNvSpPr txBox="1">
            <a:spLocks noChangeArrowheads="1"/>
          </p:cNvSpPr>
          <p:nvPr/>
        </p:nvSpPr>
        <p:spPr bwMode="auto">
          <a:xfrm>
            <a:off x="1219200" y="4419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17</a:t>
            </a:r>
            <a:endParaRPr lang="en-US" sz="2400">
              <a:solidFill>
                <a:srgbClr val="FF0066"/>
              </a:solidFill>
              <a:latin typeface="Helvetica-Narrow" pitchFamily="34" charset="0"/>
            </a:endParaRPr>
          </a:p>
        </p:txBody>
      </p:sp>
      <p:sp>
        <p:nvSpPr>
          <p:cNvPr id="40983" name="Text Box 25"/>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0984" name="Text Box 26"/>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0985" name="Text Box 27"/>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0986" name="Line 28"/>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87" name="Line 29"/>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88" name="Line 30"/>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89" name="Line 31"/>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90" name="Text Box 32"/>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0991" name="Text Box 33"/>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0992" name="Text Box 34"/>
          <p:cNvSpPr txBox="1">
            <a:spLocks noChangeArrowheads="1"/>
          </p:cNvSpPr>
          <p:nvPr/>
        </p:nvSpPr>
        <p:spPr bwMode="auto">
          <a:xfrm>
            <a:off x="5181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D</a:t>
            </a:r>
            <a:endParaRPr lang="en-US" sz="2400">
              <a:solidFill>
                <a:schemeClr val="accent1"/>
              </a:solidFill>
              <a:latin typeface="Helvetica-Narrow" pitchFamily="34" charset="0"/>
            </a:endParaRPr>
          </a:p>
        </p:txBody>
      </p:sp>
      <p:sp>
        <p:nvSpPr>
          <p:cNvPr id="40993" name="Text Box 35"/>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0994" name="Line 36"/>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95" name="Line 37"/>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96" name="Line 38"/>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0997" name="Text Box 39"/>
          <p:cNvSpPr txBox="1">
            <a:spLocks noChangeArrowheads="1"/>
          </p:cNvSpPr>
          <p:nvPr/>
        </p:nvSpPr>
        <p:spPr bwMode="auto">
          <a:xfrm>
            <a:off x="5562600" y="4419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D</a:t>
            </a:r>
            <a:endParaRPr lang="en-US" sz="2400">
              <a:solidFill>
                <a:srgbClr val="FF0066"/>
              </a:solidFill>
              <a:latin typeface="Helvetica-Narrow" pitchFamily="34" charset="0"/>
            </a:endParaRPr>
          </a:p>
        </p:txBody>
      </p:sp>
    </p:spTree>
    <p:extLst>
      <p:ext uri="{BB962C8B-B14F-4D97-AF65-F5344CB8AC3E}">
        <p14:creationId xmlns:p14="http://schemas.microsoft.com/office/powerpoint/2010/main" val="839334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noFill/>
        </p:spPr>
        <p:txBody>
          <a:bodyPr/>
          <a:lstStyle/>
          <a:p>
            <a:pPr eaLnBrk="1" hangingPunct="1"/>
            <a:r>
              <a:rPr lang="en-GB"/>
              <a:t>Exercise – Alternative Method</a:t>
            </a:r>
            <a:endParaRPr lang="en-US"/>
          </a:p>
        </p:txBody>
      </p:sp>
      <p:sp>
        <p:nvSpPr>
          <p:cNvPr id="41987" name="Rectangle 5"/>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t>D/17, A/17, Z/C</a:t>
            </a:r>
          </a:p>
        </p:txBody>
      </p:sp>
      <p:sp>
        <p:nvSpPr>
          <p:cNvPr id="41988" name="Text Box 6"/>
          <p:cNvSpPr txBox="1">
            <a:spLocks noChangeArrowheads="1"/>
          </p:cNvSpPr>
          <p:nvPr/>
        </p:nvSpPr>
        <p:spPr bwMode="auto">
          <a:xfrm>
            <a:off x="2438400" y="4267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1989" name="Text Box 7"/>
          <p:cNvSpPr txBox="1">
            <a:spLocks noChangeArrowheads="1"/>
          </p:cNvSpPr>
          <p:nvPr/>
        </p:nvSpPr>
        <p:spPr bwMode="auto">
          <a:xfrm>
            <a:off x="3429000" y="42672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41990" name="Text Box 8"/>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1991" name="Text Box 9"/>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1992" name="Text Box 10"/>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1993" name="Line 11"/>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1994" name="Line 12"/>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1995" name="Line 13"/>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1996" name="Line 14"/>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1997" name="Line 15"/>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1998" name="Line 16"/>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1999" name="Text Box 17"/>
          <p:cNvSpPr txBox="1">
            <a:spLocks noChangeArrowheads="1"/>
          </p:cNvSpPr>
          <p:nvPr/>
        </p:nvSpPr>
        <p:spPr bwMode="auto">
          <a:xfrm>
            <a:off x="6858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2000" name="Text Box 18"/>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2001" name="Text Box 19"/>
          <p:cNvSpPr txBox="1">
            <a:spLocks noChangeArrowheads="1"/>
          </p:cNvSpPr>
          <p:nvPr/>
        </p:nvSpPr>
        <p:spPr bwMode="auto">
          <a:xfrm>
            <a:off x="755650" y="4419600"/>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2002" name="Text Box 20"/>
          <p:cNvSpPr txBox="1">
            <a:spLocks noChangeArrowheads="1"/>
          </p:cNvSpPr>
          <p:nvPr/>
        </p:nvSpPr>
        <p:spPr bwMode="auto">
          <a:xfrm>
            <a:off x="1828800" y="44196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42003" name="Line 21"/>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04" name="Line 22"/>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05" name="Line 23"/>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06" name="Text Box 24"/>
          <p:cNvSpPr txBox="1">
            <a:spLocks noChangeArrowheads="1"/>
          </p:cNvSpPr>
          <p:nvPr/>
        </p:nvSpPr>
        <p:spPr bwMode="auto">
          <a:xfrm>
            <a:off x="1219200" y="4419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2007" name="Text Box 25"/>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2008" name="Text Box 26"/>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2009" name="Text Box 27"/>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2010" name="Line 28"/>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11" name="Line 29"/>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12" name="Line 30"/>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13" name="Line 31"/>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14" name="Text Box 32"/>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2015" name="Text Box 33"/>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2016" name="Text Box 34"/>
          <p:cNvSpPr txBox="1">
            <a:spLocks noChangeArrowheads="1"/>
          </p:cNvSpPr>
          <p:nvPr/>
        </p:nvSpPr>
        <p:spPr bwMode="auto">
          <a:xfrm>
            <a:off x="5003800" y="44370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2017" name="Text Box 35"/>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2018" name="Line 36"/>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19" name="Line 37"/>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20" name="Line 38"/>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2021" name="Text Box 39"/>
          <p:cNvSpPr txBox="1">
            <a:spLocks noChangeArrowheads="1"/>
          </p:cNvSpPr>
          <p:nvPr/>
        </p:nvSpPr>
        <p:spPr bwMode="auto">
          <a:xfrm>
            <a:off x="5508625" y="44370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Tree>
    <p:extLst>
      <p:ext uri="{BB962C8B-B14F-4D97-AF65-F5344CB8AC3E}">
        <p14:creationId xmlns:p14="http://schemas.microsoft.com/office/powerpoint/2010/main" val="2544942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GB"/>
              <a:t>Exercise – Alternative Method</a:t>
            </a:r>
            <a:endParaRPr lang="en-US"/>
          </a:p>
        </p:txBody>
      </p:sp>
      <p:sp>
        <p:nvSpPr>
          <p:cNvPr id="43011" name="Rectangle 3"/>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solidFill>
                  <a:srgbClr val="FF0066"/>
                </a:solidFill>
              </a:rPr>
              <a:t>B/E</a:t>
            </a:r>
            <a:r>
              <a:rPr lang="en-US"/>
              <a:t>, D/17, A/17, Z/C</a:t>
            </a:r>
          </a:p>
        </p:txBody>
      </p:sp>
      <p:sp>
        <p:nvSpPr>
          <p:cNvPr id="43012" name="Text Box 4"/>
          <p:cNvSpPr txBox="1">
            <a:spLocks noChangeArrowheads="1"/>
          </p:cNvSpPr>
          <p:nvPr/>
        </p:nvSpPr>
        <p:spPr bwMode="auto">
          <a:xfrm>
            <a:off x="2438400" y="4267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3013" name="Text Box 5"/>
          <p:cNvSpPr txBox="1">
            <a:spLocks noChangeArrowheads="1"/>
          </p:cNvSpPr>
          <p:nvPr/>
        </p:nvSpPr>
        <p:spPr bwMode="auto">
          <a:xfrm>
            <a:off x="3429000" y="42672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B</a:t>
            </a:r>
            <a:endParaRPr lang="en-US" sz="2400">
              <a:solidFill>
                <a:schemeClr val="accent1"/>
              </a:solidFill>
              <a:latin typeface="Helvetica-Narrow" pitchFamily="34" charset="0"/>
            </a:endParaRPr>
          </a:p>
        </p:txBody>
      </p:sp>
      <p:sp>
        <p:nvSpPr>
          <p:cNvPr id="43014" name="Text Box 6"/>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3015"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3016"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3017"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18"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19" name="Line 11"/>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20" name="Line 12"/>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21" name="Line 13"/>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22"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23" name="Text Box 15"/>
          <p:cNvSpPr txBox="1">
            <a:spLocks noChangeArrowheads="1"/>
          </p:cNvSpPr>
          <p:nvPr/>
        </p:nvSpPr>
        <p:spPr bwMode="auto">
          <a:xfrm>
            <a:off x="6858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3024" name="Text Box 16"/>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3025" name="Text Box 17"/>
          <p:cNvSpPr txBox="1">
            <a:spLocks noChangeArrowheads="1"/>
          </p:cNvSpPr>
          <p:nvPr/>
        </p:nvSpPr>
        <p:spPr bwMode="auto">
          <a:xfrm>
            <a:off x="755650" y="4419600"/>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3026" name="Text Box 18"/>
          <p:cNvSpPr txBox="1">
            <a:spLocks noChangeArrowheads="1"/>
          </p:cNvSpPr>
          <p:nvPr/>
        </p:nvSpPr>
        <p:spPr bwMode="auto">
          <a:xfrm>
            <a:off x="1828800" y="4419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B</a:t>
            </a:r>
            <a:endParaRPr lang="en-US" sz="2400">
              <a:solidFill>
                <a:srgbClr val="FF0066"/>
              </a:solidFill>
              <a:latin typeface="Helvetica-Narrow" pitchFamily="34" charset="0"/>
            </a:endParaRPr>
          </a:p>
        </p:txBody>
      </p:sp>
      <p:sp>
        <p:nvSpPr>
          <p:cNvPr id="43027"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28"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29"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30" name="Text Box 22"/>
          <p:cNvSpPr txBox="1">
            <a:spLocks noChangeArrowheads="1"/>
          </p:cNvSpPr>
          <p:nvPr/>
        </p:nvSpPr>
        <p:spPr bwMode="auto">
          <a:xfrm>
            <a:off x="1219200" y="4419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3031" name="Text Box 23"/>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3032"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3033"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3034"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35"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36" name="Line 28"/>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37"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38" name="Text Box 30"/>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3039" name="Text Box 31"/>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3040" name="Text Box 32"/>
          <p:cNvSpPr txBox="1">
            <a:spLocks noChangeArrowheads="1"/>
          </p:cNvSpPr>
          <p:nvPr/>
        </p:nvSpPr>
        <p:spPr bwMode="auto">
          <a:xfrm>
            <a:off x="5003800" y="44370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3041"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E</a:t>
            </a:r>
            <a:endParaRPr lang="en-US" sz="2400">
              <a:solidFill>
                <a:srgbClr val="FF0066"/>
              </a:solidFill>
              <a:latin typeface="Helvetica-Narrow" pitchFamily="34" charset="0"/>
            </a:endParaRPr>
          </a:p>
        </p:txBody>
      </p:sp>
      <p:sp>
        <p:nvSpPr>
          <p:cNvPr id="43042"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43"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44"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3045" name="Text Box 37"/>
          <p:cNvSpPr txBox="1">
            <a:spLocks noChangeArrowheads="1"/>
          </p:cNvSpPr>
          <p:nvPr/>
        </p:nvSpPr>
        <p:spPr bwMode="auto">
          <a:xfrm>
            <a:off x="5508625" y="44370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Tree>
    <p:extLst>
      <p:ext uri="{BB962C8B-B14F-4D97-AF65-F5344CB8AC3E}">
        <p14:creationId xmlns:p14="http://schemas.microsoft.com/office/powerpoint/2010/main" val="2956338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GB"/>
              <a:t>Exercise – Alternative Method</a:t>
            </a:r>
            <a:endParaRPr lang="en-US"/>
          </a:p>
        </p:txBody>
      </p:sp>
      <p:sp>
        <p:nvSpPr>
          <p:cNvPr id="44035" name="Rectangle 3"/>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t>B/E, D/17, A/17, Z/C</a:t>
            </a:r>
          </a:p>
        </p:txBody>
      </p:sp>
      <p:sp>
        <p:nvSpPr>
          <p:cNvPr id="44036" name="Text Box 4"/>
          <p:cNvSpPr txBox="1">
            <a:spLocks noChangeArrowheads="1"/>
          </p:cNvSpPr>
          <p:nvPr/>
        </p:nvSpPr>
        <p:spPr bwMode="auto">
          <a:xfrm>
            <a:off x="2438400" y="4267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4037" name="Text Box 5"/>
          <p:cNvSpPr txBox="1">
            <a:spLocks noChangeArrowheads="1"/>
          </p:cNvSpPr>
          <p:nvPr/>
        </p:nvSpPr>
        <p:spPr bwMode="auto">
          <a:xfrm>
            <a:off x="3429000" y="42672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4038" name="Text Box 6"/>
          <p:cNvSpPr txBox="1">
            <a:spLocks noChangeArrowheads="1"/>
          </p:cNvSpPr>
          <p:nvPr/>
        </p:nvSpPr>
        <p:spPr bwMode="auto">
          <a:xfrm>
            <a:off x="2819400" y="34290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4039"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4040"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4041"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42"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43" name="Line 11"/>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44" name="Line 12"/>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45" name="Line 13"/>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46"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47" name="Text Box 15"/>
          <p:cNvSpPr txBox="1">
            <a:spLocks noChangeArrowheads="1"/>
          </p:cNvSpPr>
          <p:nvPr/>
        </p:nvSpPr>
        <p:spPr bwMode="auto">
          <a:xfrm>
            <a:off x="6858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4048" name="Text Box 16"/>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4049" name="Text Box 17"/>
          <p:cNvSpPr txBox="1">
            <a:spLocks noChangeArrowheads="1"/>
          </p:cNvSpPr>
          <p:nvPr/>
        </p:nvSpPr>
        <p:spPr bwMode="auto">
          <a:xfrm>
            <a:off x="755650" y="4419600"/>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4050" name="Text Box 18"/>
          <p:cNvSpPr txBox="1">
            <a:spLocks noChangeArrowheads="1"/>
          </p:cNvSpPr>
          <p:nvPr/>
        </p:nvSpPr>
        <p:spPr bwMode="auto">
          <a:xfrm>
            <a:off x="1828800" y="4419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4051"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52"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53"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54" name="Text Box 22"/>
          <p:cNvSpPr txBox="1">
            <a:spLocks noChangeArrowheads="1"/>
          </p:cNvSpPr>
          <p:nvPr/>
        </p:nvSpPr>
        <p:spPr bwMode="auto">
          <a:xfrm>
            <a:off x="1219200" y="4419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4055" name="Text Box 23"/>
          <p:cNvSpPr txBox="1">
            <a:spLocks noChangeArrowheads="1"/>
          </p:cNvSpPr>
          <p:nvPr/>
        </p:nvSpPr>
        <p:spPr bwMode="auto">
          <a:xfrm>
            <a:off x="71628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4056"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4057"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4058"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59"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60" name="Line 28"/>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61"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62" name="Text Box 30"/>
          <p:cNvSpPr txBox="1">
            <a:spLocks noChangeArrowheads="1"/>
          </p:cNvSpPr>
          <p:nvPr/>
        </p:nvSpPr>
        <p:spPr bwMode="auto">
          <a:xfrm>
            <a:off x="5029200" y="3429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44063" name="Text Box 31"/>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4064" name="Text Box 32"/>
          <p:cNvSpPr txBox="1">
            <a:spLocks noChangeArrowheads="1"/>
          </p:cNvSpPr>
          <p:nvPr/>
        </p:nvSpPr>
        <p:spPr bwMode="auto">
          <a:xfrm>
            <a:off x="5003800" y="44370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4065"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4066"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67"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68"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4069" name="Text Box 37"/>
          <p:cNvSpPr txBox="1">
            <a:spLocks noChangeArrowheads="1"/>
          </p:cNvSpPr>
          <p:nvPr/>
        </p:nvSpPr>
        <p:spPr bwMode="auto">
          <a:xfrm>
            <a:off x="5508625" y="44370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Tree>
    <p:extLst>
      <p:ext uri="{BB962C8B-B14F-4D97-AF65-F5344CB8AC3E}">
        <p14:creationId xmlns:p14="http://schemas.microsoft.com/office/powerpoint/2010/main" val="97338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pPr eaLnBrk="1" hangingPunct="1"/>
            <a:r>
              <a:rPr lang="en-GB"/>
              <a:t>Exercise – Alternative Method</a:t>
            </a:r>
            <a:endParaRPr lang="en-US"/>
          </a:p>
        </p:txBody>
      </p:sp>
      <p:sp>
        <p:nvSpPr>
          <p:cNvPr id="45059" name="Rectangle 3"/>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solidFill>
                  <a:srgbClr val="FF0066"/>
                </a:solidFill>
              </a:rPr>
              <a:t>C/17+E</a:t>
            </a:r>
            <a:r>
              <a:rPr lang="en-US"/>
              <a:t>, B/E, D/17, A/17, Z/</a:t>
            </a:r>
            <a:r>
              <a:rPr lang="en-US">
                <a:solidFill>
                  <a:schemeClr val="accent1"/>
                </a:solidFill>
              </a:rPr>
              <a:t>C</a:t>
            </a:r>
          </a:p>
        </p:txBody>
      </p:sp>
      <p:sp>
        <p:nvSpPr>
          <p:cNvPr id="45060" name="Text Box 4"/>
          <p:cNvSpPr txBox="1">
            <a:spLocks noChangeArrowheads="1"/>
          </p:cNvSpPr>
          <p:nvPr/>
        </p:nvSpPr>
        <p:spPr bwMode="auto">
          <a:xfrm>
            <a:off x="2438400" y="4267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17</a:t>
            </a:r>
            <a:endParaRPr lang="en-US" sz="2400">
              <a:solidFill>
                <a:srgbClr val="FF0066"/>
              </a:solidFill>
              <a:latin typeface="Helvetica-Narrow" pitchFamily="34" charset="0"/>
            </a:endParaRPr>
          </a:p>
        </p:txBody>
      </p:sp>
      <p:sp>
        <p:nvSpPr>
          <p:cNvPr id="45061" name="Text Box 5"/>
          <p:cNvSpPr txBox="1">
            <a:spLocks noChangeArrowheads="1"/>
          </p:cNvSpPr>
          <p:nvPr/>
        </p:nvSpPr>
        <p:spPr bwMode="auto">
          <a:xfrm>
            <a:off x="3429000" y="42672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E</a:t>
            </a:r>
            <a:endParaRPr lang="en-US" sz="2400">
              <a:solidFill>
                <a:srgbClr val="FF0066"/>
              </a:solidFill>
              <a:latin typeface="Helvetica-Narrow" pitchFamily="34" charset="0"/>
            </a:endParaRPr>
          </a:p>
        </p:txBody>
      </p:sp>
      <p:sp>
        <p:nvSpPr>
          <p:cNvPr id="45062" name="Text Box 6"/>
          <p:cNvSpPr txBox="1">
            <a:spLocks noChangeArrowheads="1"/>
          </p:cNvSpPr>
          <p:nvPr/>
        </p:nvSpPr>
        <p:spPr bwMode="auto">
          <a:xfrm>
            <a:off x="28194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a:t>
            </a:r>
            <a:endParaRPr lang="en-US" sz="2400">
              <a:solidFill>
                <a:srgbClr val="FF0066"/>
              </a:solidFill>
              <a:latin typeface="Helvetica-Narrow" pitchFamily="34" charset="0"/>
            </a:endParaRPr>
          </a:p>
        </p:txBody>
      </p:sp>
      <p:sp>
        <p:nvSpPr>
          <p:cNvPr id="45063"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5064"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5065"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66"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67" name="Line 11"/>
          <p:cNvSpPr>
            <a:spLocks noChangeShapeType="1"/>
          </p:cNvSpPr>
          <p:nvPr/>
        </p:nvSpPr>
        <p:spPr bwMode="auto">
          <a:xfrm flipH="1">
            <a:off x="2667000" y="3810000"/>
            <a:ext cx="381000" cy="4572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68" name="Line 12"/>
          <p:cNvSpPr>
            <a:spLocks noChangeShapeType="1"/>
          </p:cNvSpPr>
          <p:nvPr/>
        </p:nvSpPr>
        <p:spPr bwMode="auto">
          <a:xfrm>
            <a:off x="3048000" y="3810000"/>
            <a:ext cx="457200" cy="4572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69" name="Line 13"/>
          <p:cNvSpPr>
            <a:spLocks noChangeShapeType="1"/>
          </p:cNvSpPr>
          <p:nvPr/>
        </p:nvSpPr>
        <p:spPr bwMode="auto">
          <a:xfrm flipH="1">
            <a:off x="8382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70"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71" name="Text Box 15"/>
          <p:cNvSpPr txBox="1">
            <a:spLocks noChangeArrowheads="1"/>
          </p:cNvSpPr>
          <p:nvPr/>
        </p:nvSpPr>
        <p:spPr bwMode="auto">
          <a:xfrm>
            <a:off x="6858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C</a:t>
            </a:r>
            <a:endParaRPr lang="en-US" sz="2400">
              <a:solidFill>
                <a:schemeClr val="accent1"/>
              </a:solidFill>
              <a:latin typeface="Helvetica-Narrow" pitchFamily="34" charset="0"/>
            </a:endParaRPr>
          </a:p>
        </p:txBody>
      </p:sp>
      <p:sp>
        <p:nvSpPr>
          <p:cNvPr id="45072" name="Text Box 16"/>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5073" name="Text Box 17"/>
          <p:cNvSpPr txBox="1">
            <a:spLocks noChangeArrowheads="1"/>
          </p:cNvSpPr>
          <p:nvPr/>
        </p:nvSpPr>
        <p:spPr bwMode="auto">
          <a:xfrm>
            <a:off x="755650" y="4419600"/>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5074" name="Text Box 18"/>
          <p:cNvSpPr txBox="1">
            <a:spLocks noChangeArrowheads="1"/>
          </p:cNvSpPr>
          <p:nvPr/>
        </p:nvSpPr>
        <p:spPr bwMode="auto">
          <a:xfrm>
            <a:off x="1828800" y="4419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5075"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76"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77"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78" name="Text Box 22"/>
          <p:cNvSpPr txBox="1">
            <a:spLocks noChangeArrowheads="1"/>
          </p:cNvSpPr>
          <p:nvPr/>
        </p:nvSpPr>
        <p:spPr bwMode="auto">
          <a:xfrm>
            <a:off x="1219200" y="4419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5079" name="Text Box 23"/>
          <p:cNvSpPr txBox="1">
            <a:spLocks noChangeArrowheads="1"/>
          </p:cNvSpPr>
          <p:nvPr/>
        </p:nvSpPr>
        <p:spPr bwMode="auto">
          <a:xfrm>
            <a:off x="71628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C</a:t>
            </a:r>
            <a:endParaRPr lang="en-US" sz="2400">
              <a:solidFill>
                <a:srgbClr val="FF0066"/>
              </a:solidFill>
              <a:latin typeface="Helvetica-Narrow" pitchFamily="34" charset="0"/>
            </a:endParaRPr>
          </a:p>
        </p:txBody>
      </p:sp>
      <p:sp>
        <p:nvSpPr>
          <p:cNvPr id="45080"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5081"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5082"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83"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84" name="Line 28"/>
          <p:cNvSpPr>
            <a:spLocks noChangeShapeType="1"/>
          </p:cNvSpPr>
          <p:nvPr/>
        </p:nvSpPr>
        <p:spPr bwMode="auto">
          <a:xfrm flipH="1">
            <a:off x="5181600" y="3048000"/>
            <a:ext cx="1371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85"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86" name="Text Box 30"/>
          <p:cNvSpPr txBox="1">
            <a:spLocks noChangeArrowheads="1"/>
          </p:cNvSpPr>
          <p:nvPr/>
        </p:nvSpPr>
        <p:spPr bwMode="auto">
          <a:xfrm>
            <a:off x="5029200"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C</a:t>
            </a:r>
            <a:endParaRPr lang="en-US" sz="2400">
              <a:solidFill>
                <a:schemeClr val="accent1"/>
              </a:solidFill>
              <a:latin typeface="Helvetica-Narrow" pitchFamily="34" charset="0"/>
            </a:endParaRPr>
          </a:p>
        </p:txBody>
      </p:sp>
      <p:sp>
        <p:nvSpPr>
          <p:cNvPr id="45087" name="Text Box 31"/>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5088" name="Text Box 32"/>
          <p:cNvSpPr txBox="1">
            <a:spLocks noChangeArrowheads="1"/>
          </p:cNvSpPr>
          <p:nvPr/>
        </p:nvSpPr>
        <p:spPr bwMode="auto">
          <a:xfrm>
            <a:off x="5003800" y="44370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5089"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5090"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91"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92"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5093" name="Text Box 37"/>
          <p:cNvSpPr txBox="1">
            <a:spLocks noChangeArrowheads="1"/>
          </p:cNvSpPr>
          <p:nvPr/>
        </p:nvSpPr>
        <p:spPr bwMode="auto">
          <a:xfrm>
            <a:off x="5508625" y="44370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Tree>
    <p:extLst>
      <p:ext uri="{BB962C8B-B14F-4D97-AF65-F5344CB8AC3E}">
        <p14:creationId xmlns:p14="http://schemas.microsoft.com/office/powerpoint/2010/main" val="253046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a:t>What is Prolog?</a:t>
            </a:r>
            <a:endParaRPr lang="en-US"/>
          </a:p>
        </p:txBody>
      </p:sp>
      <p:sp>
        <p:nvSpPr>
          <p:cNvPr id="4099" name="Rectangle 3"/>
          <p:cNvSpPr>
            <a:spLocks noGrp="1" noChangeArrowheads="1"/>
          </p:cNvSpPr>
          <p:nvPr>
            <p:ph type="body" idx="1"/>
          </p:nvPr>
        </p:nvSpPr>
        <p:spPr>
          <a:xfrm>
            <a:off x="457200" y="1524000"/>
            <a:ext cx="8363272" cy="4876800"/>
          </a:xfrm>
        </p:spPr>
        <p:txBody>
          <a:bodyPr/>
          <a:lstStyle/>
          <a:p>
            <a:pPr eaLnBrk="1" hangingPunct="1"/>
            <a:r>
              <a:rPr lang="en-GB" sz="2200" dirty="0" err="1"/>
              <a:t>Prolog</a:t>
            </a:r>
            <a:r>
              <a:rPr lang="en-GB" sz="2200" dirty="0"/>
              <a:t> is the most widely used language to have been inspired by logic programming research. Some features:</a:t>
            </a:r>
          </a:p>
          <a:p>
            <a:r>
              <a:rPr lang="en-GB" sz="2200" dirty="0"/>
              <a:t>Basic control flow model is backtracking.</a:t>
            </a:r>
          </a:p>
          <a:p>
            <a:r>
              <a:rPr lang="en-GB" sz="2200" dirty="0"/>
              <a:t>Unification is a built-in term-manipulation method that is a the core of </a:t>
            </a:r>
            <a:r>
              <a:rPr lang="en-GB" sz="2200" dirty="0" err="1"/>
              <a:t>Prolog</a:t>
            </a:r>
            <a:r>
              <a:rPr lang="en-GB" sz="2200" dirty="0"/>
              <a:t> functioning structures.</a:t>
            </a:r>
          </a:p>
          <a:p>
            <a:r>
              <a:rPr lang="en-GB" sz="2200" dirty="0"/>
              <a:t>Program clauses and data have the same form.</a:t>
            </a:r>
          </a:p>
          <a:p>
            <a:r>
              <a:rPr lang="en-GB" sz="2200" dirty="0"/>
              <a:t>Clauses provide a convenient way to express case analysis and non-determinism. </a:t>
            </a:r>
          </a:p>
          <a:p>
            <a:r>
              <a:rPr lang="en-GB" sz="2200" dirty="0"/>
              <a:t>Sometimes it is necessary to use control features that are not part of ‘logic’.</a:t>
            </a:r>
          </a:p>
          <a:p>
            <a:r>
              <a:rPr lang="en-GB" sz="2200" dirty="0"/>
              <a:t>A </a:t>
            </a:r>
            <a:r>
              <a:rPr lang="en-GB" sz="2200" dirty="0" err="1"/>
              <a:t>Prolog</a:t>
            </a:r>
            <a:r>
              <a:rPr lang="en-GB" sz="2200" dirty="0"/>
              <a:t> program can also be seen as a relational database containing rules as well as facts.</a:t>
            </a:r>
          </a:p>
          <a:p>
            <a:pPr eaLnBrk="1" hangingPunct="1"/>
            <a:endParaRPr lang="en-US" sz="2200" dirty="0"/>
          </a:p>
        </p:txBody>
      </p:sp>
    </p:spTree>
    <p:extLst>
      <p:ext uri="{BB962C8B-B14F-4D97-AF65-F5344CB8AC3E}">
        <p14:creationId xmlns:p14="http://schemas.microsoft.com/office/powerpoint/2010/main" val="2219622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GB"/>
              <a:t>Exercise – Alternative Method</a:t>
            </a:r>
            <a:endParaRPr lang="en-US"/>
          </a:p>
        </p:txBody>
      </p:sp>
      <p:sp>
        <p:nvSpPr>
          <p:cNvPr id="46083" name="Rectangle 3"/>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t>C/17+E, B/E, D/17, A/17, Z/17+E</a:t>
            </a:r>
          </a:p>
        </p:txBody>
      </p:sp>
      <p:sp>
        <p:nvSpPr>
          <p:cNvPr id="46084" name="Text Box 4"/>
          <p:cNvSpPr txBox="1">
            <a:spLocks noChangeArrowheads="1"/>
          </p:cNvSpPr>
          <p:nvPr/>
        </p:nvSpPr>
        <p:spPr bwMode="auto">
          <a:xfrm>
            <a:off x="2438400" y="4267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6085" name="Text Box 5"/>
          <p:cNvSpPr txBox="1">
            <a:spLocks noChangeArrowheads="1"/>
          </p:cNvSpPr>
          <p:nvPr/>
        </p:nvSpPr>
        <p:spPr bwMode="auto">
          <a:xfrm>
            <a:off x="3429000" y="42672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6086" name="Text Box 6"/>
          <p:cNvSpPr txBox="1">
            <a:spLocks noChangeArrowheads="1"/>
          </p:cNvSpPr>
          <p:nvPr/>
        </p:nvSpPr>
        <p:spPr bwMode="auto">
          <a:xfrm>
            <a:off x="28194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6087"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6088"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6089"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090"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091" name="Line 11"/>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092" name="Line 12"/>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093" name="Line 13"/>
          <p:cNvSpPr>
            <a:spLocks noChangeShapeType="1"/>
          </p:cNvSpPr>
          <p:nvPr/>
        </p:nvSpPr>
        <p:spPr bwMode="auto">
          <a:xfrm flipH="1">
            <a:off x="755650" y="3048000"/>
            <a:ext cx="1454150" cy="165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094"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095" name="Text Box 15"/>
          <p:cNvSpPr txBox="1">
            <a:spLocks noChangeArrowheads="1"/>
          </p:cNvSpPr>
          <p:nvPr/>
        </p:nvSpPr>
        <p:spPr bwMode="auto">
          <a:xfrm>
            <a:off x="395288" y="3068638"/>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6096" name="Text Box 16"/>
          <p:cNvSpPr txBox="1">
            <a:spLocks noChangeArrowheads="1"/>
          </p:cNvSpPr>
          <p:nvPr/>
        </p:nvSpPr>
        <p:spPr bwMode="auto">
          <a:xfrm>
            <a:off x="3733800" y="33528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6097" name="Text Box 17"/>
          <p:cNvSpPr txBox="1">
            <a:spLocks noChangeArrowheads="1"/>
          </p:cNvSpPr>
          <p:nvPr/>
        </p:nvSpPr>
        <p:spPr bwMode="auto">
          <a:xfrm>
            <a:off x="755650" y="4419600"/>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6098" name="Text Box 18"/>
          <p:cNvSpPr txBox="1">
            <a:spLocks noChangeArrowheads="1"/>
          </p:cNvSpPr>
          <p:nvPr/>
        </p:nvSpPr>
        <p:spPr bwMode="auto">
          <a:xfrm>
            <a:off x="1828800" y="4419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6099"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00"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01"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02" name="Text Box 22"/>
          <p:cNvSpPr txBox="1">
            <a:spLocks noChangeArrowheads="1"/>
          </p:cNvSpPr>
          <p:nvPr/>
        </p:nvSpPr>
        <p:spPr bwMode="auto">
          <a:xfrm>
            <a:off x="1219200" y="4419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6103" name="Text Box 23"/>
          <p:cNvSpPr txBox="1">
            <a:spLocks noChangeArrowheads="1"/>
          </p:cNvSpPr>
          <p:nvPr/>
        </p:nvSpPr>
        <p:spPr bwMode="auto">
          <a:xfrm>
            <a:off x="71628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6104"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6105"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6106"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07"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08" name="Line 28"/>
          <p:cNvSpPr>
            <a:spLocks noChangeShapeType="1"/>
          </p:cNvSpPr>
          <p:nvPr/>
        </p:nvSpPr>
        <p:spPr bwMode="auto">
          <a:xfrm flipH="1">
            <a:off x="5003800" y="3068638"/>
            <a:ext cx="1584325" cy="233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09"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10" name="Text Box 30"/>
          <p:cNvSpPr txBox="1">
            <a:spLocks noChangeArrowheads="1"/>
          </p:cNvSpPr>
          <p:nvPr/>
        </p:nvSpPr>
        <p:spPr bwMode="auto">
          <a:xfrm>
            <a:off x="4716463" y="32131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6111" name="Text Box 31"/>
          <p:cNvSpPr txBox="1">
            <a:spLocks noChangeArrowheads="1"/>
          </p:cNvSpPr>
          <p:nvPr/>
        </p:nvSpPr>
        <p:spPr bwMode="auto">
          <a:xfrm>
            <a:off x="8077200" y="33528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6112" name="Text Box 32"/>
          <p:cNvSpPr txBox="1">
            <a:spLocks noChangeArrowheads="1"/>
          </p:cNvSpPr>
          <p:nvPr/>
        </p:nvSpPr>
        <p:spPr bwMode="auto">
          <a:xfrm>
            <a:off x="5003800" y="44370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6113"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46114"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15"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16"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17" name="Text Box 37"/>
          <p:cNvSpPr txBox="1">
            <a:spLocks noChangeArrowheads="1"/>
          </p:cNvSpPr>
          <p:nvPr/>
        </p:nvSpPr>
        <p:spPr bwMode="auto">
          <a:xfrm>
            <a:off x="5508625" y="44370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6118" name="Line 43"/>
          <p:cNvSpPr>
            <a:spLocks noChangeShapeType="1"/>
          </p:cNvSpPr>
          <p:nvPr/>
        </p:nvSpPr>
        <p:spPr bwMode="auto">
          <a:xfrm flipH="1">
            <a:off x="7019925" y="3860800"/>
            <a:ext cx="360363" cy="504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19" name="Line 45"/>
          <p:cNvSpPr>
            <a:spLocks noChangeShapeType="1"/>
          </p:cNvSpPr>
          <p:nvPr/>
        </p:nvSpPr>
        <p:spPr bwMode="auto">
          <a:xfrm>
            <a:off x="4859338" y="3644900"/>
            <a:ext cx="217487"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20" name="Line 46"/>
          <p:cNvSpPr>
            <a:spLocks noChangeShapeType="1"/>
          </p:cNvSpPr>
          <p:nvPr/>
        </p:nvSpPr>
        <p:spPr bwMode="auto">
          <a:xfrm flipH="1">
            <a:off x="250825" y="3500438"/>
            <a:ext cx="288925" cy="433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21" name="Line 47"/>
          <p:cNvSpPr>
            <a:spLocks noChangeShapeType="1"/>
          </p:cNvSpPr>
          <p:nvPr/>
        </p:nvSpPr>
        <p:spPr bwMode="auto">
          <a:xfrm>
            <a:off x="539750" y="3500438"/>
            <a:ext cx="287338" cy="433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22" name="Text Box 48"/>
          <p:cNvSpPr txBox="1">
            <a:spLocks noChangeArrowheads="1"/>
          </p:cNvSpPr>
          <p:nvPr/>
        </p:nvSpPr>
        <p:spPr bwMode="auto">
          <a:xfrm>
            <a:off x="0" y="38830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p>
        </p:txBody>
      </p:sp>
      <p:sp>
        <p:nvSpPr>
          <p:cNvPr id="46123" name="Text Box 49"/>
          <p:cNvSpPr txBox="1">
            <a:spLocks noChangeArrowheads="1"/>
          </p:cNvSpPr>
          <p:nvPr/>
        </p:nvSpPr>
        <p:spPr bwMode="auto">
          <a:xfrm>
            <a:off x="735013" y="38798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p>
        </p:txBody>
      </p:sp>
      <p:sp>
        <p:nvSpPr>
          <p:cNvPr id="46124" name="Text Box 52"/>
          <p:cNvSpPr txBox="1">
            <a:spLocks noChangeArrowheads="1"/>
          </p:cNvSpPr>
          <p:nvPr/>
        </p:nvSpPr>
        <p:spPr bwMode="auto">
          <a:xfrm>
            <a:off x="6804025" y="43656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p>
        </p:txBody>
      </p:sp>
      <p:sp>
        <p:nvSpPr>
          <p:cNvPr id="46125" name="Text Box 53"/>
          <p:cNvSpPr txBox="1">
            <a:spLocks noChangeArrowheads="1"/>
          </p:cNvSpPr>
          <p:nvPr/>
        </p:nvSpPr>
        <p:spPr bwMode="auto">
          <a:xfrm>
            <a:off x="7524750" y="43656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p>
        </p:txBody>
      </p:sp>
      <p:sp>
        <p:nvSpPr>
          <p:cNvPr id="46126" name="Line 54"/>
          <p:cNvSpPr>
            <a:spLocks noChangeShapeType="1"/>
          </p:cNvSpPr>
          <p:nvPr/>
        </p:nvSpPr>
        <p:spPr bwMode="auto">
          <a:xfrm flipH="1">
            <a:off x="4500563" y="3644900"/>
            <a:ext cx="35877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27" name="Line 55"/>
          <p:cNvSpPr>
            <a:spLocks noChangeShapeType="1"/>
          </p:cNvSpPr>
          <p:nvPr/>
        </p:nvSpPr>
        <p:spPr bwMode="auto">
          <a:xfrm>
            <a:off x="7380288" y="3860800"/>
            <a:ext cx="287337" cy="504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6128" name="Text Box 56"/>
          <p:cNvSpPr txBox="1">
            <a:spLocks noChangeArrowheads="1"/>
          </p:cNvSpPr>
          <p:nvPr/>
        </p:nvSpPr>
        <p:spPr bwMode="auto">
          <a:xfrm>
            <a:off x="4859338" y="40767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GB"/>
          </a:p>
        </p:txBody>
      </p:sp>
      <p:sp>
        <p:nvSpPr>
          <p:cNvPr id="46129" name="Text Box 57"/>
          <p:cNvSpPr txBox="1">
            <a:spLocks noChangeArrowheads="1"/>
          </p:cNvSpPr>
          <p:nvPr/>
        </p:nvSpPr>
        <p:spPr bwMode="auto">
          <a:xfrm>
            <a:off x="4211638" y="40767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GB"/>
          </a:p>
        </p:txBody>
      </p:sp>
    </p:spTree>
    <p:extLst>
      <p:ext uri="{BB962C8B-B14F-4D97-AF65-F5344CB8AC3E}">
        <p14:creationId xmlns:p14="http://schemas.microsoft.com/office/powerpoint/2010/main" val="3198336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GB"/>
              <a:t>Exercise – Alternative Method</a:t>
            </a:r>
            <a:endParaRPr lang="en-US"/>
          </a:p>
        </p:txBody>
      </p:sp>
      <p:sp>
        <p:nvSpPr>
          <p:cNvPr id="47107" name="Rectangle 3"/>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solidFill>
                  <a:srgbClr val="FF0066"/>
                </a:solidFill>
              </a:rPr>
              <a:t>E/17</a:t>
            </a:r>
            <a:r>
              <a:rPr lang="en-US"/>
              <a:t>, C/17+</a:t>
            </a:r>
            <a:r>
              <a:rPr lang="en-US">
                <a:solidFill>
                  <a:schemeClr val="accent1"/>
                </a:solidFill>
              </a:rPr>
              <a:t>E</a:t>
            </a:r>
            <a:r>
              <a:rPr lang="en-US"/>
              <a:t>, B/</a:t>
            </a:r>
            <a:r>
              <a:rPr lang="en-US">
                <a:solidFill>
                  <a:schemeClr val="accent1"/>
                </a:solidFill>
              </a:rPr>
              <a:t>E</a:t>
            </a:r>
            <a:r>
              <a:rPr lang="en-US"/>
              <a:t>, D/17, A/17, Z/C</a:t>
            </a:r>
          </a:p>
        </p:txBody>
      </p:sp>
      <p:sp>
        <p:nvSpPr>
          <p:cNvPr id="47108" name="Text Box 4"/>
          <p:cNvSpPr txBox="1">
            <a:spLocks noChangeArrowheads="1"/>
          </p:cNvSpPr>
          <p:nvPr/>
        </p:nvSpPr>
        <p:spPr bwMode="auto">
          <a:xfrm>
            <a:off x="2438400" y="4267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7109" name="Text Box 5"/>
          <p:cNvSpPr txBox="1">
            <a:spLocks noChangeArrowheads="1"/>
          </p:cNvSpPr>
          <p:nvPr/>
        </p:nvSpPr>
        <p:spPr bwMode="auto">
          <a:xfrm>
            <a:off x="3429000" y="42672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E</a:t>
            </a:r>
            <a:endParaRPr lang="en-US" sz="2400">
              <a:solidFill>
                <a:schemeClr val="accent1"/>
              </a:solidFill>
              <a:latin typeface="Helvetica-Narrow" pitchFamily="34" charset="0"/>
            </a:endParaRPr>
          </a:p>
        </p:txBody>
      </p:sp>
      <p:sp>
        <p:nvSpPr>
          <p:cNvPr id="47110" name="Text Box 6"/>
          <p:cNvSpPr txBox="1">
            <a:spLocks noChangeArrowheads="1"/>
          </p:cNvSpPr>
          <p:nvPr/>
        </p:nvSpPr>
        <p:spPr bwMode="auto">
          <a:xfrm>
            <a:off x="28194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7111"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7112"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7113"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4"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5" name="Line 11"/>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6" name="Line 12"/>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7" name="Line 13"/>
          <p:cNvSpPr>
            <a:spLocks noChangeShapeType="1"/>
          </p:cNvSpPr>
          <p:nvPr/>
        </p:nvSpPr>
        <p:spPr bwMode="auto">
          <a:xfrm flipH="1">
            <a:off x="755650" y="3048000"/>
            <a:ext cx="1454150" cy="165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8"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9" name="Text Box 15"/>
          <p:cNvSpPr txBox="1">
            <a:spLocks noChangeArrowheads="1"/>
          </p:cNvSpPr>
          <p:nvPr/>
        </p:nvSpPr>
        <p:spPr bwMode="auto">
          <a:xfrm>
            <a:off x="395288" y="3068638"/>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7120" name="Text Box 16"/>
          <p:cNvSpPr txBox="1">
            <a:spLocks noChangeArrowheads="1"/>
          </p:cNvSpPr>
          <p:nvPr/>
        </p:nvSpPr>
        <p:spPr bwMode="auto">
          <a:xfrm>
            <a:off x="3733800" y="33528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17</a:t>
            </a:r>
            <a:endParaRPr lang="en-US" sz="2400">
              <a:solidFill>
                <a:srgbClr val="FF0066"/>
              </a:solidFill>
              <a:latin typeface="Helvetica-Narrow" pitchFamily="34" charset="0"/>
            </a:endParaRPr>
          </a:p>
        </p:txBody>
      </p:sp>
      <p:sp>
        <p:nvSpPr>
          <p:cNvPr id="47121" name="Text Box 17"/>
          <p:cNvSpPr txBox="1">
            <a:spLocks noChangeArrowheads="1"/>
          </p:cNvSpPr>
          <p:nvPr/>
        </p:nvSpPr>
        <p:spPr bwMode="auto">
          <a:xfrm>
            <a:off x="755650" y="4419600"/>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7122" name="Text Box 18"/>
          <p:cNvSpPr txBox="1">
            <a:spLocks noChangeArrowheads="1"/>
          </p:cNvSpPr>
          <p:nvPr/>
        </p:nvSpPr>
        <p:spPr bwMode="auto">
          <a:xfrm>
            <a:off x="1828800" y="4419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E</a:t>
            </a:r>
            <a:endParaRPr lang="en-US" sz="2400">
              <a:solidFill>
                <a:schemeClr val="accent1"/>
              </a:solidFill>
              <a:latin typeface="Helvetica-Narrow" pitchFamily="34" charset="0"/>
            </a:endParaRPr>
          </a:p>
        </p:txBody>
      </p:sp>
      <p:sp>
        <p:nvSpPr>
          <p:cNvPr id="47123"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24"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25"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26" name="Text Box 22"/>
          <p:cNvSpPr txBox="1">
            <a:spLocks noChangeArrowheads="1"/>
          </p:cNvSpPr>
          <p:nvPr/>
        </p:nvSpPr>
        <p:spPr bwMode="auto">
          <a:xfrm>
            <a:off x="1219200" y="4419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7127" name="Text Box 23"/>
          <p:cNvSpPr txBox="1">
            <a:spLocks noChangeArrowheads="1"/>
          </p:cNvSpPr>
          <p:nvPr/>
        </p:nvSpPr>
        <p:spPr bwMode="auto">
          <a:xfrm>
            <a:off x="71628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7128"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7129"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7130"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31"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32" name="Line 28"/>
          <p:cNvSpPr>
            <a:spLocks noChangeShapeType="1"/>
          </p:cNvSpPr>
          <p:nvPr/>
        </p:nvSpPr>
        <p:spPr bwMode="auto">
          <a:xfrm flipH="1">
            <a:off x="5003800" y="3068638"/>
            <a:ext cx="1584325" cy="233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33"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34" name="Text Box 30"/>
          <p:cNvSpPr txBox="1">
            <a:spLocks noChangeArrowheads="1"/>
          </p:cNvSpPr>
          <p:nvPr/>
        </p:nvSpPr>
        <p:spPr bwMode="auto">
          <a:xfrm>
            <a:off x="4716463" y="32131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7135" name="Text Box 31"/>
          <p:cNvSpPr txBox="1">
            <a:spLocks noChangeArrowheads="1"/>
          </p:cNvSpPr>
          <p:nvPr/>
        </p:nvSpPr>
        <p:spPr bwMode="auto">
          <a:xfrm>
            <a:off x="8077200" y="33528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rgbClr val="FF0066"/>
                </a:solidFill>
                <a:latin typeface="Helvetica-Narrow" pitchFamily="34" charset="0"/>
              </a:rPr>
              <a:t>E</a:t>
            </a:r>
            <a:endParaRPr lang="en-US" sz="2400">
              <a:solidFill>
                <a:srgbClr val="FF0066"/>
              </a:solidFill>
              <a:latin typeface="Helvetica-Narrow" pitchFamily="34" charset="0"/>
            </a:endParaRPr>
          </a:p>
        </p:txBody>
      </p:sp>
      <p:sp>
        <p:nvSpPr>
          <p:cNvPr id="47136" name="Text Box 32"/>
          <p:cNvSpPr txBox="1">
            <a:spLocks noChangeArrowheads="1"/>
          </p:cNvSpPr>
          <p:nvPr/>
        </p:nvSpPr>
        <p:spPr bwMode="auto">
          <a:xfrm>
            <a:off x="5003800" y="44370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7137"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E</a:t>
            </a:r>
            <a:endParaRPr lang="en-US" sz="2400">
              <a:solidFill>
                <a:schemeClr val="accent1"/>
              </a:solidFill>
              <a:latin typeface="Helvetica-Narrow" pitchFamily="34" charset="0"/>
            </a:endParaRPr>
          </a:p>
        </p:txBody>
      </p:sp>
      <p:sp>
        <p:nvSpPr>
          <p:cNvPr id="47138"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39"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40"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41" name="Text Box 37"/>
          <p:cNvSpPr txBox="1">
            <a:spLocks noChangeArrowheads="1"/>
          </p:cNvSpPr>
          <p:nvPr/>
        </p:nvSpPr>
        <p:spPr bwMode="auto">
          <a:xfrm>
            <a:off x="5508625" y="44370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7142" name="Line 38"/>
          <p:cNvSpPr>
            <a:spLocks noChangeShapeType="1"/>
          </p:cNvSpPr>
          <p:nvPr/>
        </p:nvSpPr>
        <p:spPr bwMode="auto">
          <a:xfrm flipH="1">
            <a:off x="7019925" y="3860800"/>
            <a:ext cx="360363" cy="504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43" name="Line 39"/>
          <p:cNvSpPr>
            <a:spLocks noChangeShapeType="1"/>
          </p:cNvSpPr>
          <p:nvPr/>
        </p:nvSpPr>
        <p:spPr bwMode="auto">
          <a:xfrm>
            <a:off x="4859338" y="3644900"/>
            <a:ext cx="217487"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44" name="Line 40"/>
          <p:cNvSpPr>
            <a:spLocks noChangeShapeType="1"/>
          </p:cNvSpPr>
          <p:nvPr/>
        </p:nvSpPr>
        <p:spPr bwMode="auto">
          <a:xfrm flipH="1">
            <a:off x="250825" y="3500438"/>
            <a:ext cx="288925" cy="433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45" name="Line 41"/>
          <p:cNvSpPr>
            <a:spLocks noChangeShapeType="1"/>
          </p:cNvSpPr>
          <p:nvPr/>
        </p:nvSpPr>
        <p:spPr bwMode="auto">
          <a:xfrm>
            <a:off x="539750" y="3500438"/>
            <a:ext cx="287338" cy="433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46" name="Text Box 42"/>
          <p:cNvSpPr txBox="1">
            <a:spLocks noChangeArrowheads="1"/>
          </p:cNvSpPr>
          <p:nvPr/>
        </p:nvSpPr>
        <p:spPr bwMode="auto">
          <a:xfrm>
            <a:off x="0" y="38830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p>
        </p:txBody>
      </p:sp>
      <p:sp>
        <p:nvSpPr>
          <p:cNvPr id="47147" name="Text Box 43"/>
          <p:cNvSpPr txBox="1">
            <a:spLocks noChangeArrowheads="1"/>
          </p:cNvSpPr>
          <p:nvPr/>
        </p:nvSpPr>
        <p:spPr bwMode="auto">
          <a:xfrm>
            <a:off x="735013" y="38798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E</a:t>
            </a:r>
          </a:p>
        </p:txBody>
      </p:sp>
      <p:sp>
        <p:nvSpPr>
          <p:cNvPr id="47148" name="Text Box 44"/>
          <p:cNvSpPr txBox="1">
            <a:spLocks noChangeArrowheads="1"/>
          </p:cNvSpPr>
          <p:nvPr/>
        </p:nvSpPr>
        <p:spPr bwMode="auto">
          <a:xfrm>
            <a:off x="6804025" y="43656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p>
        </p:txBody>
      </p:sp>
      <p:sp>
        <p:nvSpPr>
          <p:cNvPr id="47149" name="Text Box 45"/>
          <p:cNvSpPr txBox="1">
            <a:spLocks noChangeArrowheads="1"/>
          </p:cNvSpPr>
          <p:nvPr/>
        </p:nvSpPr>
        <p:spPr bwMode="auto">
          <a:xfrm>
            <a:off x="7524750" y="43656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E</a:t>
            </a:r>
          </a:p>
        </p:txBody>
      </p:sp>
      <p:sp>
        <p:nvSpPr>
          <p:cNvPr id="47150" name="Line 46"/>
          <p:cNvSpPr>
            <a:spLocks noChangeShapeType="1"/>
          </p:cNvSpPr>
          <p:nvPr/>
        </p:nvSpPr>
        <p:spPr bwMode="auto">
          <a:xfrm flipH="1">
            <a:off x="4500563" y="3644900"/>
            <a:ext cx="35877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51" name="Line 47"/>
          <p:cNvSpPr>
            <a:spLocks noChangeShapeType="1"/>
          </p:cNvSpPr>
          <p:nvPr/>
        </p:nvSpPr>
        <p:spPr bwMode="auto">
          <a:xfrm>
            <a:off x="7380288" y="3860800"/>
            <a:ext cx="287337" cy="504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52" name="Text Box 48"/>
          <p:cNvSpPr txBox="1">
            <a:spLocks noChangeArrowheads="1"/>
          </p:cNvSpPr>
          <p:nvPr/>
        </p:nvSpPr>
        <p:spPr bwMode="auto">
          <a:xfrm>
            <a:off x="4859338" y="40767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solidFill>
                  <a:schemeClr val="accent1"/>
                </a:solidFill>
                <a:latin typeface="Helvetica-Narrow" pitchFamily="34" charset="0"/>
              </a:rPr>
              <a:t>E</a:t>
            </a:r>
          </a:p>
        </p:txBody>
      </p:sp>
      <p:sp>
        <p:nvSpPr>
          <p:cNvPr id="47153" name="Text Box 49"/>
          <p:cNvSpPr txBox="1">
            <a:spLocks noChangeArrowheads="1"/>
          </p:cNvSpPr>
          <p:nvPr/>
        </p:nvSpPr>
        <p:spPr bwMode="auto">
          <a:xfrm>
            <a:off x="4211638" y="40767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GB"/>
          </a:p>
        </p:txBody>
      </p:sp>
    </p:spTree>
    <p:extLst>
      <p:ext uri="{BB962C8B-B14F-4D97-AF65-F5344CB8AC3E}">
        <p14:creationId xmlns:p14="http://schemas.microsoft.com/office/powerpoint/2010/main" val="2945394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GB"/>
              <a:t>Exercise – Alternative Method</a:t>
            </a:r>
            <a:endParaRPr lang="en-US"/>
          </a:p>
        </p:txBody>
      </p:sp>
      <p:sp>
        <p:nvSpPr>
          <p:cNvPr id="48131" name="Rectangle 3"/>
          <p:cNvSpPr>
            <a:spLocks noGrp="1" noChangeArrowheads="1"/>
          </p:cNvSpPr>
          <p:nvPr>
            <p:ph type="body" idx="1"/>
          </p:nvPr>
        </p:nvSpPr>
        <p:spPr>
          <a:xfrm>
            <a:off x="762000" y="1295400"/>
            <a:ext cx="7772400" cy="990600"/>
          </a:xfrm>
          <a:noFill/>
        </p:spPr>
        <p:txBody>
          <a:bodyPr/>
          <a:lstStyle/>
          <a:p>
            <a:pPr marL="0" indent="0" eaLnBrk="1" hangingPunct="1">
              <a:buFontTx/>
              <a:buNone/>
            </a:pPr>
            <a:r>
              <a:rPr lang="en-US"/>
              <a:t>E/17, C/17+17, B/17, D/17, A/17, Z/C</a:t>
            </a:r>
          </a:p>
        </p:txBody>
      </p:sp>
      <p:sp>
        <p:nvSpPr>
          <p:cNvPr id="48132" name="Text Box 4"/>
          <p:cNvSpPr txBox="1">
            <a:spLocks noChangeArrowheads="1"/>
          </p:cNvSpPr>
          <p:nvPr/>
        </p:nvSpPr>
        <p:spPr bwMode="auto">
          <a:xfrm>
            <a:off x="2438400" y="4267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33" name="Text Box 5"/>
          <p:cNvSpPr txBox="1">
            <a:spLocks noChangeArrowheads="1"/>
          </p:cNvSpPr>
          <p:nvPr/>
        </p:nvSpPr>
        <p:spPr bwMode="auto">
          <a:xfrm>
            <a:off x="3429000" y="42672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34" name="Text Box 6"/>
          <p:cNvSpPr txBox="1">
            <a:spLocks noChangeArrowheads="1"/>
          </p:cNvSpPr>
          <p:nvPr/>
        </p:nvSpPr>
        <p:spPr bwMode="auto">
          <a:xfrm>
            <a:off x="28194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8135" name="Text Box 7"/>
          <p:cNvSpPr txBox="1">
            <a:spLocks noChangeArrowheads="1"/>
          </p:cNvSpPr>
          <p:nvPr/>
        </p:nvSpPr>
        <p:spPr bwMode="auto">
          <a:xfrm>
            <a:off x="13716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8136" name="Text Box 8"/>
          <p:cNvSpPr txBox="1">
            <a:spLocks noChangeArrowheads="1"/>
          </p:cNvSpPr>
          <p:nvPr/>
        </p:nvSpPr>
        <p:spPr bwMode="auto">
          <a:xfrm>
            <a:off x="20574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8137" name="Line 9"/>
          <p:cNvSpPr>
            <a:spLocks noChangeShapeType="1"/>
          </p:cNvSpPr>
          <p:nvPr/>
        </p:nvSpPr>
        <p:spPr bwMode="auto">
          <a:xfrm flipH="1">
            <a:off x="1600200" y="3073400"/>
            <a:ext cx="609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38" name="Line 10"/>
          <p:cNvSpPr>
            <a:spLocks noChangeShapeType="1"/>
          </p:cNvSpPr>
          <p:nvPr/>
        </p:nvSpPr>
        <p:spPr bwMode="auto">
          <a:xfrm>
            <a:off x="22098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39" name="Line 11"/>
          <p:cNvSpPr>
            <a:spLocks noChangeShapeType="1"/>
          </p:cNvSpPr>
          <p:nvPr/>
        </p:nvSpPr>
        <p:spPr bwMode="auto">
          <a:xfrm flipH="1">
            <a:off x="2667000" y="38100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40" name="Line 12"/>
          <p:cNvSpPr>
            <a:spLocks noChangeShapeType="1"/>
          </p:cNvSpPr>
          <p:nvPr/>
        </p:nvSpPr>
        <p:spPr bwMode="auto">
          <a:xfrm>
            <a:off x="3048000" y="38100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41" name="Line 13"/>
          <p:cNvSpPr>
            <a:spLocks noChangeShapeType="1"/>
          </p:cNvSpPr>
          <p:nvPr/>
        </p:nvSpPr>
        <p:spPr bwMode="auto">
          <a:xfrm flipH="1">
            <a:off x="755650" y="3048000"/>
            <a:ext cx="1454150" cy="165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42" name="Line 14"/>
          <p:cNvSpPr>
            <a:spLocks noChangeShapeType="1"/>
          </p:cNvSpPr>
          <p:nvPr/>
        </p:nvSpPr>
        <p:spPr bwMode="auto">
          <a:xfrm>
            <a:off x="22098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43" name="Text Box 15"/>
          <p:cNvSpPr txBox="1">
            <a:spLocks noChangeArrowheads="1"/>
          </p:cNvSpPr>
          <p:nvPr/>
        </p:nvSpPr>
        <p:spPr bwMode="auto">
          <a:xfrm>
            <a:off x="395288" y="3068638"/>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8144" name="Text Box 16"/>
          <p:cNvSpPr txBox="1">
            <a:spLocks noChangeArrowheads="1"/>
          </p:cNvSpPr>
          <p:nvPr/>
        </p:nvSpPr>
        <p:spPr bwMode="auto">
          <a:xfrm>
            <a:off x="3733800" y="33528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45" name="Text Box 17"/>
          <p:cNvSpPr txBox="1">
            <a:spLocks noChangeArrowheads="1"/>
          </p:cNvSpPr>
          <p:nvPr/>
        </p:nvSpPr>
        <p:spPr bwMode="auto">
          <a:xfrm>
            <a:off x="755650" y="4419600"/>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46" name="Text Box 18"/>
          <p:cNvSpPr txBox="1">
            <a:spLocks noChangeArrowheads="1"/>
          </p:cNvSpPr>
          <p:nvPr/>
        </p:nvSpPr>
        <p:spPr bwMode="auto">
          <a:xfrm>
            <a:off x="1828800" y="4419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47" name="Line 19"/>
          <p:cNvSpPr>
            <a:spLocks noChangeShapeType="1"/>
          </p:cNvSpPr>
          <p:nvPr/>
        </p:nvSpPr>
        <p:spPr bwMode="auto">
          <a:xfrm flipH="1">
            <a:off x="10668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48" name="Line 20"/>
          <p:cNvSpPr>
            <a:spLocks noChangeShapeType="1"/>
          </p:cNvSpPr>
          <p:nvPr/>
        </p:nvSpPr>
        <p:spPr bwMode="auto">
          <a:xfrm>
            <a:off x="14478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49" name="Line 21"/>
          <p:cNvSpPr>
            <a:spLocks noChangeShapeType="1"/>
          </p:cNvSpPr>
          <p:nvPr/>
        </p:nvSpPr>
        <p:spPr bwMode="auto">
          <a:xfrm>
            <a:off x="14478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50" name="Text Box 22"/>
          <p:cNvSpPr txBox="1">
            <a:spLocks noChangeArrowheads="1"/>
          </p:cNvSpPr>
          <p:nvPr/>
        </p:nvSpPr>
        <p:spPr bwMode="auto">
          <a:xfrm>
            <a:off x="1219200" y="4419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51" name="Text Box 23"/>
          <p:cNvSpPr txBox="1">
            <a:spLocks noChangeArrowheads="1"/>
          </p:cNvSpPr>
          <p:nvPr/>
        </p:nvSpPr>
        <p:spPr bwMode="auto">
          <a:xfrm>
            <a:off x="71628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8152" name="Text Box 24"/>
          <p:cNvSpPr txBox="1">
            <a:spLocks noChangeArrowheads="1"/>
          </p:cNvSpPr>
          <p:nvPr/>
        </p:nvSpPr>
        <p:spPr bwMode="auto">
          <a:xfrm>
            <a:off x="5638800" y="3429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48153" name="Text Box 25"/>
          <p:cNvSpPr txBox="1">
            <a:spLocks noChangeArrowheads="1"/>
          </p:cNvSpPr>
          <p:nvPr/>
        </p:nvSpPr>
        <p:spPr bwMode="auto">
          <a:xfrm>
            <a:off x="6400800" y="2514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48154" name="Line 26"/>
          <p:cNvSpPr>
            <a:spLocks noChangeShapeType="1"/>
          </p:cNvSpPr>
          <p:nvPr/>
        </p:nvSpPr>
        <p:spPr bwMode="auto">
          <a:xfrm flipH="1">
            <a:off x="58674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55" name="Line 27"/>
          <p:cNvSpPr>
            <a:spLocks noChangeShapeType="1"/>
          </p:cNvSpPr>
          <p:nvPr/>
        </p:nvSpPr>
        <p:spPr bwMode="auto">
          <a:xfrm>
            <a:off x="6553200" y="3073400"/>
            <a:ext cx="685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56" name="Line 28"/>
          <p:cNvSpPr>
            <a:spLocks noChangeShapeType="1"/>
          </p:cNvSpPr>
          <p:nvPr/>
        </p:nvSpPr>
        <p:spPr bwMode="auto">
          <a:xfrm flipH="1">
            <a:off x="5003800" y="3068638"/>
            <a:ext cx="1584325" cy="233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57" name="Line 29"/>
          <p:cNvSpPr>
            <a:spLocks noChangeShapeType="1"/>
          </p:cNvSpPr>
          <p:nvPr/>
        </p:nvSpPr>
        <p:spPr bwMode="auto">
          <a:xfrm>
            <a:off x="6553200" y="3048000"/>
            <a:ext cx="1676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58" name="Text Box 30"/>
          <p:cNvSpPr txBox="1">
            <a:spLocks noChangeArrowheads="1"/>
          </p:cNvSpPr>
          <p:nvPr/>
        </p:nvSpPr>
        <p:spPr bwMode="auto">
          <a:xfrm>
            <a:off x="4716463" y="32131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48159" name="Text Box 31"/>
          <p:cNvSpPr txBox="1">
            <a:spLocks noChangeArrowheads="1"/>
          </p:cNvSpPr>
          <p:nvPr/>
        </p:nvSpPr>
        <p:spPr bwMode="auto">
          <a:xfrm>
            <a:off x="8077200" y="33528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60" name="Text Box 32"/>
          <p:cNvSpPr txBox="1">
            <a:spLocks noChangeArrowheads="1"/>
          </p:cNvSpPr>
          <p:nvPr/>
        </p:nvSpPr>
        <p:spPr bwMode="auto">
          <a:xfrm>
            <a:off x="5003800" y="44370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61" name="Text Box 33"/>
          <p:cNvSpPr txBox="1">
            <a:spLocks noChangeArrowheads="1"/>
          </p:cNvSpPr>
          <p:nvPr/>
        </p:nvSpPr>
        <p:spPr bwMode="auto">
          <a:xfrm>
            <a:off x="61722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62" name="Line 34"/>
          <p:cNvSpPr>
            <a:spLocks noChangeShapeType="1"/>
          </p:cNvSpPr>
          <p:nvPr/>
        </p:nvSpPr>
        <p:spPr bwMode="auto">
          <a:xfrm flipH="1">
            <a:off x="5410200" y="3886200"/>
            <a:ext cx="381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63" name="Line 35"/>
          <p:cNvSpPr>
            <a:spLocks noChangeShapeType="1"/>
          </p:cNvSpPr>
          <p:nvPr/>
        </p:nvSpPr>
        <p:spPr bwMode="auto">
          <a:xfrm>
            <a:off x="5791200" y="3886200"/>
            <a:ext cx="4572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64" name="Line 36"/>
          <p:cNvSpPr>
            <a:spLocks noChangeShapeType="1"/>
          </p:cNvSpPr>
          <p:nvPr/>
        </p:nvSpPr>
        <p:spPr bwMode="auto">
          <a:xfrm>
            <a:off x="5791200" y="3886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65" name="Text Box 37"/>
          <p:cNvSpPr txBox="1">
            <a:spLocks noChangeArrowheads="1"/>
          </p:cNvSpPr>
          <p:nvPr/>
        </p:nvSpPr>
        <p:spPr bwMode="auto">
          <a:xfrm>
            <a:off x="5508625" y="44370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US" sz="2400">
              <a:latin typeface="Helvetica-Narrow" pitchFamily="34" charset="0"/>
            </a:endParaRPr>
          </a:p>
        </p:txBody>
      </p:sp>
      <p:sp>
        <p:nvSpPr>
          <p:cNvPr id="48166" name="Line 38"/>
          <p:cNvSpPr>
            <a:spLocks noChangeShapeType="1"/>
          </p:cNvSpPr>
          <p:nvPr/>
        </p:nvSpPr>
        <p:spPr bwMode="auto">
          <a:xfrm flipH="1">
            <a:off x="7019925" y="3860800"/>
            <a:ext cx="360363" cy="504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67" name="Line 39"/>
          <p:cNvSpPr>
            <a:spLocks noChangeShapeType="1"/>
          </p:cNvSpPr>
          <p:nvPr/>
        </p:nvSpPr>
        <p:spPr bwMode="auto">
          <a:xfrm>
            <a:off x="4859338" y="3644900"/>
            <a:ext cx="217487"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68" name="Line 40"/>
          <p:cNvSpPr>
            <a:spLocks noChangeShapeType="1"/>
          </p:cNvSpPr>
          <p:nvPr/>
        </p:nvSpPr>
        <p:spPr bwMode="auto">
          <a:xfrm flipH="1">
            <a:off x="250825" y="3500438"/>
            <a:ext cx="288925" cy="433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69" name="Line 41"/>
          <p:cNvSpPr>
            <a:spLocks noChangeShapeType="1"/>
          </p:cNvSpPr>
          <p:nvPr/>
        </p:nvSpPr>
        <p:spPr bwMode="auto">
          <a:xfrm>
            <a:off x="539750" y="3500438"/>
            <a:ext cx="287338" cy="4333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70" name="Text Box 42"/>
          <p:cNvSpPr txBox="1">
            <a:spLocks noChangeArrowheads="1"/>
          </p:cNvSpPr>
          <p:nvPr/>
        </p:nvSpPr>
        <p:spPr bwMode="auto">
          <a:xfrm>
            <a:off x="0" y="38830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p>
        </p:txBody>
      </p:sp>
      <p:sp>
        <p:nvSpPr>
          <p:cNvPr id="48171" name="Text Box 43"/>
          <p:cNvSpPr txBox="1">
            <a:spLocks noChangeArrowheads="1"/>
          </p:cNvSpPr>
          <p:nvPr/>
        </p:nvSpPr>
        <p:spPr bwMode="auto">
          <a:xfrm>
            <a:off x="735013" y="387985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p>
        </p:txBody>
      </p:sp>
      <p:sp>
        <p:nvSpPr>
          <p:cNvPr id="48172" name="Text Box 44"/>
          <p:cNvSpPr txBox="1">
            <a:spLocks noChangeArrowheads="1"/>
          </p:cNvSpPr>
          <p:nvPr/>
        </p:nvSpPr>
        <p:spPr bwMode="auto">
          <a:xfrm>
            <a:off x="6804025" y="43656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p>
        </p:txBody>
      </p:sp>
      <p:sp>
        <p:nvSpPr>
          <p:cNvPr id="48173" name="Text Box 45"/>
          <p:cNvSpPr txBox="1">
            <a:spLocks noChangeArrowheads="1"/>
          </p:cNvSpPr>
          <p:nvPr/>
        </p:nvSpPr>
        <p:spPr bwMode="auto">
          <a:xfrm>
            <a:off x="7524750" y="43656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p>
        </p:txBody>
      </p:sp>
      <p:sp>
        <p:nvSpPr>
          <p:cNvPr id="48174" name="Line 46"/>
          <p:cNvSpPr>
            <a:spLocks noChangeShapeType="1"/>
          </p:cNvSpPr>
          <p:nvPr/>
        </p:nvSpPr>
        <p:spPr bwMode="auto">
          <a:xfrm flipH="1">
            <a:off x="4500563" y="3644900"/>
            <a:ext cx="35877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75" name="Line 47"/>
          <p:cNvSpPr>
            <a:spLocks noChangeShapeType="1"/>
          </p:cNvSpPr>
          <p:nvPr/>
        </p:nvSpPr>
        <p:spPr bwMode="auto">
          <a:xfrm>
            <a:off x="7380288" y="3860800"/>
            <a:ext cx="287337" cy="504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8176" name="Text Box 48"/>
          <p:cNvSpPr txBox="1">
            <a:spLocks noChangeArrowheads="1"/>
          </p:cNvSpPr>
          <p:nvPr/>
        </p:nvSpPr>
        <p:spPr bwMode="auto">
          <a:xfrm>
            <a:off x="4859338" y="40767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p>
        </p:txBody>
      </p:sp>
      <p:sp>
        <p:nvSpPr>
          <p:cNvPr id="48177" name="Text Box 49"/>
          <p:cNvSpPr txBox="1">
            <a:spLocks noChangeArrowheads="1"/>
          </p:cNvSpPr>
          <p:nvPr/>
        </p:nvSpPr>
        <p:spPr bwMode="auto">
          <a:xfrm>
            <a:off x="4211638" y="40767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17</a:t>
            </a:r>
            <a:endParaRPr lang="en-GB"/>
          </a:p>
        </p:txBody>
      </p:sp>
    </p:spTree>
    <p:extLst>
      <p:ext uri="{BB962C8B-B14F-4D97-AF65-F5344CB8AC3E}">
        <p14:creationId xmlns:p14="http://schemas.microsoft.com/office/powerpoint/2010/main" val="2487998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t>Worksheet 4</a:t>
            </a:r>
            <a:endParaRPr lang="en-US"/>
          </a:p>
        </p:txBody>
      </p:sp>
      <p:sp>
        <p:nvSpPr>
          <p:cNvPr id="23555" name="Rectangle 3"/>
          <p:cNvSpPr>
            <a:spLocks noGrp="1" noChangeArrowheads="1"/>
          </p:cNvSpPr>
          <p:nvPr>
            <p:ph type="body" idx="1"/>
          </p:nvPr>
        </p:nvSpPr>
        <p:spPr>
          <a:xfrm>
            <a:off x="685800" y="1905000"/>
            <a:ext cx="1143000" cy="4495800"/>
          </a:xfrm>
          <a:solidFill>
            <a:srgbClr val="CCFFCC"/>
          </a:solidFill>
        </p:spPr>
        <p:txBody>
          <a:bodyPr/>
          <a:lstStyle/>
          <a:p>
            <a:pPr marL="0" indent="0" eaLnBrk="1" hangingPunct="1">
              <a:buFontTx/>
              <a:buNone/>
            </a:pPr>
            <a:r>
              <a:rPr lang="en-GB" sz="2000">
                <a:latin typeface="Helvetica-Narrow" pitchFamily="34" charset="0"/>
              </a:rPr>
              <a:t>a(g, h).</a:t>
            </a:r>
          </a:p>
          <a:p>
            <a:pPr marL="0" indent="0" eaLnBrk="1" hangingPunct="1">
              <a:buFontTx/>
              <a:buNone/>
            </a:pPr>
            <a:r>
              <a:rPr lang="en-GB" sz="2000">
                <a:latin typeface="Helvetica-Narrow" pitchFamily="34" charset="0"/>
              </a:rPr>
              <a:t>a(g, d).</a:t>
            </a:r>
          </a:p>
          <a:p>
            <a:pPr marL="0" indent="0" eaLnBrk="1" hangingPunct="1">
              <a:buFontTx/>
              <a:buNone/>
            </a:pPr>
            <a:r>
              <a:rPr lang="en-GB" sz="2000">
                <a:latin typeface="Helvetica-Narrow" pitchFamily="34" charset="0"/>
              </a:rPr>
              <a:t>a(e, d).</a:t>
            </a:r>
          </a:p>
          <a:p>
            <a:pPr marL="0" indent="0" eaLnBrk="1" hangingPunct="1">
              <a:buFontTx/>
              <a:buNone/>
            </a:pPr>
            <a:r>
              <a:rPr lang="en-GB" sz="2000">
                <a:latin typeface="Helvetica-Narrow" pitchFamily="34" charset="0"/>
              </a:rPr>
              <a:t>a(h, f).</a:t>
            </a:r>
          </a:p>
          <a:p>
            <a:pPr marL="0" indent="0" eaLnBrk="1" hangingPunct="1">
              <a:buFontTx/>
              <a:buNone/>
            </a:pPr>
            <a:r>
              <a:rPr lang="en-GB" sz="2000">
                <a:latin typeface="Helvetica-Narrow" pitchFamily="34" charset="0"/>
              </a:rPr>
              <a:t>a(e, f).</a:t>
            </a:r>
          </a:p>
          <a:p>
            <a:pPr marL="0" indent="0" eaLnBrk="1" hangingPunct="1">
              <a:buFontTx/>
              <a:buNone/>
            </a:pPr>
            <a:r>
              <a:rPr lang="en-GB" sz="2000">
                <a:latin typeface="Helvetica-Narrow" pitchFamily="34" charset="0"/>
              </a:rPr>
              <a:t>a(a, e).</a:t>
            </a:r>
          </a:p>
          <a:p>
            <a:pPr marL="0" indent="0" eaLnBrk="1" hangingPunct="1">
              <a:buFontTx/>
              <a:buNone/>
            </a:pPr>
            <a:r>
              <a:rPr lang="en-GB" sz="2000">
                <a:latin typeface="Helvetica-Narrow" pitchFamily="34" charset="0"/>
              </a:rPr>
              <a:t>a(a, b).</a:t>
            </a:r>
          </a:p>
          <a:p>
            <a:pPr marL="0" indent="0" eaLnBrk="1" hangingPunct="1">
              <a:buFontTx/>
              <a:buNone/>
            </a:pPr>
            <a:r>
              <a:rPr lang="en-GB" sz="2000">
                <a:latin typeface="Helvetica-Narrow" pitchFamily="34" charset="0"/>
              </a:rPr>
              <a:t>a(b, f).</a:t>
            </a:r>
          </a:p>
          <a:p>
            <a:pPr marL="0" indent="0" eaLnBrk="1" hangingPunct="1">
              <a:buFontTx/>
              <a:buNone/>
            </a:pPr>
            <a:r>
              <a:rPr lang="en-GB" sz="2000">
                <a:latin typeface="Helvetica-Narrow" pitchFamily="34" charset="0"/>
              </a:rPr>
              <a:t>a(b, c).</a:t>
            </a:r>
          </a:p>
          <a:p>
            <a:pPr marL="0" indent="0" eaLnBrk="1" hangingPunct="1">
              <a:buFontTx/>
              <a:buNone/>
            </a:pPr>
            <a:r>
              <a:rPr lang="en-GB" sz="2000">
                <a:latin typeface="Helvetica-Narrow" pitchFamily="34" charset="0"/>
              </a:rPr>
              <a:t>a(f, c).</a:t>
            </a:r>
            <a:endParaRPr lang="en-US" sz="2000">
              <a:latin typeface="Helvetica-Narrow" pitchFamily="34" charset="0"/>
            </a:endParaRPr>
          </a:p>
        </p:txBody>
      </p:sp>
      <p:sp>
        <p:nvSpPr>
          <p:cNvPr id="23556" name="Text Box 4"/>
          <p:cNvSpPr txBox="1">
            <a:spLocks noChangeArrowheads="1"/>
          </p:cNvSpPr>
          <p:nvPr/>
        </p:nvSpPr>
        <p:spPr bwMode="auto">
          <a:xfrm>
            <a:off x="593725" y="1184275"/>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arc</a:t>
            </a:r>
            <a:endParaRPr lang="en-US" sz="2400"/>
          </a:p>
        </p:txBody>
      </p:sp>
      <p:sp>
        <p:nvSpPr>
          <p:cNvPr id="23557" name="Oval 5"/>
          <p:cNvSpPr>
            <a:spLocks noChangeArrowheads="1"/>
          </p:cNvSpPr>
          <p:nvPr/>
        </p:nvSpPr>
        <p:spPr bwMode="auto">
          <a:xfrm>
            <a:off x="1219200" y="14478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558" name="Oval 6"/>
          <p:cNvSpPr>
            <a:spLocks noChangeArrowheads="1"/>
          </p:cNvSpPr>
          <p:nvPr/>
        </p:nvSpPr>
        <p:spPr bwMode="auto">
          <a:xfrm>
            <a:off x="1752600" y="14478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559" name="Freeform 7"/>
          <p:cNvSpPr>
            <a:spLocks/>
          </p:cNvSpPr>
          <p:nvPr/>
        </p:nvSpPr>
        <p:spPr bwMode="auto">
          <a:xfrm>
            <a:off x="1295400" y="1219200"/>
            <a:ext cx="457200" cy="152400"/>
          </a:xfrm>
          <a:custGeom>
            <a:avLst/>
            <a:gdLst>
              <a:gd name="T0" fmla="*/ 0 w 288"/>
              <a:gd name="T1" fmla="*/ 152400 h 96"/>
              <a:gd name="T2" fmla="*/ 228600 w 288"/>
              <a:gd name="T3" fmla="*/ 0 h 96"/>
              <a:gd name="T4" fmla="*/ 457200 w 288"/>
              <a:gd name="T5" fmla="*/ 152400 h 96"/>
              <a:gd name="T6" fmla="*/ 0 60000 65536"/>
              <a:gd name="T7" fmla="*/ 0 60000 65536"/>
              <a:gd name="T8" fmla="*/ 0 60000 65536"/>
            </a:gdLst>
            <a:ahLst/>
            <a:cxnLst>
              <a:cxn ang="T6">
                <a:pos x="T0" y="T1"/>
              </a:cxn>
              <a:cxn ang="T7">
                <a:pos x="T2" y="T3"/>
              </a:cxn>
              <a:cxn ang="T8">
                <a:pos x="T4" y="T5"/>
              </a:cxn>
            </a:cxnLst>
            <a:rect l="0" t="0" r="r" b="b"/>
            <a:pathLst>
              <a:path w="288" h="96">
                <a:moveTo>
                  <a:pt x="0" y="96"/>
                </a:moveTo>
                <a:cubicBezTo>
                  <a:pt x="48" y="48"/>
                  <a:pt x="96" y="0"/>
                  <a:pt x="144" y="0"/>
                </a:cubicBezTo>
                <a:cubicBezTo>
                  <a:pt x="192" y="0"/>
                  <a:pt x="240" y="48"/>
                  <a:pt x="288" y="9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60" name="Text Box 8"/>
          <p:cNvSpPr txBox="1">
            <a:spLocks noChangeArrowheads="1"/>
          </p:cNvSpPr>
          <p:nvPr/>
        </p:nvSpPr>
        <p:spPr bwMode="auto">
          <a:xfrm>
            <a:off x="6172200" y="5334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3561" name="Text Box 9"/>
          <p:cNvSpPr txBox="1">
            <a:spLocks noChangeArrowheads="1"/>
          </p:cNvSpPr>
          <p:nvPr/>
        </p:nvSpPr>
        <p:spPr bwMode="auto">
          <a:xfrm>
            <a:off x="6477000" y="12954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23562" name="Text Box 10"/>
          <p:cNvSpPr txBox="1">
            <a:spLocks noChangeArrowheads="1"/>
          </p:cNvSpPr>
          <p:nvPr/>
        </p:nvSpPr>
        <p:spPr bwMode="auto">
          <a:xfrm>
            <a:off x="5562600" y="12954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23563" name="Text Box 11"/>
          <p:cNvSpPr txBox="1">
            <a:spLocks noChangeArrowheads="1"/>
          </p:cNvSpPr>
          <p:nvPr/>
        </p:nvSpPr>
        <p:spPr bwMode="auto">
          <a:xfrm>
            <a:off x="5867400" y="19812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23564" name="Text Box 12"/>
          <p:cNvSpPr txBox="1">
            <a:spLocks noChangeArrowheads="1"/>
          </p:cNvSpPr>
          <p:nvPr/>
        </p:nvSpPr>
        <p:spPr bwMode="auto">
          <a:xfrm>
            <a:off x="6934200" y="21336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h</a:t>
            </a:r>
            <a:endParaRPr lang="en-US" sz="2400">
              <a:latin typeface="Helvetica-Narrow" pitchFamily="34" charset="0"/>
            </a:endParaRPr>
          </a:p>
        </p:txBody>
      </p:sp>
      <p:sp>
        <p:nvSpPr>
          <p:cNvPr id="23565" name="Text Box 13"/>
          <p:cNvSpPr txBox="1">
            <a:spLocks noChangeArrowheads="1"/>
          </p:cNvSpPr>
          <p:nvPr/>
        </p:nvSpPr>
        <p:spPr bwMode="auto">
          <a:xfrm>
            <a:off x="7696200" y="15240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3566" name="Text Box 14"/>
          <p:cNvSpPr txBox="1">
            <a:spLocks noChangeArrowheads="1"/>
          </p:cNvSpPr>
          <p:nvPr/>
        </p:nvSpPr>
        <p:spPr bwMode="auto">
          <a:xfrm>
            <a:off x="8534400" y="838200"/>
            <a:ext cx="30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3567" name="Text Box 15"/>
          <p:cNvSpPr txBox="1">
            <a:spLocks noChangeArrowheads="1"/>
          </p:cNvSpPr>
          <p:nvPr/>
        </p:nvSpPr>
        <p:spPr bwMode="auto">
          <a:xfrm>
            <a:off x="7315200" y="6858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23568" name="Line 20"/>
          <p:cNvSpPr>
            <a:spLocks noChangeShapeType="1"/>
          </p:cNvSpPr>
          <p:nvPr/>
        </p:nvSpPr>
        <p:spPr bwMode="auto">
          <a:xfrm>
            <a:off x="7543800" y="11430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69" name="Line 21"/>
          <p:cNvSpPr>
            <a:spLocks noChangeShapeType="1"/>
          </p:cNvSpPr>
          <p:nvPr/>
        </p:nvSpPr>
        <p:spPr bwMode="auto">
          <a:xfrm>
            <a:off x="6400800" y="9144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70" name="Line 22"/>
          <p:cNvSpPr>
            <a:spLocks noChangeShapeType="1"/>
          </p:cNvSpPr>
          <p:nvPr/>
        </p:nvSpPr>
        <p:spPr bwMode="auto">
          <a:xfrm flipH="1">
            <a:off x="5867400" y="1524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71" name="Line 23"/>
          <p:cNvSpPr>
            <a:spLocks noChangeShapeType="1"/>
          </p:cNvSpPr>
          <p:nvPr/>
        </p:nvSpPr>
        <p:spPr bwMode="auto">
          <a:xfrm flipH="1" flipV="1">
            <a:off x="5791200" y="17526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72" name="Line 24"/>
          <p:cNvSpPr>
            <a:spLocks noChangeShapeType="1"/>
          </p:cNvSpPr>
          <p:nvPr/>
        </p:nvSpPr>
        <p:spPr bwMode="auto">
          <a:xfrm>
            <a:off x="6172200" y="22860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73" name="Line 25"/>
          <p:cNvSpPr>
            <a:spLocks noChangeShapeType="1"/>
          </p:cNvSpPr>
          <p:nvPr/>
        </p:nvSpPr>
        <p:spPr bwMode="auto">
          <a:xfrm flipV="1">
            <a:off x="7315200" y="19050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74" name="Line 26"/>
          <p:cNvSpPr>
            <a:spLocks noChangeShapeType="1"/>
          </p:cNvSpPr>
          <p:nvPr/>
        </p:nvSpPr>
        <p:spPr bwMode="auto">
          <a:xfrm>
            <a:off x="6781800" y="1600200"/>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75" name="Line 27"/>
          <p:cNvSpPr>
            <a:spLocks noChangeShapeType="1"/>
          </p:cNvSpPr>
          <p:nvPr/>
        </p:nvSpPr>
        <p:spPr bwMode="auto">
          <a:xfrm>
            <a:off x="6553200" y="838200"/>
            <a:ext cx="685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76" name="Line 28"/>
          <p:cNvSpPr>
            <a:spLocks noChangeShapeType="1"/>
          </p:cNvSpPr>
          <p:nvPr/>
        </p:nvSpPr>
        <p:spPr bwMode="auto">
          <a:xfrm>
            <a:off x="7620000" y="914400"/>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77" name="Line 29"/>
          <p:cNvSpPr>
            <a:spLocks noChangeShapeType="1"/>
          </p:cNvSpPr>
          <p:nvPr/>
        </p:nvSpPr>
        <p:spPr bwMode="auto">
          <a:xfrm flipV="1">
            <a:off x="8001000" y="12954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578" name="Text Box 30"/>
          <p:cNvSpPr txBox="1">
            <a:spLocks noChangeArrowheads="1"/>
          </p:cNvSpPr>
          <p:nvPr/>
        </p:nvSpPr>
        <p:spPr bwMode="auto">
          <a:xfrm>
            <a:off x="5029200" y="3554413"/>
            <a:ext cx="3730625"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a:latin typeface="Helvetica-Narrow" pitchFamily="34" charset="0"/>
              </a:rPr>
              <a:t>path(X, X).</a:t>
            </a:r>
          </a:p>
          <a:p>
            <a:pPr eaLnBrk="1" hangingPunct="1"/>
            <a:r>
              <a:rPr lang="en-GB">
                <a:latin typeface="Helvetica-Narrow" pitchFamily="34" charset="0"/>
              </a:rPr>
              <a:t>path(X, Y) :- a(X, Z), path(Z, Y).</a:t>
            </a:r>
            <a:endParaRPr lang="en-US">
              <a:latin typeface="Helvetica-Narrow" pitchFamily="34" charset="0"/>
            </a:endParaRPr>
          </a:p>
        </p:txBody>
      </p:sp>
      <p:sp>
        <p:nvSpPr>
          <p:cNvPr id="23579" name="Text Box 31"/>
          <p:cNvSpPr txBox="1">
            <a:spLocks noChangeArrowheads="1"/>
          </p:cNvSpPr>
          <p:nvPr/>
        </p:nvSpPr>
        <p:spPr bwMode="auto">
          <a:xfrm>
            <a:off x="1905000" y="1905000"/>
            <a:ext cx="2743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Note that Prolog can distinguish between the 0-ary constant </a:t>
            </a:r>
            <a:r>
              <a:rPr lang="en-GB" sz="2400">
                <a:latin typeface="Helvetica-Narrow" pitchFamily="34" charset="0"/>
              </a:rPr>
              <a:t>a</a:t>
            </a:r>
            <a:r>
              <a:rPr lang="en-GB" sz="2400" i="1"/>
              <a:t> (the name of a node) and the 2-ary functor </a:t>
            </a:r>
            <a:r>
              <a:rPr lang="en-GB" sz="2400">
                <a:latin typeface="Helvetica-Narrow" pitchFamily="34" charset="0"/>
              </a:rPr>
              <a:t>a</a:t>
            </a:r>
            <a:r>
              <a:rPr lang="en-GB" sz="2400" i="1"/>
              <a:t> (the name of a relation).</a:t>
            </a:r>
            <a:endParaRPr lang="en-US" sz="2400" i="1"/>
          </a:p>
        </p:txBody>
      </p:sp>
      <p:sp>
        <p:nvSpPr>
          <p:cNvPr id="23580" name="Text Box 32"/>
          <p:cNvSpPr txBox="1">
            <a:spLocks noChangeArrowheads="1"/>
          </p:cNvSpPr>
          <p:nvPr/>
        </p:nvSpPr>
        <p:spPr bwMode="auto">
          <a:xfrm>
            <a:off x="5029200" y="4468813"/>
            <a:ext cx="1662113" cy="16160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a:latin typeface="Helvetica-Narrow" pitchFamily="34" charset="0"/>
              </a:rPr>
              <a:t>?- path(f, f).</a:t>
            </a:r>
          </a:p>
          <a:p>
            <a:pPr eaLnBrk="1" hangingPunct="1"/>
            <a:r>
              <a:rPr lang="en-GB">
                <a:latin typeface="Helvetica-Narrow" pitchFamily="34" charset="0"/>
              </a:rPr>
              <a:t>?- path(a, c).</a:t>
            </a:r>
          </a:p>
          <a:p>
            <a:pPr eaLnBrk="1" hangingPunct="1"/>
            <a:r>
              <a:rPr lang="en-GB">
                <a:latin typeface="Helvetica-Narrow" pitchFamily="34" charset="0"/>
              </a:rPr>
              <a:t>?- path(g, e).</a:t>
            </a:r>
          </a:p>
          <a:p>
            <a:pPr eaLnBrk="1" hangingPunct="1"/>
            <a:r>
              <a:rPr lang="en-GB">
                <a:latin typeface="Helvetica-Narrow" pitchFamily="34" charset="0"/>
              </a:rPr>
              <a:t>?- path(g, X).</a:t>
            </a:r>
          </a:p>
          <a:p>
            <a:pPr eaLnBrk="1" hangingPunct="1"/>
            <a:r>
              <a:rPr lang="en-GB">
                <a:latin typeface="Helvetica-Narrow" pitchFamily="34" charset="0"/>
              </a:rPr>
              <a:t>?- path(X, h).</a:t>
            </a:r>
            <a:endParaRPr lang="en-US">
              <a:latin typeface="Helvetica-Narrow" pitchFamily="34" charset="0"/>
            </a:endParaRPr>
          </a:p>
        </p:txBody>
      </p:sp>
    </p:spTree>
    <p:extLst>
      <p:ext uri="{BB962C8B-B14F-4D97-AF65-F5344CB8AC3E}">
        <p14:creationId xmlns:p14="http://schemas.microsoft.com/office/powerpoint/2010/main" val="3790289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t>But what happens if…</a:t>
            </a:r>
            <a:endParaRPr lang="en-US"/>
          </a:p>
        </p:txBody>
      </p:sp>
      <p:sp>
        <p:nvSpPr>
          <p:cNvPr id="24579" name="Rectangle 3"/>
          <p:cNvSpPr>
            <a:spLocks noGrp="1" noChangeArrowheads="1"/>
          </p:cNvSpPr>
          <p:nvPr>
            <p:ph type="body" idx="1"/>
          </p:nvPr>
        </p:nvSpPr>
        <p:spPr>
          <a:xfrm>
            <a:off x="3733800" y="1371600"/>
            <a:ext cx="1219200" cy="4953000"/>
          </a:xfrm>
          <a:solidFill>
            <a:srgbClr val="CCFFCC"/>
          </a:solidFill>
        </p:spPr>
        <p:txBody>
          <a:bodyPr/>
          <a:lstStyle/>
          <a:p>
            <a:pPr marL="0" indent="0" eaLnBrk="1" hangingPunct="1">
              <a:buFontTx/>
              <a:buNone/>
            </a:pPr>
            <a:r>
              <a:rPr lang="en-GB" sz="2400">
                <a:latin typeface="Helvetica-Narrow" pitchFamily="34" charset="0"/>
              </a:rPr>
              <a:t>a(g, h).</a:t>
            </a:r>
          </a:p>
          <a:p>
            <a:pPr marL="0" indent="0" eaLnBrk="1" hangingPunct="1">
              <a:buFontTx/>
              <a:buNone/>
            </a:pPr>
            <a:r>
              <a:rPr lang="en-GB" sz="2400">
                <a:latin typeface="Helvetica-Narrow" pitchFamily="34" charset="0"/>
              </a:rPr>
              <a:t>a(g, d).</a:t>
            </a:r>
          </a:p>
          <a:p>
            <a:pPr marL="0" indent="0" eaLnBrk="1" hangingPunct="1">
              <a:buFontTx/>
              <a:buNone/>
            </a:pPr>
            <a:r>
              <a:rPr lang="en-GB" sz="2400">
                <a:latin typeface="Helvetica-Narrow" pitchFamily="34" charset="0"/>
              </a:rPr>
              <a:t>a(e, d).</a:t>
            </a:r>
          </a:p>
          <a:p>
            <a:pPr marL="0" indent="0" eaLnBrk="1" hangingPunct="1">
              <a:buFontTx/>
              <a:buNone/>
            </a:pPr>
            <a:r>
              <a:rPr lang="en-GB" sz="2400">
                <a:latin typeface="Helvetica-Narrow" pitchFamily="34" charset="0"/>
              </a:rPr>
              <a:t>a(h, f).</a:t>
            </a:r>
          </a:p>
          <a:p>
            <a:pPr marL="0" indent="0" eaLnBrk="1" hangingPunct="1">
              <a:buFontTx/>
              <a:buNone/>
            </a:pPr>
            <a:r>
              <a:rPr lang="en-GB" sz="2400">
                <a:latin typeface="Helvetica-Narrow" pitchFamily="34" charset="0"/>
              </a:rPr>
              <a:t>a(e, f).</a:t>
            </a:r>
          </a:p>
          <a:p>
            <a:pPr marL="0" indent="0" eaLnBrk="1" hangingPunct="1">
              <a:buFontTx/>
              <a:buNone/>
            </a:pPr>
            <a:r>
              <a:rPr lang="en-GB" sz="2400">
                <a:latin typeface="Helvetica-Narrow" pitchFamily="34" charset="0"/>
              </a:rPr>
              <a:t>a(a, e).</a:t>
            </a:r>
          </a:p>
          <a:p>
            <a:pPr marL="0" indent="0" eaLnBrk="1" hangingPunct="1">
              <a:buFontTx/>
              <a:buNone/>
            </a:pPr>
            <a:r>
              <a:rPr lang="en-GB" sz="2400">
                <a:latin typeface="Helvetica-Narrow" pitchFamily="34" charset="0"/>
              </a:rPr>
              <a:t>a(a, b).</a:t>
            </a:r>
          </a:p>
          <a:p>
            <a:pPr marL="0" indent="0" eaLnBrk="1" hangingPunct="1">
              <a:buFontTx/>
              <a:buNone/>
            </a:pPr>
            <a:r>
              <a:rPr lang="en-GB" sz="2400">
                <a:latin typeface="Helvetica-Narrow" pitchFamily="34" charset="0"/>
              </a:rPr>
              <a:t>a(b, f).</a:t>
            </a:r>
          </a:p>
          <a:p>
            <a:pPr marL="0" indent="0" eaLnBrk="1" hangingPunct="1">
              <a:buFontTx/>
              <a:buNone/>
            </a:pPr>
            <a:r>
              <a:rPr lang="en-GB" sz="2400">
                <a:latin typeface="Helvetica-Narrow" pitchFamily="34" charset="0"/>
              </a:rPr>
              <a:t>a(b, c).</a:t>
            </a:r>
          </a:p>
          <a:p>
            <a:pPr marL="0" indent="0" eaLnBrk="1" hangingPunct="1">
              <a:buFontTx/>
              <a:buNone/>
            </a:pPr>
            <a:r>
              <a:rPr lang="en-GB" sz="2400">
                <a:latin typeface="Helvetica-Narrow" pitchFamily="34" charset="0"/>
              </a:rPr>
              <a:t>a(f, c).</a:t>
            </a:r>
          </a:p>
          <a:p>
            <a:pPr marL="0" indent="0" eaLnBrk="1" hangingPunct="1">
              <a:buFontTx/>
              <a:buNone/>
            </a:pPr>
            <a:r>
              <a:rPr lang="en-GB" sz="2400">
                <a:solidFill>
                  <a:srgbClr val="FF0066"/>
                </a:solidFill>
                <a:latin typeface="Helvetica-Narrow" pitchFamily="34" charset="0"/>
              </a:rPr>
              <a:t>a(d, a).</a:t>
            </a:r>
            <a:endParaRPr lang="en-US" sz="2400">
              <a:solidFill>
                <a:srgbClr val="FF0066"/>
              </a:solidFill>
              <a:latin typeface="Helvetica-Narrow" pitchFamily="34" charset="0"/>
            </a:endParaRPr>
          </a:p>
        </p:txBody>
      </p:sp>
      <p:sp>
        <p:nvSpPr>
          <p:cNvPr id="24580" name="Text Box 8"/>
          <p:cNvSpPr txBox="1">
            <a:spLocks noChangeArrowheads="1"/>
          </p:cNvSpPr>
          <p:nvPr/>
        </p:nvSpPr>
        <p:spPr bwMode="auto">
          <a:xfrm>
            <a:off x="990600" y="22860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24581" name="Text Box 9"/>
          <p:cNvSpPr txBox="1">
            <a:spLocks noChangeArrowheads="1"/>
          </p:cNvSpPr>
          <p:nvPr/>
        </p:nvSpPr>
        <p:spPr bwMode="auto">
          <a:xfrm>
            <a:off x="1295400" y="30480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e</a:t>
            </a:r>
            <a:endParaRPr lang="en-US" sz="2400">
              <a:latin typeface="Helvetica-Narrow" pitchFamily="34" charset="0"/>
            </a:endParaRPr>
          </a:p>
        </p:txBody>
      </p:sp>
      <p:sp>
        <p:nvSpPr>
          <p:cNvPr id="24582" name="Text Box 10"/>
          <p:cNvSpPr txBox="1">
            <a:spLocks noChangeArrowheads="1"/>
          </p:cNvSpPr>
          <p:nvPr/>
        </p:nvSpPr>
        <p:spPr bwMode="auto">
          <a:xfrm>
            <a:off x="381000" y="30480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d</a:t>
            </a:r>
            <a:endParaRPr lang="en-US" sz="2400">
              <a:latin typeface="Helvetica-Narrow" pitchFamily="34" charset="0"/>
            </a:endParaRPr>
          </a:p>
        </p:txBody>
      </p:sp>
      <p:sp>
        <p:nvSpPr>
          <p:cNvPr id="24583" name="Text Box 11"/>
          <p:cNvSpPr txBox="1">
            <a:spLocks noChangeArrowheads="1"/>
          </p:cNvSpPr>
          <p:nvPr/>
        </p:nvSpPr>
        <p:spPr bwMode="auto">
          <a:xfrm>
            <a:off x="685800" y="37338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g</a:t>
            </a:r>
            <a:endParaRPr lang="en-US" sz="2400">
              <a:latin typeface="Helvetica-Narrow" pitchFamily="34" charset="0"/>
            </a:endParaRPr>
          </a:p>
        </p:txBody>
      </p:sp>
      <p:sp>
        <p:nvSpPr>
          <p:cNvPr id="24584" name="Text Box 12"/>
          <p:cNvSpPr txBox="1">
            <a:spLocks noChangeArrowheads="1"/>
          </p:cNvSpPr>
          <p:nvPr/>
        </p:nvSpPr>
        <p:spPr bwMode="auto">
          <a:xfrm>
            <a:off x="1752600" y="38862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h</a:t>
            </a:r>
            <a:endParaRPr lang="en-US" sz="2400">
              <a:latin typeface="Helvetica-Narrow" pitchFamily="34" charset="0"/>
            </a:endParaRPr>
          </a:p>
        </p:txBody>
      </p:sp>
      <p:sp>
        <p:nvSpPr>
          <p:cNvPr id="24585" name="Text Box 13"/>
          <p:cNvSpPr txBox="1">
            <a:spLocks noChangeArrowheads="1"/>
          </p:cNvSpPr>
          <p:nvPr/>
        </p:nvSpPr>
        <p:spPr bwMode="auto">
          <a:xfrm>
            <a:off x="2514600" y="3276600"/>
            <a:ext cx="25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a:t>
            </a:r>
            <a:endParaRPr lang="en-US" sz="2400">
              <a:latin typeface="Helvetica-Narrow" pitchFamily="34" charset="0"/>
            </a:endParaRPr>
          </a:p>
        </p:txBody>
      </p:sp>
      <p:sp>
        <p:nvSpPr>
          <p:cNvPr id="24586" name="Text Box 14"/>
          <p:cNvSpPr txBox="1">
            <a:spLocks noChangeArrowheads="1"/>
          </p:cNvSpPr>
          <p:nvPr/>
        </p:nvSpPr>
        <p:spPr bwMode="auto">
          <a:xfrm>
            <a:off x="3352800" y="2590800"/>
            <a:ext cx="30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c</a:t>
            </a:r>
            <a:endParaRPr lang="en-US" sz="2400">
              <a:latin typeface="Helvetica-Narrow" pitchFamily="34" charset="0"/>
            </a:endParaRPr>
          </a:p>
        </p:txBody>
      </p:sp>
      <p:sp>
        <p:nvSpPr>
          <p:cNvPr id="24587" name="Text Box 15"/>
          <p:cNvSpPr txBox="1">
            <a:spLocks noChangeArrowheads="1"/>
          </p:cNvSpPr>
          <p:nvPr/>
        </p:nvSpPr>
        <p:spPr bwMode="auto">
          <a:xfrm>
            <a:off x="2133600" y="2438400"/>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b</a:t>
            </a:r>
            <a:endParaRPr lang="en-US" sz="2400">
              <a:latin typeface="Helvetica-Narrow" pitchFamily="34" charset="0"/>
            </a:endParaRPr>
          </a:p>
        </p:txBody>
      </p:sp>
      <p:sp>
        <p:nvSpPr>
          <p:cNvPr id="24588" name="Line 16"/>
          <p:cNvSpPr>
            <a:spLocks noChangeShapeType="1"/>
          </p:cNvSpPr>
          <p:nvPr/>
        </p:nvSpPr>
        <p:spPr bwMode="auto">
          <a:xfrm>
            <a:off x="2362200" y="28956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89" name="Line 17"/>
          <p:cNvSpPr>
            <a:spLocks noChangeShapeType="1"/>
          </p:cNvSpPr>
          <p:nvPr/>
        </p:nvSpPr>
        <p:spPr bwMode="auto">
          <a:xfrm>
            <a:off x="1219200" y="26670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90" name="Line 18"/>
          <p:cNvSpPr>
            <a:spLocks noChangeShapeType="1"/>
          </p:cNvSpPr>
          <p:nvPr/>
        </p:nvSpPr>
        <p:spPr bwMode="auto">
          <a:xfrm flipH="1">
            <a:off x="685800" y="3276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91" name="Line 19"/>
          <p:cNvSpPr>
            <a:spLocks noChangeShapeType="1"/>
          </p:cNvSpPr>
          <p:nvPr/>
        </p:nvSpPr>
        <p:spPr bwMode="auto">
          <a:xfrm flipH="1" flipV="1">
            <a:off x="609600" y="35052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92" name="Line 20"/>
          <p:cNvSpPr>
            <a:spLocks noChangeShapeType="1"/>
          </p:cNvSpPr>
          <p:nvPr/>
        </p:nvSpPr>
        <p:spPr bwMode="auto">
          <a:xfrm>
            <a:off x="990600" y="40386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93" name="Line 21"/>
          <p:cNvSpPr>
            <a:spLocks noChangeShapeType="1"/>
          </p:cNvSpPr>
          <p:nvPr/>
        </p:nvSpPr>
        <p:spPr bwMode="auto">
          <a:xfrm flipV="1">
            <a:off x="2133600" y="36576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94" name="Line 22"/>
          <p:cNvSpPr>
            <a:spLocks noChangeShapeType="1"/>
          </p:cNvSpPr>
          <p:nvPr/>
        </p:nvSpPr>
        <p:spPr bwMode="auto">
          <a:xfrm>
            <a:off x="1600200" y="3352800"/>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95" name="Line 23"/>
          <p:cNvSpPr>
            <a:spLocks noChangeShapeType="1"/>
          </p:cNvSpPr>
          <p:nvPr/>
        </p:nvSpPr>
        <p:spPr bwMode="auto">
          <a:xfrm>
            <a:off x="1371600" y="2590800"/>
            <a:ext cx="685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96" name="Line 24"/>
          <p:cNvSpPr>
            <a:spLocks noChangeShapeType="1"/>
          </p:cNvSpPr>
          <p:nvPr/>
        </p:nvSpPr>
        <p:spPr bwMode="auto">
          <a:xfrm>
            <a:off x="2438400" y="2667000"/>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97" name="Line 25"/>
          <p:cNvSpPr>
            <a:spLocks noChangeShapeType="1"/>
          </p:cNvSpPr>
          <p:nvPr/>
        </p:nvSpPr>
        <p:spPr bwMode="auto">
          <a:xfrm flipV="1">
            <a:off x="2819400" y="30480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598" name="Text Box 26"/>
          <p:cNvSpPr txBox="1">
            <a:spLocks noChangeArrowheads="1"/>
          </p:cNvSpPr>
          <p:nvPr/>
        </p:nvSpPr>
        <p:spPr bwMode="auto">
          <a:xfrm>
            <a:off x="5105400" y="1420813"/>
            <a:ext cx="3730625"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a:latin typeface="Helvetica-Narrow" pitchFamily="34" charset="0"/>
              </a:rPr>
              <a:t>path(X, X).</a:t>
            </a:r>
          </a:p>
          <a:p>
            <a:pPr eaLnBrk="1" hangingPunct="1"/>
            <a:r>
              <a:rPr lang="en-GB">
                <a:latin typeface="Helvetica-Narrow" pitchFamily="34" charset="0"/>
              </a:rPr>
              <a:t>path(X, Y) :- a(X, Z), path(Z, Y).</a:t>
            </a:r>
            <a:endParaRPr lang="en-US">
              <a:latin typeface="Helvetica-Narrow" pitchFamily="34" charset="0"/>
            </a:endParaRPr>
          </a:p>
        </p:txBody>
      </p:sp>
      <p:sp>
        <p:nvSpPr>
          <p:cNvPr id="24599" name="Line 29"/>
          <p:cNvSpPr>
            <a:spLocks noChangeShapeType="1"/>
          </p:cNvSpPr>
          <p:nvPr/>
        </p:nvSpPr>
        <p:spPr bwMode="auto">
          <a:xfrm flipV="1">
            <a:off x="609600" y="2667000"/>
            <a:ext cx="3810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600" name="Text Box 30"/>
          <p:cNvSpPr txBox="1">
            <a:spLocks noChangeArrowheads="1"/>
          </p:cNvSpPr>
          <p:nvPr/>
        </p:nvSpPr>
        <p:spPr bwMode="auto">
          <a:xfrm>
            <a:off x="5105400" y="2362200"/>
            <a:ext cx="36734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Lucida Sans Unicode" pitchFamily="34" charset="0"/>
              </a:rPr>
              <a:t>This program works only for acyclic graphs. The program may infinitely loop given a cyclic graph. We need to leave a ‘trail’ of visited nodes. This is accomplished with a data structure (to be seen later).</a:t>
            </a:r>
            <a:endParaRPr lang="en-US" sz="2400">
              <a:latin typeface="Lucida Sans Unicode" pitchFamily="34" charset="0"/>
            </a:endParaRPr>
          </a:p>
        </p:txBody>
      </p:sp>
    </p:spTree>
    <p:extLst>
      <p:ext uri="{BB962C8B-B14F-4D97-AF65-F5344CB8AC3E}">
        <p14:creationId xmlns:p14="http://schemas.microsoft.com/office/powerpoint/2010/main" val="362547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t>What a program looks like</a:t>
            </a:r>
            <a:endParaRPr lang="en-US"/>
          </a:p>
        </p:txBody>
      </p:sp>
      <p:sp>
        <p:nvSpPr>
          <p:cNvPr id="7171" name="Rectangle 3"/>
          <p:cNvSpPr>
            <a:spLocks noGrp="1" noChangeArrowheads="1"/>
          </p:cNvSpPr>
          <p:nvPr>
            <p:ph type="body" idx="1"/>
          </p:nvPr>
        </p:nvSpPr>
        <p:spPr/>
        <p:txBody>
          <a:bodyPr/>
          <a:lstStyle/>
          <a:p>
            <a:pPr marL="0" indent="0" eaLnBrk="1" hangingPunct="1">
              <a:buFontTx/>
              <a:buNone/>
            </a:pPr>
            <a:r>
              <a:rPr lang="en-GB" sz="2000" dirty="0">
                <a:latin typeface="Helvetica-Narrow" pitchFamily="34" charset="0"/>
              </a:rPr>
              <a:t>/* At the Zoo */</a:t>
            </a:r>
          </a:p>
          <a:p>
            <a:pPr marL="0" indent="0" eaLnBrk="1" hangingPunct="1">
              <a:buFontTx/>
              <a:buNone/>
            </a:pPr>
            <a:endParaRPr lang="en-GB" sz="2000" dirty="0">
              <a:latin typeface="Helvetica-Narrow" pitchFamily="34" charset="0"/>
            </a:endParaRPr>
          </a:p>
          <a:p>
            <a:pPr marL="0" indent="0" eaLnBrk="1" hangingPunct="1">
              <a:buFontTx/>
              <a:buNone/>
            </a:pPr>
            <a:r>
              <a:rPr lang="en-GB" sz="2000" dirty="0">
                <a:latin typeface="Helvetica-Narrow" pitchFamily="34" charset="0"/>
              </a:rPr>
              <a:t>elephant(</a:t>
            </a:r>
            <a:r>
              <a:rPr lang="en-GB" sz="2000" dirty="0" err="1">
                <a:latin typeface="Helvetica-Narrow" pitchFamily="34" charset="0"/>
              </a:rPr>
              <a:t>george</a:t>
            </a:r>
            <a:r>
              <a:rPr lang="en-GB" sz="2000" dirty="0">
                <a:latin typeface="Helvetica-Narrow" pitchFamily="34" charset="0"/>
              </a:rPr>
              <a:t>).</a:t>
            </a:r>
          </a:p>
          <a:p>
            <a:pPr marL="0" indent="0" eaLnBrk="1" hangingPunct="1">
              <a:buFontTx/>
              <a:buNone/>
            </a:pPr>
            <a:r>
              <a:rPr lang="en-GB" sz="2000" dirty="0">
                <a:latin typeface="Helvetica-Narrow" pitchFamily="34" charset="0"/>
              </a:rPr>
              <a:t>elephant(</a:t>
            </a:r>
            <a:r>
              <a:rPr lang="en-GB" sz="2000" dirty="0" err="1">
                <a:latin typeface="Helvetica-Narrow" pitchFamily="34" charset="0"/>
              </a:rPr>
              <a:t>mary</a:t>
            </a:r>
            <a:r>
              <a:rPr lang="en-GB" sz="2000" dirty="0">
                <a:latin typeface="Helvetica-Narrow" pitchFamily="34" charset="0"/>
              </a:rPr>
              <a:t>).</a:t>
            </a:r>
          </a:p>
          <a:p>
            <a:pPr marL="0" indent="0" eaLnBrk="1" hangingPunct="1">
              <a:buFontTx/>
              <a:buNone/>
            </a:pPr>
            <a:endParaRPr lang="en-GB" sz="2000" dirty="0">
              <a:latin typeface="Helvetica-Narrow" pitchFamily="34" charset="0"/>
            </a:endParaRPr>
          </a:p>
          <a:p>
            <a:pPr marL="0" indent="0" eaLnBrk="1" hangingPunct="1">
              <a:buFontTx/>
              <a:buNone/>
            </a:pPr>
            <a:r>
              <a:rPr lang="en-GB" sz="2000" dirty="0">
                <a:latin typeface="Helvetica-Narrow" pitchFamily="34" charset="0"/>
              </a:rPr>
              <a:t>tiger(woods).</a:t>
            </a:r>
          </a:p>
          <a:p>
            <a:pPr marL="0" indent="0" eaLnBrk="1" hangingPunct="1">
              <a:buFontTx/>
              <a:buNone/>
            </a:pPr>
            <a:r>
              <a:rPr lang="en-GB" sz="2000" dirty="0">
                <a:latin typeface="Helvetica-Narrow" pitchFamily="34" charset="0"/>
              </a:rPr>
              <a:t>panda(</a:t>
            </a:r>
            <a:r>
              <a:rPr lang="en-GB" sz="2000" dirty="0" err="1">
                <a:latin typeface="Helvetica-Narrow" pitchFamily="34" charset="0"/>
              </a:rPr>
              <a:t>ming_ming</a:t>
            </a:r>
            <a:r>
              <a:rPr lang="en-GB" sz="2000" dirty="0">
                <a:latin typeface="Helvetica-Narrow" pitchFamily="34" charset="0"/>
              </a:rPr>
              <a:t>).</a:t>
            </a:r>
          </a:p>
          <a:p>
            <a:pPr marL="0" indent="0" eaLnBrk="1" hangingPunct="1">
              <a:buFontTx/>
              <a:buNone/>
            </a:pPr>
            <a:endParaRPr lang="en-GB" sz="2000" dirty="0">
              <a:latin typeface="Helvetica-Narrow" pitchFamily="34" charset="0"/>
            </a:endParaRPr>
          </a:p>
          <a:p>
            <a:pPr marL="0" indent="0" eaLnBrk="1" hangingPunct="1">
              <a:buFontTx/>
              <a:buNone/>
            </a:pPr>
            <a:r>
              <a:rPr lang="en-GB" sz="2000" dirty="0" err="1">
                <a:latin typeface="Helvetica-Narrow" pitchFamily="34" charset="0"/>
              </a:rPr>
              <a:t>big_teeth</a:t>
            </a:r>
            <a:r>
              <a:rPr lang="en-GB" sz="2000" dirty="0">
                <a:latin typeface="Helvetica-Narrow" pitchFamily="34" charset="0"/>
              </a:rPr>
              <a:t>(X) :- tiger(X).</a:t>
            </a:r>
          </a:p>
          <a:p>
            <a:pPr marL="0" indent="0" eaLnBrk="1" hangingPunct="1">
              <a:buFontTx/>
              <a:buNone/>
            </a:pPr>
            <a:endParaRPr lang="en-GB" sz="2000" dirty="0">
              <a:latin typeface="Helvetica-Narrow" pitchFamily="34" charset="0"/>
            </a:endParaRPr>
          </a:p>
          <a:p>
            <a:pPr marL="0" indent="0">
              <a:buNone/>
            </a:pPr>
            <a:r>
              <a:rPr lang="en-GB" sz="2000" dirty="0" err="1">
                <a:latin typeface="Helvetica-Narrow" pitchFamily="34" charset="0"/>
              </a:rPr>
              <a:t>big_teeth</a:t>
            </a:r>
            <a:r>
              <a:rPr lang="en-GB" sz="2000" dirty="0">
                <a:latin typeface="Helvetica-Narrow" pitchFamily="34" charset="0"/>
              </a:rPr>
              <a:t>(X) :- elephant(X)</a:t>
            </a:r>
          </a:p>
          <a:p>
            <a:pPr marL="0" indent="0" eaLnBrk="1" hangingPunct="1">
              <a:buFontTx/>
              <a:buNone/>
            </a:pPr>
            <a:r>
              <a:rPr lang="en-GB" sz="2000" dirty="0">
                <a:latin typeface="Helvetica-Narrow" pitchFamily="34" charset="0"/>
              </a:rPr>
              <a:t>dangerous(X) :- </a:t>
            </a:r>
            <a:r>
              <a:rPr lang="en-GB" sz="2000" dirty="0" err="1">
                <a:latin typeface="Helvetica-Narrow" pitchFamily="34" charset="0"/>
              </a:rPr>
              <a:t>big_teeth</a:t>
            </a:r>
            <a:r>
              <a:rPr lang="en-GB" sz="2000" dirty="0">
                <a:latin typeface="Helvetica-Narrow" pitchFamily="34" charset="0"/>
              </a:rPr>
              <a:t>(X).</a:t>
            </a:r>
          </a:p>
          <a:p>
            <a:pPr marL="0" indent="0" eaLnBrk="1" hangingPunct="1">
              <a:buFontTx/>
              <a:buNone/>
            </a:pPr>
            <a:endParaRPr lang="en-GB" sz="2000" dirty="0">
              <a:latin typeface="Helvetica-Narrow" pitchFamily="34" charset="0"/>
            </a:endParaRPr>
          </a:p>
          <a:p>
            <a:pPr marL="0" indent="0" eaLnBrk="1" hangingPunct="1">
              <a:buFontTx/>
              <a:buNone/>
            </a:pPr>
            <a:endParaRPr lang="en-GB" sz="2000" dirty="0">
              <a:latin typeface="Helvetica-Narrow" pitchFamily="34" charset="0"/>
            </a:endParaRPr>
          </a:p>
          <a:p>
            <a:pPr marL="0" indent="0" eaLnBrk="1" hangingPunct="1">
              <a:buFontTx/>
              <a:buNone/>
            </a:pPr>
            <a:endParaRPr lang="en-GB" sz="2000" dirty="0">
              <a:latin typeface="Helvetica-Narrow" pitchFamily="34" charset="0"/>
            </a:endParaRPr>
          </a:p>
        </p:txBody>
      </p:sp>
    </p:spTree>
    <p:extLst>
      <p:ext uri="{BB962C8B-B14F-4D97-AF65-F5344CB8AC3E}">
        <p14:creationId xmlns:p14="http://schemas.microsoft.com/office/powerpoint/2010/main" val="252406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t>Complete Syntax of Terms</a:t>
            </a:r>
            <a:endParaRPr lang="en-US"/>
          </a:p>
        </p:txBody>
      </p:sp>
      <p:sp>
        <p:nvSpPr>
          <p:cNvPr id="9219" name="Text Box 4"/>
          <p:cNvSpPr txBox="1">
            <a:spLocks noChangeArrowheads="1"/>
          </p:cNvSpPr>
          <p:nvPr/>
        </p:nvSpPr>
        <p:spPr bwMode="auto">
          <a:xfrm>
            <a:off x="4191000" y="1295400"/>
            <a:ext cx="84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Term</a:t>
            </a:r>
            <a:endParaRPr lang="en-US" sz="2400"/>
          </a:p>
        </p:txBody>
      </p:sp>
      <p:sp>
        <p:nvSpPr>
          <p:cNvPr id="9220" name="Text Box 5"/>
          <p:cNvSpPr txBox="1">
            <a:spLocks noChangeArrowheads="1"/>
          </p:cNvSpPr>
          <p:nvPr/>
        </p:nvSpPr>
        <p:spPr bwMode="auto">
          <a:xfrm>
            <a:off x="838200" y="2590800"/>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Constant</a:t>
            </a:r>
            <a:endParaRPr lang="en-US" sz="2400"/>
          </a:p>
        </p:txBody>
      </p:sp>
      <p:sp>
        <p:nvSpPr>
          <p:cNvPr id="9221" name="Text Box 6"/>
          <p:cNvSpPr txBox="1">
            <a:spLocks noChangeArrowheads="1"/>
          </p:cNvSpPr>
          <p:nvPr/>
        </p:nvSpPr>
        <p:spPr bwMode="auto">
          <a:xfrm>
            <a:off x="7391400" y="25146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Variable</a:t>
            </a:r>
            <a:endParaRPr lang="en-US" sz="2400"/>
          </a:p>
        </p:txBody>
      </p:sp>
      <p:sp>
        <p:nvSpPr>
          <p:cNvPr id="9222" name="Text Box 7"/>
          <p:cNvSpPr txBox="1">
            <a:spLocks noChangeArrowheads="1"/>
          </p:cNvSpPr>
          <p:nvPr/>
        </p:nvSpPr>
        <p:spPr bwMode="auto">
          <a:xfrm>
            <a:off x="3505200" y="25908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Compound Term</a:t>
            </a:r>
            <a:endParaRPr lang="en-US" sz="2400"/>
          </a:p>
        </p:txBody>
      </p:sp>
      <p:sp>
        <p:nvSpPr>
          <p:cNvPr id="9223" name="Line 8"/>
          <p:cNvSpPr>
            <a:spLocks noChangeShapeType="1"/>
          </p:cNvSpPr>
          <p:nvPr/>
        </p:nvSpPr>
        <p:spPr bwMode="auto">
          <a:xfrm flipH="1">
            <a:off x="1524000" y="1752600"/>
            <a:ext cx="3048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24" name="Line 9"/>
          <p:cNvSpPr>
            <a:spLocks noChangeShapeType="1"/>
          </p:cNvSpPr>
          <p:nvPr/>
        </p:nvSpPr>
        <p:spPr bwMode="auto">
          <a:xfrm>
            <a:off x="4572000" y="1752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25" name="Line 10"/>
          <p:cNvSpPr>
            <a:spLocks noChangeShapeType="1"/>
          </p:cNvSpPr>
          <p:nvPr/>
        </p:nvSpPr>
        <p:spPr bwMode="auto">
          <a:xfrm>
            <a:off x="4572000" y="1752600"/>
            <a:ext cx="3352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26" name="Text Box 11"/>
          <p:cNvSpPr txBox="1">
            <a:spLocks noChangeArrowheads="1"/>
          </p:cNvSpPr>
          <p:nvPr/>
        </p:nvSpPr>
        <p:spPr bwMode="auto">
          <a:xfrm>
            <a:off x="304800" y="38100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Atom</a:t>
            </a:r>
            <a:endParaRPr lang="en-US" sz="2400"/>
          </a:p>
        </p:txBody>
      </p:sp>
      <p:sp>
        <p:nvSpPr>
          <p:cNvPr id="9227" name="Text Box 12"/>
          <p:cNvSpPr txBox="1">
            <a:spLocks noChangeArrowheads="1"/>
          </p:cNvSpPr>
          <p:nvPr/>
        </p:nvSpPr>
        <p:spPr bwMode="auto">
          <a:xfrm>
            <a:off x="1676400" y="3810000"/>
            <a:ext cx="1182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t>Number</a:t>
            </a:r>
            <a:endParaRPr lang="en-US" sz="2400"/>
          </a:p>
        </p:txBody>
      </p:sp>
      <p:sp>
        <p:nvSpPr>
          <p:cNvPr id="9228" name="Line 13"/>
          <p:cNvSpPr>
            <a:spLocks noChangeShapeType="1"/>
          </p:cNvSpPr>
          <p:nvPr/>
        </p:nvSpPr>
        <p:spPr bwMode="auto">
          <a:xfrm flipH="1">
            <a:off x="762000" y="3349625"/>
            <a:ext cx="762000" cy="460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29" name="Line 14"/>
          <p:cNvSpPr>
            <a:spLocks noChangeShapeType="1"/>
          </p:cNvSpPr>
          <p:nvPr/>
        </p:nvSpPr>
        <p:spPr bwMode="auto">
          <a:xfrm>
            <a:off x="1524000" y="3349625"/>
            <a:ext cx="685800" cy="460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30" name="Text Box 15"/>
          <p:cNvSpPr txBox="1">
            <a:spLocks noChangeArrowheads="1"/>
          </p:cNvSpPr>
          <p:nvPr/>
        </p:nvSpPr>
        <p:spPr bwMode="auto">
          <a:xfrm>
            <a:off x="228600" y="4267200"/>
            <a:ext cx="12890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1800">
                <a:latin typeface="Arial" charset="0"/>
              </a:rPr>
              <a:t>alpha17</a:t>
            </a:r>
          </a:p>
          <a:p>
            <a:pPr eaLnBrk="1" hangingPunct="1"/>
            <a:r>
              <a:rPr lang="en-GB" sz="1800">
                <a:latin typeface="Arial" charset="0"/>
              </a:rPr>
              <a:t>gross_pay</a:t>
            </a:r>
          </a:p>
          <a:p>
            <a:pPr eaLnBrk="1" hangingPunct="1"/>
            <a:r>
              <a:rPr lang="en-GB" sz="1800">
                <a:latin typeface="Arial" charset="0"/>
              </a:rPr>
              <a:t>john_smith</a:t>
            </a:r>
          </a:p>
          <a:p>
            <a:pPr eaLnBrk="1" hangingPunct="1"/>
            <a:r>
              <a:rPr lang="en-GB" sz="1800">
                <a:latin typeface="Arial" charset="0"/>
              </a:rPr>
              <a:t>dyspepsia</a:t>
            </a:r>
          </a:p>
          <a:p>
            <a:pPr eaLnBrk="1" hangingPunct="1"/>
            <a:r>
              <a:rPr lang="en-GB" sz="1800">
                <a:latin typeface="Arial" charset="0"/>
              </a:rPr>
              <a:t>+</a:t>
            </a:r>
          </a:p>
          <a:p>
            <a:pPr eaLnBrk="1" hangingPunct="1"/>
            <a:r>
              <a:rPr lang="en-GB" sz="1800">
                <a:latin typeface="Arial" charset="0"/>
              </a:rPr>
              <a:t>=/=</a:t>
            </a:r>
          </a:p>
          <a:p>
            <a:pPr eaLnBrk="1" hangingPunct="1"/>
            <a:r>
              <a:rPr lang="en-GB" sz="1800">
                <a:latin typeface="Arial" charset="0"/>
              </a:rPr>
              <a:t>’12Q&amp;A’</a:t>
            </a:r>
            <a:endParaRPr lang="en-US" sz="1800">
              <a:latin typeface="Arial" charset="0"/>
            </a:endParaRPr>
          </a:p>
        </p:txBody>
      </p:sp>
      <p:sp>
        <p:nvSpPr>
          <p:cNvPr id="9231" name="Text Box 16"/>
          <p:cNvSpPr txBox="1">
            <a:spLocks noChangeArrowheads="1"/>
          </p:cNvSpPr>
          <p:nvPr/>
        </p:nvSpPr>
        <p:spPr bwMode="auto">
          <a:xfrm>
            <a:off x="1905000" y="4267200"/>
            <a:ext cx="10858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1800">
                <a:latin typeface="Arial" charset="0"/>
              </a:rPr>
              <a:t>0</a:t>
            </a:r>
          </a:p>
          <a:p>
            <a:pPr eaLnBrk="1" hangingPunct="1"/>
            <a:r>
              <a:rPr lang="en-GB" sz="1800">
                <a:latin typeface="Arial" charset="0"/>
              </a:rPr>
              <a:t>1</a:t>
            </a:r>
          </a:p>
          <a:p>
            <a:pPr eaLnBrk="1" hangingPunct="1"/>
            <a:r>
              <a:rPr lang="en-GB" sz="1800">
                <a:latin typeface="Arial" charset="0"/>
              </a:rPr>
              <a:t>57</a:t>
            </a:r>
          </a:p>
          <a:p>
            <a:pPr eaLnBrk="1" hangingPunct="1"/>
            <a:r>
              <a:rPr lang="en-GB" sz="1800">
                <a:latin typeface="Arial" charset="0"/>
              </a:rPr>
              <a:t>1.618</a:t>
            </a:r>
          </a:p>
          <a:p>
            <a:pPr eaLnBrk="1" hangingPunct="1"/>
            <a:r>
              <a:rPr lang="en-GB" sz="1800">
                <a:latin typeface="Arial" charset="0"/>
              </a:rPr>
              <a:t>2.04e-27</a:t>
            </a:r>
          </a:p>
          <a:p>
            <a:pPr eaLnBrk="1" hangingPunct="1"/>
            <a:r>
              <a:rPr lang="en-GB" sz="1800">
                <a:latin typeface="Arial" charset="0"/>
              </a:rPr>
              <a:t>-13.6</a:t>
            </a:r>
            <a:endParaRPr lang="en-US" sz="1800">
              <a:latin typeface="Arial" charset="0"/>
            </a:endParaRPr>
          </a:p>
        </p:txBody>
      </p:sp>
      <p:sp>
        <p:nvSpPr>
          <p:cNvPr id="9232" name="Text Box 17"/>
          <p:cNvSpPr txBox="1">
            <a:spLocks noChangeArrowheads="1"/>
          </p:cNvSpPr>
          <p:nvPr/>
        </p:nvSpPr>
        <p:spPr bwMode="auto">
          <a:xfrm>
            <a:off x="3581400" y="4038600"/>
            <a:ext cx="2895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1800">
                <a:latin typeface="Arial" charset="0"/>
              </a:rPr>
              <a:t>likes(john, mary)</a:t>
            </a:r>
          </a:p>
          <a:p>
            <a:pPr eaLnBrk="1" hangingPunct="1"/>
            <a:r>
              <a:rPr lang="en-GB" sz="1800">
                <a:latin typeface="Arial" charset="0"/>
              </a:rPr>
              <a:t>book(dickens, Z, cricket)</a:t>
            </a:r>
          </a:p>
          <a:p>
            <a:pPr eaLnBrk="1" hangingPunct="1"/>
            <a:r>
              <a:rPr lang="en-GB" sz="1800">
                <a:latin typeface="Arial" charset="0"/>
              </a:rPr>
              <a:t>f(x)</a:t>
            </a:r>
          </a:p>
          <a:p>
            <a:pPr eaLnBrk="1" hangingPunct="1"/>
            <a:r>
              <a:rPr lang="en-GB" sz="1800">
                <a:latin typeface="Arial" charset="0"/>
              </a:rPr>
              <a:t>[1, 3, g(a), 7, 9]</a:t>
            </a:r>
          </a:p>
          <a:p>
            <a:pPr eaLnBrk="1" hangingPunct="1"/>
            <a:r>
              <a:rPr lang="en-GB" sz="1800">
                <a:latin typeface="Arial" charset="0"/>
              </a:rPr>
              <a:t>-(+(15, 17), t)</a:t>
            </a:r>
          </a:p>
          <a:p>
            <a:pPr eaLnBrk="1" hangingPunct="1"/>
            <a:r>
              <a:rPr lang="en-GB" sz="1800">
                <a:latin typeface="Arial" charset="0"/>
              </a:rPr>
              <a:t>15 + 17 - t</a:t>
            </a:r>
            <a:endParaRPr lang="en-US" sz="1800">
              <a:latin typeface="Arial" charset="0"/>
            </a:endParaRPr>
          </a:p>
        </p:txBody>
      </p:sp>
      <p:sp>
        <p:nvSpPr>
          <p:cNvPr id="9233" name="Text Box 18"/>
          <p:cNvSpPr txBox="1">
            <a:spLocks noChangeArrowheads="1"/>
          </p:cNvSpPr>
          <p:nvPr/>
        </p:nvSpPr>
        <p:spPr bwMode="auto">
          <a:xfrm>
            <a:off x="7315200" y="4114800"/>
            <a:ext cx="12890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1800">
                <a:latin typeface="Arial" charset="0"/>
              </a:rPr>
              <a:t>X</a:t>
            </a:r>
          </a:p>
          <a:p>
            <a:pPr eaLnBrk="1" hangingPunct="1"/>
            <a:r>
              <a:rPr lang="en-GB" sz="1800">
                <a:latin typeface="Arial" charset="0"/>
              </a:rPr>
              <a:t>Gross_pay</a:t>
            </a:r>
          </a:p>
          <a:p>
            <a:pPr eaLnBrk="1" hangingPunct="1"/>
            <a:r>
              <a:rPr lang="en-GB" sz="1800">
                <a:latin typeface="Arial" charset="0"/>
              </a:rPr>
              <a:t>Diagnosis</a:t>
            </a:r>
          </a:p>
          <a:p>
            <a:pPr eaLnBrk="1" hangingPunct="1"/>
            <a:r>
              <a:rPr lang="en-GB" sz="1800">
                <a:latin typeface="Arial" charset="0"/>
              </a:rPr>
              <a:t>_257</a:t>
            </a:r>
          </a:p>
          <a:p>
            <a:pPr eaLnBrk="1" hangingPunct="1"/>
            <a:r>
              <a:rPr lang="en-GB" sz="1800">
                <a:latin typeface="Arial" charset="0"/>
              </a:rPr>
              <a:t>_</a:t>
            </a:r>
            <a:endParaRPr lang="en-US" sz="1800">
              <a:latin typeface="Arial" charset="0"/>
            </a:endParaRPr>
          </a:p>
        </p:txBody>
      </p:sp>
      <p:sp>
        <p:nvSpPr>
          <p:cNvPr id="9234" name="Text Box 19"/>
          <p:cNvSpPr txBox="1">
            <a:spLocks noChangeArrowheads="1"/>
          </p:cNvSpPr>
          <p:nvPr/>
        </p:nvSpPr>
        <p:spPr bwMode="auto">
          <a:xfrm>
            <a:off x="533400" y="2968625"/>
            <a:ext cx="207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1800" i="1"/>
              <a:t>Names an individual</a:t>
            </a:r>
            <a:endParaRPr lang="en-US" sz="1800" i="1"/>
          </a:p>
        </p:txBody>
      </p:sp>
      <p:sp>
        <p:nvSpPr>
          <p:cNvPr id="9235" name="Text Box 20"/>
          <p:cNvSpPr txBox="1">
            <a:spLocks noChangeArrowheads="1"/>
          </p:cNvSpPr>
          <p:nvPr/>
        </p:nvSpPr>
        <p:spPr bwMode="auto">
          <a:xfrm>
            <a:off x="6553200" y="2971800"/>
            <a:ext cx="25209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1800" i="1"/>
              <a:t>Stands for an individual</a:t>
            </a:r>
          </a:p>
          <a:p>
            <a:pPr eaLnBrk="1" hangingPunct="1"/>
            <a:r>
              <a:rPr lang="en-GB" sz="1800" i="1"/>
              <a:t>unable to be named when</a:t>
            </a:r>
          </a:p>
          <a:p>
            <a:pPr eaLnBrk="1" hangingPunct="1"/>
            <a:r>
              <a:rPr lang="en-GB" sz="1800" i="1"/>
              <a:t> program is written</a:t>
            </a:r>
            <a:endParaRPr lang="en-US" sz="1800" i="1"/>
          </a:p>
        </p:txBody>
      </p:sp>
      <p:sp>
        <p:nvSpPr>
          <p:cNvPr id="9236" name="Text Box 21"/>
          <p:cNvSpPr txBox="1">
            <a:spLocks noChangeArrowheads="1"/>
          </p:cNvSpPr>
          <p:nvPr/>
        </p:nvSpPr>
        <p:spPr bwMode="auto">
          <a:xfrm>
            <a:off x="3581400" y="3048000"/>
            <a:ext cx="2076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1800" i="1"/>
              <a:t>Names an individual</a:t>
            </a:r>
          </a:p>
          <a:p>
            <a:pPr eaLnBrk="1" hangingPunct="1"/>
            <a:r>
              <a:rPr lang="en-GB" sz="1800" i="1"/>
              <a:t>that has parts</a:t>
            </a:r>
            <a:endParaRPr lang="en-US" sz="1800" i="1"/>
          </a:p>
        </p:txBody>
      </p:sp>
    </p:spTree>
    <p:extLst>
      <p:ext uri="{BB962C8B-B14F-4D97-AF65-F5344CB8AC3E}">
        <p14:creationId xmlns:p14="http://schemas.microsoft.com/office/powerpoint/2010/main" val="260712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t>Compound Terms</a:t>
            </a:r>
            <a:endParaRPr lang="en-US"/>
          </a:p>
        </p:txBody>
      </p:sp>
      <p:sp>
        <p:nvSpPr>
          <p:cNvPr id="10243" name="Text Box 5"/>
          <p:cNvSpPr txBox="1">
            <a:spLocks noChangeArrowheads="1"/>
          </p:cNvSpPr>
          <p:nvPr/>
        </p:nvSpPr>
        <p:spPr bwMode="auto">
          <a:xfrm>
            <a:off x="2971800" y="1954213"/>
            <a:ext cx="294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a:latin typeface="Helvetica-Narrow" pitchFamily="34" charset="0"/>
              </a:rPr>
              <a:t>parents(spot, fido, rover)</a:t>
            </a:r>
            <a:endParaRPr lang="en-US">
              <a:latin typeface="Helvetica-Narrow" pitchFamily="34" charset="0"/>
            </a:endParaRPr>
          </a:p>
        </p:txBody>
      </p:sp>
      <p:sp>
        <p:nvSpPr>
          <p:cNvPr id="10244" name="Text Box 6"/>
          <p:cNvSpPr txBox="1">
            <a:spLocks noChangeArrowheads="1"/>
          </p:cNvSpPr>
          <p:nvPr/>
        </p:nvSpPr>
        <p:spPr bwMode="auto">
          <a:xfrm>
            <a:off x="228600" y="1219200"/>
            <a:ext cx="5108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The parents of Spot are Fido and Rover.</a:t>
            </a:r>
            <a:endParaRPr lang="en-US" sz="2400" i="1"/>
          </a:p>
        </p:txBody>
      </p:sp>
      <p:sp>
        <p:nvSpPr>
          <p:cNvPr id="10245" name="Text Box 7"/>
          <p:cNvSpPr txBox="1">
            <a:spLocks noChangeArrowheads="1"/>
          </p:cNvSpPr>
          <p:nvPr/>
        </p:nvSpPr>
        <p:spPr bwMode="auto">
          <a:xfrm>
            <a:off x="457200" y="3127375"/>
            <a:ext cx="370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Functor (an atom) of arity 3.</a:t>
            </a:r>
            <a:endParaRPr lang="en-US" sz="2400" i="1"/>
          </a:p>
        </p:txBody>
      </p:sp>
      <p:sp>
        <p:nvSpPr>
          <p:cNvPr id="10246" name="Line 8"/>
          <p:cNvSpPr>
            <a:spLocks noChangeShapeType="1"/>
          </p:cNvSpPr>
          <p:nvPr/>
        </p:nvSpPr>
        <p:spPr bwMode="auto">
          <a:xfrm flipV="1">
            <a:off x="1828800" y="2365375"/>
            <a:ext cx="1524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247" name="Text Box 9"/>
          <p:cNvSpPr txBox="1">
            <a:spLocks noChangeArrowheads="1"/>
          </p:cNvSpPr>
          <p:nvPr/>
        </p:nvSpPr>
        <p:spPr bwMode="auto">
          <a:xfrm>
            <a:off x="4800600" y="3124200"/>
            <a:ext cx="311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components (any terms)</a:t>
            </a:r>
            <a:endParaRPr lang="en-US" sz="2400" i="1"/>
          </a:p>
        </p:txBody>
      </p:sp>
      <p:sp>
        <p:nvSpPr>
          <p:cNvPr id="10248" name="Line 10"/>
          <p:cNvSpPr>
            <a:spLocks noChangeShapeType="1"/>
          </p:cNvSpPr>
          <p:nvPr/>
        </p:nvSpPr>
        <p:spPr bwMode="auto">
          <a:xfrm flipH="1" flipV="1">
            <a:off x="4267200" y="2365375"/>
            <a:ext cx="1371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249" name="Line 12"/>
          <p:cNvSpPr>
            <a:spLocks noChangeShapeType="1"/>
          </p:cNvSpPr>
          <p:nvPr/>
        </p:nvSpPr>
        <p:spPr bwMode="auto">
          <a:xfrm flipH="1" flipV="1">
            <a:off x="4876800" y="2365375"/>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250" name="Line 13"/>
          <p:cNvSpPr>
            <a:spLocks noChangeShapeType="1"/>
          </p:cNvSpPr>
          <p:nvPr/>
        </p:nvSpPr>
        <p:spPr bwMode="auto">
          <a:xfrm flipH="1" flipV="1">
            <a:off x="5486400" y="2365375"/>
            <a:ext cx="533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251" name="Text Box 15"/>
          <p:cNvSpPr txBox="1">
            <a:spLocks noChangeArrowheads="1"/>
          </p:cNvSpPr>
          <p:nvPr/>
        </p:nvSpPr>
        <p:spPr bwMode="auto">
          <a:xfrm>
            <a:off x="1066800" y="3886200"/>
            <a:ext cx="6281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Lucida Sans Unicode" pitchFamily="34" charset="0"/>
              </a:rPr>
              <a:t>It is possible to depict the term as a tree:</a:t>
            </a:r>
            <a:endParaRPr lang="en-US" sz="2400">
              <a:latin typeface="Lucida Sans Unicode" pitchFamily="34" charset="0"/>
            </a:endParaRPr>
          </a:p>
        </p:txBody>
      </p:sp>
      <p:sp>
        <p:nvSpPr>
          <p:cNvPr id="10252" name="Text Box 16"/>
          <p:cNvSpPr txBox="1">
            <a:spLocks noChangeArrowheads="1"/>
          </p:cNvSpPr>
          <p:nvPr/>
        </p:nvSpPr>
        <p:spPr bwMode="auto">
          <a:xfrm>
            <a:off x="3810000" y="4419600"/>
            <a:ext cx="102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parents</a:t>
            </a:r>
            <a:endParaRPr lang="en-US" sz="2400">
              <a:latin typeface="Helvetica-Narrow" pitchFamily="34" charset="0"/>
            </a:endParaRPr>
          </a:p>
        </p:txBody>
      </p:sp>
      <p:sp>
        <p:nvSpPr>
          <p:cNvPr id="10253" name="Text Box 17"/>
          <p:cNvSpPr txBox="1">
            <a:spLocks noChangeArrowheads="1"/>
          </p:cNvSpPr>
          <p:nvPr/>
        </p:nvSpPr>
        <p:spPr bwMode="auto">
          <a:xfrm>
            <a:off x="5486400" y="5486400"/>
            <a:ext cx="754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rover</a:t>
            </a:r>
            <a:endParaRPr lang="en-US" sz="2400">
              <a:latin typeface="Helvetica-Narrow" pitchFamily="34" charset="0"/>
            </a:endParaRPr>
          </a:p>
        </p:txBody>
      </p:sp>
      <p:sp>
        <p:nvSpPr>
          <p:cNvPr id="10254" name="Text Box 18"/>
          <p:cNvSpPr txBox="1">
            <a:spLocks noChangeArrowheads="1"/>
          </p:cNvSpPr>
          <p:nvPr/>
        </p:nvSpPr>
        <p:spPr bwMode="auto">
          <a:xfrm>
            <a:off x="4267200" y="5486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fido</a:t>
            </a:r>
            <a:endParaRPr lang="en-US" sz="2400">
              <a:latin typeface="Helvetica-Narrow" pitchFamily="34" charset="0"/>
            </a:endParaRPr>
          </a:p>
        </p:txBody>
      </p:sp>
      <p:sp>
        <p:nvSpPr>
          <p:cNvPr id="10255" name="Text Box 19"/>
          <p:cNvSpPr txBox="1">
            <a:spLocks noChangeArrowheads="1"/>
          </p:cNvSpPr>
          <p:nvPr/>
        </p:nvSpPr>
        <p:spPr bwMode="auto">
          <a:xfrm>
            <a:off x="2819400" y="5486400"/>
            <a:ext cx="65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spot</a:t>
            </a:r>
            <a:endParaRPr lang="en-US" sz="2400">
              <a:latin typeface="Helvetica-Narrow" pitchFamily="34" charset="0"/>
            </a:endParaRPr>
          </a:p>
        </p:txBody>
      </p:sp>
      <p:sp>
        <p:nvSpPr>
          <p:cNvPr id="10256" name="Line 20"/>
          <p:cNvSpPr>
            <a:spLocks noChangeShapeType="1"/>
          </p:cNvSpPr>
          <p:nvPr/>
        </p:nvSpPr>
        <p:spPr bwMode="auto">
          <a:xfrm flipH="1">
            <a:off x="3276600" y="48006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257" name="Line 21"/>
          <p:cNvSpPr>
            <a:spLocks noChangeShapeType="1"/>
          </p:cNvSpPr>
          <p:nvPr/>
        </p:nvSpPr>
        <p:spPr bwMode="auto">
          <a:xfrm>
            <a:off x="43434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258" name="Line 22"/>
          <p:cNvSpPr>
            <a:spLocks noChangeShapeType="1"/>
          </p:cNvSpPr>
          <p:nvPr/>
        </p:nvSpPr>
        <p:spPr bwMode="auto">
          <a:xfrm>
            <a:off x="4343400" y="48006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393707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t>Compound Terms</a:t>
            </a:r>
            <a:endParaRPr lang="en-US"/>
          </a:p>
        </p:txBody>
      </p:sp>
      <p:sp>
        <p:nvSpPr>
          <p:cNvPr id="11267" name="Text Box 3"/>
          <p:cNvSpPr txBox="1">
            <a:spLocks noChangeArrowheads="1"/>
          </p:cNvSpPr>
          <p:nvPr/>
        </p:nvSpPr>
        <p:spPr bwMode="auto">
          <a:xfrm>
            <a:off x="533400" y="3273896"/>
            <a:ext cx="286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=/=(15+X, (0*a)+(2&lt;&lt;5))</a:t>
            </a:r>
            <a:endParaRPr lang="en-US" sz="2400">
              <a:latin typeface="Helvetica-Narrow" pitchFamily="34" charset="0"/>
            </a:endParaRPr>
          </a:p>
        </p:txBody>
      </p:sp>
      <p:sp>
        <p:nvSpPr>
          <p:cNvPr id="11268" name="Text Box 4"/>
          <p:cNvSpPr txBox="1">
            <a:spLocks noChangeArrowheads="1"/>
          </p:cNvSpPr>
          <p:nvPr/>
        </p:nvSpPr>
        <p:spPr bwMode="auto">
          <a:xfrm>
            <a:off x="457200" y="1225302"/>
            <a:ext cx="8001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dirty="0">
                <a:latin typeface="Lucida Sans Unicode" pitchFamily="34" charset="0"/>
              </a:rPr>
              <a:t>Some atoms have built-in operator declarations so they may be written in a syntactically convenient form. The meaning is not affected. This example looks like an arithmetic expression, but might not be. It is just a term.</a:t>
            </a:r>
            <a:endParaRPr lang="en-US" sz="2400" dirty="0">
              <a:latin typeface="Lucida Sans Unicode" pitchFamily="34" charset="0"/>
            </a:endParaRPr>
          </a:p>
        </p:txBody>
      </p:sp>
      <p:sp>
        <p:nvSpPr>
          <p:cNvPr id="11269" name="Text Box 12"/>
          <p:cNvSpPr txBox="1">
            <a:spLocks noChangeArrowheads="1"/>
          </p:cNvSpPr>
          <p:nvPr/>
        </p:nvSpPr>
        <p:spPr bwMode="auto">
          <a:xfrm>
            <a:off x="7772400" y="4721696"/>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&lt;&lt;</a:t>
            </a:r>
            <a:endParaRPr lang="en-US" sz="2400">
              <a:latin typeface="Helvetica-Narrow" pitchFamily="34" charset="0"/>
            </a:endParaRPr>
          </a:p>
        </p:txBody>
      </p:sp>
      <p:sp>
        <p:nvSpPr>
          <p:cNvPr id="11270" name="Text Box 13"/>
          <p:cNvSpPr txBox="1">
            <a:spLocks noChangeArrowheads="1"/>
          </p:cNvSpPr>
          <p:nvPr/>
        </p:nvSpPr>
        <p:spPr bwMode="auto">
          <a:xfrm>
            <a:off x="7315200" y="5636096"/>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2</a:t>
            </a:r>
            <a:endParaRPr lang="en-US" sz="2400">
              <a:latin typeface="Helvetica-Narrow" pitchFamily="34" charset="0"/>
            </a:endParaRPr>
          </a:p>
        </p:txBody>
      </p:sp>
      <p:sp>
        <p:nvSpPr>
          <p:cNvPr id="11271" name="Text Box 14"/>
          <p:cNvSpPr txBox="1">
            <a:spLocks noChangeArrowheads="1"/>
          </p:cNvSpPr>
          <p:nvPr/>
        </p:nvSpPr>
        <p:spPr bwMode="auto">
          <a:xfrm>
            <a:off x="6934200" y="4112096"/>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11272" name="Text Box 15"/>
          <p:cNvSpPr txBox="1">
            <a:spLocks noChangeArrowheads="1"/>
          </p:cNvSpPr>
          <p:nvPr/>
        </p:nvSpPr>
        <p:spPr bwMode="auto">
          <a:xfrm>
            <a:off x="6553200" y="5636096"/>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a:t>
            </a:r>
            <a:endParaRPr lang="en-US" sz="2400">
              <a:latin typeface="Helvetica-Narrow" pitchFamily="34" charset="0"/>
            </a:endParaRPr>
          </a:p>
        </p:txBody>
      </p:sp>
      <p:sp>
        <p:nvSpPr>
          <p:cNvPr id="11273" name="Text Box 16"/>
          <p:cNvSpPr txBox="1">
            <a:spLocks noChangeArrowheads="1"/>
          </p:cNvSpPr>
          <p:nvPr/>
        </p:nvSpPr>
        <p:spPr bwMode="auto">
          <a:xfrm>
            <a:off x="6019800" y="4797896"/>
            <a:ext cx="28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11274" name="Text Box 17"/>
          <p:cNvSpPr txBox="1">
            <a:spLocks noChangeArrowheads="1"/>
          </p:cNvSpPr>
          <p:nvPr/>
        </p:nvSpPr>
        <p:spPr bwMode="auto">
          <a:xfrm>
            <a:off x="5334000" y="5636096"/>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0</a:t>
            </a:r>
            <a:endParaRPr lang="en-US" sz="2400">
              <a:latin typeface="Helvetica-Narrow" pitchFamily="34" charset="0"/>
            </a:endParaRPr>
          </a:p>
        </p:txBody>
      </p:sp>
      <p:sp>
        <p:nvSpPr>
          <p:cNvPr id="11275" name="Text Box 18"/>
          <p:cNvSpPr txBox="1">
            <a:spLocks noChangeArrowheads="1"/>
          </p:cNvSpPr>
          <p:nvPr/>
        </p:nvSpPr>
        <p:spPr bwMode="auto">
          <a:xfrm>
            <a:off x="4343400" y="5026496"/>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X</a:t>
            </a:r>
            <a:endParaRPr lang="en-US" sz="2400">
              <a:latin typeface="Helvetica-Narrow" pitchFamily="34" charset="0"/>
            </a:endParaRPr>
          </a:p>
        </p:txBody>
      </p:sp>
      <p:sp>
        <p:nvSpPr>
          <p:cNvPr id="11276" name="Text Box 19"/>
          <p:cNvSpPr txBox="1">
            <a:spLocks noChangeArrowheads="1"/>
          </p:cNvSpPr>
          <p:nvPr/>
        </p:nvSpPr>
        <p:spPr bwMode="auto">
          <a:xfrm>
            <a:off x="3886200" y="4112096"/>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11277" name="Text Box 20"/>
          <p:cNvSpPr txBox="1">
            <a:spLocks noChangeArrowheads="1"/>
          </p:cNvSpPr>
          <p:nvPr/>
        </p:nvSpPr>
        <p:spPr bwMode="auto">
          <a:xfrm>
            <a:off x="3429000" y="5102696"/>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15</a:t>
            </a:r>
            <a:endParaRPr lang="en-US" sz="2400">
              <a:latin typeface="Helvetica-Narrow" pitchFamily="34" charset="0"/>
            </a:endParaRPr>
          </a:p>
        </p:txBody>
      </p:sp>
      <p:sp>
        <p:nvSpPr>
          <p:cNvPr id="11278" name="Text Box 21"/>
          <p:cNvSpPr txBox="1">
            <a:spLocks noChangeArrowheads="1"/>
          </p:cNvSpPr>
          <p:nvPr/>
        </p:nvSpPr>
        <p:spPr bwMode="auto">
          <a:xfrm>
            <a:off x="5257800" y="3048000"/>
            <a:ext cx="54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a:t>
            </a:r>
            <a:endParaRPr lang="en-US" sz="2400">
              <a:latin typeface="Helvetica-Narrow" pitchFamily="34" charset="0"/>
            </a:endParaRPr>
          </a:p>
        </p:txBody>
      </p:sp>
      <p:sp>
        <p:nvSpPr>
          <p:cNvPr id="11279" name="Text Box 22"/>
          <p:cNvSpPr txBox="1">
            <a:spLocks noChangeArrowheads="1"/>
          </p:cNvSpPr>
          <p:nvPr/>
        </p:nvSpPr>
        <p:spPr bwMode="auto">
          <a:xfrm>
            <a:off x="8458200" y="5636096"/>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a:latin typeface="Helvetica-Narrow" pitchFamily="34" charset="0"/>
              </a:rPr>
              <a:t>5</a:t>
            </a:r>
            <a:endParaRPr lang="en-US" sz="2400">
              <a:latin typeface="Helvetica-Narrow" pitchFamily="34" charset="0"/>
            </a:endParaRPr>
          </a:p>
        </p:txBody>
      </p:sp>
      <p:sp>
        <p:nvSpPr>
          <p:cNvPr id="11280" name="Line 23"/>
          <p:cNvSpPr>
            <a:spLocks noChangeShapeType="1"/>
          </p:cNvSpPr>
          <p:nvPr/>
        </p:nvSpPr>
        <p:spPr bwMode="auto">
          <a:xfrm flipH="1">
            <a:off x="4038600" y="3578696"/>
            <a:ext cx="1524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281" name="Line 24"/>
          <p:cNvSpPr>
            <a:spLocks noChangeShapeType="1"/>
          </p:cNvSpPr>
          <p:nvPr/>
        </p:nvSpPr>
        <p:spPr bwMode="auto">
          <a:xfrm>
            <a:off x="5562600" y="3578696"/>
            <a:ext cx="1524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282" name="Line 25"/>
          <p:cNvSpPr>
            <a:spLocks noChangeShapeType="1"/>
          </p:cNvSpPr>
          <p:nvPr/>
        </p:nvSpPr>
        <p:spPr bwMode="auto">
          <a:xfrm flipH="1">
            <a:off x="3657600" y="4569296"/>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283" name="Line 26"/>
          <p:cNvSpPr>
            <a:spLocks noChangeShapeType="1"/>
          </p:cNvSpPr>
          <p:nvPr/>
        </p:nvSpPr>
        <p:spPr bwMode="auto">
          <a:xfrm>
            <a:off x="4038600" y="4569296"/>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284" name="Line 27"/>
          <p:cNvSpPr>
            <a:spLocks noChangeShapeType="1"/>
          </p:cNvSpPr>
          <p:nvPr/>
        </p:nvSpPr>
        <p:spPr bwMode="auto">
          <a:xfrm flipH="1">
            <a:off x="6248400" y="4493096"/>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285" name="Line 28"/>
          <p:cNvSpPr>
            <a:spLocks noChangeShapeType="1"/>
          </p:cNvSpPr>
          <p:nvPr/>
        </p:nvSpPr>
        <p:spPr bwMode="auto">
          <a:xfrm>
            <a:off x="7162800" y="4493096"/>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286" name="Line 29"/>
          <p:cNvSpPr>
            <a:spLocks noChangeShapeType="1"/>
          </p:cNvSpPr>
          <p:nvPr/>
        </p:nvSpPr>
        <p:spPr bwMode="auto">
          <a:xfrm flipH="1">
            <a:off x="5562600" y="5102696"/>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287" name="Line 30"/>
          <p:cNvSpPr>
            <a:spLocks noChangeShapeType="1"/>
          </p:cNvSpPr>
          <p:nvPr/>
        </p:nvSpPr>
        <p:spPr bwMode="auto">
          <a:xfrm>
            <a:off x="6172200" y="5102696"/>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288" name="Line 31"/>
          <p:cNvSpPr>
            <a:spLocks noChangeShapeType="1"/>
          </p:cNvSpPr>
          <p:nvPr/>
        </p:nvSpPr>
        <p:spPr bwMode="auto">
          <a:xfrm flipH="1">
            <a:off x="7543800" y="5102696"/>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289" name="Line 32"/>
          <p:cNvSpPr>
            <a:spLocks noChangeShapeType="1"/>
          </p:cNvSpPr>
          <p:nvPr/>
        </p:nvSpPr>
        <p:spPr bwMode="auto">
          <a:xfrm>
            <a:off x="8077200" y="5102696"/>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214470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t>More about operators</a:t>
            </a:r>
            <a:endParaRPr lang="en-US"/>
          </a:p>
        </p:txBody>
      </p:sp>
      <p:sp>
        <p:nvSpPr>
          <p:cNvPr id="12291" name="Rectangle 3"/>
          <p:cNvSpPr>
            <a:spLocks noGrp="1" noChangeArrowheads="1"/>
          </p:cNvSpPr>
          <p:nvPr>
            <p:ph type="body" idx="1"/>
          </p:nvPr>
        </p:nvSpPr>
        <p:spPr>
          <a:xfrm>
            <a:off x="685800" y="1412776"/>
            <a:ext cx="7772400" cy="5105400"/>
          </a:xfrm>
        </p:spPr>
        <p:txBody>
          <a:bodyPr/>
          <a:lstStyle/>
          <a:p>
            <a:pPr eaLnBrk="1" hangingPunct="1"/>
            <a:r>
              <a:rPr lang="en-GB" sz="2400" dirty="0"/>
              <a:t>Any atom may be designated an operator. The only purpose is for convenience; the only effect is how the term containing the atom is parsed. Operators are ‘syntactic sugar’.</a:t>
            </a:r>
          </a:p>
          <a:p>
            <a:pPr eaLnBrk="1" hangingPunct="1"/>
            <a:r>
              <a:rPr lang="en-GB" sz="2400" dirty="0"/>
              <a:t>We won’t be designating operators in this course, but it is as well to understand them, because a number of atoms have built-in designations as operators.</a:t>
            </a:r>
          </a:p>
          <a:p>
            <a:pPr eaLnBrk="1" hangingPunct="1"/>
            <a:r>
              <a:rPr lang="en-GB" sz="2400" dirty="0"/>
              <a:t>Operators have three properties: position, precedence and associativity.</a:t>
            </a:r>
            <a:endParaRPr lang="en-US" sz="2400" dirty="0"/>
          </a:p>
        </p:txBody>
      </p:sp>
      <p:sp>
        <p:nvSpPr>
          <p:cNvPr id="12292" name="Text Box 4"/>
          <p:cNvSpPr txBox="1">
            <a:spLocks noChangeArrowheads="1"/>
          </p:cNvSpPr>
          <p:nvPr/>
        </p:nvSpPr>
        <p:spPr bwMode="auto">
          <a:xfrm>
            <a:off x="5486400" y="5638800"/>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GB" sz="2400" i="1"/>
              <a:t>more…</a:t>
            </a:r>
            <a:endParaRPr lang="en-US" sz="2400" i="1"/>
          </a:p>
        </p:txBody>
      </p:sp>
    </p:spTree>
    <p:extLst>
      <p:ext uri="{BB962C8B-B14F-4D97-AF65-F5344CB8AC3E}">
        <p14:creationId xmlns:p14="http://schemas.microsoft.com/office/powerpoint/2010/main" val="3991128834"/>
      </p:ext>
    </p:extLst>
  </p:cSld>
  <p:clrMapOvr>
    <a:masterClrMapping/>
  </p:clrMapOvr>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621B16E-042D-454A-BA04-BEC5DDB2B281}">
  <ds:schemaRefs>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359CE32C-DA76-40C8-A133-90BBA7D755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NDRC Template</Template>
  <TotalTime>41420</TotalTime>
  <Words>2507</Words>
  <Application>Microsoft Office PowerPoint</Application>
  <PresentationFormat>On-screen Show (4:3)</PresentationFormat>
  <Paragraphs>707</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Rounded MT Bold</vt:lpstr>
      <vt:lpstr>Arial Unicode MS</vt:lpstr>
      <vt:lpstr>Helvetica-Narrow</vt:lpstr>
      <vt:lpstr>Lucida Sans Unicode</vt:lpstr>
      <vt:lpstr>Times New Roman</vt:lpstr>
      <vt:lpstr>NDRC Template</vt:lpstr>
      <vt:lpstr>Prolog Part 1 Week 3/4 </vt:lpstr>
      <vt:lpstr>Agenda</vt:lpstr>
      <vt:lpstr>Prolog is a ‘declarative’ language</vt:lpstr>
      <vt:lpstr>What is Prolog?</vt:lpstr>
      <vt:lpstr>What a program looks like</vt:lpstr>
      <vt:lpstr>Complete Syntax of Terms</vt:lpstr>
      <vt:lpstr>Compound Terms</vt:lpstr>
      <vt:lpstr>Compound Terms</vt:lpstr>
      <vt:lpstr>More about operators</vt:lpstr>
      <vt:lpstr>Examples of operator properties</vt:lpstr>
      <vt:lpstr>The last point about Compound Terms…</vt:lpstr>
      <vt:lpstr>Structure of Programs</vt:lpstr>
      <vt:lpstr>Example</vt:lpstr>
      <vt:lpstr>Example</vt:lpstr>
      <vt:lpstr>Clauses: Facts and Rules</vt:lpstr>
      <vt:lpstr>Body of a (rule) clause contains goals.</vt:lpstr>
      <vt:lpstr>Interpretation of Clauses</vt:lpstr>
      <vt:lpstr> </vt:lpstr>
      <vt:lpstr>Worksheet 2</vt:lpstr>
      <vt:lpstr>Unification</vt:lpstr>
      <vt:lpstr>Examples</vt:lpstr>
      <vt:lpstr>Examples</vt:lpstr>
      <vt:lpstr>Examples</vt:lpstr>
      <vt:lpstr>Exercise</vt:lpstr>
      <vt:lpstr>Exercise</vt:lpstr>
      <vt:lpstr>Exercise</vt:lpstr>
      <vt:lpstr>Exercise</vt:lpstr>
      <vt:lpstr>Exercise</vt:lpstr>
      <vt:lpstr>Exercise</vt:lpstr>
      <vt:lpstr>Exercise</vt:lpstr>
      <vt:lpstr>Exercise</vt:lpstr>
      <vt:lpstr>Exercise – Alternative Method</vt:lpstr>
      <vt:lpstr>Exercise – Alternative Method</vt:lpstr>
      <vt:lpstr>Exercise – Alternative Method</vt:lpstr>
      <vt:lpstr>Exercise – Alternative Method</vt:lpstr>
      <vt:lpstr>Exercise – Alternative Method</vt:lpstr>
      <vt:lpstr>Exercise – Alternative Method</vt:lpstr>
      <vt:lpstr>Exercise – Alternative Method</vt:lpstr>
      <vt:lpstr>Exercise – Alternative Method</vt:lpstr>
      <vt:lpstr>Exercise – Alternative Method</vt:lpstr>
      <vt:lpstr>Exercise – Alternative Method</vt:lpstr>
      <vt:lpstr>Exercise – Alternative Method</vt:lpstr>
      <vt:lpstr>Worksheet 4</vt:lpstr>
      <vt:lpstr>But what happens if…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363</cp:revision>
  <cp:lastPrinted>1601-01-01T00:00:00Z</cp:lastPrinted>
  <dcterms:created xsi:type="dcterms:W3CDTF">2010-08-13T08:18:53Z</dcterms:created>
  <dcterms:modified xsi:type="dcterms:W3CDTF">2022-10-12T22:22:13Z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