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9" r:id="rId5"/>
    <p:sldId id="542" r:id="rId6"/>
    <p:sldId id="543" r:id="rId7"/>
    <p:sldId id="544" r:id="rId8"/>
    <p:sldId id="545" r:id="rId9"/>
    <p:sldId id="547" r:id="rId10"/>
    <p:sldId id="548" r:id="rId11"/>
    <p:sldId id="568" r:id="rId12"/>
    <p:sldId id="549" r:id="rId13"/>
    <p:sldId id="569" r:id="rId14"/>
    <p:sldId id="550" r:id="rId15"/>
    <p:sldId id="551" r:id="rId16"/>
    <p:sldId id="552" r:id="rId17"/>
    <p:sldId id="570" r:id="rId18"/>
    <p:sldId id="571" r:id="rId19"/>
    <p:sldId id="553" r:id="rId20"/>
    <p:sldId id="555" r:id="rId21"/>
    <p:sldId id="557" r:id="rId22"/>
    <p:sldId id="560" r:id="rId23"/>
    <p:sldId id="562" r:id="rId24"/>
    <p:sldId id="563" r:id="rId25"/>
    <p:sldId id="564" r:id="rId26"/>
    <p:sldId id="565" r:id="rId27"/>
    <p:sldId id="561" r:id="rId28"/>
    <p:sldId id="566" r:id="rId29"/>
    <p:sldId id="567"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C3"/>
    <a:srgbClr val="1E5BE2"/>
    <a:srgbClr val="83C937"/>
    <a:srgbClr val="0033CC"/>
    <a:srgbClr val="003300"/>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0" autoAdjust="0"/>
    <p:restoredTop sz="89412" autoAdjust="0"/>
  </p:normalViewPr>
  <p:slideViewPr>
    <p:cSldViewPr>
      <p:cViewPr varScale="1">
        <p:scale>
          <a:sx n="50" d="100"/>
          <a:sy n="50" d="100"/>
        </p:scale>
        <p:origin x="496"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8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1447540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21233448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633556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a:t>2012/2013 - DT228/4</a:t>
            </a:r>
            <a:endParaRPr lang="en-IE" dirty="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a:t>DT228/4</a:t>
            </a:r>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IE" dirty="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a:t>2012/2013 - DT228/4</a:t>
            </a:r>
            <a:endParaRPr lang="en-IE" dirty="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a:t>DT228/4</a:t>
            </a:r>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13"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ctrTitle"/>
          </p:nvPr>
        </p:nvSpPr>
        <p:spPr>
          <a:xfrm>
            <a:off x="685800" y="2132856"/>
            <a:ext cx="7846640" cy="2362200"/>
          </a:xfrm>
        </p:spPr>
        <p:txBody>
          <a:bodyPr>
            <a:noAutofit/>
          </a:bodyPr>
          <a:lstStyle/>
          <a:p>
            <a:r>
              <a:rPr lang="en-IE" sz="4000" dirty="0"/>
              <a:t>Memory Management</a:t>
            </a:r>
            <a:br>
              <a:rPr lang="en-IE" sz="3200" i="1" dirty="0"/>
            </a:br>
            <a:r>
              <a:rPr lang="en-IE" sz="2600" i="1" dirty="0"/>
              <a:t>Week 3</a:t>
            </a:r>
            <a:br>
              <a:rPr lang="en-IE" sz="4000" i="1" dirty="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509120"/>
            <a:ext cx="6400800"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a:latin typeface="+mn-lt"/>
              </a:rPr>
              <a:t>Dr</a:t>
            </a:r>
            <a:r>
              <a:rPr lang="en-IE" sz="2000" kern="0" dirty="0">
                <a:latin typeface="+mn-lt"/>
              </a:rPr>
              <a:t>. </a:t>
            </a:r>
            <a:r>
              <a:rPr lang="en-IE" sz="2000" kern="0" dirty="0" err="1">
                <a:latin typeface="+mn-lt"/>
              </a:rPr>
              <a:t>Pierpaolo</a:t>
            </a:r>
            <a:r>
              <a:rPr lang="en-IE" sz="2000" kern="0" dirty="0">
                <a:latin typeface="+mn-lt"/>
              </a:rPr>
              <a:t> </a:t>
            </a:r>
            <a:r>
              <a:rPr lang="en-IE" sz="2000" kern="0" dirty="0" err="1">
                <a:latin typeface="+mn-lt"/>
              </a:rPr>
              <a:t>Dondio</a:t>
            </a:r>
            <a:r>
              <a:rPr lang="en-IE" sz="2000" kern="0" dirty="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a:latin typeface="+mn-lt"/>
              </a:rPr>
              <a:t>DT228A/ADS</a:t>
            </a:r>
            <a:endParaRPr kumimoji="0" lang="en-IE"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a procedure is finished</a:t>
            </a:r>
            <a:endParaRPr lang="it-IT"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10</a:t>
            </a:fld>
            <a:endParaRPr lang="en-IE"/>
          </a:p>
        </p:txBody>
      </p:sp>
      <p:pic>
        <p:nvPicPr>
          <p:cNvPr id="7170" name="Picture 2"/>
          <p:cNvPicPr>
            <a:picLocks noChangeAspect="1" noChangeArrowheads="1"/>
          </p:cNvPicPr>
          <p:nvPr/>
        </p:nvPicPr>
        <p:blipFill>
          <a:blip r:embed="rId2" cstate="print"/>
          <a:srcRect/>
          <a:stretch>
            <a:fillRect/>
          </a:stretch>
        </p:blipFill>
        <p:spPr bwMode="auto">
          <a:xfrm>
            <a:off x="3915476" y="1844824"/>
            <a:ext cx="5409052" cy="3345185"/>
          </a:xfrm>
          <a:prstGeom prst="rect">
            <a:avLst/>
          </a:prstGeom>
          <a:noFill/>
          <a:ln w="9525">
            <a:noFill/>
            <a:miter lim="800000"/>
            <a:headEnd/>
            <a:tailEnd/>
          </a:ln>
        </p:spPr>
      </p:pic>
      <p:sp>
        <p:nvSpPr>
          <p:cNvPr id="3" name="Content Placeholder 2"/>
          <p:cNvSpPr>
            <a:spLocks noGrp="1"/>
          </p:cNvSpPr>
          <p:nvPr>
            <p:ph idx="1"/>
          </p:nvPr>
        </p:nvSpPr>
        <p:spPr>
          <a:xfrm>
            <a:off x="107504" y="1321296"/>
            <a:ext cx="4320480" cy="4916016"/>
          </a:xfrm>
        </p:spPr>
        <p:txBody>
          <a:bodyPr/>
          <a:lstStyle/>
          <a:p>
            <a:r>
              <a:rPr lang="en-US" sz="1800" dirty="0"/>
              <a:t>Update of program counter</a:t>
            </a:r>
          </a:p>
          <a:p>
            <a:r>
              <a:rPr lang="en-US" sz="1800" dirty="0"/>
              <a:t>Value return. the value calculated by the function, must be stored in appropriate locations usually present in the caller’s activation record and accessible to the activation record of the called procedure.</a:t>
            </a:r>
          </a:p>
          <a:p>
            <a:r>
              <a:rPr lang="en-US" sz="1800" dirty="0"/>
              <a:t>Return of registers The value of previously saved registers must be restored. In particular, the old value of the activation record pointer must be restored.</a:t>
            </a:r>
          </a:p>
          <a:p>
            <a:r>
              <a:rPr lang="en-US" sz="1800" dirty="0"/>
              <a:t>Execution of </a:t>
            </a:r>
            <a:r>
              <a:rPr lang="en-US" sz="1800" dirty="0" err="1"/>
              <a:t>finalisation</a:t>
            </a:r>
            <a:r>
              <a:rPr lang="en-US" sz="1800" dirty="0"/>
              <a:t> code</a:t>
            </a:r>
          </a:p>
          <a:p>
            <a:r>
              <a:rPr lang="en-US" sz="1800" dirty="0" err="1"/>
              <a:t>Deallocation</a:t>
            </a:r>
            <a:r>
              <a:rPr lang="en-US" sz="1800" dirty="0"/>
              <a:t> of stack space The activation record of the procedure which has terminated</a:t>
            </a:r>
            <a:endParaRPr lang="it-IT"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7488832" cy="990600"/>
          </a:xfrm>
        </p:spPr>
        <p:txBody>
          <a:bodyPr/>
          <a:lstStyle/>
          <a:p>
            <a:r>
              <a:rPr lang="en-GB" dirty="0"/>
              <a:t>Dynamic Management Using a Heap</a:t>
            </a:r>
            <a:endParaRPr lang="it-IT" dirty="0"/>
          </a:p>
        </p:txBody>
      </p:sp>
      <p:sp>
        <p:nvSpPr>
          <p:cNvPr id="3" name="Content Placeholder 2"/>
          <p:cNvSpPr>
            <a:spLocks noGrp="1"/>
          </p:cNvSpPr>
          <p:nvPr>
            <p:ph idx="1"/>
          </p:nvPr>
        </p:nvSpPr>
        <p:spPr>
          <a:xfrm>
            <a:off x="457200" y="4437112"/>
            <a:ext cx="8229600" cy="1963688"/>
          </a:xfrm>
        </p:spPr>
        <p:txBody>
          <a:bodyPr/>
          <a:lstStyle/>
          <a:p>
            <a:r>
              <a:rPr lang="en-GB" dirty="0"/>
              <a:t>Why pointers cannot always go on the stack</a:t>
            </a:r>
          </a:p>
          <a:p>
            <a:r>
              <a:rPr lang="en-GB" dirty="0"/>
              <a:t>Heap is not ordered</a:t>
            </a:r>
          </a:p>
          <a:p>
            <a:r>
              <a:rPr lang="en-GB" dirty="0"/>
              <a:t>Fixed and Variable Length block</a:t>
            </a:r>
            <a:endParaRPr lang="it-IT"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11</a:t>
            </a:fld>
            <a:endParaRPr lang="en-IE"/>
          </a:p>
        </p:txBody>
      </p:sp>
      <p:pic>
        <p:nvPicPr>
          <p:cNvPr id="8194" name="Picture 2"/>
          <p:cNvPicPr>
            <a:picLocks noChangeAspect="1" noChangeArrowheads="1"/>
          </p:cNvPicPr>
          <p:nvPr/>
        </p:nvPicPr>
        <p:blipFill>
          <a:blip r:embed="rId2" cstate="print"/>
          <a:srcRect/>
          <a:stretch>
            <a:fillRect/>
          </a:stretch>
        </p:blipFill>
        <p:spPr bwMode="auto">
          <a:xfrm>
            <a:off x="971599" y="1484784"/>
            <a:ext cx="6765587" cy="216024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Fixed Length</a:t>
            </a:r>
            <a:endParaRPr lang="it-IT" dirty="0"/>
          </a:p>
        </p:txBody>
      </p:sp>
      <p:sp>
        <p:nvSpPr>
          <p:cNvPr id="3" name="Content Placeholder 2"/>
          <p:cNvSpPr>
            <a:spLocks noGrp="1"/>
          </p:cNvSpPr>
          <p:nvPr>
            <p:ph idx="1"/>
          </p:nvPr>
        </p:nvSpPr>
        <p:spPr>
          <a:xfrm>
            <a:off x="467544" y="1628800"/>
            <a:ext cx="5410944" cy="4555976"/>
          </a:xfrm>
        </p:spPr>
        <p:txBody>
          <a:bodyPr/>
          <a:lstStyle/>
          <a:p>
            <a:r>
              <a:rPr lang="en-GB" dirty="0"/>
              <a:t>Each block has a fixed length</a:t>
            </a:r>
          </a:p>
          <a:p>
            <a:r>
              <a:rPr lang="en-GB" dirty="0"/>
              <a:t>Free List of blocks are stored as a linked list</a:t>
            </a:r>
          </a:p>
          <a:p>
            <a:r>
              <a:rPr lang="en-GB" dirty="0"/>
              <a:t>The used memory grows downwards</a:t>
            </a:r>
          </a:p>
          <a:p>
            <a:r>
              <a:rPr lang="en-GB" dirty="0"/>
              <a:t>Problem of internal fragmentation</a:t>
            </a:r>
            <a:endParaRPr lang="it-IT"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12</a:t>
            </a:fld>
            <a:endParaRPr lang="en-IE"/>
          </a:p>
        </p:txBody>
      </p:sp>
      <p:pic>
        <p:nvPicPr>
          <p:cNvPr id="9218" name="Picture 2"/>
          <p:cNvPicPr>
            <a:picLocks noChangeAspect="1" noChangeArrowheads="1"/>
          </p:cNvPicPr>
          <p:nvPr/>
        </p:nvPicPr>
        <p:blipFill>
          <a:blip r:embed="rId2" cstate="print"/>
          <a:srcRect/>
          <a:stretch>
            <a:fillRect/>
          </a:stretch>
        </p:blipFill>
        <p:spPr bwMode="auto">
          <a:xfrm>
            <a:off x="5652120" y="1268760"/>
            <a:ext cx="2741808" cy="519606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Length</a:t>
            </a:r>
            <a:endParaRPr lang="it-IT" dirty="0"/>
          </a:p>
        </p:txBody>
      </p:sp>
      <p:sp>
        <p:nvSpPr>
          <p:cNvPr id="3" name="Content Placeholder 2"/>
          <p:cNvSpPr>
            <a:spLocks noGrp="1"/>
          </p:cNvSpPr>
          <p:nvPr>
            <p:ph idx="1"/>
          </p:nvPr>
        </p:nvSpPr>
        <p:spPr>
          <a:xfrm>
            <a:off x="251520" y="1484784"/>
            <a:ext cx="3816424" cy="4916016"/>
          </a:xfrm>
        </p:spPr>
        <p:txBody>
          <a:bodyPr/>
          <a:lstStyle/>
          <a:p>
            <a:r>
              <a:rPr lang="en-GB" sz="2400" dirty="0"/>
              <a:t>The idea is to use memory space better</a:t>
            </a:r>
          </a:p>
          <a:p>
            <a:r>
              <a:rPr lang="en-GB" sz="2400" dirty="0"/>
              <a:t>Internal fragmentation removed</a:t>
            </a:r>
          </a:p>
          <a:p>
            <a:r>
              <a:rPr lang="en-GB" sz="2400" dirty="0"/>
              <a:t>External Fragmentation</a:t>
            </a:r>
          </a:p>
          <a:p>
            <a:r>
              <a:rPr lang="en-GB" sz="2400" dirty="0"/>
              <a:t>Need to compact free memory once </a:t>
            </a:r>
            <a:r>
              <a:rPr lang="en-GB" sz="2400" dirty="0" err="1"/>
              <a:t>deallocated</a:t>
            </a:r>
            <a:endParaRPr lang="en-GB" sz="2400" dirty="0"/>
          </a:p>
          <a:p>
            <a:endParaRPr lang="it-IT" sz="24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13</a:t>
            </a:fld>
            <a:endParaRPr lang="en-IE"/>
          </a:p>
        </p:txBody>
      </p:sp>
      <p:pic>
        <p:nvPicPr>
          <p:cNvPr id="10242" name="Picture 2"/>
          <p:cNvPicPr>
            <a:picLocks noChangeAspect="1" noChangeArrowheads="1"/>
          </p:cNvPicPr>
          <p:nvPr/>
        </p:nvPicPr>
        <p:blipFill>
          <a:blip r:embed="rId2" cstate="print"/>
          <a:srcRect/>
          <a:stretch>
            <a:fillRect/>
          </a:stretch>
        </p:blipFill>
        <p:spPr bwMode="auto">
          <a:xfrm>
            <a:off x="3907085" y="1487673"/>
            <a:ext cx="5201419" cy="352550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Length</a:t>
            </a:r>
            <a:endParaRPr lang="it-IT" dirty="0"/>
          </a:p>
        </p:txBody>
      </p:sp>
      <p:sp>
        <p:nvSpPr>
          <p:cNvPr id="3" name="Content Placeholder 2"/>
          <p:cNvSpPr>
            <a:spLocks noGrp="1"/>
          </p:cNvSpPr>
          <p:nvPr>
            <p:ph idx="1"/>
          </p:nvPr>
        </p:nvSpPr>
        <p:spPr>
          <a:xfrm>
            <a:off x="251520" y="1340768"/>
            <a:ext cx="3816424" cy="4916016"/>
          </a:xfrm>
        </p:spPr>
        <p:txBody>
          <a:bodyPr/>
          <a:lstStyle/>
          <a:p>
            <a:r>
              <a:rPr lang="en-GB" sz="2400" dirty="0"/>
              <a:t>First fill all the heap </a:t>
            </a:r>
          </a:p>
          <a:p>
            <a:r>
              <a:rPr lang="en-GB" sz="2400" dirty="0"/>
              <a:t>No segmentation on the heap</a:t>
            </a:r>
          </a:p>
          <a:p>
            <a:r>
              <a:rPr lang="en-GB" sz="2400" dirty="0"/>
              <a:t>When the heap is full</a:t>
            </a:r>
          </a:p>
          <a:p>
            <a:pPr lvl="1"/>
            <a:r>
              <a:rPr lang="en-GB" sz="2000" dirty="0"/>
              <a:t>First fit</a:t>
            </a:r>
          </a:p>
          <a:p>
            <a:pPr lvl="1"/>
            <a:r>
              <a:rPr lang="en-GB" sz="2000" dirty="0"/>
              <a:t>Best fit</a:t>
            </a:r>
          </a:p>
          <a:p>
            <a:pPr lvl="1"/>
            <a:r>
              <a:rPr lang="en-GB" sz="2000" dirty="0"/>
              <a:t>Difference?</a:t>
            </a:r>
          </a:p>
          <a:p>
            <a:r>
              <a:rPr lang="en-GB" dirty="0"/>
              <a:t>Compacting contiguous free blocks</a:t>
            </a:r>
          </a:p>
          <a:p>
            <a:pPr lvl="1"/>
            <a:r>
              <a:rPr lang="en-GB" dirty="0"/>
              <a:t>Partial </a:t>
            </a:r>
            <a:r>
              <a:rPr lang="en-GB" dirty="0" err="1"/>
              <a:t>vs</a:t>
            </a:r>
            <a:r>
              <a:rPr lang="en-GB" dirty="0"/>
              <a:t> total</a:t>
            </a:r>
          </a:p>
          <a:p>
            <a:pPr lvl="1"/>
            <a:r>
              <a:rPr lang="en-GB" dirty="0"/>
              <a:t>Pointers?</a:t>
            </a:r>
            <a:endParaRPr lang="it-IT"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14</a:t>
            </a:fld>
            <a:endParaRPr lang="en-IE"/>
          </a:p>
        </p:txBody>
      </p:sp>
      <p:pic>
        <p:nvPicPr>
          <p:cNvPr id="10242" name="Picture 2"/>
          <p:cNvPicPr>
            <a:picLocks noChangeAspect="1" noChangeArrowheads="1"/>
          </p:cNvPicPr>
          <p:nvPr/>
        </p:nvPicPr>
        <p:blipFill>
          <a:blip r:embed="rId2" cstate="print"/>
          <a:srcRect/>
          <a:stretch>
            <a:fillRect/>
          </a:stretch>
        </p:blipFill>
        <p:spPr bwMode="auto">
          <a:xfrm>
            <a:off x="3907085" y="1487673"/>
            <a:ext cx="5201419" cy="352550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free lists</a:t>
            </a:r>
            <a:endParaRPr lang="it-IT" dirty="0"/>
          </a:p>
        </p:txBody>
      </p:sp>
      <p:sp>
        <p:nvSpPr>
          <p:cNvPr id="3" name="Content Placeholder 2"/>
          <p:cNvSpPr>
            <a:spLocks noGrp="1"/>
          </p:cNvSpPr>
          <p:nvPr>
            <p:ph idx="1"/>
          </p:nvPr>
        </p:nvSpPr>
        <p:spPr>
          <a:xfrm>
            <a:off x="251520" y="1340768"/>
            <a:ext cx="3816424" cy="5060032"/>
          </a:xfrm>
        </p:spPr>
        <p:txBody>
          <a:bodyPr/>
          <a:lstStyle/>
          <a:p>
            <a:r>
              <a:rPr lang="en-GB" sz="2400" dirty="0"/>
              <a:t>More than one free list used</a:t>
            </a:r>
          </a:p>
          <a:p>
            <a:r>
              <a:rPr lang="en-GB" sz="2400" dirty="0"/>
              <a:t>Each of them keeping blocks of different size</a:t>
            </a:r>
          </a:p>
          <a:p>
            <a:r>
              <a:rPr lang="en-GB" sz="2400" dirty="0"/>
              <a:t>Dynamic</a:t>
            </a:r>
          </a:p>
          <a:p>
            <a:pPr lvl="1"/>
            <a:r>
              <a:rPr lang="en-GB" sz="2000" dirty="0"/>
              <a:t>Buddy system</a:t>
            </a:r>
          </a:p>
          <a:p>
            <a:pPr lvl="2"/>
            <a:r>
              <a:rPr lang="en-GB" sz="1600" dirty="0"/>
              <a:t>Search for the block</a:t>
            </a:r>
          </a:p>
          <a:p>
            <a:pPr lvl="2"/>
            <a:r>
              <a:rPr lang="en-GB" sz="1600" dirty="0"/>
              <a:t>If not found chose the father (double)</a:t>
            </a:r>
          </a:p>
          <a:p>
            <a:pPr lvl="2"/>
            <a:r>
              <a:rPr lang="en-GB" sz="1600" dirty="0"/>
              <a:t>Split it</a:t>
            </a:r>
          </a:p>
          <a:p>
            <a:pPr lvl="2"/>
            <a:r>
              <a:rPr lang="en-GB" sz="1600" dirty="0"/>
              <a:t>Add the unused part to the son lists</a:t>
            </a:r>
          </a:p>
          <a:p>
            <a:pPr lvl="2"/>
            <a:r>
              <a:rPr lang="en-GB" sz="1600" dirty="0"/>
              <a:t>When free look for a buddy</a:t>
            </a:r>
          </a:p>
          <a:p>
            <a:pPr lvl="1"/>
            <a:r>
              <a:rPr lang="en-GB" sz="2000" dirty="0"/>
              <a:t>Fibonacci system</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15</a:t>
            </a:fld>
            <a:endParaRPr lang="en-IE"/>
          </a:p>
        </p:txBody>
      </p:sp>
      <p:pic>
        <p:nvPicPr>
          <p:cNvPr id="10242" name="Picture 2"/>
          <p:cNvPicPr>
            <a:picLocks noChangeAspect="1" noChangeArrowheads="1"/>
          </p:cNvPicPr>
          <p:nvPr/>
        </p:nvPicPr>
        <p:blipFill>
          <a:blip r:embed="rId2" cstate="print"/>
          <a:srcRect/>
          <a:stretch>
            <a:fillRect/>
          </a:stretch>
        </p:blipFill>
        <p:spPr bwMode="auto">
          <a:xfrm>
            <a:off x="3907085" y="1487673"/>
            <a:ext cx="5201419" cy="352550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Chain Pointers</a:t>
            </a:r>
            <a:endParaRPr lang="it-IT" dirty="0"/>
          </a:p>
        </p:txBody>
      </p:sp>
      <p:sp>
        <p:nvSpPr>
          <p:cNvPr id="3" name="Content Placeholder 2"/>
          <p:cNvSpPr>
            <a:spLocks noGrp="1"/>
          </p:cNvSpPr>
          <p:nvPr>
            <p:ph idx="1"/>
          </p:nvPr>
        </p:nvSpPr>
        <p:spPr>
          <a:xfrm>
            <a:off x="467544" y="5661248"/>
            <a:ext cx="8219256" cy="739552"/>
          </a:xfrm>
        </p:spPr>
        <p:txBody>
          <a:bodyPr/>
          <a:lstStyle/>
          <a:p>
            <a:pPr>
              <a:buNone/>
            </a:pPr>
            <a:r>
              <a:rPr lang="en-GB" sz="1800" dirty="0"/>
              <a:t>It follows the nested structure of the blocks</a:t>
            </a:r>
            <a:endParaRPr lang="it-IT" sz="18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16</a:t>
            </a:fld>
            <a:endParaRPr lang="en-IE"/>
          </a:p>
        </p:txBody>
      </p:sp>
      <p:pic>
        <p:nvPicPr>
          <p:cNvPr id="11266" name="Picture 2"/>
          <p:cNvPicPr>
            <a:picLocks noChangeAspect="1" noChangeArrowheads="1"/>
          </p:cNvPicPr>
          <p:nvPr/>
        </p:nvPicPr>
        <p:blipFill>
          <a:blip r:embed="rId2" cstate="print"/>
          <a:srcRect/>
          <a:stretch>
            <a:fillRect/>
          </a:stretch>
        </p:blipFill>
        <p:spPr bwMode="auto">
          <a:xfrm>
            <a:off x="323528" y="1196752"/>
            <a:ext cx="5832648" cy="4420446"/>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6734497" y="1556792"/>
            <a:ext cx="2085975" cy="25050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Chain Example</a:t>
            </a:r>
            <a:endParaRPr lang="it-IT" dirty="0"/>
          </a:p>
        </p:txBody>
      </p:sp>
      <p:sp>
        <p:nvSpPr>
          <p:cNvPr id="3" name="Content Placeholder 2"/>
          <p:cNvSpPr>
            <a:spLocks noGrp="1"/>
          </p:cNvSpPr>
          <p:nvPr>
            <p:ph idx="1"/>
          </p:nvPr>
        </p:nvSpPr>
        <p:spPr>
          <a:xfrm>
            <a:off x="467544" y="4941168"/>
            <a:ext cx="8229600" cy="1027584"/>
          </a:xfrm>
        </p:spPr>
        <p:txBody>
          <a:bodyPr/>
          <a:lstStyle/>
          <a:p>
            <a:r>
              <a:rPr lang="en-GB" sz="2000" dirty="0"/>
              <a:t>Static Chain Example.</a:t>
            </a:r>
          </a:p>
          <a:p>
            <a:r>
              <a:rPr lang="en-GB" sz="2000" dirty="0"/>
              <a:t>Blocks entered in the following sequence: A,B,C,D,E,C</a:t>
            </a:r>
          </a:p>
          <a:p>
            <a:r>
              <a:rPr lang="en-GB" sz="2000" dirty="0"/>
              <a:t>How does the stack look like?</a:t>
            </a:r>
          </a:p>
          <a:p>
            <a:r>
              <a:rPr lang="en-GB" sz="2000" dirty="0"/>
              <a:t>Called outside the caller / Called inside the caller block</a:t>
            </a:r>
            <a:endParaRPr lang="it-IT" sz="20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17</a:t>
            </a:fld>
            <a:endParaRPr lang="en-IE"/>
          </a:p>
        </p:txBody>
      </p:sp>
      <p:pic>
        <p:nvPicPr>
          <p:cNvPr id="13314" name="Picture 2"/>
          <p:cNvPicPr>
            <a:picLocks noChangeAspect="1" noChangeArrowheads="1"/>
          </p:cNvPicPr>
          <p:nvPr/>
        </p:nvPicPr>
        <p:blipFill>
          <a:blip r:embed="rId2" cstate="print"/>
          <a:srcRect/>
          <a:stretch>
            <a:fillRect/>
          </a:stretch>
        </p:blipFill>
        <p:spPr bwMode="auto">
          <a:xfrm>
            <a:off x="2843808" y="1628800"/>
            <a:ext cx="6031235" cy="28194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323528" y="1844824"/>
            <a:ext cx="1514475" cy="3067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Scope</a:t>
            </a:r>
            <a:endParaRPr lang="it-IT" dirty="0"/>
          </a:p>
        </p:txBody>
      </p:sp>
      <p:sp>
        <p:nvSpPr>
          <p:cNvPr id="3" name="Content Placeholder 2"/>
          <p:cNvSpPr>
            <a:spLocks noGrp="1"/>
          </p:cNvSpPr>
          <p:nvPr>
            <p:ph idx="1"/>
          </p:nvPr>
        </p:nvSpPr>
        <p:spPr>
          <a:xfrm>
            <a:off x="457200" y="5085184"/>
            <a:ext cx="8229600" cy="1315616"/>
          </a:xfrm>
        </p:spPr>
        <p:txBody>
          <a:bodyPr/>
          <a:lstStyle/>
          <a:p>
            <a:endParaRPr lang="it-IT"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18</a:t>
            </a:fld>
            <a:endParaRPr lang="en-IE"/>
          </a:p>
        </p:txBody>
      </p:sp>
      <p:pic>
        <p:nvPicPr>
          <p:cNvPr id="15362" name="Picture 2"/>
          <p:cNvPicPr>
            <a:picLocks noChangeAspect="1" noChangeArrowheads="1"/>
          </p:cNvPicPr>
          <p:nvPr/>
        </p:nvPicPr>
        <p:blipFill>
          <a:blip r:embed="rId2" cstate="print"/>
          <a:srcRect/>
          <a:stretch>
            <a:fillRect/>
          </a:stretch>
        </p:blipFill>
        <p:spPr bwMode="auto">
          <a:xfrm>
            <a:off x="1043608" y="2060848"/>
            <a:ext cx="1838325" cy="2047875"/>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427984" y="1844824"/>
            <a:ext cx="3724275" cy="28003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on Pointers and memory</a:t>
            </a:r>
            <a:endParaRPr lang="it-IT" dirty="0"/>
          </a:p>
        </p:txBody>
      </p:sp>
      <p:sp>
        <p:nvSpPr>
          <p:cNvPr id="3" name="Content Placeholder 2"/>
          <p:cNvSpPr>
            <a:spLocks noGrp="1"/>
          </p:cNvSpPr>
          <p:nvPr>
            <p:ph idx="1"/>
          </p:nvPr>
        </p:nvSpPr>
        <p:spPr>
          <a:xfrm>
            <a:off x="457200" y="5229200"/>
            <a:ext cx="8229600" cy="1171600"/>
          </a:xfrm>
        </p:spPr>
        <p:txBody>
          <a:bodyPr/>
          <a:lstStyle/>
          <a:p>
            <a:r>
              <a:rPr lang="en-GB" dirty="0" err="1"/>
              <a:t>Deallocation</a:t>
            </a:r>
            <a:endParaRPr lang="en-GB" dirty="0"/>
          </a:p>
          <a:p>
            <a:r>
              <a:rPr lang="en-GB" dirty="0"/>
              <a:t>Dangling reference</a:t>
            </a:r>
            <a:endParaRPr lang="it-IT"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19</a:t>
            </a:fld>
            <a:endParaRPr lang="en-IE"/>
          </a:p>
        </p:txBody>
      </p:sp>
      <p:pic>
        <p:nvPicPr>
          <p:cNvPr id="18434" name="Picture 2"/>
          <p:cNvPicPr>
            <a:picLocks noChangeAspect="1" noChangeArrowheads="1"/>
          </p:cNvPicPr>
          <p:nvPr/>
        </p:nvPicPr>
        <p:blipFill>
          <a:blip r:embed="rId2" cstate="print"/>
          <a:srcRect/>
          <a:stretch>
            <a:fillRect/>
          </a:stretch>
        </p:blipFill>
        <p:spPr bwMode="auto">
          <a:xfrm>
            <a:off x="467544" y="1340768"/>
            <a:ext cx="2647950" cy="40005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8435" name="Picture 3"/>
          <p:cNvPicPr>
            <a:picLocks noChangeAspect="1" noChangeArrowheads="1"/>
          </p:cNvPicPr>
          <p:nvPr/>
        </p:nvPicPr>
        <p:blipFill>
          <a:blip r:embed="rId3" cstate="print"/>
          <a:srcRect/>
          <a:stretch>
            <a:fillRect/>
          </a:stretch>
        </p:blipFill>
        <p:spPr bwMode="auto">
          <a:xfrm>
            <a:off x="467544" y="1988840"/>
            <a:ext cx="1584176" cy="62865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8436" name="Picture 4"/>
          <p:cNvPicPr>
            <a:picLocks noChangeAspect="1" noChangeArrowheads="1"/>
          </p:cNvPicPr>
          <p:nvPr/>
        </p:nvPicPr>
        <p:blipFill>
          <a:blip r:embed="rId4" cstate="print"/>
          <a:srcRect/>
          <a:stretch>
            <a:fillRect/>
          </a:stretch>
        </p:blipFill>
        <p:spPr bwMode="auto">
          <a:xfrm>
            <a:off x="467544" y="2780928"/>
            <a:ext cx="1266825" cy="428625"/>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8437" name="Picture 5"/>
          <p:cNvPicPr>
            <a:picLocks noChangeAspect="1" noChangeArrowheads="1"/>
          </p:cNvPicPr>
          <p:nvPr/>
        </p:nvPicPr>
        <p:blipFill>
          <a:blip r:embed="rId5" cstate="print"/>
          <a:srcRect/>
          <a:stretch>
            <a:fillRect/>
          </a:stretch>
        </p:blipFill>
        <p:spPr bwMode="auto">
          <a:xfrm>
            <a:off x="395536" y="3429000"/>
            <a:ext cx="3105150" cy="59055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8438" name="Picture 6"/>
          <p:cNvPicPr>
            <a:picLocks noChangeAspect="1" noChangeArrowheads="1"/>
          </p:cNvPicPr>
          <p:nvPr/>
        </p:nvPicPr>
        <p:blipFill>
          <a:blip r:embed="rId6" cstate="print"/>
          <a:srcRect/>
          <a:stretch>
            <a:fillRect/>
          </a:stretch>
        </p:blipFill>
        <p:spPr bwMode="auto">
          <a:xfrm>
            <a:off x="4139952" y="1278657"/>
            <a:ext cx="4505325" cy="1495425"/>
          </a:xfrm>
          <a:prstGeom prst="rect">
            <a:avLst/>
          </a:prstGeom>
          <a:noFill/>
          <a:ln w="9525">
            <a:noFill/>
            <a:miter lim="800000"/>
            <a:headEnd/>
            <a:tailEnd/>
          </a:ln>
        </p:spPr>
      </p:pic>
      <p:pic>
        <p:nvPicPr>
          <p:cNvPr id="18439" name="Picture 7"/>
          <p:cNvPicPr>
            <a:picLocks noChangeAspect="1" noChangeArrowheads="1"/>
          </p:cNvPicPr>
          <p:nvPr/>
        </p:nvPicPr>
        <p:blipFill>
          <a:blip r:embed="rId7" cstate="print"/>
          <a:srcRect/>
          <a:stretch>
            <a:fillRect/>
          </a:stretch>
        </p:blipFill>
        <p:spPr bwMode="auto">
          <a:xfrm>
            <a:off x="4077791" y="3356992"/>
            <a:ext cx="4238625" cy="1133475"/>
          </a:xfrm>
          <a:prstGeom prst="rect">
            <a:avLst/>
          </a:prstGeom>
          <a:noFill/>
          <a:ln w="9525">
            <a:noFill/>
            <a:miter lim="800000"/>
            <a:headEnd/>
            <a:tailEnd/>
          </a:ln>
        </p:spPr>
      </p:pic>
      <p:pic>
        <p:nvPicPr>
          <p:cNvPr id="18440" name="Picture 8"/>
          <p:cNvPicPr>
            <a:picLocks noChangeAspect="1" noChangeArrowheads="1"/>
          </p:cNvPicPr>
          <p:nvPr/>
        </p:nvPicPr>
        <p:blipFill>
          <a:blip r:embed="rId8" cstate="print"/>
          <a:srcRect/>
          <a:stretch>
            <a:fillRect/>
          </a:stretch>
        </p:blipFill>
        <p:spPr bwMode="auto">
          <a:xfrm>
            <a:off x="4139952" y="2646809"/>
            <a:ext cx="3571875" cy="638175"/>
          </a:xfrm>
          <a:prstGeom prst="rect">
            <a:avLst/>
          </a:prstGeom>
          <a:noFill/>
          <a:ln w="9525">
            <a:noFill/>
            <a:miter lim="800000"/>
            <a:headEnd/>
            <a:tailEnd/>
          </a:ln>
        </p:spPr>
      </p:pic>
      <p:pic>
        <p:nvPicPr>
          <p:cNvPr id="18441" name="Picture 9"/>
          <p:cNvPicPr>
            <a:picLocks noChangeAspect="1" noChangeArrowheads="1"/>
          </p:cNvPicPr>
          <p:nvPr/>
        </p:nvPicPr>
        <p:blipFill>
          <a:blip r:embed="rId9" cstate="print"/>
          <a:srcRect/>
          <a:stretch>
            <a:fillRect/>
          </a:stretch>
        </p:blipFill>
        <p:spPr bwMode="auto">
          <a:xfrm>
            <a:off x="5508104" y="4653136"/>
            <a:ext cx="3505200" cy="1485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Memory Management</a:t>
            </a:r>
            <a:endParaRPr lang="it-IT" dirty="0"/>
          </a:p>
        </p:txBody>
      </p:sp>
      <p:sp>
        <p:nvSpPr>
          <p:cNvPr id="3" name="Subtitle 2"/>
          <p:cNvSpPr>
            <a:spLocks noGrp="1"/>
          </p:cNvSpPr>
          <p:nvPr>
            <p:ph type="subTitle" idx="1"/>
          </p:nvPr>
        </p:nvSpPr>
        <p:spPr/>
        <p:txBody>
          <a:bodyPr/>
          <a:lstStyle/>
          <a:p>
            <a:r>
              <a:rPr lang="en-GB" sz="2400" dirty="0">
                <a:latin typeface="Verdana" pitchFamily="34" charset="0"/>
                <a:ea typeface="Verdana" pitchFamily="34" charset="0"/>
                <a:cs typeface="Verdana" pitchFamily="34" charset="0"/>
              </a:rPr>
              <a:t>Stack and Heap, Dynamic and Static Scope, Garbage Collection</a:t>
            </a:r>
            <a:endParaRPr lang="it-IT" sz="2400" dirty="0">
              <a:latin typeface="Verdana" pitchFamily="34" charset="0"/>
              <a:ea typeface="Verdana" pitchFamily="34" charset="0"/>
              <a:cs typeface="Verdana" pitchFamily="34" charset="0"/>
            </a:endParaRPr>
          </a:p>
        </p:txBody>
      </p:sp>
      <p:sp>
        <p:nvSpPr>
          <p:cNvPr id="5" name="Slide Number Placeholder 4"/>
          <p:cNvSpPr>
            <a:spLocks noGrp="1"/>
          </p:cNvSpPr>
          <p:nvPr>
            <p:ph type="sldNum" sz="quarter" idx="12"/>
          </p:nvPr>
        </p:nvSpPr>
        <p:spPr/>
        <p:txBody>
          <a:bodyPr/>
          <a:lstStyle/>
          <a:p>
            <a:pPr>
              <a:defRPr/>
            </a:pPr>
            <a:fld id="{CAE0970C-C400-4E43-AAB0-B36362BEE2B1}" type="slidenum">
              <a:rPr lang="en-IE" smtClean="0"/>
              <a:pPr>
                <a:defRPr/>
              </a:pPr>
              <a:t>2</a:t>
            </a:fld>
            <a:endParaRPr lang="en-I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Avoiding Dangling references: Tombstone</a:t>
            </a:r>
            <a:endParaRPr lang="it-IT" dirty="0"/>
          </a:p>
        </p:txBody>
      </p:sp>
      <p:sp>
        <p:nvSpPr>
          <p:cNvPr id="3" name="Content Placeholder 2"/>
          <p:cNvSpPr>
            <a:spLocks noGrp="1"/>
          </p:cNvSpPr>
          <p:nvPr>
            <p:ph idx="1"/>
          </p:nvPr>
        </p:nvSpPr>
        <p:spPr>
          <a:xfrm>
            <a:off x="457200" y="1412776"/>
            <a:ext cx="4330824" cy="4988024"/>
          </a:xfrm>
        </p:spPr>
        <p:txBody>
          <a:bodyPr/>
          <a:lstStyle/>
          <a:p>
            <a:r>
              <a:rPr lang="en-GB" sz="2000" dirty="0"/>
              <a:t>Implicit / Explicit</a:t>
            </a:r>
          </a:p>
          <a:p>
            <a:r>
              <a:rPr lang="en-GB" sz="2000" dirty="0"/>
              <a:t>Tombstone</a:t>
            </a:r>
          </a:p>
          <a:p>
            <a:pPr marL="914400" lvl="1" indent="-514350">
              <a:buFont typeface="+mj-lt"/>
              <a:buAutoNum type="arabicPeriod"/>
            </a:pPr>
            <a:r>
              <a:rPr lang="en-GB" sz="1600" dirty="0"/>
              <a:t>When a pointer is created another pointer (tombstone) is set in the middle</a:t>
            </a:r>
          </a:p>
          <a:p>
            <a:pPr marL="914400" lvl="1" indent="-514350">
              <a:buFont typeface="+mj-lt"/>
              <a:buAutoNum type="arabicPeriod"/>
            </a:pPr>
            <a:r>
              <a:rPr lang="en-GB" sz="1600" dirty="0"/>
              <a:t>Pointer q points to the tombstone first</a:t>
            </a:r>
          </a:p>
          <a:p>
            <a:pPr marL="914400" lvl="1" indent="-514350">
              <a:buFont typeface="+mj-lt"/>
              <a:buAutoNum type="arabicPeriod"/>
            </a:pPr>
            <a:r>
              <a:rPr lang="en-GB" sz="1600" dirty="0"/>
              <a:t>When p is </a:t>
            </a:r>
            <a:r>
              <a:rPr lang="en-GB" sz="1600" dirty="0" err="1"/>
              <a:t>deallocated</a:t>
            </a:r>
            <a:r>
              <a:rPr lang="en-GB" sz="1600" dirty="0"/>
              <a:t>, the tombstone is </a:t>
            </a:r>
            <a:r>
              <a:rPr lang="en-GB" sz="1600" dirty="0" err="1"/>
              <a:t>deallocated</a:t>
            </a:r>
            <a:endParaRPr lang="en-GB" sz="1600" dirty="0"/>
          </a:p>
          <a:p>
            <a:pPr marL="514350" indent="-514350"/>
            <a:r>
              <a:rPr lang="en-GB" sz="2000" dirty="0"/>
              <a:t>Cemetery – memory area storing tombstones</a:t>
            </a:r>
          </a:p>
          <a:p>
            <a:pPr marL="514350" indent="-514350"/>
            <a:r>
              <a:rPr lang="en-GB" sz="2000" dirty="0"/>
              <a:t>Heavy cost (storage), creation, checking, double referencing</a:t>
            </a:r>
          </a:p>
          <a:p>
            <a:pPr marL="514350" indent="-514350"/>
            <a:r>
              <a:rPr lang="en-GB" sz="2000" dirty="0"/>
              <a:t>Stored on the heap, if small data than many tombstones</a:t>
            </a:r>
          </a:p>
          <a:p>
            <a:pPr marL="514350" indent="-514350"/>
            <a:r>
              <a:rPr lang="en-GB" sz="2000" dirty="0"/>
              <a:t>Cannot reuse tombstone</a:t>
            </a:r>
            <a:endParaRPr lang="it-IT" sz="20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20</a:t>
            </a:fld>
            <a:endParaRPr lang="en-IE"/>
          </a:p>
        </p:txBody>
      </p:sp>
      <p:pic>
        <p:nvPicPr>
          <p:cNvPr id="19458" name="Picture 2"/>
          <p:cNvPicPr>
            <a:picLocks noChangeAspect="1" noChangeArrowheads="1"/>
          </p:cNvPicPr>
          <p:nvPr/>
        </p:nvPicPr>
        <p:blipFill>
          <a:blip r:embed="rId2" cstate="print"/>
          <a:srcRect/>
          <a:stretch>
            <a:fillRect/>
          </a:stretch>
        </p:blipFill>
        <p:spPr bwMode="auto">
          <a:xfrm>
            <a:off x="5076056" y="1412776"/>
            <a:ext cx="3648075" cy="2895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Locks and Keys</a:t>
            </a:r>
            <a:endParaRPr lang="it-IT" dirty="0"/>
          </a:p>
        </p:txBody>
      </p:sp>
      <p:sp>
        <p:nvSpPr>
          <p:cNvPr id="3" name="Content Placeholder 2"/>
          <p:cNvSpPr>
            <a:spLocks noGrp="1"/>
          </p:cNvSpPr>
          <p:nvPr>
            <p:ph idx="1"/>
          </p:nvPr>
        </p:nvSpPr>
        <p:spPr>
          <a:xfrm>
            <a:off x="457200" y="1484784"/>
            <a:ext cx="4762872" cy="4916016"/>
          </a:xfrm>
        </p:spPr>
        <p:txBody>
          <a:bodyPr/>
          <a:lstStyle/>
          <a:p>
            <a:r>
              <a:rPr lang="en-GB" sz="2000" dirty="0"/>
              <a:t>When a pointer is created, an incremental ID is added to the pointer (key) and then added to the pointed object (once allocated) – lock</a:t>
            </a:r>
          </a:p>
          <a:p>
            <a:r>
              <a:rPr lang="en-GB" sz="2000" dirty="0"/>
              <a:t>When q=p the key is overwritten with the lock value</a:t>
            </a:r>
          </a:p>
          <a:p>
            <a:r>
              <a:rPr lang="en-GB" sz="2000" dirty="0"/>
              <a:t>If p is destroyed, the lock is set to zero</a:t>
            </a:r>
          </a:p>
          <a:p>
            <a:r>
              <a:rPr lang="en-GB" sz="2000" dirty="0"/>
              <a:t>The abstract machine checks if the keys open the locks</a:t>
            </a:r>
          </a:p>
          <a:p>
            <a:r>
              <a:rPr lang="en-GB" sz="2000" dirty="0"/>
              <a:t>Possible reallocated – problem?</a:t>
            </a:r>
          </a:p>
          <a:p>
            <a:r>
              <a:rPr lang="en-GB" sz="2000" dirty="0"/>
              <a:t>Statistically improbable</a:t>
            </a:r>
          </a:p>
          <a:p>
            <a:r>
              <a:rPr lang="en-GB" sz="2000" dirty="0"/>
              <a:t>Costly – 2 words, double checking</a:t>
            </a:r>
            <a:endParaRPr lang="it-IT" sz="20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21</a:t>
            </a:fld>
            <a:endParaRPr lang="en-IE"/>
          </a:p>
        </p:txBody>
      </p:sp>
      <p:pic>
        <p:nvPicPr>
          <p:cNvPr id="20482" name="Picture 2"/>
          <p:cNvPicPr>
            <a:picLocks noChangeAspect="1" noChangeArrowheads="1"/>
          </p:cNvPicPr>
          <p:nvPr/>
        </p:nvPicPr>
        <p:blipFill>
          <a:blip r:embed="rId2" cstate="print"/>
          <a:srcRect/>
          <a:stretch>
            <a:fillRect/>
          </a:stretch>
        </p:blipFill>
        <p:spPr bwMode="auto">
          <a:xfrm>
            <a:off x="5220072" y="1412776"/>
            <a:ext cx="3667125" cy="37433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Garbage Collection - Counting</a:t>
            </a:r>
            <a:endParaRPr lang="it-IT" dirty="0"/>
          </a:p>
        </p:txBody>
      </p:sp>
      <p:sp>
        <p:nvSpPr>
          <p:cNvPr id="3" name="Content Placeholder 2"/>
          <p:cNvSpPr>
            <a:spLocks noGrp="1"/>
          </p:cNvSpPr>
          <p:nvPr>
            <p:ph idx="1"/>
          </p:nvPr>
        </p:nvSpPr>
        <p:spPr>
          <a:xfrm>
            <a:off x="457200" y="3789040"/>
            <a:ext cx="8229600" cy="2395736"/>
          </a:xfrm>
        </p:spPr>
        <p:txBody>
          <a:bodyPr/>
          <a:lstStyle/>
          <a:p>
            <a:r>
              <a:rPr lang="en-GB" sz="2400" dirty="0"/>
              <a:t>The free memory should be reused</a:t>
            </a:r>
          </a:p>
          <a:p>
            <a:r>
              <a:rPr lang="en-GB" sz="2400" dirty="0"/>
              <a:t>Two phases: detection and collection</a:t>
            </a:r>
          </a:p>
          <a:p>
            <a:r>
              <a:rPr lang="en-GB" sz="2400" dirty="0"/>
              <a:t>First solution: counting added to the created object</a:t>
            </a:r>
          </a:p>
          <a:p>
            <a:r>
              <a:rPr lang="en-GB" sz="2400" dirty="0"/>
              <a:t>Plus: interleaved to normal operations</a:t>
            </a:r>
          </a:p>
          <a:p>
            <a:r>
              <a:rPr lang="en-GB" sz="2400" dirty="0"/>
              <a:t>Not efficient, overhead especially for short-living data</a:t>
            </a:r>
          </a:p>
          <a:p>
            <a:r>
              <a:rPr lang="en-GB" sz="2400" dirty="0"/>
              <a:t>Circular references</a:t>
            </a:r>
            <a:endParaRPr lang="it-IT" sz="24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22</a:t>
            </a:fld>
            <a:endParaRPr lang="en-IE"/>
          </a:p>
        </p:txBody>
      </p:sp>
      <p:pic>
        <p:nvPicPr>
          <p:cNvPr id="21506" name="Picture 2"/>
          <p:cNvPicPr>
            <a:picLocks noChangeAspect="1" noChangeArrowheads="1"/>
          </p:cNvPicPr>
          <p:nvPr/>
        </p:nvPicPr>
        <p:blipFill>
          <a:blip r:embed="rId2" cstate="print"/>
          <a:srcRect/>
          <a:stretch>
            <a:fillRect/>
          </a:stretch>
        </p:blipFill>
        <p:spPr bwMode="auto">
          <a:xfrm>
            <a:off x="107504" y="1268760"/>
            <a:ext cx="4079666" cy="2592288"/>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4788024" y="1268760"/>
            <a:ext cx="4242167" cy="244827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 and Sweep</a:t>
            </a:r>
            <a:endParaRPr lang="it-IT" dirty="0"/>
          </a:p>
        </p:txBody>
      </p:sp>
      <p:sp>
        <p:nvSpPr>
          <p:cNvPr id="3" name="Content Placeholder 2"/>
          <p:cNvSpPr>
            <a:spLocks noGrp="1"/>
          </p:cNvSpPr>
          <p:nvPr>
            <p:ph idx="1"/>
          </p:nvPr>
        </p:nvSpPr>
        <p:spPr>
          <a:xfrm>
            <a:off x="179512" y="1249288"/>
            <a:ext cx="8208912" cy="4051920"/>
          </a:xfrm>
        </p:spPr>
        <p:txBody>
          <a:bodyPr/>
          <a:lstStyle/>
          <a:p>
            <a:pPr>
              <a:buNone/>
            </a:pPr>
            <a:r>
              <a:rPr lang="en-US" sz="1600" dirty="0"/>
              <a:t>First algorithm to be implemented</a:t>
            </a:r>
          </a:p>
          <a:p>
            <a:pPr>
              <a:buNone/>
            </a:pPr>
            <a:r>
              <a:rPr lang="en-US" sz="1600" dirty="0"/>
              <a:t>The objects that a program can access directly are those objects which are referenced by local variables on the processor stack as well as by any static variables that refer to objects. In the context of garbage collection, these variables are called the </a:t>
            </a:r>
            <a:r>
              <a:rPr lang="en-US" sz="1600" i="1" dirty="0"/>
              <a:t>roots</a:t>
            </a:r>
            <a:r>
              <a:rPr lang="en-US" sz="1600" dirty="0"/>
              <a:t> . An object is indirectly accessible if it is referenced by a field in some other (directly or indirectly) accessible object. An accessible object is said to be </a:t>
            </a:r>
            <a:r>
              <a:rPr lang="en-US" sz="1600" i="1" dirty="0"/>
              <a:t>live</a:t>
            </a:r>
            <a:r>
              <a:rPr lang="en-US" sz="1600" dirty="0"/>
              <a:t> .</a:t>
            </a:r>
          </a:p>
          <a:p>
            <a:pPr>
              <a:buNone/>
            </a:pPr>
            <a:r>
              <a:rPr lang="en-US" sz="1400" dirty="0">
                <a:latin typeface="Courier New" pitchFamily="49" charset="0"/>
                <a:cs typeface="Courier New" pitchFamily="49" charset="0"/>
              </a:rPr>
              <a:t>for each root variable r</a:t>
            </a:r>
          </a:p>
          <a:p>
            <a:pPr>
              <a:buNone/>
            </a:pPr>
            <a:r>
              <a:rPr lang="en-US" sz="1400" dirty="0">
                <a:latin typeface="Courier New" pitchFamily="49" charset="0"/>
                <a:cs typeface="Courier New" pitchFamily="49" charset="0"/>
              </a:rPr>
              <a:t>	mark (r); </a:t>
            </a:r>
          </a:p>
          <a:p>
            <a:pPr>
              <a:buNone/>
            </a:pPr>
            <a:r>
              <a:rPr lang="en-US" sz="1400" dirty="0">
                <a:latin typeface="Courier New" pitchFamily="49" charset="0"/>
                <a:cs typeface="Courier New" pitchFamily="49" charset="0"/>
              </a:rPr>
              <a:t>sweep ();</a:t>
            </a:r>
          </a:p>
          <a:p>
            <a:pPr>
              <a:buNone/>
            </a:pPr>
            <a:endParaRPr lang="en-US" sz="1400" dirty="0">
              <a:latin typeface="Courier New" pitchFamily="49" charset="0"/>
              <a:cs typeface="Courier New" pitchFamily="49" charset="0"/>
            </a:endParaRPr>
          </a:p>
          <a:p>
            <a:pPr>
              <a:buNone/>
            </a:pPr>
            <a:r>
              <a:rPr lang="en-US" sz="1400" dirty="0">
                <a:latin typeface="Courier New" pitchFamily="49" charset="0"/>
                <a:cs typeface="Courier New" pitchFamily="49" charset="0"/>
              </a:rPr>
              <a:t>void mark (Object p) </a:t>
            </a:r>
          </a:p>
          <a:p>
            <a:pPr>
              <a:buNone/>
            </a:pPr>
            <a:r>
              <a:rPr lang="en-US" sz="1400" dirty="0">
                <a:latin typeface="Courier New" pitchFamily="49" charset="0"/>
                <a:cs typeface="Courier New" pitchFamily="49" charset="0"/>
              </a:rPr>
              <a:t>if (!</a:t>
            </a:r>
            <a:r>
              <a:rPr lang="en-US" sz="1400" dirty="0" err="1">
                <a:latin typeface="Courier New" pitchFamily="49" charset="0"/>
                <a:cs typeface="Courier New" pitchFamily="49" charset="0"/>
              </a:rPr>
              <a:t>p.marked</a:t>
            </a:r>
            <a:r>
              <a:rPr lang="en-US" sz="1400" dirty="0">
                <a:latin typeface="Courier New" pitchFamily="49" charset="0"/>
                <a:cs typeface="Courier New" pitchFamily="49" charset="0"/>
              </a:rPr>
              <a:t>) </a:t>
            </a:r>
          </a:p>
          <a:p>
            <a:pPr>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p.marked</a:t>
            </a:r>
            <a:r>
              <a:rPr lang="en-US" sz="1400" dirty="0">
                <a:latin typeface="Courier New" pitchFamily="49" charset="0"/>
                <a:cs typeface="Courier New" pitchFamily="49" charset="0"/>
              </a:rPr>
              <a:t> = true; </a:t>
            </a:r>
          </a:p>
          <a:p>
            <a:pPr>
              <a:buNone/>
            </a:pPr>
            <a:r>
              <a:rPr lang="en-US" sz="1400" i="1" dirty="0">
                <a:latin typeface="Courier New" pitchFamily="49" charset="0"/>
                <a:cs typeface="Courier New" pitchFamily="49" charset="0"/>
              </a:rPr>
              <a:t>	for each</a:t>
            </a:r>
            <a:r>
              <a:rPr lang="en-US" sz="1400" dirty="0">
                <a:latin typeface="Courier New" pitchFamily="49" charset="0"/>
                <a:cs typeface="Courier New" pitchFamily="49" charset="0"/>
              </a:rPr>
              <a:t> Object q </a:t>
            </a:r>
            <a:r>
              <a:rPr lang="en-US" sz="1400" i="1" dirty="0">
                <a:latin typeface="Courier New" pitchFamily="49" charset="0"/>
                <a:cs typeface="Courier New" pitchFamily="49" charset="0"/>
              </a:rPr>
              <a:t>referenced by</a:t>
            </a:r>
            <a:r>
              <a:rPr lang="en-US" sz="1400" dirty="0">
                <a:latin typeface="Courier New" pitchFamily="49" charset="0"/>
                <a:cs typeface="Courier New" pitchFamily="49" charset="0"/>
              </a:rPr>
              <a:t> p </a:t>
            </a:r>
          </a:p>
          <a:p>
            <a:pPr>
              <a:buNone/>
            </a:pPr>
            <a:r>
              <a:rPr lang="en-US" sz="1400" dirty="0">
                <a:latin typeface="Courier New" pitchFamily="49" charset="0"/>
                <a:cs typeface="Courier New" pitchFamily="49" charset="0"/>
              </a:rPr>
              <a:t>	mark (q); </a:t>
            </a:r>
          </a:p>
          <a:p>
            <a:pPr>
              <a:buNone/>
            </a:pPr>
            <a:endParaRPr lang="en-US" sz="1400" dirty="0">
              <a:latin typeface="Courier New" pitchFamily="49" charset="0"/>
              <a:cs typeface="Courier New" pitchFamily="49" charset="0"/>
            </a:endParaRPr>
          </a:p>
          <a:p>
            <a:pPr>
              <a:buNone/>
            </a:pPr>
            <a:r>
              <a:rPr lang="en-US" sz="1400" dirty="0">
                <a:latin typeface="Courier New" pitchFamily="49" charset="0"/>
                <a:cs typeface="Courier New" pitchFamily="49" charset="0"/>
              </a:rPr>
              <a:t>void sweep () </a:t>
            </a:r>
          </a:p>
          <a:p>
            <a:pPr>
              <a:buNone/>
            </a:pPr>
            <a:r>
              <a:rPr lang="en-US" sz="1400" i="1" dirty="0">
                <a:latin typeface="Courier New" pitchFamily="49" charset="0"/>
                <a:cs typeface="Courier New" pitchFamily="49" charset="0"/>
              </a:rPr>
              <a:t>	for each</a:t>
            </a:r>
            <a:r>
              <a:rPr lang="en-US" sz="1400" dirty="0">
                <a:latin typeface="Courier New" pitchFamily="49" charset="0"/>
                <a:cs typeface="Courier New" pitchFamily="49" charset="0"/>
              </a:rPr>
              <a:t> Object p </a:t>
            </a:r>
            <a:r>
              <a:rPr lang="en-US" sz="1400" i="1" dirty="0">
                <a:latin typeface="Courier New" pitchFamily="49" charset="0"/>
                <a:cs typeface="Courier New" pitchFamily="49" charset="0"/>
              </a:rPr>
              <a:t>in the heap</a:t>
            </a:r>
            <a:r>
              <a:rPr lang="en-US" sz="1400" dirty="0">
                <a:latin typeface="Courier New" pitchFamily="49" charset="0"/>
                <a:cs typeface="Courier New" pitchFamily="49" charset="0"/>
              </a:rPr>
              <a:t> </a:t>
            </a:r>
          </a:p>
          <a:p>
            <a:pPr>
              <a:buNone/>
            </a:pPr>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p.marked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p.marked</a:t>
            </a:r>
            <a:r>
              <a:rPr lang="en-US" sz="1400" dirty="0">
                <a:latin typeface="Courier New" pitchFamily="49" charset="0"/>
                <a:cs typeface="Courier New" pitchFamily="49" charset="0"/>
              </a:rPr>
              <a:t> = false else </a:t>
            </a:r>
            <a:r>
              <a:rPr lang="en-US" sz="1400" dirty="0" err="1">
                <a:latin typeface="Courier New" pitchFamily="49" charset="0"/>
                <a:cs typeface="Courier New" pitchFamily="49" charset="0"/>
              </a:rPr>
              <a:t>heap.release</a:t>
            </a:r>
            <a:r>
              <a:rPr lang="en-US" sz="1400" dirty="0">
                <a:latin typeface="Courier New" pitchFamily="49" charset="0"/>
                <a:cs typeface="Courier New" pitchFamily="49" charset="0"/>
              </a:rPr>
              <a:t> (p); </a:t>
            </a:r>
          </a:p>
          <a:p>
            <a:r>
              <a:rPr lang="en-US" sz="1600" dirty="0"/>
              <a:t>A stack is needed to traverse the data structure</a:t>
            </a:r>
            <a:br>
              <a:rPr lang="en-US" sz="1600" dirty="0"/>
            </a:br>
            <a:r>
              <a:rPr lang="en-US" sz="1600" dirty="0"/>
              <a:t> </a:t>
            </a:r>
            <a:br>
              <a:rPr lang="en-US" sz="1600" dirty="0"/>
            </a:br>
            <a:endParaRPr lang="it-IT" sz="16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23</a:t>
            </a:fld>
            <a:endParaRPr lang="en-IE"/>
          </a:p>
        </p:txBody>
      </p:sp>
      <p:pic>
        <p:nvPicPr>
          <p:cNvPr id="22530" name="Picture 2"/>
          <p:cNvPicPr>
            <a:picLocks noChangeAspect="1" noChangeArrowheads="1"/>
          </p:cNvPicPr>
          <p:nvPr/>
        </p:nvPicPr>
        <p:blipFill>
          <a:blip r:embed="rId2" cstate="print"/>
          <a:srcRect/>
          <a:stretch>
            <a:fillRect/>
          </a:stretch>
        </p:blipFill>
        <p:spPr bwMode="auto">
          <a:xfrm>
            <a:off x="4952590" y="3094717"/>
            <a:ext cx="4191410" cy="226698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Need Reversal pointer </a:t>
            </a:r>
            <a:endParaRPr lang="it-IT" dirty="0"/>
          </a:p>
        </p:txBody>
      </p:sp>
      <p:sp>
        <p:nvSpPr>
          <p:cNvPr id="3" name="Content Placeholder 2"/>
          <p:cNvSpPr>
            <a:spLocks noGrp="1"/>
          </p:cNvSpPr>
          <p:nvPr>
            <p:ph idx="1"/>
          </p:nvPr>
        </p:nvSpPr>
        <p:spPr>
          <a:xfrm>
            <a:off x="457200" y="5229200"/>
            <a:ext cx="8229600" cy="1099592"/>
          </a:xfrm>
        </p:spPr>
        <p:txBody>
          <a:bodyPr/>
          <a:lstStyle/>
          <a:p>
            <a:r>
              <a:rPr lang="en-GB" dirty="0"/>
              <a:t>.. To traverse tree-like structures</a:t>
            </a: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24</a:t>
            </a:fld>
            <a:endParaRPr lang="en-IE"/>
          </a:p>
        </p:txBody>
      </p:sp>
      <p:pic>
        <p:nvPicPr>
          <p:cNvPr id="23554" name="Picture 2"/>
          <p:cNvPicPr>
            <a:picLocks noChangeAspect="1" noChangeArrowheads="1"/>
          </p:cNvPicPr>
          <p:nvPr/>
        </p:nvPicPr>
        <p:blipFill>
          <a:blip r:embed="rId2" cstate="print"/>
          <a:srcRect/>
          <a:stretch>
            <a:fillRect/>
          </a:stretch>
        </p:blipFill>
        <p:spPr bwMode="auto">
          <a:xfrm>
            <a:off x="2411760" y="1838222"/>
            <a:ext cx="3822353" cy="2814741"/>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 and Copy </a:t>
            </a:r>
            <a:endParaRPr lang="it-IT" dirty="0"/>
          </a:p>
        </p:txBody>
      </p:sp>
      <p:sp>
        <p:nvSpPr>
          <p:cNvPr id="3" name="Content Placeholder 2"/>
          <p:cNvSpPr>
            <a:spLocks noGrp="1"/>
          </p:cNvSpPr>
          <p:nvPr>
            <p:ph idx="1"/>
          </p:nvPr>
        </p:nvSpPr>
        <p:spPr>
          <a:xfrm>
            <a:off x="457200" y="1412776"/>
            <a:ext cx="4114800" cy="4988024"/>
          </a:xfrm>
        </p:spPr>
        <p:txBody>
          <a:bodyPr/>
          <a:lstStyle/>
          <a:p>
            <a:r>
              <a:rPr lang="en-GB" sz="2000" dirty="0"/>
              <a:t>Heap divided in two equal parts</a:t>
            </a:r>
          </a:p>
          <a:p>
            <a:r>
              <a:rPr lang="en-GB" sz="2000" dirty="0"/>
              <a:t>Only half is active</a:t>
            </a:r>
          </a:p>
          <a:p>
            <a:r>
              <a:rPr lang="en-GB" sz="2000" dirty="0"/>
              <a:t>Allocation very efficient</a:t>
            </a:r>
          </a:p>
          <a:p>
            <a:r>
              <a:rPr lang="en-GB" sz="2000" dirty="0"/>
              <a:t>When space is over:</a:t>
            </a:r>
          </a:p>
          <a:p>
            <a:pPr lvl="1"/>
            <a:r>
              <a:rPr lang="en-GB" sz="1600" dirty="0"/>
              <a:t>Copy all the active structure on the other half-space</a:t>
            </a:r>
          </a:p>
          <a:p>
            <a:pPr lvl="1"/>
            <a:r>
              <a:rPr lang="en-GB" sz="1600" dirty="0"/>
              <a:t>Swap the half space</a:t>
            </a:r>
          </a:p>
          <a:p>
            <a:r>
              <a:rPr lang="en-GB" sz="2000" dirty="0"/>
              <a:t>Quite efficient</a:t>
            </a:r>
          </a:p>
          <a:p>
            <a:r>
              <a:rPr lang="en-GB" sz="2000" dirty="0"/>
              <a:t>Increasing the size will </a:t>
            </a:r>
            <a:r>
              <a:rPr lang="en-GB" sz="2000" dirty="0" err="1"/>
              <a:t>decrise</a:t>
            </a:r>
            <a:r>
              <a:rPr lang="en-GB" sz="2000" dirty="0"/>
              <a:t> the copy operations</a:t>
            </a:r>
          </a:p>
          <a:p>
            <a:r>
              <a:rPr lang="en-GB" sz="2000" dirty="0"/>
              <a:t>Proportional to the amount of used data – usually proportional</a:t>
            </a:r>
            <a:endParaRPr lang="it-IT" sz="2000"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25</a:t>
            </a:fld>
            <a:endParaRPr lang="en-IE"/>
          </a:p>
        </p:txBody>
      </p:sp>
      <p:pic>
        <p:nvPicPr>
          <p:cNvPr id="24578" name="Picture 2"/>
          <p:cNvPicPr>
            <a:picLocks noChangeAspect="1" noChangeArrowheads="1"/>
          </p:cNvPicPr>
          <p:nvPr/>
        </p:nvPicPr>
        <p:blipFill>
          <a:blip r:embed="rId2" cstate="print"/>
          <a:srcRect/>
          <a:stretch>
            <a:fillRect/>
          </a:stretch>
        </p:blipFill>
        <p:spPr bwMode="auto">
          <a:xfrm>
            <a:off x="5326339" y="1340768"/>
            <a:ext cx="3566141" cy="434471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Cheney’s algorithm</a:t>
            </a:r>
            <a:endParaRPr lang="it-IT" dirty="0"/>
          </a:p>
        </p:txBody>
      </p:sp>
      <p:sp>
        <p:nvSpPr>
          <p:cNvPr id="3" name="Content Placeholder 2"/>
          <p:cNvSpPr>
            <a:spLocks noGrp="1"/>
          </p:cNvSpPr>
          <p:nvPr>
            <p:ph idx="1"/>
          </p:nvPr>
        </p:nvSpPr>
        <p:spPr>
          <a:xfrm>
            <a:off x="457200" y="5641776"/>
            <a:ext cx="8229600" cy="667544"/>
          </a:xfrm>
        </p:spPr>
        <p:txBody>
          <a:bodyPr/>
          <a:lstStyle/>
          <a:p>
            <a:r>
              <a:rPr lang="en-GB" sz="2400" dirty="0"/>
              <a:t>Used to store data structure that are used by the program (accessible) in the mark and copy algorithm</a:t>
            </a:r>
            <a:endParaRPr lang="it-IT" sz="2400"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26</a:t>
            </a:fld>
            <a:endParaRPr lang="en-IE"/>
          </a:p>
        </p:txBody>
      </p:sp>
      <p:pic>
        <p:nvPicPr>
          <p:cNvPr id="25602" name="Picture 2"/>
          <p:cNvPicPr>
            <a:picLocks noChangeAspect="1" noChangeArrowheads="1"/>
          </p:cNvPicPr>
          <p:nvPr/>
        </p:nvPicPr>
        <p:blipFill>
          <a:blip r:embed="rId2" cstate="print"/>
          <a:srcRect/>
          <a:stretch>
            <a:fillRect/>
          </a:stretch>
        </p:blipFill>
        <p:spPr bwMode="auto">
          <a:xfrm>
            <a:off x="3203848" y="1268760"/>
            <a:ext cx="2548084" cy="425365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Memory Management</a:t>
            </a:r>
            <a:endParaRPr lang="it-IT" dirty="0"/>
          </a:p>
        </p:txBody>
      </p:sp>
      <p:sp>
        <p:nvSpPr>
          <p:cNvPr id="3" name="Content Placeholder 2"/>
          <p:cNvSpPr>
            <a:spLocks noGrp="1"/>
          </p:cNvSpPr>
          <p:nvPr>
            <p:ph idx="1"/>
          </p:nvPr>
        </p:nvSpPr>
        <p:spPr>
          <a:xfrm>
            <a:off x="457200" y="4005064"/>
            <a:ext cx="8229600" cy="2395736"/>
          </a:xfrm>
        </p:spPr>
        <p:txBody>
          <a:bodyPr/>
          <a:lstStyle/>
          <a:p>
            <a:r>
              <a:rPr lang="en-GB" dirty="0"/>
              <a:t>Static versus dynamic</a:t>
            </a:r>
          </a:p>
          <a:p>
            <a:r>
              <a:rPr lang="en-GB" dirty="0"/>
              <a:t>Recursive functions </a:t>
            </a:r>
            <a:r>
              <a:rPr lang="en-GB" dirty="0" err="1"/>
              <a:t>vs</a:t>
            </a:r>
            <a:r>
              <a:rPr lang="en-GB" dirty="0"/>
              <a:t> loops</a:t>
            </a:r>
          </a:p>
          <a:p>
            <a:r>
              <a:rPr lang="en-GB" dirty="0"/>
              <a:t>Stack </a:t>
            </a:r>
            <a:r>
              <a:rPr lang="en-GB" dirty="0" err="1"/>
              <a:t>vs</a:t>
            </a:r>
            <a:r>
              <a:rPr lang="en-GB" dirty="0"/>
              <a:t> Heap</a:t>
            </a:r>
            <a:endParaRPr lang="it-IT"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a:t>
            </a:fld>
            <a:endParaRPr lang="en-IE"/>
          </a:p>
        </p:txBody>
      </p:sp>
      <p:pic>
        <p:nvPicPr>
          <p:cNvPr id="1026" name="Picture 2"/>
          <p:cNvPicPr>
            <a:picLocks noChangeAspect="1" noChangeArrowheads="1"/>
          </p:cNvPicPr>
          <p:nvPr/>
        </p:nvPicPr>
        <p:blipFill>
          <a:blip r:embed="rId2" cstate="print"/>
          <a:srcRect/>
          <a:stretch>
            <a:fillRect/>
          </a:stretch>
        </p:blipFill>
        <p:spPr bwMode="auto">
          <a:xfrm>
            <a:off x="1043608" y="1844824"/>
            <a:ext cx="6995408" cy="1800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Memory management</a:t>
            </a:r>
            <a:endParaRPr lang="it-IT" dirty="0"/>
          </a:p>
        </p:txBody>
      </p:sp>
      <p:sp>
        <p:nvSpPr>
          <p:cNvPr id="3" name="Content Placeholder 2"/>
          <p:cNvSpPr>
            <a:spLocks noGrp="1"/>
          </p:cNvSpPr>
          <p:nvPr>
            <p:ph idx="1"/>
          </p:nvPr>
        </p:nvSpPr>
        <p:spPr>
          <a:xfrm>
            <a:off x="457200" y="4725144"/>
            <a:ext cx="8229600" cy="1675656"/>
          </a:xfrm>
        </p:spPr>
        <p:txBody>
          <a:bodyPr/>
          <a:lstStyle/>
          <a:p>
            <a:r>
              <a:rPr lang="en-GB" sz="2400" dirty="0"/>
              <a:t>Each procedure is allocated before runtime</a:t>
            </a:r>
          </a:p>
          <a:p>
            <a:r>
              <a:rPr lang="en-GB" sz="2400" dirty="0"/>
              <a:t>One memory location for each procedure, but variable</a:t>
            </a:r>
            <a:endParaRPr lang="it-IT" sz="2400"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a:t>
            </a:fld>
            <a:endParaRPr lang="en-IE"/>
          </a:p>
        </p:txBody>
      </p:sp>
      <p:pic>
        <p:nvPicPr>
          <p:cNvPr id="2050" name="Picture 2"/>
          <p:cNvPicPr>
            <a:picLocks noChangeAspect="1" noChangeArrowheads="1"/>
          </p:cNvPicPr>
          <p:nvPr/>
        </p:nvPicPr>
        <p:blipFill>
          <a:blip r:embed="rId2" cstate="print"/>
          <a:srcRect/>
          <a:stretch>
            <a:fillRect/>
          </a:stretch>
        </p:blipFill>
        <p:spPr bwMode="auto">
          <a:xfrm>
            <a:off x="2771800" y="1340768"/>
            <a:ext cx="3384376" cy="329905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Memory Management</a:t>
            </a:r>
            <a:endParaRPr lang="it-IT" dirty="0"/>
          </a:p>
        </p:txBody>
      </p:sp>
      <p:sp>
        <p:nvSpPr>
          <p:cNvPr id="3" name="Content Placeholder 2"/>
          <p:cNvSpPr>
            <a:spLocks noGrp="1"/>
          </p:cNvSpPr>
          <p:nvPr>
            <p:ph idx="1"/>
          </p:nvPr>
        </p:nvSpPr>
        <p:spPr>
          <a:xfrm>
            <a:off x="457200" y="3861048"/>
            <a:ext cx="5842992" cy="2539752"/>
          </a:xfrm>
        </p:spPr>
        <p:txBody>
          <a:bodyPr/>
          <a:lstStyle/>
          <a:p>
            <a:r>
              <a:rPr lang="en-GB" sz="2200" dirty="0"/>
              <a:t>Stack (LIFO)</a:t>
            </a:r>
          </a:p>
          <a:p>
            <a:r>
              <a:rPr lang="en-GB" sz="2200" dirty="0"/>
              <a:t>Activation Record (for inline blocks or procedure)</a:t>
            </a:r>
          </a:p>
          <a:p>
            <a:r>
              <a:rPr lang="en-GB" sz="2200" dirty="0"/>
              <a:t>Inline blocks: dynamic chain pointer, local variables, intermediate results</a:t>
            </a:r>
          </a:p>
          <a:p>
            <a:r>
              <a:rPr lang="en-GB" sz="2200" dirty="0"/>
              <a:t>Note the variable hiding</a:t>
            </a:r>
            <a:endParaRPr lang="it-IT" sz="22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a:t>
            </a:fld>
            <a:endParaRPr lang="en-IE"/>
          </a:p>
        </p:txBody>
      </p:sp>
      <p:pic>
        <p:nvPicPr>
          <p:cNvPr id="3074" name="Picture 2"/>
          <p:cNvPicPr>
            <a:picLocks noChangeAspect="1" noChangeArrowheads="1"/>
          </p:cNvPicPr>
          <p:nvPr/>
        </p:nvPicPr>
        <p:blipFill>
          <a:blip r:embed="rId2" cstate="print"/>
          <a:srcRect/>
          <a:stretch>
            <a:fillRect/>
          </a:stretch>
        </p:blipFill>
        <p:spPr bwMode="auto">
          <a:xfrm>
            <a:off x="539552" y="1484784"/>
            <a:ext cx="2276475" cy="20097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660232" y="1340768"/>
            <a:ext cx="2041330" cy="3856524"/>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3347864" y="1556792"/>
            <a:ext cx="2076450" cy="17049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inline blocks</a:t>
            </a:r>
            <a:endParaRPr lang="it-IT" dirty="0"/>
          </a:p>
        </p:txBody>
      </p:sp>
      <p:sp>
        <p:nvSpPr>
          <p:cNvPr id="3" name="Content Placeholder 2"/>
          <p:cNvSpPr>
            <a:spLocks noGrp="1"/>
          </p:cNvSpPr>
          <p:nvPr>
            <p:ph idx="1"/>
          </p:nvPr>
        </p:nvSpPr>
        <p:spPr>
          <a:xfrm>
            <a:off x="457200" y="4437112"/>
            <a:ext cx="8229600" cy="1963688"/>
          </a:xfrm>
        </p:spPr>
        <p:txBody>
          <a:bodyPr/>
          <a:lstStyle/>
          <a:p>
            <a:r>
              <a:rPr lang="en-GB" dirty="0"/>
              <a:t>Sometime intermediate values need to be store</a:t>
            </a:r>
          </a:p>
          <a:p>
            <a:r>
              <a:rPr lang="en-GB" dirty="0"/>
              <a:t>They are stored in the activation record</a:t>
            </a:r>
          </a:p>
          <a:p>
            <a:r>
              <a:rPr lang="en-GB" dirty="0"/>
              <a:t>Variable of fixed length? Example of arrays</a:t>
            </a:r>
            <a:endParaRPr lang="it-IT"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a:t>
            </a:fld>
            <a:endParaRPr lang="en-IE"/>
          </a:p>
        </p:txBody>
      </p:sp>
      <p:pic>
        <p:nvPicPr>
          <p:cNvPr id="5122" name="Picture 2"/>
          <p:cNvPicPr>
            <a:picLocks noChangeAspect="1" noChangeArrowheads="1"/>
          </p:cNvPicPr>
          <p:nvPr/>
        </p:nvPicPr>
        <p:blipFill>
          <a:blip r:embed="rId2" cstate="print"/>
          <a:srcRect/>
          <a:stretch>
            <a:fillRect/>
          </a:stretch>
        </p:blipFill>
        <p:spPr bwMode="auto">
          <a:xfrm>
            <a:off x="755576" y="1988840"/>
            <a:ext cx="4478547" cy="1224136"/>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652120" y="1628800"/>
            <a:ext cx="3018208" cy="144016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851104" cy="990600"/>
          </a:xfrm>
        </p:spPr>
        <p:txBody>
          <a:bodyPr/>
          <a:lstStyle/>
          <a:p>
            <a:r>
              <a:rPr lang="en-GB" dirty="0"/>
              <a:t>Activation Record for a Procedure</a:t>
            </a:r>
            <a:endParaRPr lang="it-IT" dirty="0"/>
          </a:p>
        </p:txBody>
      </p:sp>
      <p:sp>
        <p:nvSpPr>
          <p:cNvPr id="3" name="Content Placeholder 2"/>
          <p:cNvSpPr>
            <a:spLocks noGrp="1"/>
          </p:cNvSpPr>
          <p:nvPr>
            <p:ph idx="1"/>
          </p:nvPr>
        </p:nvSpPr>
        <p:spPr>
          <a:xfrm>
            <a:off x="179512" y="1321296"/>
            <a:ext cx="6552728" cy="4988024"/>
          </a:xfrm>
        </p:spPr>
        <p:txBody>
          <a:bodyPr/>
          <a:lstStyle/>
          <a:p>
            <a:r>
              <a:rPr lang="en-US" sz="1800" dirty="0">
                <a:latin typeface="Verdana" pitchFamily="34" charset="0"/>
                <a:ea typeface="Verdana" pitchFamily="34" charset="0"/>
                <a:cs typeface="Verdana" pitchFamily="34" charset="0"/>
              </a:rPr>
              <a:t>Intermediate results, local variables, dynamic chain pointer The same as for </a:t>
            </a:r>
            <a:r>
              <a:rPr lang="it-IT" sz="1800" dirty="0">
                <a:latin typeface="Verdana" pitchFamily="34" charset="0"/>
                <a:ea typeface="Verdana" pitchFamily="34" charset="0"/>
                <a:cs typeface="Verdana" pitchFamily="34" charset="0"/>
              </a:rPr>
              <a:t>in-line blocks.</a:t>
            </a:r>
          </a:p>
          <a:p>
            <a:r>
              <a:rPr lang="en-US" sz="1800" dirty="0">
                <a:latin typeface="Verdana" pitchFamily="34" charset="0"/>
                <a:ea typeface="Verdana" pitchFamily="34" charset="0"/>
                <a:cs typeface="Verdana" pitchFamily="34" charset="0"/>
              </a:rPr>
              <a:t>Static chain pointer This stores the information needed to implement the static</a:t>
            </a:r>
          </a:p>
          <a:p>
            <a:r>
              <a:rPr lang="en-US" sz="1800" dirty="0">
                <a:latin typeface="Verdana" pitchFamily="34" charset="0"/>
                <a:ea typeface="Verdana" pitchFamily="34" charset="0"/>
                <a:cs typeface="Verdana" pitchFamily="34" charset="0"/>
              </a:rPr>
              <a:t>Return address Contains the address of the first instruction to execute after the call to the current procedure/function has terminated execution.</a:t>
            </a:r>
          </a:p>
          <a:p>
            <a:r>
              <a:rPr lang="en-US" sz="1800" dirty="0">
                <a:latin typeface="Verdana" pitchFamily="34" charset="0"/>
                <a:ea typeface="Verdana" pitchFamily="34" charset="0"/>
                <a:cs typeface="Verdana" pitchFamily="34" charset="0"/>
              </a:rPr>
              <a:t>Returned result Present only in functions. Contains the address of the memory location where the subprogram stores the value to be returned by the function when it terminates. This memory location is inside the caller’s activation record.</a:t>
            </a:r>
          </a:p>
          <a:p>
            <a:r>
              <a:rPr lang="en-US" sz="1800" dirty="0">
                <a:latin typeface="Verdana" pitchFamily="34" charset="0"/>
                <a:ea typeface="Verdana" pitchFamily="34" charset="0"/>
                <a:cs typeface="Verdana" pitchFamily="34" charset="0"/>
              </a:rPr>
              <a:t>Parameters The values of actual parameters used to call the procedure or function </a:t>
            </a:r>
            <a:r>
              <a:rPr lang="it-IT" sz="1800" dirty="0">
                <a:latin typeface="Verdana" pitchFamily="34" charset="0"/>
                <a:ea typeface="Verdana" pitchFamily="34" charset="0"/>
                <a:cs typeface="Verdana" pitchFamily="34" charset="0"/>
              </a:rPr>
              <a:t>are stored here.</a:t>
            </a:r>
          </a:p>
          <a:p>
            <a:r>
              <a:rPr lang="en-GB" sz="1800" dirty="0">
                <a:latin typeface="Verdana" pitchFamily="34" charset="0"/>
                <a:ea typeface="Verdana" pitchFamily="34" charset="0"/>
                <a:cs typeface="Verdana" pitchFamily="34" charset="0"/>
              </a:rPr>
              <a:t>Offset, Registers used as well</a:t>
            </a:r>
            <a:endParaRPr lang="it-IT" sz="1800" dirty="0">
              <a:latin typeface="Verdana" pitchFamily="34" charset="0"/>
              <a:ea typeface="Verdana" pitchFamily="34" charset="0"/>
              <a:cs typeface="Verdana" pitchFamily="34" charset="0"/>
            </a:endParaRPr>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a:t>
            </a:fld>
            <a:endParaRPr lang="en-IE"/>
          </a:p>
        </p:txBody>
      </p:sp>
      <p:pic>
        <p:nvPicPr>
          <p:cNvPr id="6146" name="Picture 2"/>
          <p:cNvPicPr>
            <a:picLocks noChangeAspect="1" noChangeArrowheads="1"/>
          </p:cNvPicPr>
          <p:nvPr/>
        </p:nvPicPr>
        <p:blipFill>
          <a:blip r:embed="rId2" cstate="print"/>
          <a:srcRect/>
          <a:stretch>
            <a:fillRect/>
          </a:stretch>
        </p:blipFill>
        <p:spPr bwMode="auto">
          <a:xfrm>
            <a:off x="6791325" y="1340768"/>
            <a:ext cx="2352675" cy="45434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a procedure is called /1</a:t>
            </a:r>
            <a:endParaRPr lang="it-IT"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8</a:t>
            </a:fld>
            <a:endParaRPr lang="en-IE"/>
          </a:p>
        </p:txBody>
      </p:sp>
      <p:pic>
        <p:nvPicPr>
          <p:cNvPr id="7170" name="Picture 2"/>
          <p:cNvPicPr>
            <a:picLocks noChangeAspect="1" noChangeArrowheads="1"/>
          </p:cNvPicPr>
          <p:nvPr/>
        </p:nvPicPr>
        <p:blipFill>
          <a:blip r:embed="rId2" cstate="print"/>
          <a:srcRect/>
          <a:stretch>
            <a:fillRect/>
          </a:stretch>
        </p:blipFill>
        <p:spPr bwMode="auto">
          <a:xfrm>
            <a:off x="3563888" y="1628800"/>
            <a:ext cx="5991225" cy="3705225"/>
          </a:xfrm>
          <a:prstGeom prst="rect">
            <a:avLst/>
          </a:prstGeom>
          <a:noFill/>
          <a:ln w="9525">
            <a:noFill/>
            <a:miter lim="800000"/>
            <a:headEnd/>
            <a:tailEnd/>
          </a:ln>
        </p:spPr>
      </p:pic>
      <p:sp>
        <p:nvSpPr>
          <p:cNvPr id="3" name="Content Placeholder 2"/>
          <p:cNvSpPr>
            <a:spLocks noGrp="1"/>
          </p:cNvSpPr>
          <p:nvPr>
            <p:ph idx="1"/>
          </p:nvPr>
        </p:nvSpPr>
        <p:spPr>
          <a:xfrm>
            <a:off x="35496" y="1268760"/>
            <a:ext cx="3960440" cy="4916016"/>
          </a:xfrm>
        </p:spPr>
        <p:txBody>
          <a:bodyPr/>
          <a:lstStyle/>
          <a:p>
            <a:r>
              <a:rPr lang="en-US" sz="1800" dirty="0"/>
              <a:t>Modification of program counter This is clearly necessary to pass control to the called procedure. The old value (incremented) must be saved to maintain the return address.</a:t>
            </a:r>
          </a:p>
          <a:p>
            <a:r>
              <a:rPr lang="en-US" sz="1800" dirty="0"/>
              <a:t>Allocation of stack space The space for the new activation record must be pre-allocated and therefore the pointer to the first free location on the stack must be updated as a consequence.</a:t>
            </a:r>
          </a:p>
          <a:p>
            <a:r>
              <a:rPr lang="en-US" sz="1800" dirty="0"/>
              <a:t>Modification of activation record pointer The pointer must point to the new activation record for the called procedure; the activation record will have been pushed onto the stack.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a procedure is called /2</a:t>
            </a:r>
            <a:endParaRPr lang="it-IT" dirty="0"/>
          </a:p>
        </p:txBody>
      </p:sp>
      <p:sp>
        <p:nvSpPr>
          <p:cNvPr id="3" name="Content Placeholder 2"/>
          <p:cNvSpPr>
            <a:spLocks noGrp="1"/>
          </p:cNvSpPr>
          <p:nvPr>
            <p:ph idx="1"/>
          </p:nvPr>
        </p:nvSpPr>
        <p:spPr>
          <a:xfrm>
            <a:off x="251520" y="1268760"/>
            <a:ext cx="3744416" cy="4916016"/>
          </a:xfrm>
        </p:spPr>
        <p:txBody>
          <a:bodyPr/>
          <a:lstStyle/>
          <a:p>
            <a:r>
              <a:rPr lang="en-US" sz="1800" dirty="0"/>
              <a:t>Parameter passing This activity is usually performed by the caller, given that different calls of the same procedure can have different parameters.</a:t>
            </a:r>
          </a:p>
          <a:p>
            <a:r>
              <a:rPr lang="en-US" sz="1800" dirty="0"/>
              <a:t>Register save Values for control processing, typically stored in registers, must be saved. This is the case, for example, with the old activation record pointer which is saved as a pointer in the dynamic chain.</a:t>
            </a:r>
          </a:p>
          <a:p>
            <a:r>
              <a:rPr lang="en-US" sz="1800" dirty="0"/>
              <a:t>Execution of </a:t>
            </a:r>
            <a:r>
              <a:rPr lang="en-US" sz="1800" dirty="0" err="1"/>
              <a:t>initialisation</a:t>
            </a:r>
            <a:r>
              <a:rPr lang="en-US" sz="1800" dirty="0"/>
              <a:t> code Some languages require explicit constructs to </a:t>
            </a:r>
            <a:r>
              <a:rPr lang="en-US" sz="1800" dirty="0" err="1"/>
              <a:t>initialise</a:t>
            </a:r>
            <a:r>
              <a:rPr lang="en-US" sz="1800" dirty="0"/>
              <a:t> some items stored in the new activation record.</a:t>
            </a:r>
            <a:endParaRPr lang="it-IT" sz="1800" dirty="0"/>
          </a:p>
        </p:txBody>
      </p:sp>
      <p:sp>
        <p:nvSpPr>
          <p:cNvPr id="4" name="Date Placeholder 3"/>
          <p:cNvSpPr>
            <a:spLocks noGrp="1"/>
          </p:cNvSpPr>
          <p:nvPr>
            <p:ph type="dt" sz="half" idx="10"/>
          </p:nvPr>
        </p:nvSpPr>
        <p:spPr/>
        <p:txBody>
          <a:bodyPr/>
          <a:lstStyle/>
          <a:p>
            <a:pPr>
              <a:defRPr/>
            </a:pPr>
            <a:r>
              <a:rPr lang="en-US"/>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9</a:t>
            </a:fld>
            <a:endParaRPr lang="en-IE"/>
          </a:p>
        </p:txBody>
      </p:sp>
      <p:pic>
        <p:nvPicPr>
          <p:cNvPr id="7170" name="Picture 2"/>
          <p:cNvPicPr>
            <a:picLocks noChangeAspect="1" noChangeArrowheads="1"/>
          </p:cNvPicPr>
          <p:nvPr/>
        </p:nvPicPr>
        <p:blipFill>
          <a:blip r:embed="rId2" cstate="print"/>
          <a:srcRect/>
          <a:stretch>
            <a:fillRect/>
          </a:stretch>
        </p:blipFill>
        <p:spPr bwMode="auto">
          <a:xfrm>
            <a:off x="3995936" y="2132856"/>
            <a:ext cx="5328592" cy="32954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621B16E-042D-454A-BA04-BEC5DDB2B281}">
  <ds:schemaRefs>
    <ds:schemaRef ds:uri="http://purl.org/dc/term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3.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NDRC Template</Template>
  <TotalTime>41975</TotalTime>
  <Words>1270</Words>
  <Application>Microsoft Office PowerPoint</Application>
  <PresentationFormat>On-screen Show (4:3)</PresentationFormat>
  <Paragraphs>192</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Rounded MT Bold</vt:lpstr>
      <vt:lpstr>Arial Unicode MS</vt:lpstr>
      <vt:lpstr>Courier New</vt:lpstr>
      <vt:lpstr>Verdana</vt:lpstr>
      <vt:lpstr>NDRC Template</vt:lpstr>
      <vt:lpstr>Memory Management Week 3 </vt:lpstr>
      <vt:lpstr>Memory Management</vt:lpstr>
      <vt:lpstr>Memory Management</vt:lpstr>
      <vt:lpstr>Static Memory management</vt:lpstr>
      <vt:lpstr>Dynamic Memory Management</vt:lpstr>
      <vt:lpstr>Example of inline blocks</vt:lpstr>
      <vt:lpstr>Activation Record for a Procedure</vt:lpstr>
      <vt:lpstr>When a procedure is called /1</vt:lpstr>
      <vt:lpstr>When a procedure is called /2</vt:lpstr>
      <vt:lpstr>When a procedure is finished</vt:lpstr>
      <vt:lpstr>Dynamic Management Using a Heap</vt:lpstr>
      <vt:lpstr>Fixed Length</vt:lpstr>
      <vt:lpstr>Variable Length</vt:lpstr>
      <vt:lpstr>Variable Length</vt:lpstr>
      <vt:lpstr>Multiple free lists</vt:lpstr>
      <vt:lpstr>Static Chain Pointers</vt:lpstr>
      <vt:lpstr>Static Chain Example</vt:lpstr>
      <vt:lpstr>Dynamic Scope</vt:lpstr>
      <vt:lpstr>More on Pointers and memory</vt:lpstr>
      <vt:lpstr>Avoiding Dangling references: Tombstone</vt:lpstr>
      <vt:lpstr>Locks and Keys</vt:lpstr>
      <vt:lpstr>Garbage Collection - Counting</vt:lpstr>
      <vt:lpstr>Mark and Sweep</vt:lpstr>
      <vt:lpstr>Need Reversal pointer </vt:lpstr>
      <vt:lpstr>Mark and Copy </vt:lpstr>
      <vt:lpstr>Cheney’s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366</cp:revision>
  <cp:lastPrinted>1601-01-01T00:00:00Z</cp:lastPrinted>
  <dcterms:created xsi:type="dcterms:W3CDTF">2010-08-13T08:18:53Z</dcterms:created>
  <dcterms:modified xsi:type="dcterms:W3CDTF">2022-10-05T20:27:23Z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