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269" r:id="rId6"/>
    <p:sldId id="263" r:id="rId7"/>
    <p:sldId id="264" r:id="rId8"/>
    <p:sldId id="265" r:id="rId9"/>
    <p:sldId id="267" r:id="rId10"/>
    <p:sldId id="266" r:id="rId11"/>
    <p:sldId id="268" r:id="rId12"/>
    <p:sldId id="270" r:id="rId13"/>
    <p:sldId id="271" r:id="rId14"/>
    <p:sldId id="272" r:id="rId15"/>
    <p:sldId id="273" r:id="rId16"/>
    <p:sldId id="280" r:id="rId17"/>
    <p:sldId id="274" r:id="rId18"/>
    <p:sldId id="275" r:id="rId19"/>
    <p:sldId id="260" r:id="rId20"/>
    <p:sldId id="261" r:id="rId21"/>
    <p:sldId id="262" r:id="rId22"/>
    <p:sldId id="276" r:id="rId23"/>
    <p:sldId id="277" r:id="rId24"/>
    <p:sldId id="279" r:id="rId25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DC3"/>
    <a:srgbClr val="1E5BE2"/>
    <a:srgbClr val="83C937"/>
    <a:srgbClr val="0033CC"/>
    <a:srgbClr val="003300"/>
    <a:srgbClr val="006600"/>
    <a:srgbClr val="E54D49"/>
    <a:srgbClr val="84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634" autoAdjust="0"/>
  </p:normalViewPr>
  <p:slideViewPr>
    <p:cSldViewPr>
      <p:cViewPr varScale="1">
        <p:scale>
          <a:sx n="61" d="100"/>
          <a:sy n="61" d="100"/>
        </p:scale>
        <p:origin x="991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38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9B3E30F-299C-491C-9E8E-EAFAE95A6D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 smtClean="0"/>
              <a:t>Click to edit Master text styles</a:t>
            </a:r>
          </a:p>
          <a:p>
            <a:pPr lvl="1"/>
            <a:r>
              <a:rPr lang="en-IE" noProof="0" smtClean="0"/>
              <a:t>Second level</a:t>
            </a:r>
          </a:p>
          <a:p>
            <a:pPr lvl="2"/>
            <a:r>
              <a:rPr lang="en-IE" noProof="0" smtClean="0"/>
              <a:t>Third level</a:t>
            </a:r>
          </a:p>
          <a:p>
            <a:pPr lvl="3"/>
            <a:r>
              <a:rPr lang="en-IE" noProof="0" smtClean="0"/>
              <a:t>Fourth level</a:t>
            </a:r>
          </a:p>
          <a:p>
            <a:pPr lvl="4"/>
            <a:r>
              <a:rPr lang="en-IE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0495A5C-DE47-43B9-B9BD-5C097220FF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E3DC-0419-4A9A-BE49-184546C05E71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17FC7-681F-40FC-8F0E-2369705031FB}" type="slidenum">
              <a:rPr lang="fa-IR"/>
              <a:pPr/>
              <a:t>12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AAE23-25BA-4D74-82A7-4F937D84ACD7}" type="slidenum">
              <a:rPr lang="fa-IR"/>
              <a:pPr/>
              <a:t>2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57134-BC61-463B-8086-AA6A485D1982}" type="slidenum">
              <a:rPr lang="fa-IR"/>
              <a:pPr/>
              <a:t>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0A47B-7208-40F1-B8A0-254D249B3200}" type="slidenum">
              <a:rPr lang="fa-IR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8E4DC-5B17-4F1D-9F5A-3B311DDB4168}" type="slidenum">
              <a:rPr lang="fa-IR"/>
              <a:pPr/>
              <a:t>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89BF6-0A85-4C05-AFF6-F06135AF9F92}" type="slidenum">
              <a:rPr lang="fa-IR"/>
              <a:pPr/>
              <a:t>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9BE67-6575-45B8-911D-962BCBFB9549}" type="slidenum">
              <a:rPr lang="fa-IR"/>
              <a:pPr/>
              <a:t>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DAC27-A3AF-4DFD-9333-8844C68BFB5C}" type="slidenum">
              <a:rPr lang="fa-IR"/>
              <a:pPr/>
              <a:t>10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8FC22-CC33-41CC-A12D-3BE0BAA3E3A3}" type="slidenum">
              <a:rPr lang="fa-IR"/>
              <a:pPr/>
              <a:t>11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733800"/>
            <a:ext cx="6400800" cy="1752600"/>
          </a:xfrm>
        </p:spPr>
        <p:txBody>
          <a:bodyPr/>
          <a:lstStyle>
            <a:lvl1pPr marL="0" indent="0">
              <a:buFont typeface="Arial Unicode MS" pitchFamily="34" charset="-128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0970C-C400-4E43-AAB0-B36362BEE2B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14F48-A87F-4FA4-8DD3-3F2BD340BB3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35357-5A61-42B4-96C1-8DF3503980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285751" y="71439"/>
            <a:ext cx="8572500" cy="9286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5" name="Rectangle 4"/>
          <p:cNvSpPr/>
          <p:nvPr userDrawn="1"/>
        </p:nvSpPr>
        <p:spPr>
          <a:xfrm>
            <a:off x="285751" y="1071564"/>
            <a:ext cx="8572500" cy="55721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8229600" cy="542928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</a:t>
            </a:r>
            <a:r>
              <a:rPr lang="en-US" dirty="0" smtClean="0"/>
              <a:t> level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27504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B0E39-F8AA-4982-923D-157BFA96FD1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 McKeever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Advanced Databases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0C663-4394-42E3-8912-9E534D559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115616" y="1772816"/>
            <a:ext cx="4968850" cy="9353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2EFFE-8239-41FA-A3BC-5C797175EF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0EB9-FD02-4210-BB7C-A4F96386CAF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9EF7-B805-4939-BFE0-6A0CD9FC963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0A4A7-62C9-415D-BED7-BD9B9DF611B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8C9F2-5157-4806-921E-690864E56ED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CC3E0-B9ED-42ED-82A0-7C07CD642F9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August 2010</a:t>
            </a: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F66F-60DD-4889-8EE5-D577E8466A6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196752"/>
          </a:xfrm>
          <a:prstGeom prst="rect">
            <a:avLst/>
          </a:prstGeom>
          <a:solidFill>
            <a:srgbClr val="3D8D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27504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IE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2012/2013 - DT228/4</a:t>
            </a:r>
            <a:endParaRPr lang="en-IE" dirty="0" smtClean="0"/>
          </a:p>
          <a:p>
            <a:pPr>
              <a:defRPr/>
            </a:pPr>
            <a:endParaRPr lang="en-I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IE" dirty="0" smtClean="0"/>
              <a:t>DT228/4</a:t>
            </a:r>
            <a:endParaRPr lang="en-I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Arial" charset="0"/>
              </a:defRPr>
            </a:lvl1pPr>
          </a:lstStyle>
          <a:p>
            <a:pPr>
              <a:defRPr/>
            </a:pPr>
            <a:fld id="{2281E6A3-828C-48B2-B093-4D753F8994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0" y="64533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179512" y="6525344"/>
            <a:ext cx="89644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1E5BE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7596336" y="0"/>
            <a:ext cx="1547664" cy="12687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409" name="Picture 1" descr="C:\Users\ilaria\Downloads\images.jpg"/>
          <p:cNvPicPr>
            <a:picLocks noChangeAspect="1" noChangeArrowheads="1"/>
          </p:cNvPicPr>
          <p:nvPr userDrawn="1"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7884368" y="0"/>
            <a:ext cx="1124744" cy="112474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9" r:id="rId13"/>
    <p:sldLayoutId id="2147483691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8" r:id="rId25"/>
    <p:sldLayoutId id="2147483715" r:id="rId26"/>
    <p:sldLayoutId id="2147483718" r:id="rId27"/>
    <p:sldLayoutId id="2147483719" r:id="rId2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 Unicode MS" pitchFamily="34" charset="-128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D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0" y="2060848"/>
            <a:ext cx="9144000" cy="2160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342584" cy="2362200"/>
          </a:xfrm>
        </p:spPr>
        <p:txBody>
          <a:bodyPr>
            <a:noAutofit/>
          </a:bodyPr>
          <a:lstStyle/>
          <a:p>
            <a:r>
              <a:rPr lang="en-IE" sz="4000" dirty="0" smtClean="0"/>
              <a:t>Programming and Paradigms</a:t>
            </a:r>
            <a:r>
              <a:rPr lang="en-IE" sz="3200" i="1" dirty="0" smtClean="0"/>
              <a:t/>
            </a:r>
            <a:br>
              <a:rPr lang="en-IE" sz="3200" i="1" dirty="0" smtClean="0"/>
            </a:br>
            <a:r>
              <a:rPr lang="en-IE" sz="3500" i="1" dirty="0" smtClean="0"/>
              <a:t>Lecture 5: More </a:t>
            </a:r>
            <a:r>
              <a:rPr lang="en-IE" sz="3500" i="1" dirty="0" err="1" smtClean="0"/>
              <a:t>Prolog</a:t>
            </a:r>
            <a:endParaRPr lang="en-IE" sz="2000" dirty="0">
              <a:solidFill>
                <a:schemeClr val="accent3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55576" y="4988768"/>
            <a:ext cx="6400800" cy="160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Dr. </a:t>
            </a:r>
            <a:r>
              <a:rPr lang="en-IE" sz="2000" kern="0" dirty="0" err="1" smtClean="0">
                <a:latin typeface="+mn-lt"/>
              </a:rPr>
              <a:t>Pierpaolo</a:t>
            </a:r>
            <a:r>
              <a:rPr lang="en-IE" sz="2000" kern="0" dirty="0" smtClean="0">
                <a:latin typeface="+mn-lt"/>
              </a:rPr>
              <a:t> </a:t>
            </a:r>
            <a:r>
              <a:rPr lang="en-IE" sz="2000" kern="0" dirty="0" err="1" smtClean="0">
                <a:latin typeface="+mn-lt"/>
              </a:rPr>
              <a:t>Dondio</a:t>
            </a:r>
            <a:r>
              <a:rPr lang="en-IE" sz="2000" kern="0" dirty="0" smtClean="0">
                <a:latin typeface="+mn-lt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Unicode MS" pitchFamily="34" charset="-128"/>
              <a:buNone/>
              <a:tabLst/>
              <a:defRPr/>
            </a:pPr>
            <a:r>
              <a:rPr lang="en-IE" sz="2000" kern="0" dirty="0" smtClean="0">
                <a:latin typeface="+mn-lt"/>
              </a:rPr>
              <a:t>DTMS-IKM </a:t>
            </a:r>
            <a:endParaRPr kumimoji="0" lang="en-IE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2012/2013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0970C-C400-4E43-AAB0-B36362BEE2B1}" type="slidenum">
              <a:rPr lang="en-IE" smtClean="0"/>
              <a:pPr>
                <a:defRPr/>
              </a:pPr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A5B3-737C-46A4-8F7B-46537F051056}" type="slidenum">
              <a:rPr lang="fa-IR"/>
              <a:pPr/>
              <a:t>10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533400" indent="-533400"/>
            <a:r>
              <a:rPr lang="en-US" dirty="0">
                <a:sym typeface="Symbol" pitchFamily="18" charset="2"/>
              </a:rPr>
              <a:t>Applying the next rule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dirty="0"/>
              <a:t>  2.   </a:t>
            </a:r>
            <a:r>
              <a:rPr lang="en-US" sz="2000" b="1" dirty="0"/>
              <a:t>ancestor (X, Z) :- parent (X, Y) , ancestor (Y, Z)</a:t>
            </a:r>
          </a:p>
          <a:p>
            <a:pPr marL="533400" indent="-533400"/>
            <a:r>
              <a:rPr lang="en-US" dirty="0"/>
              <a:t>Unifying: {tom/X} , {pat/Z} </a:t>
            </a:r>
          </a:p>
          <a:p>
            <a:pPr marL="914400" lvl="1" indent="-457200"/>
            <a:r>
              <a:rPr lang="en-US" dirty="0"/>
              <a:t>New Goal: parent (tom, Y) , ancestor (Y, pat)</a:t>
            </a:r>
          </a:p>
          <a:p>
            <a:pPr marL="914400" lvl="1" indent="-457200"/>
            <a:r>
              <a:rPr lang="en-US" dirty="0"/>
              <a:t>Prolog tries to satisfy them in order in which they are written</a:t>
            </a:r>
          </a:p>
          <a:p>
            <a:pPr marL="914400" lvl="1" indent="-457200"/>
            <a:r>
              <a:rPr lang="en-US" dirty="0"/>
              <a:t>The first one matches one of the facts {bob/Y}</a:t>
            </a:r>
          </a:p>
          <a:p>
            <a:pPr marL="914400" lvl="1" indent="-457200"/>
            <a:r>
              <a:rPr lang="en-US" dirty="0"/>
              <a:t>Second sub-goal: ancestor (bob, pat)</a:t>
            </a:r>
          </a:p>
          <a:p>
            <a:pPr marL="914400" lvl="1" indent="-457200"/>
            <a:r>
              <a:rPr lang="en-US" dirty="0"/>
              <a:t>The same steps should be done for this sub-goal</a:t>
            </a:r>
          </a:p>
          <a:p>
            <a:pPr marL="914400" lvl="1" indent="-457200"/>
            <a:endParaRPr lang="en-US" dirty="0"/>
          </a:p>
          <a:p>
            <a:pPr marL="533400" indent="-5334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EBBA3-4C60-494F-819F-95DAFBBC3AFB}" type="slidenum">
              <a:rPr lang="fa-IR"/>
              <a:pPr/>
              <a:t>11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Orders of Clauses and Goals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876800"/>
          </a:xfrm>
        </p:spPr>
        <p:txBody>
          <a:bodyPr/>
          <a:lstStyle/>
          <a:p>
            <a:pPr marL="533400" indent="-533400">
              <a:buClr>
                <a:schemeClr val="bg1"/>
              </a:buClr>
              <a:buNone/>
            </a:pPr>
            <a:r>
              <a:rPr lang="en-US" sz="2400" dirty="0" smtClean="0"/>
              <a:t>1. 	ancestor </a:t>
            </a:r>
            <a:r>
              <a:rPr lang="en-US" sz="2400" dirty="0"/>
              <a:t>(X, Z) :- parent (X, Z</a:t>
            </a:r>
            <a:r>
              <a:rPr lang="en-US" sz="2400" dirty="0" smtClean="0"/>
              <a:t>).</a:t>
            </a: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	ancestor (X, Z) :- parent (X, Y) , ancestor (Y, Z).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2.	ancestor (X, Z) :- parent (X, Y) , ancestor (Y, Z).</a:t>
            </a:r>
          </a:p>
          <a:p>
            <a:pPr marL="533400" indent="-533400">
              <a:buFontTx/>
              <a:buNone/>
            </a:pPr>
            <a:r>
              <a:rPr lang="en-US" sz="2400" dirty="0"/>
              <a:t>	ancestor (X, Z) :- parent (X, Z).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3.	ancestor (X, Z) :- parent (X, Z).</a:t>
            </a:r>
          </a:p>
          <a:p>
            <a:pPr marL="533400" indent="-533400">
              <a:buFontTx/>
              <a:buNone/>
            </a:pPr>
            <a:r>
              <a:rPr lang="en-US" sz="2400" dirty="0"/>
              <a:t>	ancestor (X, Z) :- ancestor (Y, Z) , parent (X, Y).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r>
              <a:rPr lang="en-US" sz="2400" dirty="0"/>
              <a:t>4.	ancestor (X, Z) :- ancestor (Y, Z) , parent (X, Y).</a:t>
            </a:r>
          </a:p>
          <a:p>
            <a:pPr marL="533400" indent="-533400">
              <a:buFontTx/>
              <a:buNone/>
            </a:pPr>
            <a:r>
              <a:rPr lang="en-US" sz="2400" dirty="0"/>
              <a:t>	ancestor (X, Z) :- parent (X, Z).</a:t>
            </a:r>
          </a:p>
          <a:p>
            <a:pPr marL="533400" indent="-533400">
              <a:buFontTx/>
              <a:buNone/>
            </a:pPr>
            <a:endParaRPr lang="en-US" sz="2400" dirty="0"/>
          </a:p>
          <a:p>
            <a:pPr marL="533400" indent="-533400">
              <a:buFontTx/>
              <a:buNone/>
            </a:pP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898E6-0E39-40B9-94A0-B3B45D27E7BD}" type="slidenum">
              <a:rPr lang="fa-IR"/>
              <a:pPr/>
              <a:t>12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Orders of Clauses and Goals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turns out that : </a:t>
            </a:r>
          </a:p>
          <a:p>
            <a:pPr lvl="1"/>
            <a:r>
              <a:rPr lang="en-US"/>
              <a:t>The first and second variations are able to reach and answer for ancestor.</a:t>
            </a:r>
          </a:p>
          <a:p>
            <a:pPr lvl="1"/>
            <a:r>
              <a:rPr lang="en-US"/>
              <a:t>The third sometimes can and sometimes can’t</a:t>
            </a:r>
          </a:p>
          <a:p>
            <a:pPr lvl="1"/>
            <a:r>
              <a:rPr lang="en-US"/>
              <a:t>And the forth can never reach and answer (infinite recursion)</a:t>
            </a:r>
          </a:p>
          <a:p>
            <a:r>
              <a:rPr lang="en-US"/>
              <a:t>“Try simple things first”.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a,d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b,e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e,f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g,h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r>
              <a:rPr lang="en-GB" dirty="0" smtClean="0"/>
              <a:t>Find all the people that a likes using recursion (transitivity chain). </a:t>
            </a:r>
          </a:p>
          <a:p>
            <a:r>
              <a:rPr lang="en-GB" dirty="0" smtClean="0"/>
              <a:t>Suggestion: define a predicate </a:t>
            </a:r>
            <a:r>
              <a:rPr lang="en-GB" dirty="0" err="1" smtClean="0"/>
              <a:t>likes_transitivity</a:t>
            </a:r>
            <a:r>
              <a:rPr lang="en-GB" dirty="0" smtClean="0"/>
              <a:t>(X,Y</a:t>
            </a:r>
            <a:r>
              <a:rPr lang="en-GB" dirty="0" smtClean="0"/>
              <a:t>)</a:t>
            </a:r>
          </a:p>
          <a:p>
            <a:r>
              <a:rPr lang="en-GB" dirty="0" smtClean="0"/>
              <a:t>Careful with the recursion!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2012/2013 - DT228/4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B0E39-F8AA-4982-923D-157BFA96FD10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Findall</a:t>
            </a:r>
            <a:r>
              <a:rPr lang="en-GB" dirty="0" smtClean="0"/>
              <a:t>/3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Returns all the values satisfying a goal</a:t>
            </a:r>
          </a:p>
          <a:p>
            <a:r>
              <a:rPr lang="en-GB" dirty="0" err="1" smtClean="0"/>
              <a:t>Findall</a:t>
            </a:r>
            <a:r>
              <a:rPr lang="en-GB" dirty="0" smtClean="0"/>
              <a:t>(</a:t>
            </a:r>
            <a:r>
              <a:rPr lang="en-GB" dirty="0" err="1" smtClean="0"/>
              <a:t>VariableToFind,Goal,ResultList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likes(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a,c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findall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X,likes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a,X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),R).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R=[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b,c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/ Output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500" dirty="0" smtClean="0"/>
              <a:t>write(X) – write the value of variable X</a:t>
            </a:r>
          </a:p>
          <a:p>
            <a:pPr lvl="1"/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write(3). </a:t>
            </a:r>
          </a:p>
          <a:p>
            <a:pPr lvl="1"/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write(‘hello’).</a:t>
            </a:r>
          </a:p>
          <a:p>
            <a:r>
              <a:rPr lang="en-GB" sz="2500" dirty="0" smtClean="0"/>
              <a:t>read(X) – read input, terminating with a dot</a:t>
            </a:r>
          </a:p>
          <a:p>
            <a:r>
              <a:rPr lang="en-GB" sz="2500" dirty="0" smtClean="0"/>
              <a:t>tab(X) write X spaces. </a:t>
            </a:r>
            <a:r>
              <a:rPr lang="en-GB" sz="2500" dirty="0" smtClean="0">
                <a:latin typeface="Courier New" pitchFamily="49" charset="0"/>
                <a:cs typeface="Courier New" pitchFamily="49" charset="0"/>
              </a:rPr>
              <a:t>tab(5)</a:t>
            </a:r>
          </a:p>
          <a:p>
            <a:r>
              <a:rPr lang="en-GB" sz="2500" dirty="0" smtClean="0"/>
              <a:t>get(X) get a character form keyboard</a:t>
            </a:r>
          </a:p>
          <a:p>
            <a:r>
              <a:rPr lang="en-GB" sz="2500" dirty="0" smtClean="0"/>
              <a:t>put(X) print a character (ASCII code)</a:t>
            </a:r>
          </a:p>
          <a:p>
            <a:r>
              <a:rPr lang="en-GB" sz="2500" dirty="0" smtClean="0"/>
              <a:t>skip(X) skip all inputs characters until X is found</a:t>
            </a:r>
          </a:p>
          <a:p>
            <a:r>
              <a:rPr lang="en-GB" sz="2500" dirty="0" smtClean="0"/>
              <a:t>Try them!</a:t>
            </a:r>
            <a:endParaRPr lang="it-IT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Lists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 is a data structure and is either empty or consists of two parts, called a head and a tail and can be represented as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[X,Y,Z].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[Head | Tail].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(</a:t>
            </a:r>
            <a:r>
              <a:rPr lang="en-US" dirty="0" err="1"/>
              <a:t>Head,Tail</a:t>
            </a:r>
            <a:r>
              <a:rPr lang="en-US" dirty="0"/>
              <a:t>). Where Head is atoms and Tail is in list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can write [</a:t>
            </a:r>
            <a:r>
              <a:rPr lang="en-US" dirty="0" err="1"/>
              <a:t>a,b,c</a:t>
            </a:r>
            <a:r>
              <a:rPr lang="en-US" dirty="0"/>
              <a:t>] or .(a,.(b,.(c,[]))).</a:t>
            </a:r>
          </a:p>
          <a:p>
            <a:pPr>
              <a:lnSpc>
                <a:spcPct val="90000"/>
              </a:lnSpc>
            </a:pPr>
            <a:r>
              <a:rPr lang="en-US" dirty="0"/>
              <a:t>List is handled as binary tree in Prolog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Lists: example of unification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Notation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[a, b, c] = [a, b, c | []] = [a | [b, c]]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shows how lists are constructed with a head and a tail.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Here, we try to unify two lists: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[H | T] = [a, b, c]. </a:t>
            </a:r>
          </a:p>
          <a:p>
            <a:r>
              <a:rPr lang="en-US" dirty="0" smtClean="0"/>
              <a:t>H = a, T = [b, c]  </a:t>
            </a:r>
          </a:p>
          <a:p>
            <a:r>
              <a:rPr lang="en-US" dirty="0" smtClean="0"/>
              <a:t>[a | T] = [H, b, c]. </a:t>
            </a:r>
          </a:p>
          <a:p>
            <a:r>
              <a:rPr lang="en-US" dirty="0" smtClean="0"/>
              <a:t>H = a, T = [b, c] 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and tail is matched and the values are output.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Checking some objects is an element of a list -&gt; </a:t>
            </a:r>
            <a:r>
              <a:rPr lang="en-US" sz="2600" b="1" dirty="0" smtClean="0">
                <a:latin typeface="+mj-lt"/>
                <a:ea typeface="Tahoma" pitchFamily="34" charset="0"/>
                <a:cs typeface="Tahoma" pitchFamily="34" charset="0"/>
              </a:rPr>
              <a:t>member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e.g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 member(b,[</a:t>
            </a: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a,b,c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]). =&gt; true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member(b,[a,[</a:t>
            </a: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b,c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]]). =&gt; false</a:t>
            </a:r>
          </a:p>
          <a:p>
            <a:pPr marL="609600" indent="-609600">
              <a:lnSpc>
                <a:spcPct val="80000"/>
              </a:lnSpc>
            </a:pP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Append-&gt; append(L1,L2,L3).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2600" smtClean="0">
                <a:latin typeface="+mj-lt"/>
                <a:ea typeface="Tahoma" pitchFamily="34" charset="0"/>
                <a:cs typeface="Tahoma" pitchFamily="34" charset="0"/>
              </a:rPr>
              <a:t>append([</a:t>
            </a: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a,b,c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],[1,2,3],L).=&gt; L = [a,b,c,1,2,3]</a:t>
            </a:r>
          </a:p>
          <a:p>
            <a:pPr marL="609600" indent="-609600">
              <a:lnSpc>
                <a:spcPct val="80000"/>
              </a:lnSpc>
            </a:pP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Adding item into list =&gt; add(X,L,L3).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add(a,[</a:t>
            </a: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b,c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],L) =&gt; L=[</a:t>
            </a: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a,b,c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]</a:t>
            </a:r>
          </a:p>
          <a:p>
            <a:pPr marL="609600" indent="-609600">
              <a:lnSpc>
                <a:spcPct val="80000"/>
              </a:lnSpc>
            </a:pP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Deleting Item =&gt; del(X,L,L1).</a:t>
            </a:r>
          </a:p>
          <a:p>
            <a:pPr marL="1371600" lvl="2" indent="-457200">
              <a:lnSpc>
                <a:spcPct val="80000"/>
              </a:lnSpc>
            </a:pP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del(a,[</a:t>
            </a: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a,b,c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],L). =&gt; L=[</a:t>
            </a:r>
            <a:r>
              <a:rPr lang="en-US" sz="2600" dirty="0" err="1" smtClean="0">
                <a:latin typeface="+mj-lt"/>
                <a:ea typeface="Tahoma" pitchFamily="34" charset="0"/>
                <a:cs typeface="Tahoma" pitchFamily="34" charset="0"/>
              </a:rPr>
              <a:t>b,c</a:t>
            </a:r>
            <a:r>
              <a:rPr lang="en-US" sz="2600" dirty="0" smtClean="0">
                <a:latin typeface="+mj-lt"/>
                <a:ea typeface="Tahoma" pitchFamily="34" charset="0"/>
                <a:cs typeface="Tahoma" pitchFamily="34" charset="0"/>
              </a:rPr>
              <a:t>]</a:t>
            </a:r>
          </a:p>
          <a:p>
            <a:pPr marL="571500" indent="-457200">
              <a:lnSpc>
                <a:spcPct val="80000"/>
              </a:lnSpc>
            </a:pPr>
            <a:r>
              <a:rPr lang="en-US" sz="3400" dirty="0" smtClean="0">
                <a:latin typeface="+mj-lt"/>
                <a:ea typeface="Tahoma" pitchFamily="34" charset="0"/>
                <a:cs typeface="Tahoma" pitchFamily="34" charset="0"/>
              </a:rPr>
              <a:t>Find them in utils.pro</a:t>
            </a:r>
          </a:p>
          <a:p>
            <a:pPr marL="1371600" lvl="2" indent="-457200">
              <a:lnSpc>
                <a:spcPct val="80000"/>
              </a:lnSpc>
              <a:buNone/>
            </a:pPr>
            <a:endParaRPr lang="en-US" sz="2600" dirty="0"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Backtracking:</a:t>
            </a:r>
            <a:br>
              <a:rPr lang="en-GB" dirty="0" smtClean="0"/>
            </a:br>
            <a:r>
              <a:rPr lang="en-GB" dirty="0" smtClean="0"/>
              <a:t>Cut operator ! </a:t>
            </a:r>
            <a:r>
              <a:rPr lang="en-GB" dirty="0"/>
              <a:t>a</a:t>
            </a:r>
            <a:r>
              <a:rPr lang="en-GB" dirty="0" smtClean="0"/>
              <a:t>nd false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!</a:t>
            </a:r>
          </a:p>
          <a:p>
            <a:pPr lvl="1"/>
            <a:r>
              <a:rPr lang="en-GB" dirty="0" smtClean="0"/>
              <a:t>Stop </a:t>
            </a:r>
            <a:r>
              <a:rPr lang="en-GB" dirty="0" err="1" smtClean="0"/>
              <a:t>backtraking</a:t>
            </a:r>
            <a:r>
              <a:rPr lang="en-GB" dirty="0" smtClean="0"/>
              <a:t>. The goal cannot be </a:t>
            </a:r>
            <a:r>
              <a:rPr lang="en-GB" dirty="0" err="1" smtClean="0"/>
              <a:t>resatisfied</a:t>
            </a:r>
            <a:endParaRPr lang="en-GB" dirty="0" smtClean="0"/>
          </a:p>
          <a:p>
            <a:pPr lvl="1"/>
            <a:r>
              <a:rPr lang="en-GB" dirty="0" smtClean="0"/>
              <a:t>Gaol :- </a:t>
            </a:r>
            <a:r>
              <a:rPr lang="en-GB" dirty="0" err="1" smtClean="0"/>
              <a:t>a,b,c,!,d,e,f</a:t>
            </a:r>
            <a:endParaRPr lang="en-GB" dirty="0" smtClean="0"/>
          </a:p>
          <a:p>
            <a:pPr lvl="1"/>
            <a:r>
              <a:rPr lang="en-GB" dirty="0" smtClean="0"/>
              <a:t>If d fails then c is no more </a:t>
            </a:r>
            <a:r>
              <a:rPr lang="en-GB" dirty="0" err="1" smtClean="0"/>
              <a:t>resatisfied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Fail</a:t>
            </a:r>
          </a:p>
          <a:p>
            <a:pPr lvl="1"/>
            <a:r>
              <a:rPr lang="en-GB" dirty="0" smtClean="0"/>
              <a:t>The goal fails immediately. Why?</a:t>
            </a:r>
          </a:p>
          <a:p>
            <a:pPr lvl="1"/>
            <a:r>
              <a:rPr lang="it-IT" dirty="0" smtClean="0"/>
              <a:t>like(a,X),writeln(X),fail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C4F79-6196-4C34-8097-49897FA1790F}" type="slidenum">
              <a:rPr lang="fa-IR"/>
              <a:pPr/>
              <a:t>2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Prolog Answers Questions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sz="2400"/>
              <a:t>Instead of starting with simple facts given in the program, prolog starts with the goals. In fact, Prolog does goal driven search. </a:t>
            </a:r>
          </a:p>
          <a:p>
            <a:r>
              <a:rPr lang="en-US" sz="2400"/>
              <a:t>Using rules, Prolog substitutes the current goals (which matches a rule head) with new sub-goals (the rule body), until the new sub-goals happen to be simple facts.</a:t>
            </a:r>
          </a:p>
          <a:p>
            <a:r>
              <a:rPr lang="en-US" sz="2400"/>
              <a:t>Prolog returns the first answer matching the query. When prolog discovers that a branch fails or if you type ‘</a:t>
            </a:r>
            <a:r>
              <a:rPr lang="en-US" sz="2400">
                <a:solidFill>
                  <a:srgbClr val="FF4600"/>
                </a:solidFill>
              </a:rPr>
              <a:t>;</a:t>
            </a:r>
            <a:r>
              <a:rPr lang="en-US" sz="2400"/>
              <a:t>’ to get other answers, it backtracks to the previous node and tries to apply an alternative rule at that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built-in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Consult/</a:t>
            </a:r>
            <a:r>
              <a:rPr lang="en-GB" dirty="0" err="1" smtClean="0"/>
              <a:t>reconsult</a:t>
            </a:r>
            <a:endParaRPr lang="en-GB" dirty="0" smtClean="0"/>
          </a:p>
          <a:p>
            <a:r>
              <a:rPr lang="en-GB" dirty="0" smtClean="0"/>
              <a:t>Load/reload a </a:t>
            </a:r>
            <a:r>
              <a:rPr lang="en-GB" dirty="0" err="1" smtClean="0"/>
              <a:t>prolog</a:t>
            </a:r>
            <a:r>
              <a:rPr lang="en-GB" dirty="0" smtClean="0"/>
              <a:t> file</a:t>
            </a:r>
          </a:p>
          <a:p>
            <a:r>
              <a:rPr lang="en-GB" dirty="0" err="1" smtClean="0"/>
              <a:t>Asserta</a:t>
            </a:r>
            <a:r>
              <a:rPr lang="en-GB" dirty="0" smtClean="0"/>
              <a:t>/</a:t>
            </a:r>
            <a:r>
              <a:rPr lang="en-GB" dirty="0" err="1" smtClean="0"/>
              <a:t>assertz</a:t>
            </a:r>
            <a:endParaRPr lang="en-GB" dirty="0" smtClean="0"/>
          </a:p>
          <a:p>
            <a:r>
              <a:rPr lang="en-GB" dirty="0" smtClean="0"/>
              <a:t>Retract</a:t>
            </a:r>
          </a:p>
          <a:p>
            <a:r>
              <a:rPr lang="en-GB" dirty="0" smtClean="0"/>
              <a:t>Tell/told</a:t>
            </a:r>
          </a:p>
          <a:p>
            <a:r>
              <a:rPr lang="en-GB" dirty="0" smtClean="0"/>
              <a:t>Trace/</a:t>
            </a:r>
            <a:r>
              <a:rPr lang="en-GB" dirty="0" err="1" smtClean="0"/>
              <a:t>notrace</a:t>
            </a:r>
            <a:endParaRPr lang="en-GB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accumulators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 we need to count the number recursion is applied</a:t>
            </a:r>
          </a:p>
          <a:p>
            <a:r>
              <a:rPr lang="en-GB" dirty="0" smtClean="0"/>
              <a:t>For instance, how many level from John and his ancestor Paul?</a:t>
            </a:r>
          </a:p>
          <a:p>
            <a:r>
              <a:rPr lang="en-GB" dirty="0" smtClean="0"/>
              <a:t>A variable is added to the goal and it is incremented by 1 at every computation</a:t>
            </a:r>
          </a:p>
          <a:p>
            <a:r>
              <a:rPr lang="en-GB" dirty="0" smtClean="0"/>
              <a:t>Examples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Basic arithmetic </a:t>
            </a:r>
            <a:r>
              <a:rPr lang="en-US" sz="2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opeartors</a:t>
            </a: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 = addition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 = </a:t>
            </a:r>
            <a:r>
              <a:rPr lang="en-US" sz="2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substraction</a:t>
            </a:r>
            <a:endParaRPr lang="en-US" sz="2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 = </a:t>
            </a:r>
            <a:r>
              <a:rPr lang="en-US" sz="2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Mutiplication</a:t>
            </a:r>
            <a:endParaRPr lang="en-US" sz="21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 = division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**  =  power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//  =  integer division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mod = modulo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e.g</a:t>
            </a: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?- X=1+2. =&gt; X = 1 + 2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?- X is 1 + 2. =&gt; X =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So, is </a:t>
            </a:r>
            <a:r>
              <a:rPr lang="en-US" sz="21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</a:t>
            </a: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operator for arithmetic expression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?- X is 5/2, Y is 5//2, Z is 5 mod 2.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X=2.5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Y=2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 = 1</a:t>
            </a:r>
            <a:endParaRPr lang="en-US" sz="2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/>
              <a:t>X &gt; Y =&gt; X is greater than Y</a:t>
            </a:r>
          </a:p>
          <a:p>
            <a:r>
              <a:rPr lang="en-US" sz="2800" dirty="0"/>
              <a:t>X &lt; Y =&gt; X is less than Y</a:t>
            </a:r>
          </a:p>
          <a:p>
            <a:r>
              <a:rPr lang="en-US" sz="2800" dirty="0"/>
              <a:t>X &gt;= Y =&gt; X is greater than or equal to Y</a:t>
            </a:r>
          </a:p>
          <a:p>
            <a:r>
              <a:rPr lang="en-US" sz="2800" dirty="0"/>
              <a:t>X =&lt; Y =&gt; X is less than or equal to Y</a:t>
            </a:r>
          </a:p>
          <a:p>
            <a:r>
              <a:rPr lang="en-US" sz="2800" dirty="0"/>
              <a:t>X =:= Y =&gt; the X and Y values are equal</a:t>
            </a:r>
          </a:p>
          <a:p>
            <a:r>
              <a:rPr lang="en-US" sz="2800" dirty="0" smtClean="0"/>
              <a:t>X \= </a:t>
            </a:r>
            <a:r>
              <a:rPr lang="en-US" sz="2800" dirty="0"/>
              <a:t>Y =&gt; the X and Y values are not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973DE-1640-43DD-98BA-0F6232B0D2BC}" type="slidenum">
              <a:rPr lang="fa-IR"/>
              <a:pPr/>
              <a:t>5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Conjunction and Disjunction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Conjunction 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rgbClr val="FF4600"/>
                </a:solidFill>
                <a:sym typeface="Wingdings" pitchFamily="2" charset="2"/>
              </a:rPr>
              <a:t>,</a:t>
            </a:r>
          </a:p>
          <a:p>
            <a:r>
              <a:rPr lang="en-US">
                <a:sym typeface="Wingdings" pitchFamily="2" charset="2"/>
              </a:rPr>
              <a:t>Disjunction   </a:t>
            </a:r>
            <a:r>
              <a:rPr lang="en-US">
                <a:solidFill>
                  <a:srgbClr val="FF4600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b="1"/>
              <a:t>P :- Q ; R.</a:t>
            </a:r>
          </a:p>
          <a:p>
            <a:pPr lvl="1"/>
            <a:r>
              <a:rPr lang="en-US" b="1"/>
              <a:t>P :- Q</a:t>
            </a:r>
          </a:p>
          <a:p>
            <a:pPr lvl="1"/>
            <a:r>
              <a:rPr lang="en-US" b="1"/>
              <a:t>P :- R</a:t>
            </a:r>
          </a:p>
          <a:p>
            <a:r>
              <a:rPr lang="en-US" b="0"/>
              <a:t>‘</a:t>
            </a:r>
            <a:r>
              <a:rPr lang="en-US" b="0">
                <a:solidFill>
                  <a:srgbClr val="FF4600"/>
                </a:solidFill>
              </a:rPr>
              <a:t>,</a:t>
            </a:r>
            <a:r>
              <a:rPr lang="en-US" b="0"/>
              <a:t>’ has more priority</a:t>
            </a:r>
          </a:p>
          <a:p>
            <a:pPr lvl="1"/>
            <a:r>
              <a:rPr lang="en-US" b="1"/>
              <a:t>P :- Q , R ; S , T , U .</a:t>
            </a:r>
          </a:p>
          <a:p>
            <a:pPr lvl="1"/>
            <a:r>
              <a:rPr lang="en-US" b="1"/>
              <a:t>P :- (Q , R) ; (S , T , U)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D9ED7-F61B-4A0A-BECE-005D8E6014B3}" type="slidenum">
              <a:rPr lang="fa-IR"/>
              <a:pPr/>
              <a:t>6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from functional programming languages</a:t>
            </a:r>
          </a:p>
          <a:p>
            <a:pPr>
              <a:buFontTx/>
              <a:buNone/>
            </a:pPr>
            <a:endParaRPr lang="en-US"/>
          </a:p>
          <a:p>
            <a:pPr>
              <a:lnSpc>
                <a:spcPct val="50000"/>
              </a:lnSpc>
              <a:buFontTx/>
              <a:buNone/>
            </a:pPr>
            <a:r>
              <a:rPr lang="en-US"/>
              <a:t>  </a:t>
            </a:r>
            <a:r>
              <a:rPr lang="en-US" sz="1800"/>
              <a:t>void func (int a , int b)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/>
              <a:t>    {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/>
              <a:t>		//base case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          if (condition) 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/>
              <a:t>		    return;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/>
              <a:t>		…</a:t>
            </a:r>
            <a:br>
              <a:rPr lang="en-US" sz="1800"/>
            </a:br>
            <a:endParaRPr lang="en-US" sz="1800"/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/>
              <a:t>		// recursion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	 func (x, y);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/>
              <a:t>		…</a:t>
            </a:r>
          </a:p>
          <a:p>
            <a:pPr>
              <a:lnSpc>
                <a:spcPct val="50000"/>
              </a:lnSpc>
              <a:buFontTx/>
              <a:buNone/>
            </a:pPr>
            <a:r>
              <a:rPr lang="en-US" sz="180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21181-A2AB-4114-A7E9-3BDFBB99193B}" type="slidenum">
              <a:rPr lang="fa-IR"/>
              <a:pPr/>
              <a:t>7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419600"/>
          </a:xfrm>
        </p:spPr>
        <p:txBody>
          <a:bodyPr/>
          <a:lstStyle/>
          <a:p>
            <a:r>
              <a:rPr lang="en-CA" b="0" dirty="0"/>
              <a:t>Define ancestor relation based on parent relation.</a:t>
            </a:r>
            <a:endParaRPr lang="en-US" b="0" dirty="0"/>
          </a:p>
          <a:p>
            <a:r>
              <a:rPr lang="en-US" b="0" dirty="0"/>
              <a:t>ancestor (X, Z) :- </a:t>
            </a:r>
          </a:p>
          <a:p>
            <a:pPr>
              <a:buFontTx/>
              <a:buNone/>
            </a:pPr>
            <a:r>
              <a:rPr lang="en-US" b="0" dirty="0"/>
              <a:t>		parent (X, Z).</a:t>
            </a:r>
          </a:p>
          <a:p>
            <a:r>
              <a:rPr lang="en-US" b="0" dirty="0"/>
              <a:t>ancestor (X, Z) :- </a:t>
            </a:r>
          </a:p>
          <a:p>
            <a:pPr>
              <a:buFontTx/>
              <a:buNone/>
            </a:pPr>
            <a:r>
              <a:rPr lang="en-US" b="0" dirty="0"/>
              <a:t>		parent (X,Y) , parent (Y, Z).</a:t>
            </a:r>
          </a:p>
          <a:p>
            <a:r>
              <a:rPr lang="en-US" b="0" dirty="0"/>
              <a:t>ancestor (X, Z) :- </a:t>
            </a:r>
          </a:p>
          <a:p>
            <a:pPr>
              <a:buFontTx/>
              <a:buNone/>
            </a:pPr>
            <a:r>
              <a:rPr lang="en-US" b="0" dirty="0"/>
              <a:t>		parent (X, I) , parent (I, Y) , parent (Y, Z).</a:t>
            </a:r>
          </a:p>
          <a:p>
            <a:r>
              <a:rPr lang="en-US" dirty="0"/>
              <a:t>Solution is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E186D-59AA-4474-A071-A26AFA86BC31}" type="slidenum">
              <a:rPr lang="fa-IR"/>
              <a:pPr/>
              <a:t>8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343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Rules in Prolog are like functions in procedural programming languages</a:t>
            </a:r>
          </a:p>
          <a:p>
            <a:pPr>
              <a:lnSpc>
                <a:spcPct val="110000"/>
              </a:lnSpc>
            </a:pPr>
            <a:r>
              <a:rPr lang="en-US"/>
              <a:t>For recursion we should define the ancestor relation in terms of itself</a:t>
            </a:r>
          </a:p>
          <a:p>
            <a:pPr>
              <a:lnSpc>
                <a:spcPct val="110000"/>
              </a:lnSpc>
            </a:pPr>
            <a:r>
              <a:rPr lang="en-US"/>
              <a:t>Base Case :</a:t>
            </a:r>
          </a:p>
          <a:p>
            <a:pPr lvl="1">
              <a:lnSpc>
                <a:spcPct val="110000"/>
              </a:lnSpc>
            </a:pPr>
            <a:r>
              <a:rPr lang="pl-PL"/>
              <a:t>ancestor(X, Z) :- parent (X, Z).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Recursion Step :</a:t>
            </a:r>
          </a:p>
          <a:p>
            <a:pPr lvl="1">
              <a:lnSpc>
                <a:spcPct val="110000"/>
              </a:lnSpc>
            </a:pPr>
            <a:r>
              <a:rPr lang="en-US"/>
              <a:t>ancestor (X, Z) :- parent (X, Y) , ancestor (Y, Z).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4DEA8-42C3-4560-B318-3ACFE1FD10D8}" type="slidenum">
              <a:rPr lang="fa-IR"/>
              <a:pPr/>
              <a:t>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7544"/>
            <a:ext cx="8686800" cy="5257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dirty="0"/>
              <a:t>Facts: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parent (</a:t>
            </a:r>
            <a:r>
              <a:rPr lang="en-US" dirty="0" err="1"/>
              <a:t>pam</a:t>
            </a:r>
            <a:r>
              <a:rPr lang="en-US" dirty="0"/>
              <a:t>, bob).  parent (tom, bob).  parent (tom, </a:t>
            </a:r>
            <a:r>
              <a:rPr lang="en-US" dirty="0" err="1"/>
              <a:t>liz</a:t>
            </a:r>
            <a:r>
              <a:rPr lang="en-US" dirty="0"/>
              <a:t>).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parent (bob, </a:t>
            </a:r>
            <a:r>
              <a:rPr lang="en-US" dirty="0" err="1"/>
              <a:t>ann</a:t>
            </a:r>
            <a:r>
              <a:rPr lang="en-US" dirty="0"/>
              <a:t>).   parent (bob, pat).   parent (pat, </a:t>
            </a:r>
            <a:r>
              <a:rPr lang="en-US" dirty="0" err="1"/>
              <a:t>jim</a:t>
            </a:r>
            <a:r>
              <a:rPr lang="en-US" dirty="0"/>
              <a:t>).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Rules: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dirty="0"/>
              <a:t>ancestor (X, Z) :- parent (X, Z).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ancestor (X, Z) :- parent (X, Y) , ancestor (Y, Z)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?- ancestor (tom, pat). </a:t>
            </a:r>
            <a:r>
              <a:rPr lang="en-US" dirty="0">
                <a:solidFill>
                  <a:srgbClr val="FF4600"/>
                </a:solidFill>
              </a:rPr>
              <a:t>(goal)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The rule that appears first, is applied first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Unifying: {tom/X} , {pat/Z}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dirty="0"/>
              <a:t>The goal is replaced by :  parent (tom, pat). </a:t>
            </a:r>
            <a:r>
              <a:rPr lang="en-US" dirty="0">
                <a:solidFill>
                  <a:srgbClr val="FF4600"/>
                </a:solidFill>
              </a:rPr>
              <a:t>(sub-goal)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/>
              <a:t>Fails </a:t>
            </a:r>
            <a:r>
              <a:rPr lang="en-US" dirty="0">
                <a:sym typeface="Symbol" pitchFamily="18" charset="2"/>
              </a:rPr>
              <a:t></a:t>
            </a:r>
            <a:r>
              <a:rPr lang="en-US" b="0" dirty="0">
                <a:sym typeface="Symbol" pitchFamily="18" charset="2"/>
              </a:rPr>
              <a:t> backtracking 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RC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FF009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0082"/>
        </a:accent6>
        <a:hlink>
          <a:srgbClr val="A6A6A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E7E700"/>
        </a:accent6>
        <a:hlink>
          <a:srgbClr val="FF0090"/>
        </a:hlink>
        <a:folHlink>
          <a:srgbClr val="A6A6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DRC Document" ma:contentTypeID="0x01010067DD71A3E2A05543A829DA82727911F90077C82967715ED94B96AD0B60EC67406A" ma:contentTypeVersion="25" ma:contentTypeDescription="This is the default template for NDRC document." ma:contentTypeScope="" ma:versionID="975fd59ca4815150fd9994aab2aebd8d">
  <xsd:schema xmlns:xsd="http://www.w3.org/2001/XMLSchema" xmlns:p="http://schemas.microsoft.com/office/2006/metadata/properties" targetNamespace="http://schemas.microsoft.com/office/2006/metadata/properties" ma:root="true" ma:fieldsID="ddd02c06f875442d2d8e0c0357ce414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EFA0D13-7183-4503-AA10-815D0BE334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59CE32C-DA76-40C8-A133-90BBA7D755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21B16E-042D-454A-BA04-BEC5DDB2B28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NDRC Template</Template>
  <TotalTime>43336</TotalTime>
  <Words>1451</Words>
  <Application>Microsoft Office PowerPoint</Application>
  <PresentationFormat>On-screen Show (4:3)</PresentationFormat>
  <Paragraphs>202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Rounded MT Bold</vt:lpstr>
      <vt:lpstr>Arial Unicode MS</vt:lpstr>
      <vt:lpstr>Courier New</vt:lpstr>
      <vt:lpstr>Symbol</vt:lpstr>
      <vt:lpstr>Tahoma</vt:lpstr>
      <vt:lpstr>Wingdings</vt:lpstr>
      <vt:lpstr>NDRC Template</vt:lpstr>
      <vt:lpstr>Programming and Paradigms Lecture 5: More Prolog</vt:lpstr>
      <vt:lpstr>How Prolog Answers Questions</vt:lpstr>
      <vt:lpstr>Arithmetic</vt:lpstr>
      <vt:lpstr>Comparison Operators</vt:lpstr>
      <vt:lpstr>Conjunction and Disjunction</vt:lpstr>
      <vt:lpstr>Recursion</vt:lpstr>
      <vt:lpstr>Recursion</vt:lpstr>
      <vt:lpstr>Recursion</vt:lpstr>
      <vt:lpstr>Example</vt:lpstr>
      <vt:lpstr>Example (Cont’d)</vt:lpstr>
      <vt:lpstr>Orders of Clauses and Goals</vt:lpstr>
      <vt:lpstr>Orders of Clauses and Goals</vt:lpstr>
      <vt:lpstr>Exercise</vt:lpstr>
      <vt:lpstr>Findall/3</vt:lpstr>
      <vt:lpstr>Input / Output</vt:lpstr>
      <vt:lpstr>Representation of Lists</vt:lpstr>
      <vt:lpstr>Lists: example of unification</vt:lpstr>
      <vt:lpstr>List Operations</vt:lpstr>
      <vt:lpstr>Controlling Backtracking: Cut operator ! and false</vt:lpstr>
      <vt:lpstr>Useful built-in function</vt:lpstr>
      <vt:lpstr>Using accumulators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Haystack</dc:title>
  <dc:creator>kquinn</dc:creator>
  <cp:lastModifiedBy>Pierpaolo Dondio</cp:lastModifiedBy>
  <cp:revision>384</cp:revision>
  <cp:lastPrinted>1601-01-01T00:00:00Z</cp:lastPrinted>
  <dcterms:created xsi:type="dcterms:W3CDTF">2010-08-13T08:18:53Z</dcterms:created>
  <dcterms:modified xsi:type="dcterms:W3CDTF">2020-10-20T08:23:14Z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