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4521B-BEE6-625E-9221-21889FD0B3D5}" v="96" dt="2023-02-09T02:21:51.767"/>
    <p1510:client id="{2F178274-7E96-8224-321D-7B2BC96BF66C}" v="2" dt="2023-02-01T16:37:38.661"/>
    <p1510:client id="{333535AE-B97E-6589-2940-6B8ACF0D12E9}" v="207" dt="2023-02-01T17:07:54.946"/>
    <p1510:client id="{48A3AA29-5C81-EAE4-BD04-AC1004FF0C3F}" v="8" dt="2023-02-27T12:04:41.530"/>
    <p1510:client id="{4E194399-733F-E67F-8436-9A5A462EB9D4}" v="156" dt="2023-02-25T23:06:02.258"/>
    <p1510:client id="{59108675-E715-3F05-5C25-21045302E230}" v="33" dt="2023-02-27T13:43:48.062"/>
    <p1510:client id="{5FBEA05F-0833-4F0C-8460-68B4F1A60C69}" v="28" dt="2023-02-01T16:36:53.992"/>
    <p1510:client id="{6366DEC3-FCA8-7708-AA4A-D80E5ED5637C}" v="37" dt="2023-02-09T01:52:25.275"/>
    <p1510:client id="{7D46EC14-E4D3-6C79-CF4F-E3B59F1B68F2}" v="13" dt="2023-02-01T17:12:58.195"/>
    <p1510:client id="{8589A716-B53A-9166-2E05-01D36AF3B298}" v="61" dt="2023-02-07T18:24:01.597"/>
    <p1510:client id="{8CE176BA-B6AB-2356-ED15-95E8BDEE002A}" v="218" dt="2023-02-09T02:44:22.416"/>
    <p1510:client id="{AAD064B8-30DB-B3DA-91A7-F150ABE52B0B}" v="17" dt="2023-02-27T16:10:42.569"/>
    <p1510:client id="{B8EB9B79-4812-6A69-4984-85D35B5075F8}" v="101" dt="2023-02-27T16:13:58.987"/>
    <p1510:client id="{BCA68C1D-F8FB-64B3-B144-11F3540D236C}" v="3" dt="2023-02-27T12:05:16.112"/>
    <p1510:client id="{C6092E69-B262-943E-6075-65D16F2B6E27}" v="203" dt="2023-02-25T22:04:49.522"/>
    <p1510:client id="{F9824151-14BE-DDA9-A064-9341849D37A3}" v="342" dt="2023-02-25T21:16:03.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45/3531130.3533362" TargetMode="External"/><Relationship Id="rId7" Type="http://schemas.openxmlformats.org/officeDocument/2006/relationships/hyperlink" Target="https://doi.org/10.1145/3573105.3575679" TargetMode="External"/><Relationship Id="rId2" Type="http://schemas.openxmlformats.org/officeDocument/2006/relationships/hyperlink" Target="https://doi.org/10.1145/3547650" TargetMode="External"/><Relationship Id="rId1" Type="http://schemas.openxmlformats.org/officeDocument/2006/relationships/slideLayout" Target="../slideLayouts/slideLayout2.xml"/><Relationship Id="rId6" Type="http://schemas.openxmlformats.org/officeDocument/2006/relationships/hyperlink" Target="https://doi.org/10.1145/3531130.3532458" TargetMode="External"/><Relationship Id="rId5" Type="http://schemas.openxmlformats.org/officeDocument/2006/relationships/hyperlink" Target="https://doi.org/10.1145/3571244" TargetMode="External"/><Relationship Id="rId4" Type="http://schemas.openxmlformats.org/officeDocument/2006/relationships/hyperlink" Target="https://doi.org/10.1145/3531130.3533361"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145/3450626.3459882" TargetMode="External"/><Relationship Id="rId3" Type="http://schemas.openxmlformats.org/officeDocument/2006/relationships/hyperlink" Target="https://doi.org/10.1145/3570919" TargetMode="External"/><Relationship Id="rId7" Type="http://schemas.openxmlformats.org/officeDocument/2006/relationships/hyperlink" Target="https://doi.org/10.1145/3547649" TargetMode="External"/><Relationship Id="rId2" Type="http://schemas.openxmlformats.org/officeDocument/2006/relationships/hyperlink" Target="https://doi.org/10.1145/3126522" TargetMode="External"/><Relationship Id="rId1" Type="http://schemas.openxmlformats.org/officeDocument/2006/relationships/slideLayout" Target="../slideLayouts/slideLayout2.xml"/><Relationship Id="rId6" Type="http://schemas.openxmlformats.org/officeDocument/2006/relationships/hyperlink" Target="https://doi.org/10.1145/3519270.3538433" TargetMode="External"/><Relationship Id="rId5" Type="http://schemas.openxmlformats.org/officeDocument/2006/relationships/hyperlink" Target="https://doi.org/10.1145/3029798.3034810" TargetMode="External"/><Relationship Id="rId4" Type="http://schemas.openxmlformats.org/officeDocument/2006/relationships/hyperlink" Target="https://doi.org/10.46298/entics.1036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ea typeface="+mj-lt"/>
                <a:cs typeface="+mj-lt"/>
              </a:rPr>
              <a:t>Research question, hypothesis and refined design</a:t>
            </a:r>
            <a:endParaRPr lang="en-US" dirty="0">
              <a:ea typeface="+mj-lt"/>
              <a:cs typeface="+mj-l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Ege Bulut TU059 D22124401</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7C44-C6A5-B019-391C-A38B7341060E}"/>
              </a:ext>
            </a:extLst>
          </p:cNvPr>
          <p:cNvSpPr>
            <a:spLocks noGrp="1"/>
          </p:cNvSpPr>
          <p:nvPr>
            <p:ph type="title"/>
          </p:nvPr>
        </p:nvSpPr>
        <p:spPr>
          <a:xfrm>
            <a:off x="774700" y="57816"/>
            <a:ext cx="10515600" cy="383647"/>
          </a:xfrm>
        </p:spPr>
        <p:txBody>
          <a:bodyPr/>
          <a:lstStyle/>
          <a:p>
            <a:r>
              <a:rPr lang="en-GB" sz="2000" dirty="0">
                <a:ea typeface="+mj-lt"/>
                <a:cs typeface="+mj-lt"/>
              </a:rPr>
              <a:t>Domain and scope of research - ACM 2012</a:t>
            </a:r>
            <a:endParaRPr lang="en-US" dirty="0">
              <a:cs typeface="Calibri Light"/>
            </a:endParaRPr>
          </a:p>
        </p:txBody>
      </p:sp>
      <p:sp>
        <p:nvSpPr>
          <p:cNvPr id="3" name="Content Placeholder 2">
            <a:extLst>
              <a:ext uri="{FF2B5EF4-FFF2-40B4-BE49-F238E27FC236}">
                <a16:creationId xmlns:a16="http://schemas.microsoft.com/office/drawing/2014/main" id="{41B12A6C-BD21-E066-B727-A36507296368}"/>
              </a:ext>
            </a:extLst>
          </p:cNvPr>
          <p:cNvSpPr>
            <a:spLocks noGrp="1"/>
          </p:cNvSpPr>
          <p:nvPr>
            <p:ph idx="1"/>
          </p:nvPr>
        </p:nvSpPr>
        <p:spPr>
          <a:xfrm>
            <a:off x="774700" y="441463"/>
            <a:ext cx="10515600" cy="6171670"/>
          </a:xfrm>
        </p:spPr>
        <p:txBody>
          <a:bodyPr vert="horz" lIns="91440" tIns="45720" rIns="91440" bIns="45720" rtlCol="0" anchor="t">
            <a:normAutofit/>
          </a:bodyPr>
          <a:lstStyle/>
          <a:p>
            <a:r>
              <a:rPr lang="en-US" sz="1800" dirty="0">
                <a:cs typeface="Calibri" panose="020F0502020204030204"/>
              </a:rPr>
              <a:t>Domain: </a:t>
            </a:r>
            <a:endParaRPr lang="en-US" dirty="0">
              <a:cs typeface="Calibri" panose="020F0502020204030204"/>
            </a:endParaRPr>
          </a:p>
          <a:p>
            <a:pPr marL="800100" lvl="1" indent="-342900">
              <a:buAutoNum type="alphaUcPeriod"/>
            </a:pPr>
            <a:r>
              <a:rPr lang="en-US" sz="1400" dirty="0">
                <a:cs typeface="Calibri" panose="020F0502020204030204"/>
              </a:rPr>
              <a:t>Mathematics of Computing -&gt; </a:t>
            </a:r>
            <a:r>
              <a:rPr lang="en-US" sz="1400" dirty="0">
                <a:ea typeface="+mn-lt"/>
                <a:cs typeface="+mn-lt"/>
              </a:rPr>
              <a:t>Mathematical Analysis -&gt; Calculus -&gt; Lambda Calculus. Relevant Articles: Greco and </a:t>
            </a:r>
            <a:r>
              <a:rPr lang="en-US" sz="1400" dirty="0" err="1">
                <a:ea typeface="+mn-lt"/>
                <a:cs typeface="+mn-lt"/>
              </a:rPr>
              <a:t>Palmigiano</a:t>
            </a:r>
            <a:r>
              <a:rPr lang="en-US" sz="1400" dirty="0">
                <a:ea typeface="+mn-lt"/>
                <a:cs typeface="+mn-lt"/>
              </a:rPr>
              <a:t> (2023), </a:t>
            </a:r>
            <a:r>
              <a:rPr lang="en-US" sz="1400" dirty="0" err="1">
                <a:ea typeface="+mn-lt"/>
                <a:cs typeface="+mn-lt"/>
              </a:rPr>
              <a:t>Arrial</a:t>
            </a:r>
            <a:r>
              <a:rPr lang="en-US" sz="1400" dirty="0">
                <a:ea typeface="+mn-lt"/>
                <a:cs typeface="+mn-lt"/>
              </a:rPr>
              <a:t> et al. (2023), </a:t>
            </a:r>
            <a:r>
              <a:rPr lang="en-US" sz="1400" dirty="0" err="1">
                <a:ea typeface="+mn-lt"/>
                <a:cs typeface="+mn-lt"/>
              </a:rPr>
              <a:t>Accattoli</a:t>
            </a:r>
            <a:r>
              <a:rPr lang="en-US" sz="1400" dirty="0">
                <a:ea typeface="+mn-lt"/>
                <a:cs typeface="+mn-lt"/>
              </a:rPr>
              <a:t> et al. (2022b), </a:t>
            </a:r>
            <a:r>
              <a:rPr lang="en-US" sz="1400" dirty="0" err="1">
                <a:ea typeface="+mn-lt"/>
                <a:cs typeface="+mn-lt"/>
              </a:rPr>
              <a:t>Valiappan</a:t>
            </a:r>
            <a:r>
              <a:rPr lang="en-US" sz="1400" dirty="0">
                <a:ea typeface="+mn-lt"/>
                <a:cs typeface="+mn-lt"/>
              </a:rPr>
              <a:t> (2022)</a:t>
            </a:r>
            <a:endParaRPr lang="en-US" sz="1400" dirty="0">
              <a:cs typeface="Calibri" panose="020F0502020204030204"/>
            </a:endParaRPr>
          </a:p>
          <a:p>
            <a:pPr marL="800100" lvl="1" indent="-342900">
              <a:buAutoNum type="alphaUcPeriod"/>
            </a:pPr>
            <a:r>
              <a:rPr lang="en-US" sz="1400" dirty="0">
                <a:ea typeface="+mn-lt"/>
                <a:cs typeface="+mn-lt"/>
              </a:rPr>
              <a:t>Mathematics of Computing -&gt; Mathematical Analysis -&gt; Calculus -&gt; Differential Calculus. Relevant Articles: </a:t>
            </a:r>
            <a:r>
              <a:rPr lang="fr-FR" sz="1400" dirty="0">
                <a:ea typeface="+mn-lt"/>
                <a:cs typeface="+mn-lt"/>
              </a:rPr>
              <a:t>Bangaru et al. (2021), Chen et al. (2017)</a:t>
            </a:r>
            <a:endParaRPr lang="en-US" sz="1400" dirty="0">
              <a:ea typeface="+mn-lt"/>
              <a:cs typeface="+mn-lt"/>
            </a:endParaRPr>
          </a:p>
          <a:p>
            <a:pPr marL="800100" lvl="1" indent="-342900">
              <a:buAutoNum type="alphaUcPeriod"/>
            </a:pPr>
            <a:r>
              <a:rPr lang="en-US" sz="1400" dirty="0">
                <a:ea typeface="+mn-lt"/>
                <a:cs typeface="+mn-lt"/>
              </a:rPr>
              <a:t>Mathematics of Computing -&gt; Mathematical Analysis -&gt; Calculus -&gt; Integral Calculus.</a:t>
            </a:r>
          </a:p>
          <a:p>
            <a:pPr marL="800100" lvl="1" indent="-342900">
              <a:buAutoNum type="alphaUcPeriod"/>
            </a:pPr>
            <a:r>
              <a:rPr lang="en-US" sz="1400" dirty="0">
                <a:ea typeface="+mn-lt"/>
                <a:cs typeface="+mn-lt"/>
              </a:rPr>
              <a:t>Mathematics of computing -&gt; Continuous mathematics -&gt; Calculus -&gt; Lambda calculus. Relevant Articles: </a:t>
            </a:r>
            <a:r>
              <a:rPr lang="en-US" sz="1400" dirty="0" err="1">
                <a:ea typeface="+mn-lt"/>
                <a:cs typeface="+mn-lt"/>
              </a:rPr>
              <a:t>Bordg</a:t>
            </a:r>
            <a:r>
              <a:rPr lang="en-US" sz="1400" dirty="0">
                <a:ea typeface="+mn-lt"/>
                <a:cs typeface="+mn-lt"/>
              </a:rPr>
              <a:t> and Doña Mateo (2023), </a:t>
            </a:r>
            <a:r>
              <a:rPr lang="en-US" sz="1400" dirty="0" err="1">
                <a:ea typeface="+mn-lt"/>
                <a:cs typeface="+mn-lt"/>
              </a:rPr>
              <a:t>Accattoli</a:t>
            </a:r>
            <a:r>
              <a:rPr lang="en-US" sz="1400" dirty="0">
                <a:ea typeface="+mn-lt"/>
                <a:cs typeface="+mn-lt"/>
              </a:rPr>
              <a:t> et al. (2022a), Blot (2022)</a:t>
            </a:r>
            <a:endParaRPr lang="en-US" sz="1400" dirty="0">
              <a:cs typeface="Calibri" panose="020F0502020204030204"/>
            </a:endParaRPr>
          </a:p>
          <a:p>
            <a:pPr marL="800100" lvl="1" indent="-342900">
              <a:buAutoNum type="alphaUcPeriod"/>
            </a:pPr>
            <a:r>
              <a:rPr lang="en-US" sz="1400" dirty="0">
                <a:ea typeface="+mn-lt"/>
                <a:cs typeface="+mn-lt"/>
              </a:rPr>
              <a:t>Mathematics of computing -&gt; Continuous mathematics -&gt; Topology -&gt; Algebraic topology. Relevant Articles: </a:t>
            </a:r>
            <a:r>
              <a:rPr lang="en-US" sz="1400" dirty="0" err="1">
                <a:ea typeface="+mn-lt"/>
                <a:cs typeface="+mn-lt"/>
              </a:rPr>
              <a:t>Mavrogiannis</a:t>
            </a:r>
            <a:r>
              <a:rPr lang="en-US" sz="1400" dirty="0">
                <a:ea typeface="+mn-lt"/>
                <a:cs typeface="+mn-lt"/>
              </a:rPr>
              <a:t> &amp; Knepper (2017), </a:t>
            </a:r>
            <a:r>
              <a:rPr lang="en-US" sz="1400" dirty="0" err="1">
                <a:ea typeface="+mn-lt"/>
                <a:cs typeface="+mn-lt"/>
              </a:rPr>
              <a:t>Rajsbaum</a:t>
            </a:r>
            <a:r>
              <a:rPr lang="en-US" sz="1400" dirty="0">
                <a:ea typeface="+mn-lt"/>
                <a:cs typeface="+mn-lt"/>
              </a:rPr>
              <a:t> &amp; </a:t>
            </a:r>
            <a:r>
              <a:rPr lang="en-US" sz="1400" dirty="0" err="1">
                <a:ea typeface="+mn-lt"/>
                <a:cs typeface="+mn-lt"/>
              </a:rPr>
              <a:t>Raventós</a:t>
            </a:r>
            <a:r>
              <a:rPr lang="en-US" sz="1400" dirty="0">
                <a:ea typeface="+mn-lt"/>
                <a:cs typeface="+mn-lt"/>
              </a:rPr>
              <a:t>-Pujol (2022), Xiang (2021)</a:t>
            </a:r>
            <a:endParaRPr lang="en-US" sz="1400" dirty="0">
              <a:cs typeface="Calibri" panose="020F0502020204030204"/>
            </a:endParaRPr>
          </a:p>
          <a:p>
            <a:r>
              <a:rPr lang="en-US" sz="1800" dirty="0">
                <a:cs typeface="Calibri" panose="020F0502020204030204"/>
              </a:rPr>
              <a:t>Scope: Quantum computational logic and calculi to express it will be studied with call by value method in this research.</a:t>
            </a:r>
          </a:p>
          <a:p>
            <a:r>
              <a:rPr lang="en-US" sz="1800" dirty="0">
                <a:cs typeface="Calibri" panose="020F0502020204030204"/>
              </a:rPr>
              <a:t>Assumptions: </a:t>
            </a:r>
            <a:r>
              <a:rPr lang="en-US" sz="1800" dirty="0">
                <a:ea typeface="+mn-lt"/>
                <a:cs typeface="+mn-lt"/>
              </a:rPr>
              <a:t>The provable assumption of expressions that are semantically the same would result into results that are semantically the same for all languages and calculi that fit into notion of computation, suggests that there will be inconsistencies in the results for languages and calculi that is not proved to satisfy computation universality.</a:t>
            </a:r>
            <a:endParaRPr lang="en-US" dirty="0">
              <a:cs typeface="Calibri" panose="020F0502020204030204"/>
            </a:endParaRPr>
          </a:p>
          <a:p>
            <a:r>
              <a:rPr lang="en-US" sz="1800" dirty="0">
                <a:cs typeface="Calibri" panose="020F0502020204030204"/>
              </a:rPr>
              <a:t>Limitations: Correctness of the invented calculi itself based on notion of computation is a limitation for testing the correctness caused by evaluation method.</a:t>
            </a:r>
            <a:endParaRPr lang="en-US" dirty="0">
              <a:cs typeface="Calibri" panose="020F0502020204030204"/>
            </a:endParaRPr>
          </a:p>
          <a:p>
            <a:r>
              <a:rPr lang="en-US" sz="1800" dirty="0">
                <a:cs typeface="Calibri" panose="020F0502020204030204"/>
              </a:rPr>
              <a:t>Delimitations: Quantum computational logic will be the only subject of quantum computation branch rather than algorithms or hardware, as only call by value will be the chosen evaluation method to measure the correctness of new approaches of representation of the logic as clear as possible.</a:t>
            </a:r>
            <a:br>
              <a:rPr lang="en-US" dirty="0"/>
            </a:br>
            <a:endParaRPr lang="en-US" dirty="0"/>
          </a:p>
          <a:p>
            <a:pPr marL="0" indent="0">
              <a:buNone/>
            </a:pPr>
            <a:endParaRPr lang="en-US" sz="2000" dirty="0">
              <a:cs typeface="Calibri" panose="020F0502020204030204"/>
            </a:endParaRPr>
          </a:p>
        </p:txBody>
      </p:sp>
    </p:spTree>
    <p:extLst>
      <p:ext uri="{BB962C8B-B14F-4D97-AF65-F5344CB8AC3E}">
        <p14:creationId xmlns:p14="http://schemas.microsoft.com/office/powerpoint/2010/main" val="141736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210-E611-E9A0-C62A-EE2A1C6E60CF}"/>
              </a:ext>
            </a:extLst>
          </p:cNvPr>
          <p:cNvSpPr>
            <a:spLocks noGrp="1"/>
          </p:cNvSpPr>
          <p:nvPr>
            <p:ph type="title"/>
          </p:nvPr>
        </p:nvSpPr>
        <p:spPr/>
        <p:txBody>
          <a:bodyPr/>
          <a:lstStyle/>
          <a:p>
            <a:r>
              <a:rPr lang="en-US">
                <a:ea typeface="+mj-lt"/>
                <a:cs typeface="+mj-lt"/>
              </a:rPr>
              <a:t>Gaps in the literature and research question</a:t>
            </a:r>
            <a:endParaRPr lang="en-US"/>
          </a:p>
        </p:txBody>
      </p:sp>
      <p:sp>
        <p:nvSpPr>
          <p:cNvPr id="3" name="Content Placeholder 2">
            <a:extLst>
              <a:ext uri="{FF2B5EF4-FFF2-40B4-BE49-F238E27FC236}">
                <a16:creationId xmlns:a16="http://schemas.microsoft.com/office/drawing/2014/main" id="{C0289B90-0F35-84F1-AAFB-84FC935CC87A}"/>
              </a:ext>
            </a:extLst>
          </p:cNvPr>
          <p:cNvSpPr>
            <a:spLocks noGrp="1"/>
          </p:cNvSpPr>
          <p:nvPr>
            <p:ph idx="1"/>
          </p:nvPr>
        </p:nvSpPr>
        <p:spPr/>
        <p:txBody>
          <a:bodyPr vert="horz" lIns="91440" tIns="45720" rIns="91440" bIns="45720" rtlCol="0" anchor="t">
            <a:normAutofit fontScale="62500" lnSpcReduction="20000"/>
          </a:bodyPr>
          <a:lstStyle/>
          <a:p>
            <a:r>
              <a:rPr lang="en-US" dirty="0">
                <a:cs typeface="Calibri"/>
              </a:rPr>
              <a:t>Gaps: There are studies that focus on different calculi, some focus on different types of logic, some research about expressions and recursion in the expressions were made but there is not enough research about studying the evaluation of the expressions generated by calculus. In the domain of mathematics of computation, there are many studies of algorithms and certain problems that are known to be difficult ranging from computer graphics to networks. Examples of these can be seen in </a:t>
            </a:r>
            <a:r>
              <a:rPr lang="en-US" dirty="0" err="1">
                <a:cs typeface="Calibri"/>
              </a:rPr>
              <a:t>Rajsbaum</a:t>
            </a:r>
            <a:r>
              <a:rPr lang="en-US" dirty="0">
                <a:cs typeface="Calibri"/>
              </a:rPr>
              <a:t> &amp; </a:t>
            </a:r>
            <a:r>
              <a:rPr lang="en-US" dirty="0" err="1">
                <a:cs typeface="Calibri"/>
              </a:rPr>
              <a:t>Raventós</a:t>
            </a:r>
            <a:r>
              <a:rPr lang="en-US" dirty="0">
                <a:cs typeface="Calibri"/>
              </a:rPr>
              <a:t>-Pujol (2022), Xiang (2021), </a:t>
            </a:r>
            <a:r>
              <a:rPr lang="en-US" dirty="0" err="1">
                <a:cs typeface="Calibri"/>
              </a:rPr>
              <a:t>Mavrogiannis</a:t>
            </a:r>
            <a:r>
              <a:rPr lang="en-US" dirty="0">
                <a:cs typeface="Calibri"/>
              </a:rPr>
              <a:t> &amp; Knepper (2017), Bangaru et al. (2021), Chen et al. (2017), </a:t>
            </a:r>
            <a:r>
              <a:rPr lang="en-US" dirty="0" err="1">
                <a:cs typeface="Calibri"/>
              </a:rPr>
              <a:t>Accattoli</a:t>
            </a:r>
            <a:r>
              <a:rPr lang="en-US" dirty="0">
                <a:cs typeface="Calibri"/>
              </a:rPr>
              <a:t> et al. (2022b). An example study takes subject </a:t>
            </a:r>
            <a:r>
              <a:rPr lang="en-GB" dirty="0">
                <a:cs typeface="Calibri"/>
              </a:rPr>
              <a:t>call by value evaluation method with lambda calculus however this study was focused on time and space efficiency of algorithms run instead focusing on quantum logic system </a:t>
            </a:r>
            <a:r>
              <a:rPr lang="en-GB" dirty="0" err="1">
                <a:cs typeface="Calibri"/>
              </a:rPr>
              <a:t>Accattoli</a:t>
            </a:r>
            <a:r>
              <a:rPr lang="en-GB" dirty="0">
                <a:cs typeface="Calibri"/>
              </a:rPr>
              <a:t> et al. (2022a). Another research works on the display of linear logic using calculi instead of quantum logic. Greco &amp; </a:t>
            </a:r>
            <a:r>
              <a:rPr lang="en-GB" dirty="0" err="1">
                <a:cs typeface="Calibri"/>
              </a:rPr>
              <a:t>Palmigiano</a:t>
            </a:r>
            <a:r>
              <a:rPr lang="en-GB" dirty="0">
                <a:cs typeface="Calibri"/>
              </a:rPr>
              <a:t> (2023). In one the studies type theory was chosen as a subject, but logic can be a perspective to study separately </a:t>
            </a:r>
            <a:r>
              <a:rPr lang="en-GB" dirty="0" err="1">
                <a:cs typeface="Calibri"/>
              </a:rPr>
              <a:t>Bordg</a:t>
            </a:r>
            <a:r>
              <a:rPr lang="en-GB" dirty="0">
                <a:cs typeface="Calibri"/>
              </a:rPr>
              <a:t> &amp; Do</a:t>
            </a:r>
            <a:r>
              <a:rPr lang="en-US" sz="2800" dirty="0">
                <a:ea typeface="+mn-lt"/>
                <a:cs typeface="+mn-lt"/>
              </a:rPr>
              <a:t>ñ</a:t>
            </a:r>
            <a:r>
              <a:rPr lang="en-GB" dirty="0">
                <a:cs typeface="Calibri"/>
              </a:rPr>
              <a:t>a Mateo (2023). different algorithms were studied to solve a certain problem, using call by value name and call by value strategies on different lambda-calculi </a:t>
            </a:r>
            <a:r>
              <a:rPr lang="en-GB" dirty="0" err="1">
                <a:cs typeface="Calibri"/>
              </a:rPr>
              <a:t>Arrial</a:t>
            </a:r>
            <a:r>
              <a:rPr lang="en-GB" dirty="0">
                <a:cs typeface="Calibri"/>
              </a:rPr>
              <a:t> et al. (2023). Moreover, studies of normalization with different calculi was done, however logic or evaluation strategies were not factored in </a:t>
            </a:r>
            <a:r>
              <a:rPr lang="en-GB" dirty="0" err="1">
                <a:cs typeface="Calibri"/>
              </a:rPr>
              <a:t>Valliappan</a:t>
            </a:r>
            <a:r>
              <a:rPr lang="en-GB" dirty="0">
                <a:cs typeface="Calibri"/>
              </a:rPr>
              <a:t> et al. (2022). Therefore, study of call-by-value evaluation method in calculi that represents quantum logic is a research topic that has not been covered </a:t>
            </a:r>
            <a:r>
              <a:rPr lang="en-GB">
                <a:cs typeface="Calibri"/>
              </a:rPr>
              <a:t>widely yet.</a:t>
            </a:r>
            <a:endParaRPr lang="en-US" dirty="0">
              <a:cs typeface="Calibri"/>
            </a:endParaRPr>
          </a:p>
          <a:p>
            <a:endParaRPr lang="en-US" dirty="0">
              <a:cs typeface="Calibri"/>
            </a:endParaRPr>
          </a:p>
          <a:p>
            <a:r>
              <a:rPr lang="en-US" dirty="0">
                <a:cs typeface="Calibri"/>
              </a:rPr>
              <a:t>Research Question: Which calculus approach for representing quantum computational logic, used to generate semantically same expressions would have more correctness compared to quantum lambda calculus if these expressions were evaluated with call-by-value method?</a:t>
            </a:r>
          </a:p>
        </p:txBody>
      </p:sp>
    </p:spTree>
    <p:extLst>
      <p:ext uri="{BB962C8B-B14F-4D97-AF65-F5344CB8AC3E}">
        <p14:creationId xmlns:p14="http://schemas.microsoft.com/office/powerpoint/2010/main" val="29225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0214-8E27-F5EE-7329-1A68016D925B}"/>
              </a:ext>
            </a:extLst>
          </p:cNvPr>
          <p:cNvSpPr>
            <a:spLocks noGrp="1"/>
          </p:cNvSpPr>
          <p:nvPr>
            <p:ph type="title"/>
          </p:nvPr>
        </p:nvSpPr>
        <p:spPr/>
        <p:txBody>
          <a:bodyPr/>
          <a:lstStyle/>
          <a:p>
            <a:r>
              <a:rPr lang="en-US" dirty="0">
                <a:ea typeface="+mj-lt"/>
                <a:cs typeface="+mj-lt"/>
              </a:rPr>
              <a:t>hypothesis + research methods</a:t>
            </a:r>
            <a:endParaRPr lang="en-US" dirty="0"/>
          </a:p>
        </p:txBody>
      </p:sp>
      <p:sp>
        <p:nvSpPr>
          <p:cNvPr id="3" name="Content Placeholder 2">
            <a:extLst>
              <a:ext uri="{FF2B5EF4-FFF2-40B4-BE49-F238E27FC236}">
                <a16:creationId xmlns:a16="http://schemas.microsoft.com/office/drawing/2014/main" id="{A559CE9B-A8A2-D1D2-2944-97E756F9B120}"/>
              </a:ext>
            </a:extLst>
          </p:cNvPr>
          <p:cNvSpPr>
            <a:spLocks noGrp="1"/>
          </p:cNvSpPr>
          <p:nvPr>
            <p:ph idx="1"/>
          </p:nvPr>
        </p:nvSpPr>
        <p:spPr/>
        <p:txBody>
          <a:bodyPr vert="horz" lIns="91440" tIns="45720" rIns="91440" bIns="45720" rtlCol="0" anchor="t">
            <a:normAutofit fontScale="40000" lnSpcReduction="20000"/>
          </a:bodyPr>
          <a:lstStyle/>
          <a:p>
            <a:pPr marL="0" indent="0">
              <a:buNone/>
            </a:pPr>
            <a:r>
              <a:rPr lang="en-US" dirty="0">
                <a:cs typeface="Calibri" panose="020F0502020204030204"/>
              </a:rPr>
              <a:t>Null Hypothesis:</a:t>
            </a:r>
            <a:endParaRPr lang="en-US" dirty="0"/>
          </a:p>
          <a:p>
            <a:pPr marL="0" indent="0">
              <a:buNone/>
            </a:pPr>
            <a:r>
              <a:rPr lang="en-US" dirty="0">
                <a:cs typeface="Calibri" panose="020F0502020204030204"/>
              </a:rPr>
              <a:t>The correctness of evaluations of expressions from different calculus approaches that does not satisfy computational universality gathered by using same evaluation methods is not significant to favor one of the approaches used to describe quantum computational logic.</a:t>
            </a:r>
            <a:endParaRPr lang="en-US" dirty="0"/>
          </a:p>
          <a:p>
            <a:pPr marL="0" indent="0">
              <a:buNone/>
            </a:pPr>
            <a:endParaRPr lang="en-US" dirty="0">
              <a:cs typeface="Calibri" panose="020F0502020204030204"/>
            </a:endParaRPr>
          </a:p>
          <a:p>
            <a:pPr marL="0" indent="0">
              <a:buNone/>
            </a:pPr>
            <a:r>
              <a:rPr lang="en-US" dirty="0">
                <a:cs typeface="Calibri" panose="020F0502020204030204"/>
              </a:rPr>
              <a:t>Alternate Hypothesis:</a:t>
            </a:r>
          </a:p>
          <a:p>
            <a:pPr marL="0" indent="0">
              <a:buNone/>
            </a:pPr>
            <a:r>
              <a:rPr lang="en-US" dirty="0">
                <a:cs typeface="Calibri" panose="020F0502020204030204"/>
              </a:rPr>
              <a:t>IF Vectorial, Lambda-S, Lambda-S1, and Connective calculi methods, that describe quantum computational logic, would be used to generate any set of expressions that can be generated with the given calculi while semantically sharing the same meaning, and are evaluated with the call-by-value method</a:t>
            </a:r>
          </a:p>
          <a:p>
            <a:pPr marL="0" indent="0">
              <a:buNone/>
            </a:pPr>
            <a:r>
              <a:rPr lang="en-US" dirty="0">
                <a:cs typeface="Calibri" panose="020F0502020204030204"/>
              </a:rPr>
              <a:t>THEN the output (simplified expressions) will have different correctness levels when compared to quantum lambda calculus’ output.</a:t>
            </a:r>
          </a:p>
          <a:p>
            <a:pPr marL="0" indent="0">
              <a:buNone/>
            </a:pPr>
            <a:endParaRPr lang="en-US" dirty="0">
              <a:cs typeface="Calibri" panose="020F0502020204030204"/>
            </a:endParaRPr>
          </a:p>
          <a:p>
            <a:pPr marL="0" indent="0">
              <a:buNone/>
            </a:pPr>
            <a:r>
              <a:rPr lang="en-US" dirty="0">
                <a:cs typeface="Calibri" panose="020F0502020204030204"/>
              </a:rPr>
              <a:t>Research Methods:</a:t>
            </a:r>
          </a:p>
          <a:p>
            <a:pPr>
              <a:buFontTx/>
              <a:buChar char="-"/>
            </a:pPr>
            <a:r>
              <a:rPr lang="en-US" dirty="0">
                <a:cs typeface="Calibri" panose="020F0502020204030204"/>
              </a:rPr>
              <a:t>Type: Primary Research. A field research needs to be conducted to experiment and collect data that does not already exist to be able to draw a conclusion; sample expressions need to be generated, evaluated and compared to verify the hypothesis.</a:t>
            </a:r>
          </a:p>
          <a:p>
            <a:pPr>
              <a:buFontTx/>
              <a:buChar char="-"/>
            </a:pPr>
            <a:r>
              <a:rPr lang="en-US" dirty="0">
                <a:cs typeface="Calibri" panose="020F0502020204030204"/>
              </a:rPr>
              <a:t>Objective: Quantitative Research. An empirical observation is required to investigate the fundamental connection of quantitative properties and phenomena along with their relationship; the resulting expressions will be observed and compared to the trusted logic system’s output and the relationship between their properties will lead to conclusion.</a:t>
            </a:r>
          </a:p>
          <a:p>
            <a:pPr>
              <a:buFontTx/>
              <a:buChar char="-"/>
            </a:pPr>
            <a:r>
              <a:rPr lang="en-US" dirty="0">
                <a:cs typeface="Calibri" panose="020F0502020204030204"/>
              </a:rPr>
              <a:t>Form: Empirical Research. A hypothesis will be tested by the knowledge gained from direct experimentation; the evaluation of results from the experiment with expressions will be used to test the hypothesis.</a:t>
            </a:r>
          </a:p>
          <a:p>
            <a:pPr>
              <a:buFontTx/>
              <a:buChar char="-"/>
            </a:pPr>
            <a:r>
              <a:rPr lang="en-US" dirty="0">
                <a:cs typeface="Calibri" panose="020F0502020204030204"/>
              </a:rPr>
              <a:t>Reasoning: Deductive Reasoning. The facts that these calculi that are specified do not fulfill the computation universality and that the expressions that share the same semantics should result into simplified expressions that share the </a:t>
            </a:r>
            <a:r>
              <a:rPr lang="en-US">
                <a:cs typeface="Calibri" panose="020F0502020204030204"/>
              </a:rPr>
              <a:t>same semantics when </a:t>
            </a:r>
            <a:r>
              <a:rPr lang="en-US" dirty="0">
                <a:cs typeface="Calibri" panose="020F0502020204030204"/>
              </a:rPr>
              <a:t>they are evaluated with the same methods regardless of their language, results into this specific hypothesis where the question is asked if these calculi are off from the precision of universal computation definition, how far are they?</a:t>
            </a:r>
          </a:p>
        </p:txBody>
      </p:sp>
    </p:spTree>
    <p:extLst>
      <p:ext uri="{BB962C8B-B14F-4D97-AF65-F5344CB8AC3E}">
        <p14:creationId xmlns:p14="http://schemas.microsoft.com/office/powerpoint/2010/main" val="30831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31BD-703D-4D97-5D92-F9CBA60E6FC8}"/>
              </a:ext>
            </a:extLst>
          </p:cNvPr>
          <p:cNvSpPr>
            <a:spLocks noGrp="1"/>
          </p:cNvSpPr>
          <p:nvPr>
            <p:ph type="title"/>
          </p:nvPr>
        </p:nvSpPr>
        <p:spPr/>
        <p:txBody>
          <a:bodyPr>
            <a:normAutofit fontScale="90000"/>
          </a:bodyPr>
          <a:lstStyle/>
          <a:p>
            <a:r>
              <a:rPr lang="en-GB" dirty="0">
                <a:ea typeface="+mj-lt"/>
                <a:cs typeface="+mj-lt"/>
              </a:rPr>
              <a:t>General and specific research objectives for experimental purposes towards hypothesis testing using statistical tools</a:t>
            </a:r>
            <a:endParaRPr lang="en-US" dirty="0"/>
          </a:p>
        </p:txBody>
      </p:sp>
      <p:sp>
        <p:nvSpPr>
          <p:cNvPr id="3" name="Content Placeholder 2">
            <a:extLst>
              <a:ext uri="{FF2B5EF4-FFF2-40B4-BE49-F238E27FC236}">
                <a16:creationId xmlns:a16="http://schemas.microsoft.com/office/drawing/2014/main" id="{762B057A-C68F-B296-1610-F50D4619B416}"/>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cs typeface="Calibri"/>
              </a:rPr>
              <a:t>O1: Generate Data</a:t>
            </a:r>
          </a:p>
          <a:p>
            <a:pPr lvl="1"/>
            <a:r>
              <a:rPr lang="en-US" dirty="0">
                <a:cs typeface="Calibri"/>
              </a:rPr>
              <a:t>Fifteen expressions will be generated using quantum lambda calculus over the course of a week.</a:t>
            </a:r>
          </a:p>
          <a:p>
            <a:pPr lvl="1"/>
            <a:r>
              <a:rPr lang="en-US" dirty="0">
                <a:cs typeface="Calibri"/>
              </a:rPr>
              <a:t>The generated expressions will be translated to other four calculi mentioned in the research while conserving the semantics over the course of a week, making it a total of seventy-five expressions.</a:t>
            </a:r>
          </a:p>
          <a:p>
            <a:pPr lvl="1"/>
            <a:r>
              <a:rPr lang="en-US" dirty="0">
                <a:cs typeface="Calibri"/>
              </a:rPr>
              <a:t>These expressions will be evaluated using call-by-value method over the course of three weeks.</a:t>
            </a:r>
          </a:p>
          <a:p>
            <a:pPr marL="0" indent="0">
              <a:buNone/>
            </a:pPr>
            <a:r>
              <a:rPr lang="en-US" dirty="0">
                <a:cs typeface="Calibri"/>
              </a:rPr>
              <a:t>O2: Evaluate Data</a:t>
            </a:r>
          </a:p>
          <a:p>
            <a:pPr lvl="1"/>
            <a:r>
              <a:rPr lang="en-US" dirty="0">
                <a:cs typeface="Calibri"/>
              </a:rPr>
              <a:t>The resulting expressions from the four calculi will be verified against the resulting expressions from quantum lambda calculus and a conclusion will be drawn from the correctness values over the course of two weeks.</a:t>
            </a:r>
          </a:p>
        </p:txBody>
      </p:sp>
    </p:spTree>
    <p:extLst>
      <p:ext uri="{BB962C8B-B14F-4D97-AF65-F5344CB8AC3E}">
        <p14:creationId xmlns:p14="http://schemas.microsoft.com/office/powerpoint/2010/main" val="218814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0378-BE99-5960-CCBF-56761CA8839B}"/>
              </a:ext>
            </a:extLst>
          </p:cNvPr>
          <p:cNvSpPr>
            <a:spLocks noGrp="1"/>
          </p:cNvSpPr>
          <p:nvPr>
            <p:ph type="title"/>
          </p:nvPr>
        </p:nvSpPr>
        <p:spPr/>
        <p:txBody>
          <a:bodyPr/>
          <a:lstStyle/>
          <a:p>
            <a:r>
              <a:rPr lang="en-US" dirty="0">
                <a:ea typeface="+mj-lt"/>
                <a:cs typeface="+mj-lt"/>
              </a:rPr>
              <a:t>Bibliography</a:t>
            </a:r>
            <a:endParaRPr lang="en-US" dirty="0"/>
          </a:p>
        </p:txBody>
      </p:sp>
      <p:sp>
        <p:nvSpPr>
          <p:cNvPr id="3" name="Content Placeholder 2">
            <a:extLst>
              <a:ext uri="{FF2B5EF4-FFF2-40B4-BE49-F238E27FC236}">
                <a16:creationId xmlns:a16="http://schemas.microsoft.com/office/drawing/2014/main" id="{E8AEC19C-9081-D67E-A106-C38A1926E2A8}"/>
              </a:ext>
            </a:extLst>
          </p:cNvPr>
          <p:cNvSpPr>
            <a:spLocks noGrp="1"/>
          </p:cNvSpPr>
          <p:nvPr>
            <p:ph idx="1"/>
          </p:nvPr>
        </p:nvSpPr>
        <p:spPr>
          <a:xfrm>
            <a:off x="838200" y="1855122"/>
            <a:ext cx="10515600" cy="4351338"/>
          </a:xfrm>
        </p:spPr>
        <p:txBody>
          <a:bodyPr vert="horz" lIns="91440" tIns="45720" rIns="91440" bIns="45720" rtlCol="0" anchor="t">
            <a:noAutofit/>
          </a:bodyPr>
          <a:lstStyle/>
          <a:p>
            <a:pPr marL="0" indent="0">
              <a:buNone/>
            </a:pPr>
            <a:r>
              <a:rPr lang="en-US" sz="1600" dirty="0" err="1">
                <a:cs typeface="Calibri"/>
              </a:rPr>
              <a:t>Accattoli</a:t>
            </a:r>
            <a:r>
              <a:rPr lang="en-US" sz="1600" dirty="0">
                <a:cs typeface="Calibri"/>
              </a:rPr>
              <a:t>, B., Dal Lago, U., &amp; </a:t>
            </a:r>
            <a:r>
              <a:rPr lang="en-US" sz="1600" dirty="0" err="1">
                <a:cs typeface="Calibri"/>
              </a:rPr>
              <a:t>Vanoni</a:t>
            </a:r>
            <a:r>
              <a:rPr lang="en-US" sz="1600" dirty="0">
                <a:cs typeface="Calibri"/>
              </a:rPr>
              <a:t>, G. (2022). Multi types and reasonable space. Proceedings of the ACM on Programming 	Languages, 6(ICFP), 799–825. </a:t>
            </a:r>
            <a:r>
              <a:rPr lang="en-US" sz="1600" dirty="0">
                <a:cs typeface="Calibri"/>
                <a:hlinkClick r:id="rId2"/>
              </a:rPr>
              <a:t>https://doi.org/10.1145/3547650</a:t>
            </a:r>
            <a:r>
              <a:rPr lang="en-US" sz="1600" dirty="0">
                <a:cs typeface="Calibri"/>
              </a:rPr>
              <a:t> </a:t>
            </a:r>
            <a:endParaRPr lang="en-US" sz="1600" dirty="0">
              <a:ea typeface="+mn-lt"/>
              <a:cs typeface="+mn-lt"/>
            </a:endParaRPr>
          </a:p>
          <a:p>
            <a:pPr marL="0" indent="0">
              <a:buNone/>
            </a:pPr>
            <a:r>
              <a:rPr lang="en-US" sz="1600" dirty="0" err="1">
                <a:cs typeface="Calibri"/>
              </a:rPr>
              <a:t>Accattoli</a:t>
            </a:r>
            <a:r>
              <a:rPr lang="en-US" sz="1600" dirty="0">
                <a:cs typeface="Calibri"/>
              </a:rPr>
              <a:t>, B., Dal Lago, U., &amp; </a:t>
            </a:r>
            <a:r>
              <a:rPr lang="en-US" sz="1600" dirty="0" err="1">
                <a:cs typeface="Calibri"/>
              </a:rPr>
              <a:t>Vanoni</a:t>
            </a:r>
            <a:r>
              <a:rPr lang="en-US" sz="1600" dirty="0">
                <a:cs typeface="Calibri"/>
              </a:rPr>
              <a:t>, G. (2022). Reasonable space for the λ-calculus, logarithmically. Proceedings of the 37th 	Annual ACM/IEEE Symposium on Logic in Computer Science, 1–13. </a:t>
            </a:r>
            <a:r>
              <a:rPr lang="en-US" sz="1600" dirty="0">
                <a:cs typeface="Calibri"/>
                <a:hlinkClick r:id="rId3"/>
              </a:rPr>
              <a:t>https://doi.org/10.1145/3531130.3533362</a:t>
            </a:r>
            <a:endParaRPr lang="en-US" sz="1600" dirty="0">
              <a:cs typeface="Calibri"/>
            </a:endParaRPr>
          </a:p>
          <a:p>
            <a:pPr marL="0" indent="0">
              <a:buNone/>
            </a:pPr>
            <a:r>
              <a:rPr lang="en-GB" sz="1600" dirty="0">
                <a:effectLst/>
              </a:rPr>
              <a:t>Antonelli, M., Dal Lago, U., &amp; </a:t>
            </a:r>
            <a:r>
              <a:rPr lang="en-GB" sz="1600" dirty="0" err="1">
                <a:effectLst/>
              </a:rPr>
              <a:t>Pistone</a:t>
            </a:r>
            <a:r>
              <a:rPr lang="en-GB" sz="1600" dirty="0">
                <a:effectLst/>
              </a:rPr>
              <a:t>, P. (2022). Curry and Howard meet </a:t>
            </a:r>
            <a:r>
              <a:rPr lang="en-GB" sz="1600" dirty="0" err="1">
                <a:effectLst/>
              </a:rPr>
              <a:t>Borel</a:t>
            </a:r>
            <a:r>
              <a:rPr lang="en-GB" sz="1600" dirty="0">
                <a:effectLst/>
              </a:rPr>
              <a:t>. </a:t>
            </a:r>
            <a:r>
              <a:rPr lang="en-GB" sz="1600" i="1" dirty="0">
                <a:effectLst/>
              </a:rPr>
              <a:t>Proceedings of the 37th Annual ACM/IEEE 	Symposium on Logic in Computer Science</a:t>
            </a:r>
            <a:r>
              <a:rPr lang="en-GB" sz="1600" dirty="0">
                <a:effectLst/>
              </a:rPr>
              <a:t>, 1–13. </a:t>
            </a:r>
            <a:r>
              <a:rPr lang="en-GB" sz="1600" dirty="0">
                <a:effectLst/>
                <a:hlinkClick r:id="rId4"/>
              </a:rPr>
              <a:t>https://doi.org/10.1145/3531130.3533361</a:t>
            </a:r>
            <a:r>
              <a:rPr lang="en-GB" sz="1600" dirty="0">
                <a:effectLst/>
              </a:rPr>
              <a:t> </a:t>
            </a:r>
            <a:endParaRPr lang="en-US" sz="1600" dirty="0">
              <a:ea typeface="+mn-lt"/>
              <a:cs typeface="+mn-lt"/>
            </a:endParaRPr>
          </a:p>
          <a:p>
            <a:pPr marL="0" indent="0">
              <a:buNone/>
            </a:pPr>
            <a:r>
              <a:rPr lang="en-US" sz="1600" dirty="0" err="1">
                <a:cs typeface="Calibri"/>
              </a:rPr>
              <a:t>Arrial</a:t>
            </a:r>
            <a:r>
              <a:rPr lang="en-US" sz="1600" dirty="0">
                <a:cs typeface="Calibri"/>
              </a:rPr>
              <a:t>, V., </a:t>
            </a:r>
            <a:r>
              <a:rPr lang="en-US" sz="1600" dirty="0" err="1">
                <a:cs typeface="Calibri"/>
              </a:rPr>
              <a:t>Guerrieri</a:t>
            </a:r>
            <a:r>
              <a:rPr lang="en-US" sz="1600" dirty="0">
                <a:cs typeface="Calibri"/>
              </a:rPr>
              <a:t>, G., &amp; </a:t>
            </a:r>
            <a:r>
              <a:rPr lang="en-US" sz="1600" dirty="0" err="1">
                <a:cs typeface="Calibri"/>
              </a:rPr>
              <a:t>Kesner</a:t>
            </a:r>
            <a:r>
              <a:rPr lang="en-US" sz="1600" dirty="0">
                <a:cs typeface="Calibri"/>
              </a:rPr>
              <a:t>, D. (2023). Quantitative inhabitation for 	different lambda calculi in a unifying 	framework. Proceedings of the ACM on Programming Languages, 7(POPL), 1483–	1513. </a:t>
            </a:r>
            <a:r>
              <a:rPr lang="en-US" sz="1600" dirty="0">
                <a:cs typeface="Calibri"/>
                <a:hlinkClick r:id="rId5"/>
              </a:rPr>
              <a:t>https://doi.org/10.1145/3571244</a:t>
            </a:r>
            <a:r>
              <a:rPr lang="en-US" sz="1600" dirty="0">
                <a:cs typeface="Calibri"/>
              </a:rPr>
              <a:t> </a:t>
            </a:r>
          </a:p>
          <a:p>
            <a:pPr marL="0" indent="0">
              <a:buNone/>
            </a:pPr>
            <a:r>
              <a:rPr lang="en-US" sz="1600" dirty="0">
                <a:ea typeface="+mn-lt"/>
                <a:cs typeface="+mn-lt"/>
              </a:rPr>
              <a:t>Bangaru, S. P., Michel, J., Mu, K., Bernstein, G., Li, T.-M., &amp; Ragan-Kelley, J. (2021). Systematically differentiating parametric 	discontinuities. ACM Transactions on Graphics, 40(4), 1–18. https://doi.org/10.1145/3450626.3459775</a:t>
            </a:r>
          </a:p>
          <a:p>
            <a:pPr marL="0" indent="0">
              <a:buNone/>
            </a:pPr>
            <a:r>
              <a:rPr lang="en-US" sz="1600" dirty="0">
                <a:cs typeface="Calibri"/>
              </a:rPr>
              <a:t>Blot, V. (2022). A direct computational interpretation of second-order arithmetic via update recursion. Proceedings of the 	37th Annual ACM/IEEE Symposium on Logic in Computer Science, 1–	11. </a:t>
            </a:r>
            <a:r>
              <a:rPr lang="en-US" sz="1600" dirty="0">
                <a:cs typeface="Calibri"/>
                <a:hlinkClick r:id="rId6"/>
              </a:rPr>
              <a:t>https://doi.org/10.1145/3531130.3532458</a:t>
            </a:r>
            <a:endParaRPr lang="en-US" sz="1600" dirty="0">
              <a:cs typeface="Calibri"/>
            </a:endParaRPr>
          </a:p>
          <a:p>
            <a:pPr marL="0" indent="0">
              <a:buNone/>
            </a:pPr>
            <a:r>
              <a:rPr lang="en-US" sz="1600" dirty="0" err="1">
                <a:ea typeface="+mn-lt"/>
                <a:cs typeface="+mn-lt"/>
              </a:rPr>
              <a:t>Bordg</a:t>
            </a:r>
            <a:r>
              <a:rPr lang="en-US" sz="1600" dirty="0">
                <a:ea typeface="+mn-lt"/>
                <a:cs typeface="+mn-lt"/>
              </a:rPr>
              <a:t>, A., &amp; Doña Mateo, A. (2023). Encoding dependently-typed constructions into simple type theory. Proceedings of the 	12th ACM SIGPLAN International Conference on Certified Programs and Proofs, 78–	89. </a:t>
            </a:r>
            <a:r>
              <a:rPr lang="en-US" sz="1600" dirty="0">
                <a:ea typeface="+mn-lt"/>
                <a:cs typeface="+mn-lt"/>
                <a:hlinkClick r:id="rId7"/>
              </a:rPr>
              <a:t>https://doi.org/10.1145/3573105.3575679</a:t>
            </a:r>
            <a:endParaRPr lang="en-US" sz="1600" dirty="0">
              <a:ea typeface="+mn-lt"/>
              <a:cs typeface="+mn-lt"/>
            </a:endParaRPr>
          </a:p>
        </p:txBody>
      </p:sp>
    </p:spTree>
    <p:extLst>
      <p:ext uri="{BB962C8B-B14F-4D97-AF65-F5344CB8AC3E}">
        <p14:creationId xmlns:p14="http://schemas.microsoft.com/office/powerpoint/2010/main" val="278509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392D-EBC3-CB0F-171A-3EE876C1565F}"/>
              </a:ext>
            </a:extLst>
          </p:cNvPr>
          <p:cNvSpPr>
            <a:spLocks noGrp="1"/>
          </p:cNvSpPr>
          <p:nvPr>
            <p:ph type="title"/>
          </p:nvPr>
        </p:nvSpPr>
        <p:spPr/>
        <p:txBody>
          <a:bodyPr/>
          <a:lstStyle/>
          <a:p>
            <a:r>
              <a:rPr lang="en-US">
                <a:ea typeface="+mj-lt"/>
                <a:cs typeface="+mj-lt"/>
              </a:rPr>
              <a:t>Bibliography</a:t>
            </a:r>
            <a:endParaRPr lang="en-US"/>
          </a:p>
        </p:txBody>
      </p:sp>
      <p:sp>
        <p:nvSpPr>
          <p:cNvPr id="3" name="Content Placeholder 2">
            <a:extLst>
              <a:ext uri="{FF2B5EF4-FFF2-40B4-BE49-F238E27FC236}">
                <a16:creationId xmlns:a16="http://schemas.microsoft.com/office/drawing/2014/main" id="{46431C83-ADDC-03F0-BC55-8A096EE3940A}"/>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ea typeface="+mn-lt"/>
                <a:cs typeface="+mn-lt"/>
              </a:rPr>
              <a:t>Chen, X., Mover, S., &amp; </a:t>
            </a:r>
            <a:r>
              <a:rPr lang="en-US" dirty="0" err="1">
                <a:ea typeface="+mn-lt"/>
                <a:cs typeface="+mn-lt"/>
              </a:rPr>
              <a:t>Sankaranarayanan</a:t>
            </a:r>
            <a:r>
              <a:rPr lang="en-US" dirty="0">
                <a:ea typeface="+mn-lt"/>
                <a:cs typeface="+mn-lt"/>
              </a:rPr>
              <a:t>, S. (2017). Compositional relational abstraction for Nonlinear 	Hybrid Systems. ACM Transactions on Embedded Computing Systems, 16(5s), 1–19. 	</a:t>
            </a:r>
            <a:r>
              <a:rPr lang="en-US" dirty="0">
                <a:ea typeface="+mn-lt"/>
                <a:cs typeface="+mn-lt"/>
                <a:hlinkClick r:id="rId2"/>
              </a:rPr>
              <a:t>https://doi.org/10.1145/3126522</a:t>
            </a:r>
            <a:r>
              <a:rPr lang="en-US" dirty="0">
                <a:ea typeface="+mn-lt"/>
                <a:cs typeface="+mn-lt"/>
              </a:rPr>
              <a:t> </a:t>
            </a:r>
          </a:p>
          <a:p>
            <a:pPr marL="0" indent="0">
              <a:buNone/>
            </a:pPr>
            <a:r>
              <a:rPr lang="en-US" dirty="0">
                <a:ea typeface="+mn-lt"/>
                <a:cs typeface="+mn-lt"/>
              </a:rPr>
              <a:t>Greco, G., &amp; </a:t>
            </a:r>
            <a:r>
              <a:rPr lang="en-US" dirty="0" err="1">
                <a:ea typeface="+mn-lt"/>
                <a:cs typeface="+mn-lt"/>
              </a:rPr>
              <a:t>Palmigiano</a:t>
            </a:r>
            <a:r>
              <a:rPr lang="en-US" dirty="0">
                <a:ea typeface="+mn-lt"/>
                <a:cs typeface="+mn-lt"/>
              </a:rPr>
              <a:t>, A. (2023). Linear logic properly displayed. ACM Transactions on Computational Logic, 	24(2), 1–56. </a:t>
            </a:r>
            <a:r>
              <a:rPr lang="en-US" dirty="0">
                <a:ea typeface="+mn-lt"/>
                <a:cs typeface="+mn-lt"/>
                <a:hlinkClick r:id="rId3"/>
              </a:rPr>
              <a:t>https://doi.org/10.1145/3570919</a:t>
            </a:r>
            <a:r>
              <a:rPr lang="en-US" dirty="0">
                <a:ea typeface="+mn-lt"/>
                <a:cs typeface="+mn-lt"/>
              </a:rPr>
              <a:t> </a:t>
            </a:r>
          </a:p>
          <a:p>
            <a:pPr marL="0" indent="0">
              <a:buNone/>
            </a:pPr>
            <a:r>
              <a:rPr lang="en-US" dirty="0">
                <a:ea typeface="+mn-lt"/>
                <a:cs typeface="+mn-lt"/>
              </a:rPr>
              <a:t>Hu, J. Z. S., &amp; Pientka, B. (2023). A categorical normalization proof for the Modal Lambda-calculus. </a:t>
            </a:r>
            <a:r>
              <a:rPr lang="en-US" i="1" dirty="0">
                <a:ea typeface="+mn-lt"/>
                <a:cs typeface="+mn-lt"/>
              </a:rPr>
              <a:t>Electronic 	Notes in Theoretical Informatics and Computer Science</a:t>
            </a:r>
            <a:r>
              <a:rPr lang="en-US" dirty="0">
                <a:ea typeface="+mn-lt"/>
                <a:cs typeface="+mn-lt"/>
              </a:rPr>
              <a:t>, </a:t>
            </a:r>
            <a:r>
              <a:rPr lang="en-US" i="1" dirty="0">
                <a:ea typeface="+mn-lt"/>
                <a:cs typeface="+mn-lt"/>
              </a:rPr>
              <a:t>1</a:t>
            </a:r>
            <a:r>
              <a:rPr lang="en-US" dirty="0">
                <a:ea typeface="+mn-lt"/>
                <a:cs typeface="+mn-lt"/>
              </a:rPr>
              <a:t>. </a:t>
            </a:r>
            <a:r>
              <a:rPr lang="en-US" dirty="0">
                <a:ea typeface="+mn-lt"/>
                <a:cs typeface="+mn-lt"/>
                <a:hlinkClick r:id="rId4"/>
              </a:rPr>
              <a:t>https://doi.org/10.46298/entics.10360</a:t>
            </a:r>
            <a:r>
              <a:rPr lang="en-US" dirty="0">
                <a:ea typeface="+mn-lt"/>
                <a:cs typeface="+mn-lt"/>
              </a:rPr>
              <a:t> </a:t>
            </a:r>
          </a:p>
          <a:p>
            <a:pPr marL="0" indent="0">
              <a:buNone/>
            </a:pPr>
            <a:r>
              <a:rPr lang="en-GB" dirty="0" err="1">
                <a:ea typeface="+mn-lt"/>
                <a:cs typeface="+mn-lt"/>
              </a:rPr>
              <a:t>Mavrogiannis</a:t>
            </a:r>
            <a:r>
              <a:rPr lang="en-GB" dirty="0">
                <a:ea typeface="+mn-lt"/>
                <a:cs typeface="+mn-lt"/>
              </a:rPr>
              <a:t>, C., &amp; Knepper, R. A. (2017). Designing algorithms for socially competent robotic navigation. 	Proceedings of the Companion of the 2017 ACM/IEEE International Conference on Human-Robot 	Interaction, 357–358. </a:t>
            </a:r>
            <a:r>
              <a:rPr lang="en-GB" dirty="0">
                <a:ea typeface="+mn-lt"/>
                <a:cs typeface="+mn-lt"/>
                <a:hlinkClick r:id="rId5"/>
              </a:rPr>
              <a:t>https://doi.org/10.1145/3029798.3034810</a:t>
            </a:r>
            <a:r>
              <a:rPr lang="en-GB" dirty="0">
                <a:ea typeface="+mn-lt"/>
                <a:cs typeface="+mn-lt"/>
              </a:rPr>
              <a:t> </a:t>
            </a:r>
          </a:p>
          <a:p>
            <a:pPr marL="0" indent="0">
              <a:buNone/>
            </a:pPr>
            <a:r>
              <a:rPr lang="en-GB" dirty="0" err="1">
                <a:effectLst/>
              </a:rPr>
              <a:t>Rajsbaum</a:t>
            </a:r>
            <a:r>
              <a:rPr lang="en-GB" dirty="0">
                <a:effectLst/>
              </a:rPr>
              <a:t>, S., &amp; </a:t>
            </a:r>
            <a:r>
              <a:rPr lang="en-GB" dirty="0" err="1">
                <a:effectLst/>
              </a:rPr>
              <a:t>Raventós</a:t>
            </a:r>
            <a:r>
              <a:rPr lang="en-GB" dirty="0">
                <a:effectLst/>
              </a:rPr>
              <a:t>-Pujol, A. (2022). A distributed combinatorial topology approach to Arrow’s 	impossibility theorem. </a:t>
            </a:r>
            <a:r>
              <a:rPr lang="en-GB" i="1" dirty="0">
                <a:effectLst/>
              </a:rPr>
              <a:t>Proceedings of the 2022 ACM Symposium on Principles of Distributed 	Computing</a:t>
            </a:r>
            <a:r>
              <a:rPr lang="en-GB" dirty="0">
                <a:effectLst/>
              </a:rPr>
              <a:t>, 471–481. </a:t>
            </a:r>
            <a:r>
              <a:rPr lang="en-GB" dirty="0">
                <a:effectLst/>
                <a:hlinkClick r:id="rId6"/>
              </a:rPr>
              <a:t>https://doi.org/10.1145/3519270.3538433</a:t>
            </a:r>
            <a:endParaRPr lang="en-US" dirty="0">
              <a:ea typeface="+mn-lt"/>
              <a:cs typeface="+mn-lt"/>
            </a:endParaRPr>
          </a:p>
          <a:p>
            <a:pPr marL="0" indent="0">
              <a:buNone/>
            </a:pPr>
            <a:r>
              <a:rPr lang="en-US" dirty="0">
                <a:ea typeface="+mn-lt"/>
                <a:cs typeface="+mn-lt"/>
              </a:rPr>
              <a:t>Valliappan, N., Ruch, F., &amp; Tomé </a:t>
            </a:r>
            <a:r>
              <a:rPr lang="en-US" dirty="0" err="1">
                <a:ea typeface="+mn-lt"/>
                <a:cs typeface="+mn-lt"/>
              </a:rPr>
              <a:t>Cortiñas</a:t>
            </a:r>
            <a:r>
              <a:rPr lang="en-US" dirty="0">
                <a:ea typeface="+mn-lt"/>
                <a:cs typeface="+mn-lt"/>
              </a:rPr>
              <a:t>, C. (2022). Normalization for fitch-style modal calculi. Proceedings of 	the ACM on Programming Languages, 6(ICFP), 772–798. </a:t>
            </a:r>
            <a:r>
              <a:rPr lang="en-US" dirty="0">
                <a:ea typeface="+mn-lt"/>
                <a:cs typeface="+mn-lt"/>
                <a:hlinkClick r:id="rId7"/>
              </a:rPr>
              <a:t>https://doi.org/10.1145/3547649</a:t>
            </a:r>
            <a:r>
              <a:rPr lang="en-US" dirty="0">
                <a:ea typeface="+mn-lt"/>
                <a:cs typeface="+mn-lt"/>
              </a:rPr>
              <a:t> </a:t>
            </a:r>
          </a:p>
          <a:p>
            <a:pPr marL="0" indent="0">
              <a:buNone/>
            </a:pPr>
            <a:r>
              <a:rPr lang="en-GB" dirty="0">
                <a:effectLst/>
              </a:rPr>
              <a:t>Xiang, S. (2021). Eliminating topological errors in neural network rotation estimation using self-selecting 	ensembles. </a:t>
            </a:r>
            <a:r>
              <a:rPr lang="en-GB" i="1" dirty="0">
                <a:effectLst/>
              </a:rPr>
              <a:t>ACM Transactions on Graphics</a:t>
            </a:r>
            <a:r>
              <a:rPr lang="en-GB" dirty="0">
                <a:effectLst/>
              </a:rPr>
              <a:t>, </a:t>
            </a:r>
            <a:r>
              <a:rPr lang="en-GB" i="1" dirty="0">
                <a:effectLst/>
              </a:rPr>
              <a:t>40</a:t>
            </a:r>
            <a:r>
              <a:rPr lang="en-GB" dirty="0">
                <a:effectLst/>
              </a:rPr>
              <a:t>(4), 1–21. </a:t>
            </a:r>
            <a:r>
              <a:rPr lang="en-GB" dirty="0">
                <a:effectLst/>
                <a:hlinkClick r:id="rId8"/>
              </a:rPr>
              <a:t>https://doi.org/10.1145/3450626.3459882</a:t>
            </a:r>
            <a:r>
              <a:rPr lang="en-GB" dirty="0">
                <a:effectLst/>
              </a:rPr>
              <a:t> </a:t>
            </a:r>
          </a:p>
        </p:txBody>
      </p:sp>
    </p:spTree>
    <p:extLst>
      <p:ext uri="{BB962C8B-B14F-4D97-AF65-F5344CB8AC3E}">
        <p14:creationId xmlns:p14="http://schemas.microsoft.com/office/powerpoint/2010/main" val="256930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CEE6-A2A8-D2BB-D5E6-2870A39724CF}"/>
              </a:ext>
            </a:extLst>
          </p:cNvPr>
          <p:cNvSpPr>
            <a:spLocks noGrp="1"/>
          </p:cNvSpPr>
          <p:nvPr>
            <p:ph type="title"/>
          </p:nvPr>
        </p:nvSpPr>
        <p:spPr/>
        <p:txBody>
          <a:bodyPr/>
          <a:lstStyle/>
          <a:p>
            <a:r>
              <a:rPr lang="en-US">
                <a:ea typeface="+mj-lt"/>
                <a:cs typeface="+mj-lt"/>
              </a:rPr>
              <a:t>Performance metrics of your experiment</a:t>
            </a:r>
            <a:endParaRPr lang="en-US"/>
          </a:p>
        </p:txBody>
      </p:sp>
      <p:sp>
        <p:nvSpPr>
          <p:cNvPr id="3" name="Content Placeholder 2">
            <a:extLst>
              <a:ext uri="{FF2B5EF4-FFF2-40B4-BE49-F238E27FC236}">
                <a16:creationId xmlns:a16="http://schemas.microsoft.com/office/drawing/2014/main" id="{B6D56189-71D4-1018-E00D-83514E8524F3}"/>
              </a:ext>
            </a:extLst>
          </p:cNvPr>
          <p:cNvSpPr>
            <a:spLocks noGrp="1"/>
          </p:cNvSpPr>
          <p:nvPr>
            <p:ph idx="1"/>
          </p:nvPr>
        </p:nvSpPr>
        <p:spPr/>
        <p:txBody>
          <a:bodyPr vert="horz" lIns="91440" tIns="45720" rIns="91440" bIns="45720" rtlCol="0" anchor="t">
            <a:normAutofit/>
          </a:bodyPr>
          <a:lstStyle/>
          <a:p>
            <a:r>
              <a:rPr lang="en-US" dirty="0">
                <a:cs typeface="Calibri"/>
              </a:rPr>
              <a:t>Correctness – That is the only performance metric for this experiment because the focus is on the capability of calculi to evaluate expressions correctly. When the resulting expressions from semantically same expressions are compared with a system’s results that is considered correct, quantum lambda calculus, the resulting expressions will be decided whether they are correct or not. Overall, the analysis of these results will suggest the correctness of calculi approach based on computational universality.</a:t>
            </a:r>
            <a:endParaRPr lang="en-US" dirty="0"/>
          </a:p>
        </p:txBody>
      </p:sp>
    </p:spTree>
    <p:extLst>
      <p:ext uri="{BB962C8B-B14F-4D97-AF65-F5344CB8AC3E}">
        <p14:creationId xmlns:p14="http://schemas.microsoft.com/office/powerpoint/2010/main" val="914614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5562</TotalTime>
  <Words>1837</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Research question, hypothesis and refined design</vt:lpstr>
      <vt:lpstr>Domain and scope of research - ACM 2012</vt:lpstr>
      <vt:lpstr>Gaps in the literature and research question</vt:lpstr>
      <vt:lpstr>hypothesis + research methods</vt:lpstr>
      <vt:lpstr>General and specific research objectives for experimental purposes towards hypothesis testing using statistical tools</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ege bulut</cp:lastModifiedBy>
  <cp:revision>58</cp:revision>
  <dcterms:created xsi:type="dcterms:W3CDTF">2023-02-01T16:33:55Z</dcterms:created>
  <dcterms:modified xsi:type="dcterms:W3CDTF">2023-04-08T14:31:54Z</dcterms:modified>
</cp:coreProperties>
</file>