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8" r:id="rId12"/>
    <p:sldId id="271" r:id="rId13"/>
    <p:sldId id="277" r:id="rId14"/>
    <p:sldId id="273" r:id="rId15"/>
    <p:sldId id="281" r:id="rId16"/>
    <p:sldId id="282" r:id="rId17"/>
    <p:sldId id="278" r:id="rId18"/>
    <p:sldId id="279" r:id="rId19"/>
    <p:sldId id="280" r:id="rId20"/>
    <p:sldId id="274" r:id="rId21"/>
    <p:sldId id="283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3" autoAdjust="0"/>
    <p:restoredTop sz="94660"/>
  </p:normalViewPr>
  <p:slideViewPr>
    <p:cSldViewPr snapToGrid="0">
      <p:cViewPr>
        <p:scale>
          <a:sx n="59" d="100"/>
          <a:sy n="59" d="100"/>
        </p:scale>
        <p:origin x="31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2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9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1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6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8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4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9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7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0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043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699" r:id="rId6"/>
    <p:sldLayoutId id="2147483695" r:id="rId7"/>
    <p:sldLayoutId id="2147483696" r:id="rId8"/>
    <p:sldLayoutId id="2147483697" r:id="rId9"/>
    <p:sldLayoutId id="2147483698" r:id="rId10"/>
    <p:sldLayoutId id="214748370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99A1-7FB5-439A-AFA1-942904CB7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/>
              <a:t>MATH 4730 Group 8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8867E-5285-4D71-A2AB-BCEA68FF2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CA" dirty="0"/>
              <a:t>BY: KOKO, Menelaos, and jay</a:t>
            </a:r>
          </a:p>
        </p:txBody>
      </p:sp>
    </p:spTree>
    <p:extLst>
      <p:ext uri="{BB962C8B-B14F-4D97-AF65-F5344CB8AC3E}">
        <p14:creationId xmlns:p14="http://schemas.microsoft.com/office/powerpoint/2010/main" val="1366353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2E68-EBD3-4A9B-9C84-8E2E55CA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58455"/>
            <a:ext cx="11029616" cy="622057"/>
          </a:xfrm>
        </p:spPr>
        <p:txBody>
          <a:bodyPr>
            <a:normAutofit/>
          </a:bodyPr>
          <a:lstStyle/>
          <a:p>
            <a:r>
              <a:rPr lang="en-CA" dirty="0"/>
              <a:t>Results (FULL model)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5F4E16A-A755-4045-BAEE-E32720A38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860887"/>
              </p:ext>
            </p:extLst>
          </p:nvPr>
        </p:nvGraphicFramePr>
        <p:xfrm>
          <a:off x="6324157" y="1561953"/>
          <a:ext cx="4533901" cy="2817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063">
                  <a:extLst>
                    <a:ext uri="{9D8B030D-6E8A-4147-A177-3AD203B41FA5}">
                      <a16:colId xmlns:a16="http://schemas.microsoft.com/office/drawing/2014/main" val="605883055"/>
                    </a:ext>
                  </a:extLst>
                </a:gridCol>
                <a:gridCol w="736063">
                  <a:extLst>
                    <a:ext uri="{9D8B030D-6E8A-4147-A177-3AD203B41FA5}">
                      <a16:colId xmlns:a16="http://schemas.microsoft.com/office/drawing/2014/main" val="2951997834"/>
                    </a:ext>
                  </a:extLst>
                </a:gridCol>
                <a:gridCol w="736063">
                  <a:extLst>
                    <a:ext uri="{9D8B030D-6E8A-4147-A177-3AD203B41FA5}">
                      <a16:colId xmlns:a16="http://schemas.microsoft.com/office/drawing/2014/main" val="1051509386"/>
                    </a:ext>
                  </a:extLst>
                </a:gridCol>
                <a:gridCol w="736063">
                  <a:extLst>
                    <a:ext uri="{9D8B030D-6E8A-4147-A177-3AD203B41FA5}">
                      <a16:colId xmlns:a16="http://schemas.microsoft.com/office/drawing/2014/main" val="1522545557"/>
                    </a:ext>
                  </a:extLst>
                </a:gridCol>
                <a:gridCol w="736063">
                  <a:extLst>
                    <a:ext uri="{9D8B030D-6E8A-4147-A177-3AD203B41FA5}">
                      <a16:colId xmlns:a16="http://schemas.microsoft.com/office/drawing/2014/main" val="3031274707"/>
                    </a:ext>
                  </a:extLst>
                </a:gridCol>
                <a:gridCol w="426793">
                  <a:extLst>
                    <a:ext uri="{9D8B030D-6E8A-4147-A177-3AD203B41FA5}">
                      <a16:colId xmlns:a16="http://schemas.microsoft.com/office/drawing/2014/main" val="4190121239"/>
                    </a:ext>
                  </a:extLst>
                </a:gridCol>
                <a:gridCol w="426793">
                  <a:extLst>
                    <a:ext uri="{9D8B030D-6E8A-4147-A177-3AD203B41FA5}">
                      <a16:colId xmlns:a16="http://schemas.microsoft.com/office/drawing/2014/main" val="1897337926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(I) Cycle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(J) Cycle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Mean Difference (I-J)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Std. Error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Sig.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95% Confidence Interval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7432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Lower Bound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Upper Bound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3757351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-5.33*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0.603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-6.56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-4.11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21624891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-2.00*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0.603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0.002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-3.22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-0.78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26835085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2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5.33*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0.603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4.11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6.56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4683154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3.33*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0.603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2.11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4.56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93057787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2.00*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0.603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0.002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0.78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3.22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784438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2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-3.33*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0.603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-4.56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-2.11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06718635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966E4A-E64F-453F-8ACC-EC6266D9E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824266"/>
              </p:ext>
            </p:extLst>
          </p:nvPr>
        </p:nvGraphicFramePr>
        <p:xfrm>
          <a:off x="581192" y="1561953"/>
          <a:ext cx="4533901" cy="2817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063">
                  <a:extLst>
                    <a:ext uri="{9D8B030D-6E8A-4147-A177-3AD203B41FA5}">
                      <a16:colId xmlns:a16="http://schemas.microsoft.com/office/drawing/2014/main" val="2363079474"/>
                    </a:ext>
                  </a:extLst>
                </a:gridCol>
                <a:gridCol w="736063">
                  <a:extLst>
                    <a:ext uri="{9D8B030D-6E8A-4147-A177-3AD203B41FA5}">
                      <a16:colId xmlns:a16="http://schemas.microsoft.com/office/drawing/2014/main" val="2267924382"/>
                    </a:ext>
                  </a:extLst>
                </a:gridCol>
                <a:gridCol w="736063">
                  <a:extLst>
                    <a:ext uri="{9D8B030D-6E8A-4147-A177-3AD203B41FA5}">
                      <a16:colId xmlns:a16="http://schemas.microsoft.com/office/drawing/2014/main" val="3278676188"/>
                    </a:ext>
                  </a:extLst>
                </a:gridCol>
                <a:gridCol w="736063">
                  <a:extLst>
                    <a:ext uri="{9D8B030D-6E8A-4147-A177-3AD203B41FA5}">
                      <a16:colId xmlns:a16="http://schemas.microsoft.com/office/drawing/2014/main" val="3797395473"/>
                    </a:ext>
                  </a:extLst>
                </a:gridCol>
                <a:gridCol w="736063">
                  <a:extLst>
                    <a:ext uri="{9D8B030D-6E8A-4147-A177-3AD203B41FA5}">
                      <a16:colId xmlns:a16="http://schemas.microsoft.com/office/drawing/2014/main" val="2698477800"/>
                    </a:ext>
                  </a:extLst>
                </a:gridCol>
                <a:gridCol w="426793">
                  <a:extLst>
                    <a:ext uri="{9D8B030D-6E8A-4147-A177-3AD203B41FA5}">
                      <a16:colId xmlns:a16="http://schemas.microsoft.com/office/drawing/2014/main" val="655080057"/>
                    </a:ext>
                  </a:extLst>
                </a:gridCol>
                <a:gridCol w="426793">
                  <a:extLst>
                    <a:ext uri="{9D8B030D-6E8A-4147-A177-3AD203B41FA5}">
                      <a16:colId xmlns:a16="http://schemas.microsoft.com/office/drawing/2014/main" val="116608625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(I) Operator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(J) Operator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Mean Difference (I-J)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Std. Error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Sig.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95% Confidence Interval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6027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Lower Bound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Upper Bound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2607211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40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50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-5.67*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0.603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-6.89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-4.44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67190718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60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0.67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0.603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0.277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-0.56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1.89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52792228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50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40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5.67*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0.603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4.44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6.89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64345846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60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6.33*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0.603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5.11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7.56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30334777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60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40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-0.67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0.603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0.277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-1.89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0.56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15081812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50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-6.33*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0.603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-7.56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-5.11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674552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38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2E68-EBD3-4A9B-9C84-8E2E55CA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58455"/>
            <a:ext cx="11029616" cy="622057"/>
          </a:xfrm>
        </p:spPr>
        <p:txBody>
          <a:bodyPr>
            <a:normAutofit/>
          </a:bodyPr>
          <a:lstStyle/>
          <a:p>
            <a:r>
              <a:rPr lang="en-CA" dirty="0"/>
              <a:t>Results (full model)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FE8FF5-86DB-45DD-A9C2-C0394EAF8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352495"/>
              </p:ext>
            </p:extLst>
          </p:nvPr>
        </p:nvGraphicFramePr>
        <p:xfrm>
          <a:off x="786755" y="1432810"/>
          <a:ext cx="9859982" cy="47846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3617">
                  <a:extLst>
                    <a:ext uri="{9D8B030D-6E8A-4147-A177-3AD203B41FA5}">
                      <a16:colId xmlns:a16="http://schemas.microsoft.com/office/drawing/2014/main" val="1072263319"/>
                    </a:ext>
                  </a:extLst>
                </a:gridCol>
                <a:gridCol w="1323617">
                  <a:extLst>
                    <a:ext uri="{9D8B030D-6E8A-4147-A177-3AD203B41FA5}">
                      <a16:colId xmlns:a16="http://schemas.microsoft.com/office/drawing/2014/main" val="3155989837"/>
                    </a:ext>
                  </a:extLst>
                </a:gridCol>
                <a:gridCol w="1323617">
                  <a:extLst>
                    <a:ext uri="{9D8B030D-6E8A-4147-A177-3AD203B41FA5}">
                      <a16:colId xmlns:a16="http://schemas.microsoft.com/office/drawing/2014/main" val="2038555145"/>
                    </a:ext>
                  </a:extLst>
                </a:gridCol>
                <a:gridCol w="1323617">
                  <a:extLst>
                    <a:ext uri="{9D8B030D-6E8A-4147-A177-3AD203B41FA5}">
                      <a16:colId xmlns:a16="http://schemas.microsoft.com/office/drawing/2014/main" val="2385215261"/>
                    </a:ext>
                  </a:extLst>
                </a:gridCol>
                <a:gridCol w="2282757">
                  <a:extLst>
                    <a:ext uri="{9D8B030D-6E8A-4147-A177-3AD203B41FA5}">
                      <a16:colId xmlns:a16="http://schemas.microsoft.com/office/drawing/2014/main" val="3740366510"/>
                    </a:ext>
                  </a:extLst>
                </a:gridCol>
                <a:gridCol w="2282757">
                  <a:extLst>
                    <a:ext uri="{9D8B030D-6E8A-4147-A177-3AD203B41FA5}">
                      <a16:colId xmlns:a16="http://schemas.microsoft.com/office/drawing/2014/main" val="3760891693"/>
                    </a:ext>
                  </a:extLst>
                </a:gridCol>
              </a:tblGrid>
              <a:tr h="17240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Tests of Between-Subjects Effects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extLst>
                  <a:ext uri="{0D108BD9-81ED-4DB2-BD59-A6C34878D82A}">
                    <a16:rowId xmlns:a16="http://schemas.microsoft.com/office/drawing/2014/main" val="3863489749"/>
                  </a:ext>
                </a:extLst>
              </a:tr>
              <a:tr h="31681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Dependent Variable:   Output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extLst>
                  <a:ext uri="{0D108BD9-81ED-4DB2-BD59-A6C34878D82A}">
                    <a16:rowId xmlns:a16="http://schemas.microsoft.com/office/drawing/2014/main" val="86114049"/>
                  </a:ext>
                </a:extLst>
              </a:tr>
              <a:tr h="47268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Source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Type III Sum of Squares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df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Mean Square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F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Sig.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extLst>
                  <a:ext uri="{0D108BD9-81ED-4DB2-BD59-A6C34878D82A}">
                    <a16:rowId xmlns:a16="http://schemas.microsoft.com/office/drawing/2014/main" val="2167134749"/>
                  </a:ext>
                </a:extLst>
              </a:tr>
              <a:tr h="31681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Corrected Model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1239.333a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72.902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22.241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extLst>
                  <a:ext uri="{0D108BD9-81ED-4DB2-BD59-A6C34878D82A}">
                    <a16:rowId xmlns:a16="http://schemas.microsoft.com/office/drawing/2014/main" val="409146749"/>
                  </a:ext>
                </a:extLst>
              </a:tr>
              <a:tr h="31681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Intercept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53770.67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53770.67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16404.61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extLst>
                  <a:ext uri="{0D108BD9-81ED-4DB2-BD59-A6C34878D82A}">
                    <a16:rowId xmlns:a16="http://schemas.microsoft.com/office/drawing/2014/main" val="1671410912"/>
                  </a:ext>
                </a:extLst>
              </a:tr>
              <a:tr h="31681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Operator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436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2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218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66.508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extLst>
                  <a:ext uri="{0D108BD9-81ED-4DB2-BD59-A6C34878D82A}">
                    <a16:rowId xmlns:a16="http://schemas.microsoft.com/office/drawing/2014/main" val="1846330900"/>
                  </a:ext>
                </a:extLst>
              </a:tr>
              <a:tr h="17240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Temp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50.074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50.074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15.277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extLst>
                  <a:ext uri="{0D108BD9-81ED-4DB2-BD59-A6C34878D82A}">
                    <a16:rowId xmlns:a16="http://schemas.microsoft.com/office/drawing/2014/main" val="1804230950"/>
                  </a:ext>
                </a:extLst>
              </a:tr>
              <a:tr h="17240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Cycle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261.333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2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130.667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39.864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extLst>
                  <a:ext uri="{0D108BD9-81ED-4DB2-BD59-A6C34878D82A}">
                    <a16:rowId xmlns:a16="http://schemas.microsoft.com/office/drawing/2014/main" val="1357438172"/>
                  </a:ext>
                </a:extLst>
              </a:tr>
              <a:tr h="31681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Operator * Temp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78.815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2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39.407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12.023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extLst>
                  <a:ext uri="{0D108BD9-81ED-4DB2-BD59-A6C34878D82A}">
                    <a16:rowId xmlns:a16="http://schemas.microsoft.com/office/drawing/2014/main" val="3825235817"/>
                  </a:ext>
                </a:extLst>
              </a:tr>
              <a:tr h="31681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Operator * Cycle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355.667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88.917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27.127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extLst>
                  <a:ext uri="{0D108BD9-81ED-4DB2-BD59-A6C34878D82A}">
                    <a16:rowId xmlns:a16="http://schemas.microsoft.com/office/drawing/2014/main" val="3517951483"/>
                  </a:ext>
                </a:extLst>
              </a:tr>
              <a:tr h="31681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Temp * Cycle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11.259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2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5.63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1.718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0.194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extLst>
                  <a:ext uri="{0D108BD9-81ED-4DB2-BD59-A6C34878D82A}">
                    <a16:rowId xmlns:a16="http://schemas.microsoft.com/office/drawing/2014/main" val="131164384"/>
                  </a:ext>
                </a:extLst>
              </a:tr>
              <a:tr h="47268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Operator * Temp * Cycle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46.185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11.546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3.523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0.016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extLst>
                  <a:ext uri="{0D108BD9-81ED-4DB2-BD59-A6C34878D82A}">
                    <a16:rowId xmlns:a16="http://schemas.microsoft.com/office/drawing/2014/main" val="457121185"/>
                  </a:ext>
                </a:extLst>
              </a:tr>
              <a:tr h="17240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Error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118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36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3.278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extLst>
                  <a:ext uri="{0D108BD9-81ED-4DB2-BD59-A6C34878D82A}">
                    <a16:rowId xmlns:a16="http://schemas.microsoft.com/office/drawing/2014/main" val="2422218444"/>
                  </a:ext>
                </a:extLst>
              </a:tr>
              <a:tr h="17240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Total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55128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54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extLst>
                  <a:ext uri="{0D108BD9-81ED-4DB2-BD59-A6C34878D82A}">
                    <a16:rowId xmlns:a16="http://schemas.microsoft.com/office/drawing/2014/main" val="944526762"/>
                  </a:ext>
                </a:extLst>
              </a:tr>
              <a:tr h="31681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Corrected Total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1357.333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53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extLst>
                  <a:ext uri="{0D108BD9-81ED-4DB2-BD59-A6C34878D82A}">
                    <a16:rowId xmlns:a16="http://schemas.microsoft.com/office/drawing/2014/main" val="212143447"/>
                  </a:ext>
                </a:extLst>
              </a:tr>
              <a:tr h="172409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a R Squared = .913 (Adjusted R Squared = .872)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5" marR="4095" marT="4095" marB="0" anchor="b"/>
                </a:tc>
                <a:extLst>
                  <a:ext uri="{0D108BD9-81ED-4DB2-BD59-A6C34878D82A}">
                    <a16:rowId xmlns:a16="http://schemas.microsoft.com/office/drawing/2014/main" val="3078688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94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2E68-EBD3-4A9B-9C84-8E2E55CA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58455"/>
            <a:ext cx="11029616" cy="622057"/>
          </a:xfrm>
        </p:spPr>
        <p:txBody>
          <a:bodyPr>
            <a:normAutofit/>
          </a:bodyPr>
          <a:lstStyle/>
          <a:p>
            <a:r>
              <a:rPr lang="en-CA" dirty="0"/>
              <a:t>Results (full model)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192338-5167-4C52-B785-ABC7E82A3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89" y="1380512"/>
            <a:ext cx="7060019" cy="52950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30E0B2-BACD-42C4-A5E6-8FE5CA29BC28}"/>
              </a:ext>
            </a:extLst>
          </p:cNvPr>
          <p:cNvSpPr txBox="1"/>
          <p:nvPr/>
        </p:nvSpPr>
        <p:spPr>
          <a:xfrm>
            <a:off x="8988056" y="3474020"/>
            <a:ext cx="188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327964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5147-4F6C-460D-955E-8CDD5B03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48885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F47C-6D0D-4D39-A61D-6C406F4A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5042"/>
            <a:ext cx="11029616" cy="600792"/>
          </a:xfrm>
        </p:spPr>
        <p:txBody>
          <a:bodyPr/>
          <a:lstStyle/>
          <a:p>
            <a:r>
              <a:rPr lang="en-CA" dirty="0"/>
              <a:t>Adequacy (QQ Plots)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7F3B92-E88E-462D-B61B-037332E42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6" y="1344385"/>
            <a:ext cx="5265556" cy="31075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EF9C86-1FD1-47FC-B432-F62045311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95215"/>
            <a:ext cx="5265555" cy="310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45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F47C-6D0D-4D39-A61D-6C406F4A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5042"/>
            <a:ext cx="11029616" cy="600792"/>
          </a:xfrm>
        </p:spPr>
        <p:txBody>
          <a:bodyPr/>
          <a:lstStyle/>
          <a:p>
            <a:r>
              <a:rPr lang="en-CA" dirty="0"/>
              <a:t>Adequacy (QQ Plots)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E23832-23BE-40B3-80DB-87C2EB757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59" y="1536911"/>
            <a:ext cx="3206040" cy="18920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A144A7-F87E-499D-B3E5-0E9FC850E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28" y="3986833"/>
            <a:ext cx="3573237" cy="2108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25EE3-AF35-4056-809E-67C83AFAE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955" y="2359621"/>
            <a:ext cx="4113289" cy="242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87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F47C-6D0D-4D39-A61D-6C406F4A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5042"/>
            <a:ext cx="11029616" cy="600792"/>
          </a:xfrm>
        </p:spPr>
        <p:txBody>
          <a:bodyPr/>
          <a:lstStyle/>
          <a:p>
            <a:r>
              <a:rPr lang="en-CA" dirty="0"/>
              <a:t>Adequacy (QQ Plots)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B12F2B-1F77-4BAF-AF69-C45C45793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72" y="1556657"/>
            <a:ext cx="3172581" cy="1872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D2B22D-E415-4123-B712-3E55C2640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97" y="3827907"/>
            <a:ext cx="3894363" cy="2298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01DBFF-2425-425E-9EDB-076E69A11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352" y="2339268"/>
            <a:ext cx="3692979" cy="217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77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9679-3F8A-44EF-8302-F7A1D126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48144"/>
            <a:ext cx="11029616" cy="533131"/>
          </a:xfrm>
        </p:spPr>
        <p:txBody>
          <a:bodyPr/>
          <a:lstStyle/>
          <a:p>
            <a:r>
              <a:rPr lang="en-CA" dirty="0"/>
              <a:t>Adequacy (Residuals)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BEC4E-FDF5-482E-A5DD-5AC04A1AE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1413162"/>
            <a:ext cx="671999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20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9679-3F8A-44EF-8302-F7A1D126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48144"/>
            <a:ext cx="11029616" cy="533131"/>
          </a:xfrm>
        </p:spPr>
        <p:txBody>
          <a:bodyPr/>
          <a:lstStyle/>
          <a:p>
            <a:r>
              <a:rPr lang="en-CA" dirty="0"/>
              <a:t>Adequacy (Residuals)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74FC6-D71A-4AB1-B011-BFDCAA0D3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6" y="1450109"/>
            <a:ext cx="67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20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9679-3F8A-44EF-8302-F7A1D126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48144"/>
            <a:ext cx="11029616" cy="533131"/>
          </a:xfrm>
        </p:spPr>
        <p:txBody>
          <a:bodyPr/>
          <a:lstStyle/>
          <a:p>
            <a:r>
              <a:rPr lang="en-CA" dirty="0"/>
              <a:t>Adequacy (Residuals)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BEDF0A-FD73-488C-976D-90713F374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5" y="1459345"/>
            <a:ext cx="67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8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3A53A-CECE-4213-86DC-A169D2055B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443"/>
          <a:stretch/>
        </p:blipFill>
        <p:spPr>
          <a:xfrm>
            <a:off x="-18025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3A42A7-9775-4E4F-8791-8F023DC1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75482-FFC5-4B8C-8BC8-0C95F0ECC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We will be presenting QUESTION 5.21</a:t>
            </a:r>
            <a:endParaRPr lang="en-CA" i="1" dirty="0">
              <a:solidFill>
                <a:schemeClr val="tx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250BDCB-0ACB-47A3-86A3-4E04437817E3}"/>
              </a:ext>
            </a:extLst>
          </p:cNvPr>
          <p:cNvSpPr txBox="1">
            <a:spLocks/>
          </p:cNvSpPr>
          <p:nvPr/>
        </p:nvSpPr>
        <p:spPr>
          <a:xfrm>
            <a:off x="912037" y="3009352"/>
            <a:ext cx="10225530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i="1" dirty="0">
                <a:solidFill>
                  <a:schemeClr val="tx1"/>
                </a:solidFill>
              </a:rPr>
              <a:t>DESIGN AND ANALYSIS OF EXPERIMENTS 10</a:t>
            </a:r>
            <a:r>
              <a:rPr lang="en-CA" i="1" baseline="30000" dirty="0">
                <a:solidFill>
                  <a:schemeClr val="tx1"/>
                </a:solidFill>
              </a:rPr>
              <a:t>TH</a:t>
            </a:r>
            <a:r>
              <a:rPr lang="en-CA" i="1" dirty="0">
                <a:solidFill>
                  <a:schemeClr val="tx1"/>
                </a:solidFill>
              </a:rPr>
              <a:t> edition- Douglas C. MONTGOMERY</a:t>
            </a:r>
          </a:p>
        </p:txBody>
      </p:sp>
    </p:spTree>
    <p:extLst>
      <p:ext uri="{BB962C8B-B14F-4D97-AF65-F5344CB8AC3E}">
        <p14:creationId xmlns:p14="http://schemas.microsoft.com/office/powerpoint/2010/main" val="1581907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D539-0767-4C83-8770-EF74008E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48839-16E1-46E2-B188-53BEC0AE2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5636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57BF-2A2E-4108-9539-8BD97333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YOU!</a:t>
            </a:r>
          </a:p>
        </p:txBody>
      </p:sp>
      <p:pic>
        <p:nvPicPr>
          <p:cNvPr id="4" name="Picture 2" descr="Image result for nerd Smiley face">
            <a:extLst>
              <a:ext uri="{FF2B5EF4-FFF2-40B4-BE49-F238E27FC236}">
                <a16:creationId xmlns:a16="http://schemas.microsoft.com/office/drawing/2014/main" id="{32935D38-DA7E-45DF-B6E0-4A8C85FDE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108" y="1978890"/>
            <a:ext cx="4488873" cy="448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595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D539-0767-4C83-8770-EF74008E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5041"/>
            <a:ext cx="11029616" cy="579527"/>
          </a:xfrm>
        </p:spPr>
        <p:txBody>
          <a:bodyPr/>
          <a:lstStyle/>
          <a:p>
            <a:r>
              <a:rPr lang="en-CA" dirty="0"/>
              <a:t>Appendix 1: Multi-comparison (Operator)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7F1BDE-0163-4E59-9DA8-27A532799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873818"/>
              </p:ext>
            </p:extLst>
          </p:nvPr>
        </p:nvGraphicFramePr>
        <p:xfrm>
          <a:off x="581192" y="1224568"/>
          <a:ext cx="10774381" cy="53565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972">
                  <a:extLst>
                    <a:ext uri="{9D8B030D-6E8A-4147-A177-3AD203B41FA5}">
                      <a16:colId xmlns:a16="http://schemas.microsoft.com/office/drawing/2014/main" val="175909745"/>
                    </a:ext>
                  </a:extLst>
                </a:gridCol>
                <a:gridCol w="926972">
                  <a:extLst>
                    <a:ext uri="{9D8B030D-6E8A-4147-A177-3AD203B41FA5}">
                      <a16:colId xmlns:a16="http://schemas.microsoft.com/office/drawing/2014/main" val="419474601"/>
                    </a:ext>
                  </a:extLst>
                </a:gridCol>
                <a:gridCol w="926972">
                  <a:extLst>
                    <a:ext uri="{9D8B030D-6E8A-4147-A177-3AD203B41FA5}">
                      <a16:colId xmlns:a16="http://schemas.microsoft.com/office/drawing/2014/main" val="798346452"/>
                    </a:ext>
                  </a:extLst>
                </a:gridCol>
                <a:gridCol w="1598693">
                  <a:extLst>
                    <a:ext uri="{9D8B030D-6E8A-4147-A177-3AD203B41FA5}">
                      <a16:colId xmlns:a16="http://schemas.microsoft.com/office/drawing/2014/main" val="1060559067"/>
                    </a:ext>
                  </a:extLst>
                </a:gridCol>
                <a:gridCol w="1598693">
                  <a:extLst>
                    <a:ext uri="{9D8B030D-6E8A-4147-A177-3AD203B41FA5}">
                      <a16:colId xmlns:a16="http://schemas.microsoft.com/office/drawing/2014/main" val="1928822655"/>
                    </a:ext>
                  </a:extLst>
                </a:gridCol>
                <a:gridCol w="1598693">
                  <a:extLst>
                    <a:ext uri="{9D8B030D-6E8A-4147-A177-3AD203B41FA5}">
                      <a16:colId xmlns:a16="http://schemas.microsoft.com/office/drawing/2014/main" val="1234460852"/>
                    </a:ext>
                  </a:extLst>
                </a:gridCol>
                <a:gridCol w="1598693">
                  <a:extLst>
                    <a:ext uri="{9D8B030D-6E8A-4147-A177-3AD203B41FA5}">
                      <a16:colId xmlns:a16="http://schemas.microsoft.com/office/drawing/2014/main" val="3047507471"/>
                    </a:ext>
                  </a:extLst>
                </a:gridCol>
                <a:gridCol w="1598693">
                  <a:extLst>
                    <a:ext uri="{9D8B030D-6E8A-4147-A177-3AD203B41FA5}">
                      <a16:colId xmlns:a16="http://schemas.microsoft.com/office/drawing/2014/main" val="2533771784"/>
                    </a:ext>
                  </a:extLst>
                </a:gridCol>
              </a:tblGrid>
              <a:tr h="17984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Multiple Comparisons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extLst>
                  <a:ext uri="{0D108BD9-81ED-4DB2-BD59-A6C34878D82A}">
                    <a16:rowId xmlns:a16="http://schemas.microsoft.com/office/drawing/2014/main" val="573731655"/>
                  </a:ext>
                </a:extLst>
              </a:tr>
              <a:tr h="20000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Dependent Variable:   Output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extLst>
                  <a:ext uri="{0D108BD9-81ED-4DB2-BD59-A6C34878D82A}">
                    <a16:rowId xmlns:a16="http://schemas.microsoft.com/office/drawing/2014/main" val="2561745519"/>
                  </a:ext>
                </a:extLst>
              </a:tr>
              <a:tr h="291025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(I) Operator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(J) Operator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Mean Difference (I-J)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Std. Error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Sig.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95% Confidence Interval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128993"/>
                  </a:ext>
                </a:extLst>
              </a:tr>
              <a:tr h="195056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Lower Bound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Upper Bound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extLst>
                  <a:ext uri="{0D108BD9-81ED-4DB2-BD59-A6C34878D82A}">
                    <a16:rowId xmlns:a16="http://schemas.microsoft.com/office/drawing/2014/main" val="2710054337"/>
                  </a:ext>
                </a:extLst>
              </a:tr>
              <a:tr h="19505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Tukey HSD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40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-5.67*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-7.14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-4.19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extLst>
                  <a:ext uri="{0D108BD9-81ED-4DB2-BD59-A6C34878D82A}">
                    <a16:rowId xmlns:a16="http://schemas.microsoft.com/office/drawing/2014/main" val="73669726"/>
                  </a:ext>
                </a:extLst>
              </a:tr>
              <a:tr h="179841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0.517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-0.81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2.14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extLst>
                  <a:ext uri="{0D108BD9-81ED-4DB2-BD59-A6C34878D82A}">
                    <a16:rowId xmlns:a16="http://schemas.microsoft.com/office/drawing/2014/main" val="1172644416"/>
                  </a:ext>
                </a:extLst>
              </a:tr>
              <a:tr h="179841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40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5.67*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4.19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7.14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extLst>
                  <a:ext uri="{0D108BD9-81ED-4DB2-BD59-A6C34878D82A}">
                    <a16:rowId xmlns:a16="http://schemas.microsoft.com/office/drawing/2014/main" val="43496334"/>
                  </a:ext>
                </a:extLst>
              </a:tr>
              <a:tr h="179841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6.33*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4.86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7.81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extLst>
                  <a:ext uri="{0D108BD9-81ED-4DB2-BD59-A6C34878D82A}">
                    <a16:rowId xmlns:a16="http://schemas.microsoft.com/office/drawing/2014/main" val="2635984650"/>
                  </a:ext>
                </a:extLst>
              </a:tr>
              <a:tr h="179841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-0.67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0.517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-2.14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0.81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extLst>
                  <a:ext uri="{0D108BD9-81ED-4DB2-BD59-A6C34878D82A}">
                    <a16:rowId xmlns:a16="http://schemas.microsoft.com/office/drawing/2014/main" val="3395704967"/>
                  </a:ext>
                </a:extLst>
              </a:tr>
              <a:tr h="179841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-6.33*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-7.81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-4.86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extLst>
                  <a:ext uri="{0D108BD9-81ED-4DB2-BD59-A6C34878D82A}">
                    <a16:rowId xmlns:a16="http://schemas.microsoft.com/office/drawing/2014/main" val="3120254649"/>
                  </a:ext>
                </a:extLst>
              </a:tr>
              <a:tr h="17984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Scheffe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-5.67*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-7.21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-4.13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extLst>
                  <a:ext uri="{0D108BD9-81ED-4DB2-BD59-A6C34878D82A}">
                    <a16:rowId xmlns:a16="http://schemas.microsoft.com/office/drawing/2014/main" val="3187278116"/>
                  </a:ext>
                </a:extLst>
              </a:tr>
              <a:tr h="179841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0.549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-0.87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2.21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extLst>
                  <a:ext uri="{0D108BD9-81ED-4DB2-BD59-A6C34878D82A}">
                    <a16:rowId xmlns:a16="http://schemas.microsoft.com/office/drawing/2014/main" val="3880522439"/>
                  </a:ext>
                </a:extLst>
              </a:tr>
              <a:tr h="179841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5.67*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4.13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7.21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extLst>
                  <a:ext uri="{0D108BD9-81ED-4DB2-BD59-A6C34878D82A}">
                    <a16:rowId xmlns:a16="http://schemas.microsoft.com/office/drawing/2014/main" val="1826095088"/>
                  </a:ext>
                </a:extLst>
              </a:tr>
              <a:tr h="179841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6.33*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4.79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7.87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extLst>
                  <a:ext uri="{0D108BD9-81ED-4DB2-BD59-A6C34878D82A}">
                    <a16:rowId xmlns:a16="http://schemas.microsoft.com/office/drawing/2014/main" val="3018697444"/>
                  </a:ext>
                </a:extLst>
              </a:tr>
              <a:tr h="179841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-0.67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0.549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-2.21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0.87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extLst>
                  <a:ext uri="{0D108BD9-81ED-4DB2-BD59-A6C34878D82A}">
                    <a16:rowId xmlns:a16="http://schemas.microsoft.com/office/drawing/2014/main" val="2184091097"/>
                  </a:ext>
                </a:extLst>
              </a:tr>
              <a:tr h="179841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-6.33*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-7.87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-4.79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extLst>
                  <a:ext uri="{0D108BD9-81ED-4DB2-BD59-A6C34878D82A}">
                    <a16:rowId xmlns:a16="http://schemas.microsoft.com/office/drawing/2014/main" val="1196955970"/>
                  </a:ext>
                </a:extLst>
              </a:tr>
              <a:tr h="17984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LSD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-5.67*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0.603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-6.89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-4.44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extLst>
                  <a:ext uri="{0D108BD9-81ED-4DB2-BD59-A6C34878D82A}">
                    <a16:rowId xmlns:a16="http://schemas.microsoft.com/office/drawing/2014/main" val="4250940925"/>
                  </a:ext>
                </a:extLst>
              </a:tr>
              <a:tr h="179841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0.277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-0.56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1.89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extLst>
                  <a:ext uri="{0D108BD9-81ED-4DB2-BD59-A6C34878D82A}">
                    <a16:rowId xmlns:a16="http://schemas.microsoft.com/office/drawing/2014/main" val="2075508424"/>
                  </a:ext>
                </a:extLst>
              </a:tr>
              <a:tr h="179841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5.67*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4.44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6.89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extLst>
                  <a:ext uri="{0D108BD9-81ED-4DB2-BD59-A6C34878D82A}">
                    <a16:rowId xmlns:a16="http://schemas.microsoft.com/office/drawing/2014/main" val="223551047"/>
                  </a:ext>
                </a:extLst>
              </a:tr>
              <a:tr h="179841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6.33*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5.11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7.56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extLst>
                  <a:ext uri="{0D108BD9-81ED-4DB2-BD59-A6C34878D82A}">
                    <a16:rowId xmlns:a16="http://schemas.microsoft.com/office/drawing/2014/main" val="1605454965"/>
                  </a:ext>
                </a:extLst>
              </a:tr>
              <a:tr h="179841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-0.67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0.277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-1.89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0.56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extLst>
                  <a:ext uri="{0D108BD9-81ED-4DB2-BD59-A6C34878D82A}">
                    <a16:rowId xmlns:a16="http://schemas.microsoft.com/office/drawing/2014/main" val="418514829"/>
                  </a:ext>
                </a:extLst>
              </a:tr>
              <a:tr h="179841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-6.33*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-7.56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-5.11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extLst>
                  <a:ext uri="{0D108BD9-81ED-4DB2-BD59-A6C34878D82A}">
                    <a16:rowId xmlns:a16="http://schemas.microsoft.com/office/drawing/2014/main" val="3536731265"/>
                  </a:ext>
                </a:extLst>
              </a:tr>
              <a:tr h="19505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Bonferroni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-5.67*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-7.18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-4.15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extLst>
                  <a:ext uri="{0D108BD9-81ED-4DB2-BD59-A6C34878D82A}">
                    <a16:rowId xmlns:a16="http://schemas.microsoft.com/office/drawing/2014/main" val="2203858904"/>
                  </a:ext>
                </a:extLst>
              </a:tr>
              <a:tr h="179841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0.83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-0.85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2.18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extLst>
                  <a:ext uri="{0D108BD9-81ED-4DB2-BD59-A6C34878D82A}">
                    <a16:rowId xmlns:a16="http://schemas.microsoft.com/office/drawing/2014/main" val="152847419"/>
                  </a:ext>
                </a:extLst>
              </a:tr>
              <a:tr h="179841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5.67*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4.15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7.18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extLst>
                  <a:ext uri="{0D108BD9-81ED-4DB2-BD59-A6C34878D82A}">
                    <a16:rowId xmlns:a16="http://schemas.microsoft.com/office/drawing/2014/main" val="2143080327"/>
                  </a:ext>
                </a:extLst>
              </a:tr>
              <a:tr h="179841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6.33*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4.82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7.85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extLst>
                  <a:ext uri="{0D108BD9-81ED-4DB2-BD59-A6C34878D82A}">
                    <a16:rowId xmlns:a16="http://schemas.microsoft.com/office/drawing/2014/main" val="1300304296"/>
                  </a:ext>
                </a:extLst>
              </a:tr>
              <a:tr h="179841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-0.67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0.83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-2.18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0.85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extLst>
                  <a:ext uri="{0D108BD9-81ED-4DB2-BD59-A6C34878D82A}">
                    <a16:rowId xmlns:a16="http://schemas.microsoft.com/office/drawing/2014/main" val="3996085843"/>
                  </a:ext>
                </a:extLst>
              </a:tr>
              <a:tr h="179841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-6.33*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-7.85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-4.82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3" marR="3223" marT="3223" marB="0" anchor="b"/>
                </a:tc>
                <a:extLst>
                  <a:ext uri="{0D108BD9-81ED-4DB2-BD59-A6C34878D82A}">
                    <a16:rowId xmlns:a16="http://schemas.microsoft.com/office/drawing/2014/main" val="2888004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010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D539-0767-4C83-8770-EF74008E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5041"/>
            <a:ext cx="11029616" cy="579527"/>
          </a:xfrm>
        </p:spPr>
        <p:txBody>
          <a:bodyPr/>
          <a:lstStyle/>
          <a:p>
            <a:r>
              <a:rPr lang="en-CA" dirty="0"/>
              <a:t>Appendix 2: Multi-comparison (Operator)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ADB2BF-E12E-4B53-BF9E-5450EC4F3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338714"/>
              </p:ext>
            </p:extLst>
          </p:nvPr>
        </p:nvGraphicFramePr>
        <p:xfrm>
          <a:off x="1070345" y="1224568"/>
          <a:ext cx="10377377" cy="5532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814">
                  <a:extLst>
                    <a:ext uri="{9D8B030D-6E8A-4147-A177-3AD203B41FA5}">
                      <a16:colId xmlns:a16="http://schemas.microsoft.com/office/drawing/2014/main" val="509250493"/>
                    </a:ext>
                  </a:extLst>
                </a:gridCol>
                <a:gridCol w="892814">
                  <a:extLst>
                    <a:ext uri="{9D8B030D-6E8A-4147-A177-3AD203B41FA5}">
                      <a16:colId xmlns:a16="http://schemas.microsoft.com/office/drawing/2014/main" val="1982812282"/>
                    </a:ext>
                  </a:extLst>
                </a:gridCol>
                <a:gridCol w="892814">
                  <a:extLst>
                    <a:ext uri="{9D8B030D-6E8A-4147-A177-3AD203B41FA5}">
                      <a16:colId xmlns:a16="http://schemas.microsoft.com/office/drawing/2014/main" val="1683355789"/>
                    </a:ext>
                  </a:extLst>
                </a:gridCol>
                <a:gridCol w="1539787">
                  <a:extLst>
                    <a:ext uri="{9D8B030D-6E8A-4147-A177-3AD203B41FA5}">
                      <a16:colId xmlns:a16="http://schemas.microsoft.com/office/drawing/2014/main" val="3440870243"/>
                    </a:ext>
                  </a:extLst>
                </a:gridCol>
                <a:gridCol w="1539787">
                  <a:extLst>
                    <a:ext uri="{9D8B030D-6E8A-4147-A177-3AD203B41FA5}">
                      <a16:colId xmlns:a16="http://schemas.microsoft.com/office/drawing/2014/main" val="3176605083"/>
                    </a:ext>
                  </a:extLst>
                </a:gridCol>
                <a:gridCol w="1539787">
                  <a:extLst>
                    <a:ext uri="{9D8B030D-6E8A-4147-A177-3AD203B41FA5}">
                      <a16:colId xmlns:a16="http://schemas.microsoft.com/office/drawing/2014/main" val="1198811855"/>
                    </a:ext>
                  </a:extLst>
                </a:gridCol>
                <a:gridCol w="1539787">
                  <a:extLst>
                    <a:ext uri="{9D8B030D-6E8A-4147-A177-3AD203B41FA5}">
                      <a16:colId xmlns:a16="http://schemas.microsoft.com/office/drawing/2014/main" val="2570932953"/>
                    </a:ext>
                  </a:extLst>
                </a:gridCol>
                <a:gridCol w="1539787">
                  <a:extLst>
                    <a:ext uri="{9D8B030D-6E8A-4147-A177-3AD203B41FA5}">
                      <a16:colId xmlns:a16="http://schemas.microsoft.com/office/drawing/2014/main" val="2797304928"/>
                    </a:ext>
                  </a:extLst>
                </a:gridCol>
              </a:tblGrid>
              <a:tr h="17439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Multiple Comparisons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extLst>
                  <a:ext uri="{0D108BD9-81ED-4DB2-BD59-A6C34878D82A}">
                    <a16:rowId xmlns:a16="http://schemas.microsoft.com/office/drawing/2014/main" val="2138322743"/>
                  </a:ext>
                </a:extLst>
              </a:tr>
              <a:tr h="34568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Dependent Variable:   Output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extLst>
                  <a:ext uri="{0D108BD9-81ED-4DB2-BD59-A6C34878D82A}">
                    <a16:rowId xmlns:a16="http://schemas.microsoft.com/office/drawing/2014/main" val="3832953344"/>
                  </a:ext>
                </a:extLst>
              </a:tr>
              <a:tr h="345688"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(I) Cycle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(J) Cycle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Mean Difference (I-J)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Std. Error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Sig.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95% Confidence Interval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888922"/>
                  </a:ext>
                </a:extLst>
              </a:tr>
              <a:tr h="174393"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Lower Bound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Upper Bound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extLst>
                  <a:ext uri="{0D108BD9-81ED-4DB2-BD59-A6C34878D82A}">
                    <a16:rowId xmlns:a16="http://schemas.microsoft.com/office/drawing/2014/main" val="3092610176"/>
                  </a:ext>
                </a:extLst>
              </a:tr>
              <a:tr h="178612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Tukey HSD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-5.33*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-6.81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-3.86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extLst>
                  <a:ext uri="{0D108BD9-81ED-4DB2-BD59-A6C34878D82A}">
                    <a16:rowId xmlns:a16="http://schemas.microsoft.com/office/drawing/2014/main" val="2167486755"/>
                  </a:ext>
                </a:extLst>
              </a:tr>
              <a:tr h="174393"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-2.00*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0.006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-3.48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-0.52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extLst>
                  <a:ext uri="{0D108BD9-81ED-4DB2-BD59-A6C34878D82A}">
                    <a16:rowId xmlns:a16="http://schemas.microsoft.com/office/drawing/2014/main" val="4263101717"/>
                  </a:ext>
                </a:extLst>
              </a:tr>
              <a:tr h="174393"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5.33*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3.86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6.81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extLst>
                  <a:ext uri="{0D108BD9-81ED-4DB2-BD59-A6C34878D82A}">
                    <a16:rowId xmlns:a16="http://schemas.microsoft.com/office/drawing/2014/main" val="3509735927"/>
                  </a:ext>
                </a:extLst>
              </a:tr>
              <a:tr h="174393"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3.33*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0.603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1.86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4.81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extLst>
                  <a:ext uri="{0D108BD9-81ED-4DB2-BD59-A6C34878D82A}">
                    <a16:rowId xmlns:a16="http://schemas.microsoft.com/office/drawing/2014/main" val="2146334826"/>
                  </a:ext>
                </a:extLst>
              </a:tr>
              <a:tr h="174393"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3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2.00*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0.006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0.52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3.48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extLst>
                  <a:ext uri="{0D108BD9-81ED-4DB2-BD59-A6C34878D82A}">
                    <a16:rowId xmlns:a16="http://schemas.microsoft.com/office/drawing/2014/main" val="2716940788"/>
                  </a:ext>
                </a:extLst>
              </a:tr>
              <a:tr h="174393"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-3.33*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-4.81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-1.86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extLst>
                  <a:ext uri="{0D108BD9-81ED-4DB2-BD59-A6C34878D82A}">
                    <a16:rowId xmlns:a16="http://schemas.microsoft.com/office/drawing/2014/main" val="1819033699"/>
                  </a:ext>
                </a:extLst>
              </a:tr>
              <a:tr h="174393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Scheffe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-5.33*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-6.87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-3.79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extLst>
                  <a:ext uri="{0D108BD9-81ED-4DB2-BD59-A6C34878D82A}">
                    <a16:rowId xmlns:a16="http://schemas.microsoft.com/office/drawing/2014/main" val="3066520637"/>
                  </a:ext>
                </a:extLst>
              </a:tr>
              <a:tr h="174393"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-2.00*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0.008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-3.54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-0.46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extLst>
                  <a:ext uri="{0D108BD9-81ED-4DB2-BD59-A6C34878D82A}">
                    <a16:rowId xmlns:a16="http://schemas.microsoft.com/office/drawing/2014/main" val="3517227979"/>
                  </a:ext>
                </a:extLst>
              </a:tr>
              <a:tr h="174393"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5.33*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3.79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6.87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extLst>
                  <a:ext uri="{0D108BD9-81ED-4DB2-BD59-A6C34878D82A}">
                    <a16:rowId xmlns:a16="http://schemas.microsoft.com/office/drawing/2014/main" val="4054017095"/>
                  </a:ext>
                </a:extLst>
              </a:tr>
              <a:tr h="174393"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3.33*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1.79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4.87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extLst>
                  <a:ext uri="{0D108BD9-81ED-4DB2-BD59-A6C34878D82A}">
                    <a16:rowId xmlns:a16="http://schemas.microsoft.com/office/drawing/2014/main" val="2659931025"/>
                  </a:ext>
                </a:extLst>
              </a:tr>
              <a:tr h="174393"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3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2.00*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0.008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0.46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3.54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extLst>
                  <a:ext uri="{0D108BD9-81ED-4DB2-BD59-A6C34878D82A}">
                    <a16:rowId xmlns:a16="http://schemas.microsoft.com/office/drawing/2014/main" val="2360815226"/>
                  </a:ext>
                </a:extLst>
              </a:tr>
              <a:tr h="174393"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-3.33*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-4.87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-1.79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extLst>
                  <a:ext uri="{0D108BD9-81ED-4DB2-BD59-A6C34878D82A}">
                    <a16:rowId xmlns:a16="http://schemas.microsoft.com/office/drawing/2014/main" val="1721064234"/>
                  </a:ext>
                </a:extLst>
              </a:tr>
              <a:tr h="174393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LSD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-5.33*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-6.56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-4.11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extLst>
                  <a:ext uri="{0D108BD9-81ED-4DB2-BD59-A6C34878D82A}">
                    <a16:rowId xmlns:a16="http://schemas.microsoft.com/office/drawing/2014/main" val="1336140064"/>
                  </a:ext>
                </a:extLst>
              </a:tr>
              <a:tr h="174393"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-2.00*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-3.22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-0.78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extLst>
                  <a:ext uri="{0D108BD9-81ED-4DB2-BD59-A6C34878D82A}">
                    <a16:rowId xmlns:a16="http://schemas.microsoft.com/office/drawing/2014/main" val="885270311"/>
                  </a:ext>
                </a:extLst>
              </a:tr>
              <a:tr h="174393"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5.33*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4.11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6.56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extLst>
                  <a:ext uri="{0D108BD9-81ED-4DB2-BD59-A6C34878D82A}">
                    <a16:rowId xmlns:a16="http://schemas.microsoft.com/office/drawing/2014/main" val="1267064824"/>
                  </a:ext>
                </a:extLst>
              </a:tr>
              <a:tr h="174393"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3.33*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2.11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4.56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extLst>
                  <a:ext uri="{0D108BD9-81ED-4DB2-BD59-A6C34878D82A}">
                    <a16:rowId xmlns:a16="http://schemas.microsoft.com/office/drawing/2014/main" val="1968124093"/>
                  </a:ext>
                </a:extLst>
              </a:tr>
              <a:tr h="174393"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3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2.00*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0.78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3.22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extLst>
                  <a:ext uri="{0D108BD9-81ED-4DB2-BD59-A6C34878D82A}">
                    <a16:rowId xmlns:a16="http://schemas.microsoft.com/office/drawing/2014/main" val="1780864735"/>
                  </a:ext>
                </a:extLst>
              </a:tr>
              <a:tr h="174393"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-3.33*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-4.56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-2.11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extLst>
                  <a:ext uri="{0D108BD9-81ED-4DB2-BD59-A6C34878D82A}">
                    <a16:rowId xmlns:a16="http://schemas.microsoft.com/office/drawing/2014/main" val="970468090"/>
                  </a:ext>
                </a:extLst>
              </a:tr>
              <a:tr h="178612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Bonferroni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-5.33*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-6.85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-3.82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extLst>
                  <a:ext uri="{0D108BD9-81ED-4DB2-BD59-A6C34878D82A}">
                    <a16:rowId xmlns:a16="http://schemas.microsoft.com/office/drawing/2014/main" val="469748119"/>
                  </a:ext>
                </a:extLst>
              </a:tr>
              <a:tr h="174393"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-2.00*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0.006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-3.52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-0.48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extLst>
                  <a:ext uri="{0D108BD9-81ED-4DB2-BD59-A6C34878D82A}">
                    <a16:rowId xmlns:a16="http://schemas.microsoft.com/office/drawing/2014/main" val="2793541298"/>
                  </a:ext>
                </a:extLst>
              </a:tr>
              <a:tr h="174393"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5.33*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3.82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6.85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extLst>
                  <a:ext uri="{0D108BD9-81ED-4DB2-BD59-A6C34878D82A}">
                    <a16:rowId xmlns:a16="http://schemas.microsoft.com/office/drawing/2014/main" val="3469524961"/>
                  </a:ext>
                </a:extLst>
              </a:tr>
              <a:tr h="174393"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3.33*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1.82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4.85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extLst>
                  <a:ext uri="{0D108BD9-81ED-4DB2-BD59-A6C34878D82A}">
                    <a16:rowId xmlns:a16="http://schemas.microsoft.com/office/drawing/2014/main" val="3607965962"/>
                  </a:ext>
                </a:extLst>
              </a:tr>
              <a:tr h="174393"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3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2.00*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0.006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0.48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3.52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extLst>
                  <a:ext uri="{0D108BD9-81ED-4DB2-BD59-A6C34878D82A}">
                    <a16:rowId xmlns:a16="http://schemas.microsoft.com/office/drawing/2014/main" val="2660768536"/>
                  </a:ext>
                </a:extLst>
              </a:tr>
              <a:tr h="174393"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-3.33*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-4.85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-1.82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7" marR="3307" marT="3307" marB="0" anchor="b"/>
                </a:tc>
                <a:extLst>
                  <a:ext uri="{0D108BD9-81ED-4DB2-BD59-A6C34878D82A}">
                    <a16:rowId xmlns:a16="http://schemas.microsoft.com/office/drawing/2014/main" val="3837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7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FD86-3081-400A-972A-1B8FCE8B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36" y="723013"/>
            <a:ext cx="11029616" cy="692941"/>
          </a:xfrm>
        </p:spPr>
        <p:txBody>
          <a:bodyPr/>
          <a:lstStyle/>
          <a:p>
            <a:r>
              <a:rPr lang="en-CA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B9ECE-ECD0-4E9B-B134-7DF5BCF5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337" y="1488558"/>
            <a:ext cx="11029615" cy="4111256"/>
          </a:xfrm>
        </p:spPr>
        <p:txBody>
          <a:bodyPr>
            <a:noAutofit/>
          </a:bodyPr>
          <a:lstStyle/>
          <a:p>
            <a:r>
              <a:rPr lang="en-CA" sz="2000" dirty="0"/>
              <a:t>We are working with the quality control department of a fictitious company</a:t>
            </a:r>
          </a:p>
          <a:p>
            <a:r>
              <a:rPr lang="en-CA" sz="2000" dirty="0"/>
              <a:t>The plant produces fabric finishing </a:t>
            </a:r>
          </a:p>
          <a:p>
            <a:r>
              <a:rPr lang="en-CA" sz="2000" dirty="0"/>
              <a:t>The department wishes to study the effect of several factors on the dyeing of cotton:</a:t>
            </a:r>
          </a:p>
          <a:p>
            <a:pPr lvl="1"/>
            <a:r>
              <a:rPr lang="en-CA" sz="1800" dirty="0"/>
              <a:t>Temperature (300 and 350)</a:t>
            </a:r>
          </a:p>
          <a:p>
            <a:pPr lvl="1"/>
            <a:r>
              <a:rPr lang="en-CA" sz="1800" dirty="0"/>
              <a:t>Cycle times (40. 50, and 60 unknown units)</a:t>
            </a:r>
          </a:p>
          <a:p>
            <a:pPr lvl="1"/>
            <a:r>
              <a:rPr lang="en-CA" sz="1800" dirty="0"/>
              <a:t>Three operators (1, 2, and 3)</a:t>
            </a:r>
          </a:p>
          <a:p>
            <a:r>
              <a:rPr lang="en-CA" sz="2000" dirty="0"/>
              <a:t>For each combination of Temperature, Cycle time, and Operator, there are three replications </a:t>
            </a:r>
          </a:p>
          <a:p>
            <a:r>
              <a:rPr lang="en-CA" sz="2000" dirty="0"/>
              <a:t>A numerical score for the final product was given relative to a standard. </a:t>
            </a:r>
          </a:p>
        </p:txBody>
      </p:sp>
    </p:spTree>
    <p:extLst>
      <p:ext uri="{BB962C8B-B14F-4D97-AF65-F5344CB8AC3E}">
        <p14:creationId xmlns:p14="http://schemas.microsoft.com/office/powerpoint/2010/main" val="42818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2E68-EBD3-4A9B-9C84-8E2E55CA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58455"/>
            <a:ext cx="11029616" cy="622057"/>
          </a:xfrm>
        </p:spPr>
        <p:txBody>
          <a:bodyPr/>
          <a:lstStyle/>
          <a:p>
            <a:r>
              <a:rPr lang="en-CA" dirty="0"/>
              <a:t>The Problem (</a:t>
            </a:r>
            <a:r>
              <a:rPr lang="en-CA" dirty="0" err="1"/>
              <a:t>Con’t</a:t>
            </a:r>
            <a:r>
              <a:rPr lang="en-CA" dirty="0"/>
              <a:t>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57481A7-D3A3-4F8A-A885-5E5D494FD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685526"/>
              </p:ext>
            </p:extLst>
          </p:nvPr>
        </p:nvGraphicFramePr>
        <p:xfrm>
          <a:off x="2112335" y="1495646"/>
          <a:ext cx="7534938" cy="4231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0448">
                  <a:extLst>
                    <a:ext uri="{9D8B030D-6E8A-4147-A177-3AD203B41FA5}">
                      <a16:colId xmlns:a16="http://schemas.microsoft.com/office/drawing/2014/main" val="3363628678"/>
                    </a:ext>
                  </a:extLst>
                </a:gridCol>
                <a:gridCol w="902070">
                  <a:extLst>
                    <a:ext uri="{9D8B030D-6E8A-4147-A177-3AD203B41FA5}">
                      <a16:colId xmlns:a16="http://schemas.microsoft.com/office/drawing/2014/main" val="708559563"/>
                    </a:ext>
                  </a:extLst>
                </a:gridCol>
                <a:gridCol w="902070">
                  <a:extLst>
                    <a:ext uri="{9D8B030D-6E8A-4147-A177-3AD203B41FA5}">
                      <a16:colId xmlns:a16="http://schemas.microsoft.com/office/drawing/2014/main" val="3529058756"/>
                    </a:ext>
                  </a:extLst>
                </a:gridCol>
                <a:gridCol w="902070">
                  <a:extLst>
                    <a:ext uri="{9D8B030D-6E8A-4147-A177-3AD203B41FA5}">
                      <a16:colId xmlns:a16="http://schemas.microsoft.com/office/drawing/2014/main" val="559109227"/>
                    </a:ext>
                  </a:extLst>
                </a:gridCol>
                <a:gridCol w="902070">
                  <a:extLst>
                    <a:ext uri="{9D8B030D-6E8A-4147-A177-3AD203B41FA5}">
                      <a16:colId xmlns:a16="http://schemas.microsoft.com/office/drawing/2014/main" val="3017135339"/>
                    </a:ext>
                  </a:extLst>
                </a:gridCol>
                <a:gridCol w="902070">
                  <a:extLst>
                    <a:ext uri="{9D8B030D-6E8A-4147-A177-3AD203B41FA5}">
                      <a16:colId xmlns:a16="http://schemas.microsoft.com/office/drawing/2014/main" val="928429739"/>
                    </a:ext>
                  </a:extLst>
                </a:gridCol>
                <a:gridCol w="902070">
                  <a:extLst>
                    <a:ext uri="{9D8B030D-6E8A-4147-A177-3AD203B41FA5}">
                      <a16:colId xmlns:a16="http://schemas.microsoft.com/office/drawing/2014/main" val="1634403357"/>
                    </a:ext>
                  </a:extLst>
                </a:gridCol>
                <a:gridCol w="902070">
                  <a:extLst>
                    <a:ext uri="{9D8B030D-6E8A-4147-A177-3AD203B41FA5}">
                      <a16:colId xmlns:a16="http://schemas.microsoft.com/office/drawing/2014/main" val="935723426"/>
                    </a:ext>
                  </a:extLst>
                </a:gridCol>
              </a:tblGrid>
              <a:tr h="282117"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A" sz="1400" b="1" u="none" strike="noStrike" dirty="0">
                          <a:effectLst/>
                        </a:rPr>
                        <a:t>300 Degrees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A" sz="1400" b="1" u="none" strike="noStrike" dirty="0">
                          <a:effectLst/>
                        </a:rPr>
                        <a:t>350 Degrees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58574"/>
                  </a:ext>
                </a:extLst>
              </a:tr>
              <a:tr h="282117">
                <a:tc>
                  <a:txBody>
                    <a:bodyPr/>
                    <a:lstStyle/>
                    <a:p>
                      <a:pPr algn="r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Operator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41194"/>
                  </a:ext>
                </a:extLst>
              </a:tr>
              <a:tr h="2821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Cycle Time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b="1" u="none" strike="noStrike">
                          <a:effectLst/>
                        </a:rPr>
                        <a:t>1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b="1" u="none" strike="noStrike" dirty="0">
                          <a:effectLst/>
                        </a:rPr>
                        <a:t>2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b="1" u="none" strike="noStrike" dirty="0">
                          <a:effectLst/>
                        </a:rPr>
                        <a:t>3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b="1" u="none" strike="noStrike">
                          <a:effectLst/>
                        </a:rPr>
                        <a:t>1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b="1" u="none" strike="noStrike">
                          <a:effectLst/>
                        </a:rPr>
                        <a:t>2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b="1" u="none" strike="noStrike" dirty="0">
                          <a:effectLst/>
                        </a:rPr>
                        <a:t>3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496840298"/>
                  </a:ext>
                </a:extLst>
              </a:tr>
              <a:tr h="282117">
                <a:tc>
                  <a:txBody>
                    <a:bodyPr/>
                    <a:lstStyle/>
                    <a:p>
                      <a:pPr algn="l" fontAlgn="ctr"/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877082509"/>
                  </a:ext>
                </a:extLst>
              </a:tr>
              <a:tr h="28211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400" b="1" u="none" strike="noStrike" dirty="0">
                          <a:effectLst/>
                        </a:rPr>
                        <a:t>40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23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27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24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49077465"/>
                  </a:ext>
                </a:extLst>
              </a:tr>
              <a:tr h="282117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24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28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 dirty="0">
                          <a:effectLst/>
                        </a:rPr>
                        <a:t>23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621749092"/>
                  </a:ext>
                </a:extLst>
              </a:tr>
              <a:tr h="282117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25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26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29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28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 dirty="0">
                          <a:effectLst/>
                        </a:rPr>
                        <a:t>35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01735505"/>
                  </a:ext>
                </a:extLst>
              </a:tr>
              <a:tr h="282117">
                <a:tc>
                  <a:txBody>
                    <a:bodyPr/>
                    <a:lstStyle/>
                    <a:p>
                      <a:pPr algn="l" fontAlgn="ctr"/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803347415"/>
                  </a:ext>
                </a:extLst>
              </a:tr>
              <a:tr h="28211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400" b="1" u="none" strike="noStrike">
                          <a:effectLst/>
                        </a:rPr>
                        <a:t>50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 dirty="0">
                          <a:effectLst/>
                        </a:rPr>
                        <a:t>36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 dirty="0">
                          <a:effectLst/>
                        </a:rPr>
                        <a:t>34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956839050"/>
                  </a:ext>
                </a:extLst>
              </a:tr>
              <a:tr h="282117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 dirty="0">
                          <a:effectLst/>
                        </a:rPr>
                        <a:t>36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251780491"/>
                  </a:ext>
                </a:extLst>
              </a:tr>
              <a:tr h="282117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866532019"/>
                  </a:ext>
                </a:extLst>
              </a:tr>
              <a:tr h="282117">
                <a:tc>
                  <a:txBody>
                    <a:bodyPr/>
                    <a:lstStyle/>
                    <a:p>
                      <a:pPr algn="l" fontAlgn="ctr"/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78012907"/>
                  </a:ext>
                </a:extLst>
              </a:tr>
              <a:tr h="28211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400" b="1" u="none" strike="noStrike" dirty="0">
                          <a:effectLst/>
                        </a:rPr>
                        <a:t>60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28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26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26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 dirty="0">
                          <a:effectLst/>
                        </a:rPr>
                        <a:t>28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424481980"/>
                  </a:ext>
                </a:extLst>
              </a:tr>
              <a:tr h="282117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 dirty="0">
                          <a:effectLst/>
                        </a:rPr>
                        <a:t>24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27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29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 dirty="0">
                          <a:effectLst/>
                        </a:rPr>
                        <a:t>26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536393156"/>
                  </a:ext>
                </a:extLst>
              </a:tr>
              <a:tr h="282117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 dirty="0">
                          <a:effectLst/>
                        </a:rPr>
                        <a:t>27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25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25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 dirty="0">
                          <a:effectLst/>
                        </a:rPr>
                        <a:t>24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944442176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E3CBA2-9939-4A10-8C5E-DA11ECD0D384}"/>
              </a:ext>
            </a:extLst>
          </p:cNvPr>
          <p:cNvSpPr txBox="1">
            <a:spLocks/>
          </p:cNvSpPr>
          <p:nvPr/>
        </p:nvSpPr>
        <p:spPr>
          <a:xfrm>
            <a:off x="531573" y="5649434"/>
            <a:ext cx="11029615" cy="622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dirty="0"/>
              <a:t>Data adapted from Design and Analysis of Experiments </a:t>
            </a:r>
            <a:r>
              <a:rPr lang="en-CA" sz="2000" i="1" dirty="0">
                <a:solidFill>
                  <a:schemeClr val="tx1"/>
                </a:solidFill>
              </a:rPr>
              <a:t>10</a:t>
            </a:r>
            <a:r>
              <a:rPr lang="en-CA" sz="2000" i="1" baseline="30000" dirty="0">
                <a:solidFill>
                  <a:schemeClr val="tx1"/>
                </a:solidFill>
              </a:rPr>
              <a:t>th</a:t>
            </a:r>
            <a:r>
              <a:rPr lang="en-CA" sz="2000" i="1" dirty="0">
                <a:solidFill>
                  <a:schemeClr val="tx1"/>
                </a:solidFill>
              </a:rPr>
              <a:t> edition- Douglas C. </a:t>
            </a:r>
            <a:r>
              <a:rPr lang="en-CA" sz="2000" i="1" dirty="0" err="1">
                <a:solidFill>
                  <a:schemeClr val="tx1"/>
                </a:solidFill>
              </a:rPr>
              <a:t>Montomgery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76158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2E68-EBD3-4A9B-9C84-8E2E55CA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58455"/>
            <a:ext cx="11029616" cy="622057"/>
          </a:xfrm>
        </p:spPr>
        <p:txBody>
          <a:bodyPr/>
          <a:lstStyle/>
          <a:p>
            <a:r>
              <a:rPr lang="en-CA" dirty="0"/>
              <a:t>The Problem (</a:t>
            </a:r>
            <a:r>
              <a:rPr lang="en-CA" dirty="0" err="1"/>
              <a:t>Con’t</a:t>
            </a:r>
            <a:r>
              <a:rPr lang="en-CA" dirty="0"/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5F7EDB-8ED5-4D23-B135-40DE63504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630" y="1380512"/>
            <a:ext cx="11029615" cy="5112437"/>
          </a:xfrm>
        </p:spPr>
        <p:txBody>
          <a:bodyPr>
            <a:noAutofit/>
          </a:bodyPr>
          <a:lstStyle/>
          <a:p>
            <a:r>
              <a:rPr lang="en-CA" sz="2000" dirty="0"/>
              <a:t>What do we want to establish?</a:t>
            </a:r>
          </a:p>
          <a:p>
            <a:pPr lvl="1"/>
            <a:r>
              <a:rPr lang="en-CA" sz="1800" dirty="0"/>
              <a:t>Does Temperature have an effect on the cloth (quantified by the score)?</a:t>
            </a:r>
          </a:p>
          <a:p>
            <a:pPr lvl="1"/>
            <a:r>
              <a:rPr lang="en-CA" sz="1800" dirty="0"/>
              <a:t>Does Cycle Time have an effect on the cloth (quantified by the score)?</a:t>
            </a:r>
          </a:p>
          <a:p>
            <a:pPr lvl="1"/>
            <a:r>
              <a:rPr lang="en-CA" sz="1800" dirty="0"/>
              <a:t>Does Operator have an effect on the cloth (quantified by the score)?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9343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2E68-EBD3-4A9B-9C84-8E2E55CA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58455"/>
            <a:ext cx="11029616" cy="622057"/>
          </a:xfrm>
        </p:spPr>
        <p:txBody>
          <a:bodyPr/>
          <a:lstStyle/>
          <a:p>
            <a:r>
              <a:rPr lang="en-CA" dirty="0"/>
              <a:t>Setup (The model)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5F7EDB-8ED5-4D23-B135-40DE63504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630" y="1380512"/>
            <a:ext cx="11029615" cy="5112437"/>
          </a:xfrm>
        </p:spPr>
        <p:txBody>
          <a:bodyPr>
            <a:noAutofit/>
          </a:bodyPr>
          <a:lstStyle/>
          <a:p>
            <a:r>
              <a:rPr lang="en-CA" sz="2000" dirty="0"/>
              <a:t>We have three variables, so we model this as a Complete 3-Factorial Design (3 replications) </a:t>
            </a:r>
          </a:p>
          <a:p>
            <a:r>
              <a:rPr lang="en-CA" sz="2000" dirty="0"/>
              <a:t>Temperature, Cycle Time, and Operator are the factors</a:t>
            </a:r>
          </a:p>
          <a:p>
            <a:pPr lvl="1"/>
            <a:r>
              <a:rPr lang="en-CA" sz="1800" dirty="0"/>
              <a:t>Temperature has two levels (300 and 350)</a:t>
            </a:r>
          </a:p>
          <a:p>
            <a:pPr lvl="1"/>
            <a:r>
              <a:rPr lang="en-CA" sz="1800" dirty="0"/>
              <a:t>Cycle Time has three levels (40, 50, and 60)</a:t>
            </a:r>
          </a:p>
          <a:p>
            <a:pPr lvl="1"/>
            <a:r>
              <a:rPr lang="en-CA" sz="1800" dirty="0"/>
              <a:t>Operator has three levels (1, 2, and 3)</a:t>
            </a:r>
          </a:p>
          <a:p>
            <a:pPr marL="306000" lvl="1">
              <a:lnSpc>
                <a:spcPct val="120000"/>
              </a:lnSpc>
            </a:pPr>
            <a:r>
              <a:rPr lang="en-CA" sz="2000" dirty="0"/>
              <a:t>We present two models:</a:t>
            </a:r>
          </a:p>
          <a:p>
            <a:pPr marL="306000" lvl="1">
              <a:lnSpc>
                <a:spcPct val="120000"/>
              </a:lnSpc>
            </a:pPr>
            <a:r>
              <a:rPr lang="en-CA" sz="2000" dirty="0"/>
              <a:t>Full model with n-wise interactions (each pair and the triplet)</a:t>
            </a:r>
          </a:p>
          <a:p>
            <a:pPr marL="306000" lvl="1">
              <a:lnSpc>
                <a:spcPct val="120000"/>
              </a:lnSpc>
            </a:pPr>
            <a:r>
              <a:rPr lang="en-CA" sz="2000" dirty="0"/>
              <a:t>Reduced model (No interaction)</a:t>
            </a:r>
          </a:p>
          <a:p>
            <a:pPr marL="324000" lvl="1" indent="0">
              <a:buNone/>
            </a:pPr>
            <a:endParaRPr lang="en-CA" sz="18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57702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2E68-EBD3-4A9B-9C84-8E2E55CA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58455"/>
            <a:ext cx="11029616" cy="622057"/>
          </a:xfrm>
        </p:spPr>
        <p:txBody>
          <a:bodyPr/>
          <a:lstStyle/>
          <a:p>
            <a:r>
              <a:rPr lang="en-CA" dirty="0"/>
              <a:t>setup (reduced model)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B5F7EDB-8ED5-4D23-B135-40DE635046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5630" y="1380512"/>
                <a:ext cx="11029615" cy="5112437"/>
              </a:xfrm>
            </p:spPr>
            <p:txBody>
              <a:bodyPr>
                <a:noAutofit/>
              </a:bodyPr>
              <a:lstStyle/>
              <a:p>
                <a:r>
                  <a:rPr lang="en-CA" sz="2000" dirty="0"/>
                  <a:t>The reduced model is given by the following:</a:t>
                </a:r>
              </a:p>
              <a:p>
                <a:pPr marL="0" indent="0">
                  <a:buNone/>
                </a:pPr>
                <a:r>
                  <a:rPr lang="en-CA" sz="20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𝑖𝑗𝑘𝑙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  <m:d>
                      <m:dPr>
                        <m:begChr m:val="{"/>
                        <m:endChr m:val="}"/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=1, 2</m:t>
                            </m:r>
                          </m:e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=1, 2, 3</m:t>
                            </m:r>
                          </m:e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=1, 2, 3</m:t>
                            </m:r>
                          </m:e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=1, 2, 3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sz="2000" dirty="0"/>
                  <a:t> </a:t>
                </a:r>
              </a:p>
              <a:p>
                <a:pPr marL="0" indent="0">
                  <a:buNone/>
                </a:pPr>
                <a:r>
                  <a:rPr lang="en-CA" sz="2000" dirty="0"/>
                  <a:t>where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sz="2000" dirty="0"/>
                  <a:t> and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CA" sz="2000" dirty="0"/>
                  <a:t> correspond to Temperature, Cycle Time, Operatory, and replication respectively</a:t>
                </a:r>
              </a:p>
              <a:p>
                <a:pPr marL="0" indent="0">
                  <a:buNone/>
                </a:pPr>
                <a:r>
                  <a:rPr lang="en-CA" sz="2000" dirty="0">
                    <a:solidFill>
                      <a:srgbClr val="FF0000"/>
                    </a:solidFill>
                  </a:rPr>
                  <a:t>Assumption about the error. </a:t>
                </a:r>
              </a:p>
              <a:p>
                <a:pPr marL="324000" lvl="1" indent="0">
                  <a:buNone/>
                </a:pPr>
                <a:endParaRPr lang="en-CA" sz="1800" dirty="0"/>
              </a:p>
              <a:p>
                <a:endParaRPr lang="en-CA" sz="200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B5F7EDB-8ED5-4D23-B135-40DE635046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630" y="1380512"/>
                <a:ext cx="11029615" cy="5112437"/>
              </a:xfrm>
              <a:blipFill>
                <a:blip r:embed="rId2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5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2E68-EBD3-4A9B-9C84-8E2E55CA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58455"/>
            <a:ext cx="11029616" cy="622057"/>
          </a:xfrm>
        </p:spPr>
        <p:txBody>
          <a:bodyPr>
            <a:normAutofit/>
          </a:bodyPr>
          <a:lstStyle/>
          <a:p>
            <a:r>
              <a:rPr lang="en-CA" dirty="0"/>
              <a:t>SETUP (full model)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B5F7EDB-8ED5-4D23-B135-40DE635046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5630" y="1380512"/>
                <a:ext cx="11029615" cy="5112437"/>
              </a:xfrm>
            </p:spPr>
            <p:txBody>
              <a:bodyPr>
                <a:noAutofit/>
              </a:bodyPr>
              <a:lstStyle/>
              <a:p>
                <a:r>
                  <a:rPr lang="en-CA" sz="2000" dirty="0"/>
                  <a:t>The full model is given by the following:</a:t>
                </a:r>
              </a:p>
              <a:p>
                <a:pPr marL="0" indent="0">
                  <a:buNone/>
                </a:pPr>
                <a:r>
                  <a:rPr lang="en-CA" sz="20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𝜏𝛽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𝜏𝛾</m:t>
                        </m:r>
                        <m: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𝛽𝛾</m:t>
                        </m:r>
                        <m: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𝛽𝛾</m:t>
                        </m:r>
                        <m: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𝑖𝑗𝑘𝑙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d>
                      <m:dPr>
                        <m:begChr m:val="{"/>
                        <m:endChr m:val="}"/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=1, 2</m:t>
                            </m:r>
                          </m:e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=1, 2, 3</m:t>
                            </m:r>
                          </m:e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=1, 2, 3</m:t>
                            </m:r>
                          </m:e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=1, 2, 3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sz="2000" dirty="0"/>
                  <a:t> </a:t>
                </a:r>
              </a:p>
              <a:p>
                <a:pPr marL="0" indent="0">
                  <a:buNone/>
                </a:pPr>
                <a:r>
                  <a:rPr lang="en-CA" sz="2000" dirty="0"/>
                  <a:t>where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sz="2000" dirty="0"/>
                  <a:t> and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CA" sz="2000" dirty="0"/>
                  <a:t> correspond to Temperature, Cycle Time, Operatory, and replication respectively</a:t>
                </a:r>
              </a:p>
              <a:p>
                <a:pPr marL="0" indent="0">
                  <a:buNone/>
                </a:pPr>
                <a:r>
                  <a:rPr lang="en-CA" sz="2000" dirty="0">
                    <a:solidFill>
                      <a:srgbClr val="FF0000"/>
                    </a:solidFill>
                  </a:rPr>
                  <a:t>Assumption about the error. </a:t>
                </a:r>
              </a:p>
              <a:p>
                <a:pPr marL="324000" lvl="1" indent="0">
                  <a:buNone/>
                </a:pPr>
                <a:endParaRPr lang="en-CA" sz="1800" dirty="0"/>
              </a:p>
              <a:p>
                <a:endParaRPr lang="en-CA" sz="200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B5F7EDB-8ED5-4D23-B135-40DE635046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630" y="1380512"/>
                <a:ext cx="11029615" cy="5112437"/>
              </a:xfrm>
              <a:blipFill>
                <a:blip r:embed="rId2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80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2E68-EBD3-4A9B-9C84-8E2E55CA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58455"/>
            <a:ext cx="11029616" cy="622057"/>
          </a:xfrm>
        </p:spPr>
        <p:txBody>
          <a:bodyPr>
            <a:normAutofit/>
          </a:bodyPr>
          <a:lstStyle/>
          <a:p>
            <a:r>
              <a:rPr lang="en-CA" dirty="0"/>
              <a:t>Results (reduced model)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5F7EDB-8ED5-4D23-B135-40DE63504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630" y="1380512"/>
            <a:ext cx="11029615" cy="51124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000" dirty="0"/>
              <a:t>			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94AA1B-77F4-41AF-A61A-30389AC5E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47454"/>
              </p:ext>
            </p:extLst>
          </p:nvPr>
        </p:nvGraphicFramePr>
        <p:xfrm>
          <a:off x="1070343" y="1682750"/>
          <a:ext cx="9498418" cy="42643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5079">
                  <a:extLst>
                    <a:ext uri="{9D8B030D-6E8A-4147-A177-3AD203B41FA5}">
                      <a16:colId xmlns:a16="http://schemas.microsoft.com/office/drawing/2014/main" val="324656094"/>
                    </a:ext>
                  </a:extLst>
                </a:gridCol>
                <a:gridCol w="1275079">
                  <a:extLst>
                    <a:ext uri="{9D8B030D-6E8A-4147-A177-3AD203B41FA5}">
                      <a16:colId xmlns:a16="http://schemas.microsoft.com/office/drawing/2014/main" val="3100656748"/>
                    </a:ext>
                  </a:extLst>
                </a:gridCol>
                <a:gridCol w="1275079">
                  <a:extLst>
                    <a:ext uri="{9D8B030D-6E8A-4147-A177-3AD203B41FA5}">
                      <a16:colId xmlns:a16="http://schemas.microsoft.com/office/drawing/2014/main" val="1815424941"/>
                    </a:ext>
                  </a:extLst>
                </a:gridCol>
                <a:gridCol w="1275079">
                  <a:extLst>
                    <a:ext uri="{9D8B030D-6E8A-4147-A177-3AD203B41FA5}">
                      <a16:colId xmlns:a16="http://schemas.microsoft.com/office/drawing/2014/main" val="1608199661"/>
                    </a:ext>
                  </a:extLst>
                </a:gridCol>
                <a:gridCol w="2199051">
                  <a:extLst>
                    <a:ext uri="{9D8B030D-6E8A-4147-A177-3AD203B41FA5}">
                      <a16:colId xmlns:a16="http://schemas.microsoft.com/office/drawing/2014/main" val="1658190715"/>
                    </a:ext>
                  </a:extLst>
                </a:gridCol>
                <a:gridCol w="2199051">
                  <a:extLst>
                    <a:ext uri="{9D8B030D-6E8A-4147-A177-3AD203B41FA5}">
                      <a16:colId xmlns:a16="http://schemas.microsoft.com/office/drawing/2014/main" val="3124655874"/>
                    </a:ext>
                  </a:extLst>
                </a:gridCol>
              </a:tblGrid>
              <a:tr h="293838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Tests of Between-Subjects Effects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10931511"/>
                  </a:ext>
                </a:extLst>
              </a:tr>
              <a:tr h="29383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Dependent Variable:   Output 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328180285"/>
                  </a:ext>
                </a:extLst>
              </a:tr>
              <a:tr h="539950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Source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Type III Sum of Squares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df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Mean Square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F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Sig.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06864531"/>
                  </a:ext>
                </a:extLst>
              </a:tr>
              <a:tr h="539950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Corrected Model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747.407a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149.481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11.764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763739604"/>
                  </a:ext>
                </a:extLst>
              </a:tr>
              <a:tr h="293838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Intercept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53770.67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53770.67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4231.648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369866315"/>
                  </a:ext>
                </a:extLst>
              </a:tr>
              <a:tr h="293838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Temp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50.074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50.074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3.941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0.053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277275223"/>
                  </a:ext>
                </a:extLst>
              </a:tr>
              <a:tr h="293838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Operator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436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218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17.156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633686273"/>
                  </a:ext>
                </a:extLst>
              </a:tr>
              <a:tr h="293838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Cycle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261.333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130.667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10.283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502641617"/>
                  </a:ext>
                </a:extLst>
              </a:tr>
              <a:tr h="293838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Error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609.926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48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12.707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97453145"/>
                  </a:ext>
                </a:extLst>
              </a:tr>
              <a:tr h="293838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Total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55128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400874890"/>
                  </a:ext>
                </a:extLst>
              </a:tr>
              <a:tr h="539950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Corrected Total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1357.333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752695335"/>
                  </a:ext>
                </a:extLst>
              </a:tr>
              <a:tr h="293838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a R Squared = .551 (Adjusted R Squared = .504)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220560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0336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3C41"/>
      </a:dk2>
      <a:lt2>
        <a:srgbClr val="E4E8E2"/>
      </a:lt2>
      <a:accent1>
        <a:srgbClr val="A529E7"/>
      </a:accent1>
      <a:accent2>
        <a:srgbClr val="6C49DE"/>
      </a:accent2>
      <a:accent3>
        <a:srgbClr val="3555E8"/>
      </a:accent3>
      <a:accent4>
        <a:srgbClr val="1788D5"/>
      </a:accent4>
      <a:accent5>
        <a:srgbClr val="20B6B4"/>
      </a:accent5>
      <a:accent6>
        <a:srgbClr val="14B972"/>
      </a:accent6>
      <a:hlink>
        <a:srgbClr val="358E9F"/>
      </a:hlink>
      <a:folHlink>
        <a:srgbClr val="828282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2986</TotalTime>
  <Words>1386</Words>
  <Application>Microsoft Office PowerPoint</Application>
  <PresentationFormat>Widescreen</PresentationFormat>
  <Paragraphs>680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Nova Light</vt:lpstr>
      <vt:lpstr>Calibri</vt:lpstr>
      <vt:lpstr>Cambria Math</vt:lpstr>
      <vt:lpstr>Inherit</vt:lpstr>
      <vt:lpstr>Wingdings 2</vt:lpstr>
      <vt:lpstr>DividendVTI</vt:lpstr>
      <vt:lpstr>MATH 4730 Group 8 presentation</vt:lpstr>
      <vt:lpstr>Introduction</vt:lpstr>
      <vt:lpstr>The Problem</vt:lpstr>
      <vt:lpstr>The Problem (Con’t)</vt:lpstr>
      <vt:lpstr>The Problem (Con’t)</vt:lpstr>
      <vt:lpstr>Setup (The model)</vt:lpstr>
      <vt:lpstr>setup (reduced model)</vt:lpstr>
      <vt:lpstr>SETUP (full model)</vt:lpstr>
      <vt:lpstr>Results (reduced model)</vt:lpstr>
      <vt:lpstr>Results (FULL model)</vt:lpstr>
      <vt:lpstr>Results (full model)</vt:lpstr>
      <vt:lpstr>Results (full model)</vt:lpstr>
      <vt:lpstr>Discussion</vt:lpstr>
      <vt:lpstr>Adequacy (QQ Plots)</vt:lpstr>
      <vt:lpstr>Adequacy (QQ Plots)</vt:lpstr>
      <vt:lpstr>Adequacy (QQ Plots)</vt:lpstr>
      <vt:lpstr>Adequacy (Residuals)</vt:lpstr>
      <vt:lpstr>Adequacy (Residuals)</vt:lpstr>
      <vt:lpstr>Adequacy (Residuals)</vt:lpstr>
      <vt:lpstr>conclusion</vt:lpstr>
      <vt:lpstr>THANK YOU!</vt:lpstr>
      <vt:lpstr>Appendix 1: Multi-comparison (Operator)</vt:lpstr>
      <vt:lpstr>Appendix 2: Multi-comparison (Operator)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4730 Group 8 presentation</dc:title>
  <dc:creator>Menelaos Konstantinidis</dc:creator>
  <cp:lastModifiedBy>Menelaos Konstantinidis</cp:lastModifiedBy>
  <cp:revision>20</cp:revision>
  <dcterms:created xsi:type="dcterms:W3CDTF">2020-03-21T21:09:06Z</dcterms:created>
  <dcterms:modified xsi:type="dcterms:W3CDTF">2020-03-23T22:55:09Z</dcterms:modified>
</cp:coreProperties>
</file>