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71" r:id="rId4"/>
    <p:sldId id="268" r:id="rId5"/>
    <p:sldId id="267" r:id="rId6"/>
    <p:sldId id="269" r:id="rId7"/>
    <p:sldId id="270" r:id="rId8"/>
    <p:sldId id="272" r:id="rId9"/>
    <p:sldId id="273" r:id="rId10"/>
    <p:sldId id="279" r:id="rId11"/>
    <p:sldId id="280" r:id="rId12"/>
    <p:sldId id="281" r:id="rId13"/>
    <p:sldId id="282" r:id="rId14"/>
    <p:sldId id="283" r:id="rId15"/>
    <p:sldId id="284" r:id="rId16"/>
    <p:sldId id="285" r:id="rId17"/>
    <p:sldId id="276" r:id="rId18"/>
    <p:sldId id="257" r:id="rId19"/>
    <p:sldId id="258" r:id="rId20"/>
    <p:sldId id="259" r:id="rId21"/>
    <p:sldId id="274" r:id="rId22"/>
    <p:sldId id="262" r:id="rId23"/>
    <p:sldId id="263" r:id="rId24"/>
    <p:sldId id="264" r:id="rId25"/>
    <p:sldId id="265" r:id="rId26"/>
    <p:sldId id="266" r:id="rId27"/>
    <p:sldId id="275" r:id="rId28"/>
    <p:sldId id="286" r:id="rId29"/>
    <p:sldId id="277" r:id="rId30"/>
    <p:sldId id="287" r:id="rId31"/>
    <p:sldId id="288" r:id="rId32"/>
    <p:sldId id="290" r:id="rId33"/>
    <p:sldId id="27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ge Demir" initials="ED" lastIdx="1" clrIdx="0">
    <p:extLst>
      <p:ext uri="{19B8F6BF-5375-455C-9EA6-DF929625EA0E}">
        <p15:presenceInfo xmlns:p15="http://schemas.microsoft.com/office/powerpoint/2012/main" userId="cfa517c698a1db0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4660"/>
  </p:normalViewPr>
  <p:slideViewPr>
    <p:cSldViewPr snapToGrid="0">
      <p:cViewPr varScale="1">
        <p:scale>
          <a:sx n="82" d="100"/>
          <a:sy n="82" d="100"/>
        </p:scale>
        <p:origin x="70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2-26T22:13:28.593" idx="1">
    <p:pos x="10" y="10"/>
    <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7D99D5-E011-058C-3E47-4C09CF23BB63}"/>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GB"/>
          </a:p>
        </p:txBody>
      </p:sp>
      <p:sp>
        <p:nvSpPr>
          <p:cNvPr id="3" name="Alt Başlık 2">
            <a:extLst>
              <a:ext uri="{FF2B5EF4-FFF2-40B4-BE49-F238E27FC236}">
                <a16:creationId xmlns:a16="http://schemas.microsoft.com/office/drawing/2014/main" id="{F5F58664-F2C6-A903-1BAF-E9363A7687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GB"/>
          </a:p>
        </p:txBody>
      </p:sp>
      <p:sp>
        <p:nvSpPr>
          <p:cNvPr id="4" name="Veri Yer Tutucusu 3">
            <a:extLst>
              <a:ext uri="{FF2B5EF4-FFF2-40B4-BE49-F238E27FC236}">
                <a16:creationId xmlns:a16="http://schemas.microsoft.com/office/drawing/2014/main" id="{431EB930-7EF8-B1EB-CFDD-1889D0885D85}"/>
              </a:ext>
            </a:extLst>
          </p:cNvPr>
          <p:cNvSpPr>
            <a:spLocks noGrp="1"/>
          </p:cNvSpPr>
          <p:nvPr>
            <p:ph type="dt" sz="half" idx="10"/>
          </p:nvPr>
        </p:nvSpPr>
        <p:spPr/>
        <p:txBody>
          <a:bodyPr/>
          <a:lstStyle/>
          <a:p>
            <a:fld id="{339D9C9E-AE63-43CF-9376-D8FE5599FFE9}" type="datetimeFigureOut">
              <a:rPr lang="en-GB" smtClean="0"/>
              <a:t>12/03/2023</a:t>
            </a:fld>
            <a:endParaRPr lang="en-GB"/>
          </a:p>
        </p:txBody>
      </p:sp>
      <p:sp>
        <p:nvSpPr>
          <p:cNvPr id="5" name="Alt Bilgi Yer Tutucusu 4">
            <a:extLst>
              <a:ext uri="{FF2B5EF4-FFF2-40B4-BE49-F238E27FC236}">
                <a16:creationId xmlns:a16="http://schemas.microsoft.com/office/drawing/2014/main" id="{42042AA0-9145-9ED4-E518-40B2D2E6F01C}"/>
              </a:ext>
            </a:extLst>
          </p:cNvPr>
          <p:cNvSpPr>
            <a:spLocks noGrp="1"/>
          </p:cNvSpPr>
          <p:nvPr>
            <p:ph type="ftr" sz="quarter" idx="11"/>
          </p:nvPr>
        </p:nvSpPr>
        <p:spPr/>
        <p:txBody>
          <a:bodyPr/>
          <a:lstStyle/>
          <a:p>
            <a:endParaRPr lang="en-GB"/>
          </a:p>
        </p:txBody>
      </p:sp>
      <p:sp>
        <p:nvSpPr>
          <p:cNvPr id="6" name="Slayt Numarası Yer Tutucusu 5">
            <a:extLst>
              <a:ext uri="{FF2B5EF4-FFF2-40B4-BE49-F238E27FC236}">
                <a16:creationId xmlns:a16="http://schemas.microsoft.com/office/drawing/2014/main" id="{CDFA42C1-C3CE-DE37-91E8-E2BA1F7913CC}"/>
              </a:ext>
            </a:extLst>
          </p:cNvPr>
          <p:cNvSpPr>
            <a:spLocks noGrp="1"/>
          </p:cNvSpPr>
          <p:nvPr>
            <p:ph type="sldNum" sz="quarter" idx="12"/>
          </p:nvPr>
        </p:nvSpPr>
        <p:spPr/>
        <p:txBody>
          <a:bodyPr/>
          <a:lstStyle/>
          <a:p>
            <a:fld id="{350BA3EE-F005-4BDC-BD12-1D0320052B89}" type="slidenum">
              <a:rPr lang="en-GB" smtClean="0"/>
              <a:t>‹#›</a:t>
            </a:fld>
            <a:endParaRPr lang="en-GB"/>
          </a:p>
        </p:txBody>
      </p:sp>
    </p:spTree>
    <p:extLst>
      <p:ext uri="{BB962C8B-B14F-4D97-AF65-F5344CB8AC3E}">
        <p14:creationId xmlns:p14="http://schemas.microsoft.com/office/powerpoint/2010/main" val="138865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91F5CA-94A9-D7C6-51EA-0A1BCBD1B1C7}"/>
              </a:ext>
            </a:extLst>
          </p:cNvPr>
          <p:cNvSpPr>
            <a:spLocks noGrp="1"/>
          </p:cNvSpPr>
          <p:nvPr>
            <p:ph type="title"/>
          </p:nvPr>
        </p:nvSpPr>
        <p:spPr/>
        <p:txBody>
          <a:bodyPr/>
          <a:lstStyle/>
          <a:p>
            <a:r>
              <a:rPr lang="tr-TR"/>
              <a:t>Asıl başlık stilini düzenlemek için tıklayın</a:t>
            </a:r>
            <a:endParaRPr lang="en-GB"/>
          </a:p>
        </p:txBody>
      </p:sp>
      <p:sp>
        <p:nvSpPr>
          <p:cNvPr id="3" name="Dikey Metin Yer Tutucusu 2">
            <a:extLst>
              <a:ext uri="{FF2B5EF4-FFF2-40B4-BE49-F238E27FC236}">
                <a16:creationId xmlns:a16="http://schemas.microsoft.com/office/drawing/2014/main" id="{FAEA3C73-E52B-790A-A15D-39CF5C86FCDE}"/>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Veri Yer Tutucusu 3">
            <a:extLst>
              <a:ext uri="{FF2B5EF4-FFF2-40B4-BE49-F238E27FC236}">
                <a16:creationId xmlns:a16="http://schemas.microsoft.com/office/drawing/2014/main" id="{41160AAE-464D-022A-1CF2-9037BE4ACF21}"/>
              </a:ext>
            </a:extLst>
          </p:cNvPr>
          <p:cNvSpPr>
            <a:spLocks noGrp="1"/>
          </p:cNvSpPr>
          <p:nvPr>
            <p:ph type="dt" sz="half" idx="10"/>
          </p:nvPr>
        </p:nvSpPr>
        <p:spPr/>
        <p:txBody>
          <a:bodyPr/>
          <a:lstStyle/>
          <a:p>
            <a:fld id="{339D9C9E-AE63-43CF-9376-D8FE5599FFE9}" type="datetimeFigureOut">
              <a:rPr lang="en-GB" smtClean="0"/>
              <a:t>12/03/2023</a:t>
            </a:fld>
            <a:endParaRPr lang="en-GB"/>
          </a:p>
        </p:txBody>
      </p:sp>
      <p:sp>
        <p:nvSpPr>
          <p:cNvPr id="5" name="Alt Bilgi Yer Tutucusu 4">
            <a:extLst>
              <a:ext uri="{FF2B5EF4-FFF2-40B4-BE49-F238E27FC236}">
                <a16:creationId xmlns:a16="http://schemas.microsoft.com/office/drawing/2014/main" id="{EFECB4E6-BCF0-6EB5-3067-E03EA9927DC7}"/>
              </a:ext>
            </a:extLst>
          </p:cNvPr>
          <p:cNvSpPr>
            <a:spLocks noGrp="1"/>
          </p:cNvSpPr>
          <p:nvPr>
            <p:ph type="ftr" sz="quarter" idx="11"/>
          </p:nvPr>
        </p:nvSpPr>
        <p:spPr/>
        <p:txBody>
          <a:bodyPr/>
          <a:lstStyle/>
          <a:p>
            <a:endParaRPr lang="en-GB"/>
          </a:p>
        </p:txBody>
      </p:sp>
      <p:sp>
        <p:nvSpPr>
          <p:cNvPr id="6" name="Slayt Numarası Yer Tutucusu 5">
            <a:extLst>
              <a:ext uri="{FF2B5EF4-FFF2-40B4-BE49-F238E27FC236}">
                <a16:creationId xmlns:a16="http://schemas.microsoft.com/office/drawing/2014/main" id="{0033809A-90A6-3F8E-62C8-68A381F69871}"/>
              </a:ext>
            </a:extLst>
          </p:cNvPr>
          <p:cNvSpPr>
            <a:spLocks noGrp="1"/>
          </p:cNvSpPr>
          <p:nvPr>
            <p:ph type="sldNum" sz="quarter" idx="12"/>
          </p:nvPr>
        </p:nvSpPr>
        <p:spPr/>
        <p:txBody>
          <a:bodyPr/>
          <a:lstStyle/>
          <a:p>
            <a:fld id="{350BA3EE-F005-4BDC-BD12-1D0320052B89}" type="slidenum">
              <a:rPr lang="en-GB" smtClean="0"/>
              <a:t>‹#›</a:t>
            </a:fld>
            <a:endParaRPr lang="en-GB"/>
          </a:p>
        </p:txBody>
      </p:sp>
    </p:spTree>
    <p:extLst>
      <p:ext uri="{BB962C8B-B14F-4D97-AF65-F5344CB8AC3E}">
        <p14:creationId xmlns:p14="http://schemas.microsoft.com/office/powerpoint/2010/main" val="2835113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ADB25FBA-16CB-0031-5588-1A39CA49478D}"/>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GB"/>
          </a:p>
        </p:txBody>
      </p:sp>
      <p:sp>
        <p:nvSpPr>
          <p:cNvPr id="3" name="Dikey Metin Yer Tutucusu 2">
            <a:extLst>
              <a:ext uri="{FF2B5EF4-FFF2-40B4-BE49-F238E27FC236}">
                <a16:creationId xmlns:a16="http://schemas.microsoft.com/office/drawing/2014/main" id="{42B87FE9-7078-C38D-AB84-EB35F71D2840}"/>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Veri Yer Tutucusu 3">
            <a:extLst>
              <a:ext uri="{FF2B5EF4-FFF2-40B4-BE49-F238E27FC236}">
                <a16:creationId xmlns:a16="http://schemas.microsoft.com/office/drawing/2014/main" id="{83171922-76F3-F3DB-7B9B-61952812CB32}"/>
              </a:ext>
            </a:extLst>
          </p:cNvPr>
          <p:cNvSpPr>
            <a:spLocks noGrp="1"/>
          </p:cNvSpPr>
          <p:nvPr>
            <p:ph type="dt" sz="half" idx="10"/>
          </p:nvPr>
        </p:nvSpPr>
        <p:spPr/>
        <p:txBody>
          <a:bodyPr/>
          <a:lstStyle/>
          <a:p>
            <a:fld id="{339D9C9E-AE63-43CF-9376-D8FE5599FFE9}" type="datetimeFigureOut">
              <a:rPr lang="en-GB" smtClean="0"/>
              <a:t>12/03/2023</a:t>
            </a:fld>
            <a:endParaRPr lang="en-GB"/>
          </a:p>
        </p:txBody>
      </p:sp>
      <p:sp>
        <p:nvSpPr>
          <p:cNvPr id="5" name="Alt Bilgi Yer Tutucusu 4">
            <a:extLst>
              <a:ext uri="{FF2B5EF4-FFF2-40B4-BE49-F238E27FC236}">
                <a16:creationId xmlns:a16="http://schemas.microsoft.com/office/drawing/2014/main" id="{DCB3C1AF-A075-3F94-469E-10E86030F87B}"/>
              </a:ext>
            </a:extLst>
          </p:cNvPr>
          <p:cNvSpPr>
            <a:spLocks noGrp="1"/>
          </p:cNvSpPr>
          <p:nvPr>
            <p:ph type="ftr" sz="quarter" idx="11"/>
          </p:nvPr>
        </p:nvSpPr>
        <p:spPr/>
        <p:txBody>
          <a:bodyPr/>
          <a:lstStyle/>
          <a:p>
            <a:endParaRPr lang="en-GB"/>
          </a:p>
        </p:txBody>
      </p:sp>
      <p:sp>
        <p:nvSpPr>
          <p:cNvPr id="6" name="Slayt Numarası Yer Tutucusu 5">
            <a:extLst>
              <a:ext uri="{FF2B5EF4-FFF2-40B4-BE49-F238E27FC236}">
                <a16:creationId xmlns:a16="http://schemas.microsoft.com/office/drawing/2014/main" id="{96C24548-8862-C4CC-12FC-DCC75DD88FDC}"/>
              </a:ext>
            </a:extLst>
          </p:cNvPr>
          <p:cNvSpPr>
            <a:spLocks noGrp="1"/>
          </p:cNvSpPr>
          <p:nvPr>
            <p:ph type="sldNum" sz="quarter" idx="12"/>
          </p:nvPr>
        </p:nvSpPr>
        <p:spPr/>
        <p:txBody>
          <a:bodyPr/>
          <a:lstStyle/>
          <a:p>
            <a:fld id="{350BA3EE-F005-4BDC-BD12-1D0320052B89}" type="slidenum">
              <a:rPr lang="en-GB" smtClean="0"/>
              <a:t>‹#›</a:t>
            </a:fld>
            <a:endParaRPr lang="en-GB"/>
          </a:p>
        </p:txBody>
      </p:sp>
    </p:spTree>
    <p:extLst>
      <p:ext uri="{BB962C8B-B14F-4D97-AF65-F5344CB8AC3E}">
        <p14:creationId xmlns:p14="http://schemas.microsoft.com/office/powerpoint/2010/main" val="1012598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6AAA64-40E3-AD31-195A-55D88D493CC4}"/>
              </a:ext>
            </a:extLst>
          </p:cNvPr>
          <p:cNvSpPr>
            <a:spLocks noGrp="1"/>
          </p:cNvSpPr>
          <p:nvPr>
            <p:ph type="title"/>
          </p:nvPr>
        </p:nvSpPr>
        <p:spPr/>
        <p:txBody>
          <a:bodyPr/>
          <a:lstStyle/>
          <a:p>
            <a:r>
              <a:rPr lang="tr-TR"/>
              <a:t>Asıl başlık stilini düzenlemek için tıklayın</a:t>
            </a:r>
            <a:endParaRPr lang="en-GB"/>
          </a:p>
        </p:txBody>
      </p:sp>
      <p:sp>
        <p:nvSpPr>
          <p:cNvPr id="3" name="İçerik Yer Tutucusu 2">
            <a:extLst>
              <a:ext uri="{FF2B5EF4-FFF2-40B4-BE49-F238E27FC236}">
                <a16:creationId xmlns:a16="http://schemas.microsoft.com/office/drawing/2014/main" id="{31DD74C2-DCBA-5CA6-405E-435188D57D95}"/>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Veri Yer Tutucusu 3">
            <a:extLst>
              <a:ext uri="{FF2B5EF4-FFF2-40B4-BE49-F238E27FC236}">
                <a16:creationId xmlns:a16="http://schemas.microsoft.com/office/drawing/2014/main" id="{AC2EC2DD-DCDC-14E3-A801-2D00BCE9172B}"/>
              </a:ext>
            </a:extLst>
          </p:cNvPr>
          <p:cNvSpPr>
            <a:spLocks noGrp="1"/>
          </p:cNvSpPr>
          <p:nvPr>
            <p:ph type="dt" sz="half" idx="10"/>
          </p:nvPr>
        </p:nvSpPr>
        <p:spPr/>
        <p:txBody>
          <a:bodyPr/>
          <a:lstStyle/>
          <a:p>
            <a:fld id="{339D9C9E-AE63-43CF-9376-D8FE5599FFE9}" type="datetimeFigureOut">
              <a:rPr lang="en-GB" smtClean="0"/>
              <a:t>12/03/2023</a:t>
            </a:fld>
            <a:endParaRPr lang="en-GB"/>
          </a:p>
        </p:txBody>
      </p:sp>
      <p:sp>
        <p:nvSpPr>
          <p:cNvPr id="5" name="Alt Bilgi Yer Tutucusu 4">
            <a:extLst>
              <a:ext uri="{FF2B5EF4-FFF2-40B4-BE49-F238E27FC236}">
                <a16:creationId xmlns:a16="http://schemas.microsoft.com/office/drawing/2014/main" id="{7D601A62-EE05-836A-C6A5-88ECA7EADFFD}"/>
              </a:ext>
            </a:extLst>
          </p:cNvPr>
          <p:cNvSpPr>
            <a:spLocks noGrp="1"/>
          </p:cNvSpPr>
          <p:nvPr>
            <p:ph type="ftr" sz="quarter" idx="11"/>
          </p:nvPr>
        </p:nvSpPr>
        <p:spPr/>
        <p:txBody>
          <a:bodyPr/>
          <a:lstStyle/>
          <a:p>
            <a:endParaRPr lang="en-GB"/>
          </a:p>
        </p:txBody>
      </p:sp>
      <p:sp>
        <p:nvSpPr>
          <p:cNvPr id="6" name="Slayt Numarası Yer Tutucusu 5">
            <a:extLst>
              <a:ext uri="{FF2B5EF4-FFF2-40B4-BE49-F238E27FC236}">
                <a16:creationId xmlns:a16="http://schemas.microsoft.com/office/drawing/2014/main" id="{140FFB71-1D64-7729-7A95-9F5F5919107C}"/>
              </a:ext>
            </a:extLst>
          </p:cNvPr>
          <p:cNvSpPr>
            <a:spLocks noGrp="1"/>
          </p:cNvSpPr>
          <p:nvPr>
            <p:ph type="sldNum" sz="quarter" idx="12"/>
          </p:nvPr>
        </p:nvSpPr>
        <p:spPr/>
        <p:txBody>
          <a:bodyPr/>
          <a:lstStyle/>
          <a:p>
            <a:fld id="{350BA3EE-F005-4BDC-BD12-1D0320052B89}" type="slidenum">
              <a:rPr lang="en-GB" smtClean="0"/>
              <a:t>‹#›</a:t>
            </a:fld>
            <a:endParaRPr lang="en-GB"/>
          </a:p>
        </p:txBody>
      </p:sp>
    </p:spTree>
    <p:extLst>
      <p:ext uri="{BB962C8B-B14F-4D97-AF65-F5344CB8AC3E}">
        <p14:creationId xmlns:p14="http://schemas.microsoft.com/office/powerpoint/2010/main" val="1335080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0643644-088D-F0FF-071B-2D6C6FC55C7F}"/>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GB"/>
          </a:p>
        </p:txBody>
      </p:sp>
      <p:sp>
        <p:nvSpPr>
          <p:cNvPr id="3" name="Metin Yer Tutucusu 2">
            <a:extLst>
              <a:ext uri="{FF2B5EF4-FFF2-40B4-BE49-F238E27FC236}">
                <a16:creationId xmlns:a16="http://schemas.microsoft.com/office/drawing/2014/main" id="{EB1F0A9C-E0BE-653B-DFDE-0C691ABB1E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D1E7FE89-E14A-E109-E8C0-ADAF99934CA2}"/>
              </a:ext>
            </a:extLst>
          </p:cNvPr>
          <p:cNvSpPr>
            <a:spLocks noGrp="1"/>
          </p:cNvSpPr>
          <p:nvPr>
            <p:ph type="dt" sz="half" idx="10"/>
          </p:nvPr>
        </p:nvSpPr>
        <p:spPr/>
        <p:txBody>
          <a:bodyPr/>
          <a:lstStyle/>
          <a:p>
            <a:fld id="{339D9C9E-AE63-43CF-9376-D8FE5599FFE9}" type="datetimeFigureOut">
              <a:rPr lang="en-GB" smtClean="0"/>
              <a:t>12/03/2023</a:t>
            </a:fld>
            <a:endParaRPr lang="en-GB"/>
          </a:p>
        </p:txBody>
      </p:sp>
      <p:sp>
        <p:nvSpPr>
          <p:cNvPr id="5" name="Alt Bilgi Yer Tutucusu 4">
            <a:extLst>
              <a:ext uri="{FF2B5EF4-FFF2-40B4-BE49-F238E27FC236}">
                <a16:creationId xmlns:a16="http://schemas.microsoft.com/office/drawing/2014/main" id="{EE05551C-934A-05C6-54B9-65E8864B3F11}"/>
              </a:ext>
            </a:extLst>
          </p:cNvPr>
          <p:cNvSpPr>
            <a:spLocks noGrp="1"/>
          </p:cNvSpPr>
          <p:nvPr>
            <p:ph type="ftr" sz="quarter" idx="11"/>
          </p:nvPr>
        </p:nvSpPr>
        <p:spPr/>
        <p:txBody>
          <a:bodyPr/>
          <a:lstStyle/>
          <a:p>
            <a:endParaRPr lang="en-GB"/>
          </a:p>
        </p:txBody>
      </p:sp>
      <p:sp>
        <p:nvSpPr>
          <p:cNvPr id="6" name="Slayt Numarası Yer Tutucusu 5">
            <a:extLst>
              <a:ext uri="{FF2B5EF4-FFF2-40B4-BE49-F238E27FC236}">
                <a16:creationId xmlns:a16="http://schemas.microsoft.com/office/drawing/2014/main" id="{D3CF3D45-A4B2-5F5B-33E9-0DC4E66370EB}"/>
              </a:ext>
            </a:extLst>
          </p:cNvPr>
          <p:cNvSpPr>
            <a:spLocks noGrp="1"/>
          </p:cNvSpPr>
          <p:nvPr>
            <p:ph type="sldNum" sz="quarter" idx="12"/>
          </p:nvPr>
        </p:nvSpPr>
        <p:spPr/>
        <p:txBody>
          <a:bodyPr/>
          <a:lstStyle/>
          <a:p>
            <a:fld id="{350BA3EE-F005-4BDC-BD12-1D0320052B89}" type="slidenum">
              <a:rPr lang="en-GB" smtClean="0"/>
              <a:t>‹#›</a:t>
            </a:fld>
            <a:endParaRPr lang="en-GB"/>
          </a:p>
        </p:txBody>
      </p:sp>
    </p:spTree>
    <p:extLst>
      <p:ext uri="{BB962C8B-B14F-4D97-AF65-F5344CB8AC3E}">
        <p14:creationId xmlns:p14="http://schemas.microsoft.com/office/powerpoint/2010/main" val="2118121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F13A2C-0FDC-C2AB-1B7F-446DE7763BB5}"/>
              </a:ext>
            </a:extLst>
          </p:cNvPr>
          <p:cNvSpPr>
            <a:spLocks noGrp="1"/>
          </p:cNvSpPr>
          <p:nvPr>
            <p:ph type="title"/>
          </p:nvPr>
        </p:nvSpPr>
        <p:spPr/>
        <p:txBody>
          <a:bodyPr/>
          <a:lstStyle/>
          <a:p>
            <a:r>
              <a:rPr lang="tr-TR"/>
              <a:t>Asıl başlık stilini düzenlemek için tıklayın</a:t>
            </a:r>
            <a:endParaRPr lang="en-GB"/>
          </a:p>
        </p:txBody>
      </p:sp>
      <p:sp>
        <p:nvSpPr>
          <p:cNvPr id="3" name="İçerik Yer Tutucusu 2">
            <a:extLst>
              <a:ext uri="{FF2B5EF4-FFF2-40B4-BE49-F238E27FC236}">
                <a16:creationId xmlns:a16="http://schemas.microsoft.com/office/drawing/2014/main" id="{68231444-81FE-116C-D6CB-4741A1BE4D9E}"/>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İçerik Yer Tutucusu 3">
            <a:extLst>
              <a:ext uri="{FF2B5EF4-FFF2-40B4-BE49-F238E27FC236}">
                <a16:creationId xmlns:a16="http://schemas.microsoft.com/office/drawing/2014/main" id="{DAF05324-5821-E527-9740-353FF214857A}"/>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Veri Yer Tutucusu 4">
            <a:extLst>
              <a:ext uri="{FF2B5EF4-FFF2-40B4-BE49-F238E27FC236}">
                <a16:creationId xmlns:a16="http://schemas.microsoft.com/office/drawing/2014/main" id="{6F6EC839-710F-CD62-A4D7-202F126B7355}"/>
              </a:ext>
            </a:extLst>
          </p:cNvPr>
          <p:cNvSpPr>
            <a:spLocks noGrp="1"/>
          </p:cNvSpPr>
          <p:nvPr>
            <p:ph type="dt" sz="half" idx="10"/>
          </p:nvPr>
        </p:nvSpPr>
        <p:spPr/>
        <p:txBody>
          <a:bodyPr/>
          <a:lstStyle/>
          <a:p>
            <a:fld id="{339D9C9E-AE63-43CF-9376-D8FE5599FFE9}" type="datetimeFigureOut">
              <a:rPr lang="en-GB" smtClean="0"/>
              <a:t>12/03/2023</a:t>
            </a:fld>
            <a:endParaRPr lang="en-GB"/>
          </a:p>
        </p:txBody>
      </p:sp>
      <p:sp>
        <p:nvSpPr>
          <p:cNvPr id="6" name="Alt Bilgi Yer Tutucusu 5">
            <a:extLst>
              <a:ext uri="{FF2B5EF4-FFF2-40B4-BE49-F238E27FC236}">
                <a16:creationId xmlns:a16="http://schemas.microsoft.com/office/drawing/2014/main" id="{842D98B6-FEF1-55CA-8D9E-68E03DC14F5A}"/>
              </a:ext>
            </a:extLst>
          </p:cNvPr>
          <p:cNvSpPr>
            <a:spLocks noGrp="1"/>
          </p:cNvSpPr>
          <p:nvPr>
            <p:ph type="ftr" sz="quarter" idx="11"/>
          </p:nvPr>
        </p:nvSpPr>
        <p:spPr/>
        <p:txBody>
          <a:bodyPr/>
          <a:lstStyle/>
          <a:p>
            <a:endParaRPr lang="en-GB"/>
          </a:p>
        </p:txBody>
      </p:sp>
      <p:sp>
        <p:nvSpPr>
          <p:cNvPr id="7" name="Slayt Numarası Yer Tutucusu 6">
            <a:extLst>
              <a:ext uri="{FF2B5EF4-FFF2-40B4-BE49-F238E27FC236}">
                <a16:creationId xmlns:a16="http://schemas.microsoft.com/office/drawing/2014/main" id="{9D6966EF-3460-97B8-BFFB-CC8F4C8CEFD5}"/>
              </a:ext>
            </a:extLst>
          </p:cNvPr>
          <p:cNvSpPr>
            <a:spLocks noGrp="1"/>
          </p:cNvSpPr>
          <p:nvPr>
            <p:ph type="sldNum" sz="quarter" idx="12"/>
          </p:nvPr>
        </p:nvSpPr>
        <p:spPr/>
        <p:txBody>
          <a:bodyPr/>
          <a:lstStyle/>
          <a:p>
            <a:fld id="{350BA3EE-F005-4BDC-BD12-1D0320052B89}" type="slidenum">
              <a:rPr lang="en-GB" smtClean="0"/>
              <a:t>‹#›</a:t>
            </a:fld>
            <a:endParaRPr lang="en-GB"/>
          </a:p>
        </p:txBody>
      </p:sp>
    </p:spTree>
    <p:extLst>
      <p:ext uri="{BB962C8B-B14F-4D97-AF65-F5344CB8AC3E}">
        <p14:creationId xmlns:p14="http://schemas.microsoft.com/office/powerpoint/2010/main" val="2520610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BD7A3E-DE61-01C6-9907-2296C27B7B6E}"/>
              </a:ext>
            </a:extLst>
          </p:cNvPr>
          <p:cNvSpPr>
            <a:spLocks noGrp="1"/>
          </p:cNvSpPr>
          <p:nvPr>
            <p:ph type="title"/>
          </p:nvPr>
        </p:nvSpPr>
        <p:spPr>
          <a:xfrm>
            <a:off x="839788" y="365125"/>
            <a:ext cx="10515600" cy="1325563"/>
          </a:xfrm>
        </p:spPr>
        <p:txBody>
          <a:bodyPr/>
          <a:lstStyle/>
          <a:p>
            <a:r>
              <a:rPr lang="tr-TR"/>
              <a:t>Asıl başlık stilini düzenlemek için tıklayın</a:t>
            </a:r>
            <a:endParaRPr lang="en-GB"/>
          </a:p>
        </p:txBody>
      </p:sp>
      <p:sp>
        <p:nvSpPr>
          <p:cNvPr id="3" name="Metin Yer Tutucusu 2">
            <a:extLst>
              <a:ext uri="{FF2B5EF4-FFF2-40B4-BE49-F238E27FC236}">
                <a16:creationId xmlns:a16="http://schemas.microsoft.com/office/drawing/2014/main" id="{2184C925-7437-7355-9A2B-1FB2CFC5EA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DEEAD240-7F88-0BDB-D7B2-1CC6DC0157E0}"/>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Metin Yer Tutucusu 4">
            <a:extLst>
              <a:ext uri="{FF2B5EF4-FFF2-40B4-BE49-F238E27FC236}">
                <a16:creationId xmlns:a16="http://schemas.microsoft.com/office/drawing/2014/main" id="{0DE7C51C-ECDF-0CC3-038F-900ACC00EC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5C2F67E7-86A2-3D51-B1B0-8A9C4585EF95}"/>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7" name="Veri Yer Tutucusu 6">
            <a:extLst>
              <a:ext uri="{FF2B5EF4-FFF2-40B4-BE49-F238E27FC236}">
                <a16:creationId xmlns:a16="http://schemas.microsoft.com/office/drawing/2014/main" id="{9E35F1E8-8400-2379-3A3B-9B5D30154E4C}"/>
              </a:ext>
            </a:extLst>
          </p:cNvPr>
          <p:cNvSpPr>
            <a:spLocks noGrp="1"/>
          </p:cNvSpPr>
          <p:nvPr>
            <p:ph type="dt" sz="half" idx="10"/>
          </p:nvPr>
        </p:nvSpPr>
        <p:spPr/>
        <p:txBody>
          <a:bodyPr/>
          <a:lstStyle/>
          <a:p>
            <a:fld id="{339D9C9E-AE63-43CF-9376-D8FE5599FFE9}" type="datetimeFigureOut">
              <a:rPr lang="en-GB" smtClean="0"/>
              <a:t>12/03/2023</a:t>
            </a:fld>
            <a:endParaRPr lang="en-GB"/>
          </a:p>
        </p:txBody>
      </p:sp>
      <p:sp>
        <p:nvSpPr>
          <p:cNvPr id="8" name="Alt Bilgi Yer Tutucusu 7">
            <a:extLst>
              <a:ext uri="{FF2B5EF4-FFF2-40B4-BE49-F238E27FC236}">
                <a16:creationId xmlns:a16="http://schemas.microsoft.com/office/drawing/2014/main" id="{96A4ABA4-F5EA-28CF-4764-962BEC4B19A8}"/>
              </a:ext>
            </a:extLst>
          </p:cNvPr>
          <p:cNvSpPr>
            <a:spLocks noGrp="1"/>
          </p:cNvSpPr>
          <p:nvPr>
            <p:ph type="ftr" sz="quarter" idx="11"/>
          </p:nvPr>
        </p:nvSpPr>
        <p:spPr/>
        <p:txBody>
          <a:bodyPr/>
          <a:lstStyle/>
          <a:p>
            <a:endParaRPr lang="en-GB"/>
          </a:p>
        </p:txBody>
      </p:sp>
      <p:sp>
        <p:nvSpPr>
          <p:cNvPr id="9" name="Slayt Numarası Yer Tutucusu 8">
            <a:extLst>
              <a:ext uri="{FF2B5EF4-FFF2-40B4-BE49-F238E27FC236}">
                <a16:creationId xmlns:a16="http://schemas.microsoft.com/office/drawing/2014/main" id="{7C75EDDF-8876-4C24-0E6E-EC64EDFCAFEB}"/>
              </a:ext>
            </a:extLst>
          </p:cNvPr>
          <p:cNvSpPr>
            <a:spLocks noGrp="1"/>
          </p:cNvSpPr>
          <p:nvPr>
            <p:ph type="sldNum" sz="quarter" idx="12"/>
          </p:nvPr>
        </p:nvSpPr>
        <p:spPr/>
        <p:txBody>
          <a:bodyPr/>
          <a:lstStyle/>
          <a:p>
            <a:fld id="{350BA3EE-F005-4BDC-BD12-1D0320052B89}" type="slidenum">
              <a:rPr lang="en-GB" smtClean="0"/>
              <a:t>‹#›</a:t>
            </a:fld>
            <a:endParaRPr lang="en-GB"/>
          </a:p>
        </p:txBody>
      </p:sp>
    </p:spTree>
    <p:extLst>
      <p:ext uri="{BB962C8B-B14F-4D97-AF65-F5344CB8AC3E}">
        <p14:creationId xmlns:p14="http://schemas.microsoft.com/office/powerpoint/2010/main" val="736294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CBC35E-2DE6-032F-C0B0-FD252EB26C11}"/>
              </a:ext>
            </a:extLst>
          </p:cNvPr>
          <p:cNvSpPr>
            <a:spLocks noGrp="1"/>
          </p:cNvSpPr>
          <p:nvPr>
            <p:ph type="title"/>
          </p:nvPr>
        </p:nvSpPr>
        <p:spPr/>
        <p:txBody>
          <a:bodyPr/>
          <a:lstStyle/>
          <a:p>
            <a:r>
              <a:rPr lang="tr-TR"/>
              <a:t>Asıl başlık stilini düzenlemek için tıklayın</a:t>
            </a:r>
            <a:endParaRPr lang="en-GB"/>
          </a:p>
        </p:txBody>
      </p:sp>
      <p:sp>
        <p:nvSpPr>
          <p:cNvPr id="3" name="Veri Yer Tutucusu 2">
            <a:extLst>
              <a:ext uri="{FF2B5EF4-FFF2-40B4-BE49-F238E27FC236}">
                <a16:creationId xmlns:a16="http://schemas.microsoft.com/office/drawing/2014/main" id="{3B656D08-0418-B2BE-571C-F9F4C49F7FE5}"/>
              </a:ext>
            </a:extLst>
          </p:cNvPr>
          <p:cNvSpPr>
            <a:spLocks noGrp="1"/>
          </p:cNvSpPr>
          <p:nvPr>
            <p:ph type="dt" sz="half" idx="10"/>
          </p:nvPr>
        </p:nvSpPr>
        <p:spPr/>
        <p:txBody>
          <a:bodyPr/>
          <a:lstStyle/>
          <a:p>
            <a:fld id="{339D9C9E-AE63-43CF-9376-D8FE5599FFE9}" type="datetimeFigureOut">
              <a:rPr lang="en-GB" smtClean="0"/>
              <a:t>12/03/2023</a:t>
            </a:fld>
            <a:endParaRPr lang="en-GB"/>
          </a:p>
        </p:txBody>
      </p:sp>
      <p:sp>
        <p:nvSpPr>
          <p:cNvPr id="4" name="Alt Bilgi Yer Tutucusu 3">
            <a:extLst>
              <a:ext uri="{FF2B5EF4-FFF2-40B4-BE49-F238E27FC236}">
                <a16:creationId xmlns:a16="http://schemas.microsoft.com/office/drawing/2014/main" id="{1A9BEDAE-AC22-5EC3-98B0-181B615B3A17}"/>
              </a:ext>
            </a:extLst>
          </p:cNvPr>
          <p:cNvSpPr>
            <a:spLocks noGrp="1"/>
          </p:cNvSpPr>
          <p:nvPr>
            <p:ph type="ftr" sz="quarter" idx="11"/>
          </p:nvPr>
        </p:nvSpPr>
        <p:spPr/>
        <p:txBody>
          <a:bodyPr/>
          <a:lstStyle/>
          <a:p>
            <a:endParaRPr lang="en-GB"/>
          </a:p>
        </p:txBody>
      </p:sp>
      <p:sp>
        <p:nvSpPr>
          <p:cNvPr id="5" name="Slayt Numarası Yer Tutucusu 4">
            <a:extLst>
              <a:ext uri="{FF2B5EF4-FFF2-40B4-BE49-F238E27FC236}">
                <a16:creationId xmlns:a16="http://schemas.microsoft.com/office/drawing/2014/main" id="{E990F2B9-DCB6-5D0A-8D6A-3FDD664577FD}"/>
              </a:ext>
            </a:extLst>
          </p:cNvPr>
          <p:cNvSpPr>
            <a:spLocks noGrp="1"/>
          </p:cNvSpPr>
          <p:nvPr>
            <p:ph type="sldNum" sz="quarter" idx="12"/>
          </p:nvPr>
        </p:nvSpPr>
        <p:spPr/>
        <p:txBody>
          <a:bodyPr/>
          <a:lstStyle/>
          <a:p>
            <a:fld id="{350BA3EE-F005-4BDC-BD12-1D0320052B89}" type="slidenum">
              <a:rPr lang="en-GB" smtClean="0"/>
              <a:t>‹#›</a:t>
            </a:fld>
            <a:endParaRPr lang="en-GB"/>
          </a:p>
        </p:txBody>
      </p:sp>
    </p:spTree>
    <p:extLst>
      <p:ext uri="{BB962C8B-B14F-4D97-AF65-F5344CB8AC3E}">
        <p14:creationId xmlns:p14="http://schemas.microsoft.com/office/powerpoint/2010/main" val="3853194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AC7A7FF1-B878-5C98-2644-A0D742491C86}"/>
              </a:ext>
            </a:extLst>
          </p:cNvPr>
          <p:cNvSpPr>
            <a:spLocks noGrp="1"/>
          </p:cNvSpPr>
          <p:nvPr>
            <p:ph type="dt" sz="half" idx="10"/>
          </p:nvPr>
        </p:nvSpPr>
        <p:spPr/>
        <p:txBody>
          <a:bodyPr/>
          <a:lstStyle/>
          <a:p>
            <a:fld id="{339D9C9E-AE63-43CF-9376-D8FE5599FFE9}" type="datetimeFigureOut">
              <a:rPr lang="en-GB" smtClean="0"/>
              <a:t>12/03/2023</a:t>
            </a:fld>
            <a:endParaRPr lang="en-GB"/>
          </a:p>
        </p:txBody>
      </p:sp>
      <p:sp>
        <p:nvSpPr>
          <p:cNvPr id="3" name="Alt Bilgi Yer Tutucusu 2">
            <a:extLst>
              <a:ext uri="{FF2B5EF4-FFF2-40B4-BE49-F238E27FC236}">
                <a16:creationId xmlns:a16="http://schemas.microsoft.com/office/drawing/2014/main" id="{FA1AFFB4-C23B-00C0-2F76-365C0BEA7240}"/>
              </a:ext>
            </a:extLst>
          </p:cNvPr>
          <p:cNvSpPr>
            <a:spLocks noGrp="1"/>
          </p:cNvSpPr>
          <p:nvPr>
            <p:ph type="ftr" sz="quarter" idx="11"/>
          </p:nvPr>
        </p:nvSpPr>
        <p:spPr/>
        <p:txBody>
          <a:bodyPr/>
          <a:lstStyle/>
          <a:p>
            <a:endParaRPr lang="en-GB"/>
          </a:p>
        </p:txBody>
      </p:sp>
      <p:sp>
        <p:nvSpPr>
          <p:cNvPr id="4" name="Slayt Numarası Yer Tutucusu 3">
            <a:extLst>
              <a:ext uri="{FF2B5EF4-FFF2-40B4-BE49-F238E27FC236}">
                <a16:creationId xmlns:a16="http://schemas.microsoft.com/office/drawing/2014/main" id="{D8CC5885-7282-E4AA-C9B2-EFEF2D14D9FD}"/>
              </a:ext>
            </a:extLst>
          </p:cNvPr>
          <p:cNvSpPr>
            <a:spLocks noGrp="1"/>
          </p:cNvSpPr>
          <p:nvPr>
            <p:ph type="sldNum" sz="quarter" idx="12"/>
          </p:nvPr>
        </p:nvSpPr>
        <p:spPr/>
        <p:txBody>
          <a:bodyPr/>
          <a:lstStyle/>
          <a:p>
            <a:fld id="{350BA3EE-F005-4BDC-BD12-1D0320052B89}" type="slidenum">
              <a:rPr lang="en-GB" smtClean="0"/>
              <a:t>‹#›</a:t>
            </a:fld>
            <a:endParaRPr lang="en-GB"/>
          </a:p>
        </p:txBody>
      </p:sp>
    </p:spTree>
    <p:extLst>
      <p:ext uri="{BB962C8B-B14F-4D97-AF65-F5344CB8AC3E}">
        <p14:creationId xmlns:p14="http://schemas.microsoft.com/office/powerpoint/2010/main" val="3630840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051763-4391-3231-C350-A3596637828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GB"/>
          </a:p>
        </p:txBody>
      </p:sp>
      <p:sp>
        <p:nvSpPr>
          <p:cNvPr id="3" name="İçerik Yer Tutucusu 2">
            <a:extLst>
              <a:ext uri="{FF2B5EF4-FFF2-40B4-BE49-F238E27FC236}">
                <a16:creationId xmlns:a16="http://schemas.microsoft.com/office/drawing/2014/main" id="{526B54E0-A2F8-EE5E-431E-4AF9DA8A7F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Metin Yer Tutucusu 3">
            <a:extLst>
              <a:ext uri="{FF2B5EF4-FFF2-40B4-BE49-F238E27FC236}">
                <a16:creationId xmlns:a16="http://schemas.microsoft.com/office/drawing/2014/main" id="{6DD0850E-4061-B4B7-D7C0-A8C68AD758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A387F94-13DB-0695-9D29-70F24F0A7791}"/>
              </a:ext>
            </a:extLst>
          </p:cNvPr>
          <p:cNvSpPr>
            <a:spLocks noGrp="1"/>
          </p:cNvSpPr>
          <p:nvPr>
            <p:ph type="dt" sz="half" idx="10"/>
          </p:nvPr>
        </p:nvSpPr>
        <p:spPr/>
        <p:txBody>
          <a:bodyPr/>
          <a:lstStyle/>
          <a:p>
            <a:fld id="{339D9C9E-AE63-43CF-9376-D8FE5599FFE9}" type="datetimeFigureOut">
              <a:rPr lang="en-GB" smtClean="0"/>
              <a:t>12/03/2023</a:t>
            </a:fld>
            <a:endParaRPr lang="en-GB"/>
          </a:p>
        </p:txBody>
      </p:sp>
      <p:sp>
        <p:nvSpPr>
          <p:cNvPr id="6" name="Alt Bilgi Yer Tutucusu 5">
            <a:extLst>
              <a:ext uri="{FF2B5EF4-FFF2-40B4-BE49-F238E27FC236}">
                <a16:creationId xmlns:a16="http://schemas.microsoft.com/office/drawing/2014/main" id="{BD1CB4D9-9CDB-6E54-9B99-9DD8012AAD28}"/>
              </a:ext>
            </a:extLst>
          </p:cNvPr>
          <p:cNvSpPr>
            <a:spLocks noGrp="1"/>
          </p:cNvSpPr>
          <p:nvPr>
            <p:ph type="ftr" sz="quarter" idx="11"/>
          </p:nvPr>
        </p:nvSpPr>
        <p:spPr/>
        <p:txBody>
          <a:bodyPr/>
          <a:lstStyle/>
          <a:p>
            <a:endParaRPr lang="en-GB"/>
          </a:p>
        </p:txBody>
      </p:sp>
      <p:sp>
        <p:nvSpPr>
          <p:cNvPr id="7" name="Slayt Numarası Yer Tutucusu 6">
            <a:extLst>
              <a:ext uri="{FF2B5EF4-FFF2-40B4-BE49-F238E27FC236}">
                <a16:creationId xmlns:a16="http://schemas.microsoft.com/office/drawing/2014/main" id="{A2B2C3DE-6986-A6A6-C136-520101D071FD}"/>
              </a:ext>
            </a:extLst>
          </p:cNvPr>
          <p:cNvSpPr>
            <a:spLocks noGrp="1"/>
          </p:cNvSpPr>
          <p:nvPr>
            <p:ph type="sldNum" sz="quarter" idx="12"/>
          </p:nvPr>
        </p:nvSpPr>
        <p:spPr/>
        <p:txBody>
          <a:bodyPr/>
          <a:lstStyle/>
          <a:p>
            <a:fld id="{350BA3EE-F005-4BDC-BD12-1D0320052B89}" type="slidenum">
              <a:rPr lang="en-GB" smtClean="0"/>
              <a:t>‹#›</a:t>
            </a:fld>
            <a:endParaRPr lang="en-GB"/>
          </a:p>
        </p:txBody>
      </p:sp>
    </p:spTree>
    <p:extLst>
      <p:ext uri="{BB962C8B-B14F-4D97-AF65-F5344CB8AC3E}">
        <p14:creationId xmlns:p14="http://schemas.microsoft.com/office/powerpoint/2010/main" val="2116938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F6883C-2A1E-8AE1-C774-EEC94C7FFF3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GB"/>
          </a:p>
        </p:txBody>
      </p:sp>
      <p:sp>
        <p:nvSpPr>
          <p:cNvPr id="3" name="Resim Yer Tutucusu 2">
            <a:extLst>
              <a:ext uri="{FF2B5EF4-FFF2-40B4-BE49-F238E27FC236}">
                <a16:creationId xmlns:a16="http://schemas.microsoft.com/office/drawing/2014/main" id="{3F97D3E3-570C-BFF7-DDAD-6791BF91AB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Metin Yer Tutucusu 3">
            <a:extLst>
              <a:ext uri="{FF2B5EF4-FFF2-40B4-BE49-F238E27FC236}">
                <a16:creationId xmlns:a16="http://schemas.microsoft.com/office/drawing/2014/main" id="{F9747DBD-4A8C-9B5C-2750-90785B805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DD675A3-8B1A-A35C-5EB8-35063C806B14}"/>
              </a:ext>
            </a:extLst>
          </p:cNvPr>
          <p:cNvSpPr>
            <a:spLocks noGrp="1"/>
          </p:cNvSpPr>
          <p:nvPr>
            <p:ph type="dt" sz="half" idx="10"/>
          </p:nvPr>
        </p:nvSpPr>
        <p:spPr/>
        <p:txBody>
          <a:bodyPr/>
          <a:lstStyle/>
          <a:p>
            <a:fld id="{339D9C9E-AE63-43CF-9376-D8FE5599FFE9}" type="datetimeFigureOut">
              <a:rPr lang="en-GB" smtClean="0"/>
              <a:t>12/03/2023</a:t>
            </a:fld>
            <a:endParaRPr lang="en-GB"/>
          </a:p>
        </p:txBody>
      </p:sp>
      <p:sp>
        <p:nvSpPr>
          <p:cNvPr id="6" name="Alt Bilgi Yer Tutucusu 5">
            <a:extLst>
              <a:ext uri="{FF2B5EF4-FFF2-40B4-BE49-F238E27FC236}">
                <a16:creationId xmlns:a16="http://schemas.microsoft.com/office/drawing/2014/main" id="{B3223EAC-EA71-A191-5848-D6A52A83B4BA}"/>
              </a:ext>
            </a:extLst>
          </p:cNvPr>
          <p:cNvSpPr>
            <a:spLocks noGrp="1"/>
          </p:cNvSpPr>
          <p:nvPr>
            <p:ph type="ftr" sz="quarter" idx="11"/>
          </p:nvPr>
        </p:nvSpPr>
        <p:spPr/>
        <p:txBody>
          <a:bodyPr/>
          <a:lstStyle/>
          <a:p>
            <a:endParaRPr lang="en-GB"/>
          </a:p>
        </p:txBody>
      </p:sp>
      <p:sp>
        <p:nvSpPr>
          <p:cNvPr id="7" name="Slayt Numarası Yer Tutucusu 6">
            <a:extLst>
              <a:ext uri="{FF2B5EF4-FFF2-40B4-BE49-F238E27FC236}">
                <a16:creationId xmlns:a16="http://schemas.microsoft.com/office/drawing/2014/main" id="{534DCCD4-5A49-4739-0971-61758C26BE06}"/>
              </a:ext>
            </a:extLst>
          </p:cNvPr>
          <p:cNvSpPr>
            <a:spLocks noGrp="1"/>
          </p:cNvSpPr>
          <p:nvPr>
            <p:ph type="sldNum" sz="quarter" idx="12"/>
          </p:nvPr>
        </p:nvSpPr>
        <p:spPr/>
        <p:txBody>
          <a:bodyPr/>
          <a:lstStyle/>
          <a:p>
            <a:fld id="{350BA3EE-F005-4BDC-BD12-1D0320052B89}" type="slidenum">
              <a:rPr lang="en-GB" smtClean="0"/>
              <a:t>‹#›</a:t>
            </a:fld>
            <a:endParaRPr lang="en-GB"/>
          </a:p>
        </p:txBody>
      </p:sp>
    </p:spTree>
    <p:extLst>
      <p:ext uri="{BB962C8B-B14F-4D97-AF65-F5344CB8AC3E}">
        <p14:creationId xmlns:p14="http://schemas.microsoft.com/office/powerpoint/2010/main" val="962337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ACCC712C-966B-859D-507E-584645D7BC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GB"/>
          </a:p>
        </p:txBody>
      </p:sp>
      <p:sp>
        <p:nvSpPr>
          <p:cNvPr id="3" name="Metin Yer Tutucusu 2">
            <a:extLst>
              <a:ext uri="{FF2B5EF4-FFF2-40B4-BE49-F238E27FC236}">
                <a16:creationId xmlns:a16="http://schemas.microsoft.com/office/drawing/2014/main" id="{2D12C50E-8FE5-9A99-B86D-52531AB958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Veri Yer Tutucusu 3">
            <a:extLst>
              <a:ext uri="{FF2B5EF4-FFF2-40B4-BE49-F238E27FC236}">
                <a16:creationId xmlns:a16="http://schemas.microsoft.com/office/drawing/2014/main" id="{2D75F388-E25C-6752-D409-A122406A26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9D9C9E-AE63-43CF-9376-D8FE5599FFE9}" type="datetimeFigureOut">
              <a:rPr lang="en-GB" smtClean="0"/>
              <a:t>12/03/2023</a:t>
            </a:fld>
            <a:endParaRPr lang="en-GB"/>
          </a:p>
        </p:txBody>
      </p:sp>
      <p:sp>
        <p:nvSpPr>
          <p:cNvPr id="5" name="Alt Bilgi Yer Tutucusu 4">
            <a:extLst>
              <a:ext uri="{FF2B5EF4-FFF2-40B4-BE49-F238E27FC236}">
                <a16:creationId xmlns:a16="http://schemas.microsoft.com/office/drawing/2014/main" id="{D21F2F66-2A54-9A36-934C-761089618C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ayt Numarası Yer Tutucusu 5">
            <a:extLst>
              <a:ext uri="{FF2B5EF4-FFF2-40B4-BE49-F238E27FC236}">
                <a16:creationId xmlns:a16="http://schemas.microsoft.com/office/drawing/2014/main" id="{7E88CE3E-3D2F-033B-B91A-00498C4F82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0BA3EE-F005-4BDC-BD12-1D0320052B89}" type="slidenum">
              <a:rPr lang="en-GB" smtClean="0"/>
              <a:t>‹#›</a:t>
            </a:fld>
            <a:endParaRPr lang="en-GB"/>
          </a:p>
        </p:txBody>
      </p:sp>
    </p:spTree>
    <p:extLst>
      <p:ext uri="{BB962C8B-B14F-4D97-AF65-F5344CB8AC3E}">
        <p14:creationId xmlns:p14="http://schemas.microsoft.com/office/powerpoint/2010/main" val="3579033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www.kaggle.com/datasets/cashncarry/fifa-23-complete-player-datase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8AD706-0DB7-104B-0105-C3532799FB6D}"/>
              </a:ext>
            </a:extLst>
          </p:cNvPr>
          <p:cNvSpPr>
            <a:spLocks noGrp="1"/>
          </p:cNvSpPr>
          <p:nvPr>
            <p:ph type="ctrTitle"/>
          </p:nvPr>
        </p:nvSpPr>
        <p:spPr/>
        <p:txBody>
          <a:bodyPr/>
          <a:lstStyle/>
          <a:p>
            <a:r>
              <a:rPr lang="en-GB" dirty="0"/>
              <a:t>Football Market Predictor</a:t>
            </a:r>
          </a:p>
        </p:txBody>
      </p:sp>
      <p:sp>
        <p:nvSpPr>
          <p:cNvPr id="3" name="Alt Başlık 2">
            <a:extLst>
              <a:ext uri="{FF2B5EF4-FFF2-40B4-BE49-F238E27FC236}">
                <a16:creationId xmlns:a16="http://schemas.microsoft.com/office/drawing/2014/main" id="{B3C1E562-C046-5C6A-F38B-5CE4D6375F57}"/>
              </a:ext>
            </a:extLst>
          </p:cNvPr>
          <p:cNvSpPr>
            <a:spLocks noGrp="1"/>
          </p:cNvSpPr>
          <p:nvPr>
            <p:ph type="subTitle" idx="1"/>
          </p:nvPr>
        </p:nvSpPr>
        <p:spPr>
          <a:xfrm>
            <a:off x="1524000" y="4311165"/>
            <a:ext cx="9144000" cy="1655762"/>
          </a:xfrm>
        </p:spPr>
        <p:txBody>
          <a:bodyPr>
            <a:normAutofit/>
          </a:bodyPr>
          <a:lstStyle/>
          <a:p>
            <a:r>
              <a:rPr lang="tr-TR" sz="1800" dirty="0"/>
              <a:t>Ege Demir</a:t>
            </a:r>
          </a:p>
          <a:p>
            <a:r>
              <a:rPr lang="tr-TR" sz="1800" dirty="0"/>
              <a:t>150200319</a:t>
            </a:r>
          </a:p>
          <a:p>
            <a:r>
              <a:rPr lang="tr-TR" sz="1800" dirty="0"/>
              <a:t>demireg20@itu.edu.tr</a:t>
            </a:r>
            <a:endParaRPr lang="en-GB" sz="1800" dirty="0"/>
          </a:p>
        </p:txBody>
      </p:sp>
    </p:spTree>
    <p:extLst>
      <p:ext uri="{BB962C8B-B14F-4D97-AF65-F5344CB8AC3E}">
        <p14:creationId xmlns:p14="http://schemas.microsoft.com/office/powerpoint/2010/main" val="348925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F528D7-0526-9BBD-AC3F-EB95FB2941D6}"/>
              </a:ext>
            </a:extLst>
          </p:cNvPr>
          <p:cNvSpPr>
            <a:spLocks noGrp="1"/>
          </p:cNvSpPr>
          <p:nvPr>
            <p:ph type="title"/>
          </p:nvPr>
        </p:nvSpPr>
        <p:spPr>
          <a:xfrm>
            <a:off x="838200" y="327803"/>
            <a:ext cx="10515600" cy="1325563"/>
          </a:xfrm>
        </p:spPr>
        <p:txBody>
          <a:bodyPr>
            <a:normAutofit fontScale="90000"/>
          </a:bodyPr>
          <a:lstStyle/>
          <a:p>
            <a:r>
              <a:rPr lang="tr-TR" sz="3600" b="0" i="0" dirty="0">
                <a:solidFill>
                  <a:srgbClr val="111111"/>
                </a:solidFill>
                <a:effectLst/>
                <a:latin typeface="Roboto" panose="02000000000000000000" pitchFamily="2" charset="0"/>
              </a:rPr>
              <a:t>1- </a:t>
            </a:r>
            <a:r>
              <a:rPr lang="en-GB" sz="3600" b="0" i="0" dirty="0">
                <a:solidFill>
                  <a:srgbClr val="111111"/>
                </a:solidFill>
                <a:effectLst/>
                <a:latin typeface="Roboto" panose="02000000000000000000" pitchFamily="2" charset="0"/>
              </a:rPr>
              <a:t>Beyond Crowd Judgments: Data-Driven Estimation of Market Value in Association Football</a:t>
            </a:r>
            <a:br>
              <a:rPr lang="en-GB" b="0" i="0" dirty="0">
                <a:solidFill>
                  <a:srgbClr val="111111"/>
                </a:solidFill>
                <a:effectLst/>
                <a:latin typeface="Roboto" panose="02000000000000000000" pitchFamily="2" charset="0"/>
              </a:rPr>
            </a:br>
            <a:endParaRPr lang="en-GB" dirty="0"/>
          </a:p>
        </p:txBody>
      </p:sp>
      <p:sp>
        <p:nvSpPr>
          <p:cNvPr id="3" name="İçerik Yer Tutucusu 2">
            <a:extLst>
              <a:ext uri="{FF2B5EF4-FFF2-40B4-BE49-F238E27FC236}">
                <a16:creationId xmlns:a16="http://schemas.microsoft.com/office/drawing/2014/main" id="{03E98DE0-B538-DA26-B1E7-200C9F0F6264}"/>
              </a:ext>
            </a:extLst>
          </p:cNvPr>
          <p:cNvSpPr>
            <a:spLocks noGrp="1"/>
          </p:cNvSpPr>
          <p:nvPr>
            <p:ph idx="1"/>
          </p:nvPr>
        </p:nvSpPr>
        <p:spPr>
          <a:xfrm>
            <a:off x="838200" y="1253331"/>
            <a:ext cx="10515600" cy="4351338"/>
          </a:xfrm>
        </p:spPr>
        <p:txBody>
          <a:bodyPr>
            <a:normAutofit/>
          </a:bodyPr>
          <a:lstStyle/>
          <a:p>
            <a:pPr marL="0" indent="0">
              <a:buNone/>
            </a:pPr>
            <a:endParaRPr lang="tr-TR" sz="2200" dirty="0"/>
          </a:p>
          <a:p>
            <a:r>
              <a:rPr lang="en-GB" sz="2200" dirty="0"/>
              <a:t>They combine 3 clusters of data: player characteristics</a:t>
            </a:r>
            <a:r>
              <a:rPr lang="tr-TR" sz="2200" dirty="0"/>
              <a:t>, </a:t>
            </a:r>
            <a:r>
              <a:rPr lang="en-GB" sz="2200" dirty="0"/>
              <a:t>player performance and player popularity</a:t>
            </a:r>
            <a:r>
              <a:rPr lang="tr-TR" sz="2200" dirty="0"/>
              <a:t>.</a:t>
            </a:r>
          </a:p>
          <a:p>
            <a:endParaRPr lang="tr-TR" sz="2200" dirty="0"/>
          </a:p>
          <a:p>
            <a:r>
              <a:rPr lang="en-GB" sz="2200" dirty="0"/>
              <a:t>And they use market values from </a:t>
            </a:r>
            <a:r>
              <a:rPr lang="en-GB" sz="2200" dirty="0" err="1"/>
              <a:t>Transfermarkt</a:t>
            </a:r>
            <a:r>
              <a:rPr lang="en-GB" sz="2200" dirty="0"/>
              <a:t> (https://www.transfermarkt.com/) as labels.</a:t>
            </a:r>
            <a:endParaRPr lang="tr-TR" sz="2200" dirty="0"/>
          </a:p>
          <a:p>
            <a:endParaRPr lang="tr-TR" sz="2200" dirty="0"/>
          </a:p>
          <a:p>
            <a:r>
              <a:rPr lang="en-GB" sz="2200" dirty="0"/>
              <a:t> In the modelling process, multilevel regression analysis, which fits their hierarchically structured data</a:t>
            </a:r>
            <a:r>
              <a:rPr lang="tr-TR" sz="2200" dirty="0"/>
              <a:t> is </a:t>
            </a:r>
            <a:r>
              <a:rPr lang="tr-TR" sz="2200" dirty="0" err="1"/>
              <a:t>used</a:t>
            </a:r>
            <a:r>
              <a:rPr lang="en-GB" sz="2200" dirty="0"/>
              <a:t>. </a:t>
            </a:r>
          </a:p>
        </p:txBody>
      </p:sp>
      <p:pic>
        <p:nvPicPr>
          <p:cNvPr id="15" name="Resim 14">
            <a:extLst>
              <a:ext uri="{FF2B5EF4-FFF2-40B4-BE49-F238E27FC236}">
                <a16:creationId xmlns:a16="http://schemas.microsoft.com/office/drawing/2014/main" id="{F96CA19F-333D-0200-850F-8D61642076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0286" y="4836144"/>
            <a:ext cx="4343314" cy="1620640"/>
          </a:xfrm>
          <a:prstGeom prst="rect">
            <a:avLst/>
          </a:prstGeom>
        </p:spPr>
      </p:pic>
    </p:spTree>
    <p:extLst>
      <p:ext uri="{BB962C8B-B14F-4D97-AF65-F5344CB8AC3E}">
        <p14:creationId xmlns:p14="http://schemas.microsoft.com/office/powerpoint/2010/main" val="1868343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F528D7-0526-9BBD-AC3F-EB95FB2941D6}"/>
              </a:ext>
            </a:extLst>
          </p:cNvPr>
          <p:cNvSpPr>
            <a:spLocks noGrp="1"/>
          </p:cNvSpPr>
          <p:nvPr>
            <p:ph type="title"/>
          </p:nvPr>
        </p:nvSpPr>
        <p:spPr>
          <a:xfrm>
            <a:off x="838200" y="327803"/>
            <a:ext cx="10515600" cy="1325563"/>
          </a:xfrm>
        </p:spPr>
        <p:txBody>
          <a:bodyPr>
            <a:normAutofit fontScale="90000"/>
          </a:bodyPr>
          <a:lstStyle/>
          <a:p>
            <a:r>
              <a:rPr lang="tr-TR" sz="3600" i="0" dirty="0">
                <a:solidFill>
                  <a:srgbClr val="111111"/>
                </a:solidFill>
                <a:effectLst/>
                <a:latin typeface="Roboto" panose="02000000000000000000" pitchFamily="2" charset="0"/>
              </a:rPr>
              <a:t>1- </a:t>
            </a:r>
            <a:r>
              <a:rPr lang="en-GB" sz="3600" i="0" dirty="0">
                <a:solidFill>
                  <a:srgbClr val="111111"/>
                </a:solidFill>
                <a:effectLst/>
                <a:latin typeface="Roboto" panose="02000000000000000000" pitchFamily="2" charset="0"/>
              </a:rPr>
              <a:t>Beyond Crowd Judgments: Data-Driven Estimation of Market Value in Association Football</a:t>
            </a:r>
            <a:br>
              <a:rPr lang="en-GB" b="0" i="0" dirty="0">
                <a:solidFill>
                  <a:srgbClr val="111111"/>
                </a:solidFill>
                <a:effectLst/>
                <a:latin typeface="Roboto" panose="02000000000000000000" pitchFamily="2" charset="0"/>
              </a:rPr>
            </a:br>
            <a:endParaRPr lang="en-GB" dirty="0"/>
          </a:p>
        </p:txBody>
      </p:sp>
      <p:pic>
        <p:nvPicPr>
          <p:cNvPr id="9" name="Resim 8">
            <a:extLst>
              <a:ext uri="{FF2B5EF4-FFF2-40B4-BE49-F238E27FC236}">
                <a16:creationId xmlns:a16="http://schemas.microsoft.com/office/drawing/2014/main" id="{5425C285-03BF-ADF2-7CBA-1D2C19F9DD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8029" y="1825366"/>
            <a:ext cx="9343971" cy="4402201"/>
          </a:xfrm>
          <a:prstGeom prst="rect">
            <a:avLst/>
          </a:prstGeom>
        </p:spPr>
      </p:pic>
      <p:pic>
        <p:nvPicPr>
          <p:cNvPr id="11" name="Resim 10">
            <a:extLst>
              <a:ext uri="{FF2B5EF4-FFF2-40B4-BE49-F238E27FC236}">
                <a16:creationId xmlns:a16="http://schemas.microsoft.com/office/drawing/2014/main" id="{5D8CE77C-1754-3455-C86C-02857014E4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039968"/>
            <a:ext cx="1849862" cy="4402202"/>
          </a:xfrm>
          <a:prstGeom prst="rect">
            <a:avLst/>
          </a:prstGeom>
        </p:spPr>
      </p:pic>
    </p:spTree>
    <p:extLst>
      <p:ext uri="{BB962C8B-B14F-4D97-AF65-F5344CB8AC3E}">
        <p14:creationId xmlns:p14="http://schemas.microsoft.com/office/powerpoint/2010/main" val="2947804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F528D7-0526-9BBD-AC3F-EB95FB2941D6}"/>
              </a:ext>
            </a:extLst>
          </p:cNvPr>
          <p:cNvSpPr>
            <a:spLocks noGrp="1"/>
          </p:cNvSpPr>
          <p:nvPr>
            <p:ph type="title"/>
          </p:nvPr>
        </p:nvSpPr>
        <p:spPr>
          <a:xfrm>
            <a:off x="838200" y="327803"/>
            <a:ext cx="10515600" cy="1325563"/>
          </a:xfrm>
        </p:spPr>
        <p:txBody>
          <a:bodyPr>
            <a:normAutofit fontScale="90000"/>
          </a:bodyPr>
          <a:lstStyle/>
          <a:p>
            <a:r>
              <a:rPr lang="tr-TR" sz="3600" i="0" dirty="0">
                <a:solidFill>
                  <a:srgbClr val="111111"/>
                </a:solidFill>
                <a:effectLst/>
                <a:latin typeface="Roboto" panose="02000000000000000000" pitchFamily="2" charset="0"/>
              </a:rPr>
              <a:t>1- </a:t>
            </a:r>
            <a:r>
              <a:rPr lang="en-GB" sz="3600" i="0" dirty="0">
                <a:solidFill>
                  <a:srgbClr val="111111"/>
                </a:solidFill>
                <a:effectLst/>
                <a:latin typeface="Roboto" panose="02000000000000000000" pitchFamily="2" charset="0"/>
              </a:rPr>
              <a:t>Beyond Crowd Judgments: Data-Driven Estimation of Market Value in Association Football</a:t>
            </a:r>
            <a:br>
              <a:rPr lang="en-GB" b="0" i="0" dirty="0">
                <a:solidFill>
                  <a:srgbClr val="111111"/>
                </a:solidFill>
                <a:effectLst/>
                <a:latin typeface="Roboto" panose="02000000000000000000" pitchFamily="2" charset="0"/>
              </a:rPr>
            </a:br>
            <a:endParaRPr lang="en-GB" dirty="0"/>
          </a:p>
        </p:txBody>
      </p:sp>
      <p:pic>
        <p:nvPicPr>
          <p:cNvPr id="7" name="İçerik Yer Tutucusu 6">
            <a:extLst>
              <a:ext uri="{FF2B5EF4-FFF2-40B4-BE49-F238E27FC236}">
                <a16:creationId xmlns:a16="http://schemas.microsoft.com/office/drawing/2014/main" id="{DC1176AF-F81E-DC54-4FE6-6E85765233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7584" y="1471021"/>
            <a:ext cx="3393150" cy="4179064"/>
          </a:xfrm>
        </p:spPr>
      </p:pic>
      <p:pic>
        <p:nvPicPr>
          <p:cNvPr id="9" name="Resim 8">
            <a:extLst>
              <a:ext uri="{FF2B5EF4-FFF2-40B4-BE49-F238E27FC236}">
                <a16:creationId xmlns:a16="http://schemas.microsoft.com/office/drawing/2014/main" id="{7FFE2FCB-F681-B51E-CFBA-7D389858E0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8151" y="1465738"/>
            <a:ext cx="5287213" cy="4272589"/>
          </a:xfrm>
          <a:prstGeom prst="rect">
            <a:avLst/>
          </a:prstGeom>
        </p:spPr>
      </p:pic>
      <p:sp>
        <p:nvSpPr>
          <p:cNvPr id="10" name="İçerik Yer Tutucusu 2">
            <a:extLst>
              <a:ext uri="{FF2B5EF4-FFF2-40B4-BE49-F238E27FC236}">
                <a16:creationId xmlns:a16="http://schemas.microsoft.com/office/drawing/2014/main" id="{09574B7C-F750-33B7-BAF9-EDB6A15DE87C}"/>
              </a:ext>
            </a:extLst>
          </p:cNvPr>
          <p:cNvSpPr txBox="1">
            <a:spLocks/>
          </p:cNvSpPr>
          <p:nvPr/>
        </p:nvSpPr>
        <p:spPr>
          <a:xfrm>
            <a:off x="1482013" y="5650085"/>
            <a:ext cx="9730273" cy="18724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tr-TR" sz="2200" dirty="0"/>
          </a:p>
          <a:p>
            <a:r>
              <a:rPr lang="en-GB" sz="1200" dirty="0"/>
              <a:t>O. Muller, A. Simons, </a:t>
            </a:r>
            <a:r>
              <a:rPr lang="en-GB" sz="1200" dirty="0" err="1"/>
              <a:t>ve</a:t>
            </a:r>
            <a:r>
              <a:rPr lang="en-GB" sz="1200" dirty="0"/>
              <a:t> M. </a:t>
            </a:r>
            <a:r>
              <a:rPr lang="en-GB" sz="1200" dirty="0" err="1"/>
              <a:t>Weinmann</a:t>
            </a:r>
            <a:r>
              <a:rPr lang="en-GB" sz="1200" dirty="0"/>
              <a:t>, “Beyond crowd judgments: ¨ Data-driven estimation of market value in association football”, European Journal of Operational Research, vol. 263, no 2, pp. 611-624, 2017, </a:t>
            </a:r>
            <a:r>
              <a:rPr lang="en-GB" sz="1200" dirty="0" err="1"/>
              <a:t>doi</a:t>
            </a:r>
            <a:r>
              <a:rPr lang="en-GB" sz="1200" dirty="0"/>
              <a:t>: 10.1016/j.ejor.2017.05.005. </a:t>
            </a:r>
            <a:endParaRPr lang="tr-TR" sz="1200" dirty="0"/>
          </a:p>
        </p:txBody>
      </p:sp>
    </p:spTree>
    <p:extLst>
      <p:ext uri="{BB962C8B-B14F-4D97-AF65-F5344CB8AC3E}">
        <p14:creationId xmlns:p14="http://schemas.microsoft.com/office/powerpoint/2010/main" val="144443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B74BDE-634F-39BD-0F5F-57EFC453274C}"/>
              </a:ext>
            </a:extLst>
          </p:cNvPr>
          <p:cNvSpPr>
            <a:spLocks noGrp="1"/>
          </p:cNvSpPr>
          <p:nvPr>
            <p:ph type="title"/>
          </p:nvPr>
        </p:nvSpPr>
        <p:spPr>
          <a:xfrm>
            <a:off x="838200" y="374456"/>
            <a:ext cx="10515600" cy="1325563"/>
          </a:xfrm>
        </p:spPr>
        <p:txBody>
          <a:bodyPr>
            <a:normAutofit/>
          </a:bodyPr>
          <a:lstStyle/>
          <a:p>
            <a:r>
              <a:rPr lang="tr-TR" sz="3200" dirty="0"/>
              <a:t>2- </a:t>
            </a:r>
            <a:r>
              <a:rPr lang="en-GB" sz="3200" dirty="0"/>
              <a:t>Towards data-driven football player assessment</a:t>
            </a:r>
          </a:p>
        </p:txBody>
      </p:sp>
      <p:sp>
        <p:nvSpPr>
          <p:cNvPr id="3" name="İçerik Yer Tutucusu 2">
            <a:extLst>
              <a:ext uri="{FF2B5EF4-FFF2-40B4-BE49-F238E27FC236}">
                <a16:creationId xmlns:a16="http://schemas.microsoft.com/office/drawing/2014/main" id="{052C8E33-DD67-D11C-591B-59E408AEE371}"/>
              </a:ext>
            </a:extLst>
          </p:cNvPr>
          <p:cNvSpPr>
            <a:spLocks noGrp="1"/>
          </p:cNvSpPr>
          <p:nvPr>
            <p:ph idx="1"/>
          </p:nvPr>
        </p:nvSpPr>
        <p:spPr>
          <a:xfrm>
            <a:off x="838200" y="1825625"/>
            <a:ext cx="8100527" cy="4351338"/>
          </a:xfrm>
        </p:spPr>
        <p:txBody>
          <a:bodyPr/>
          <a:lstStyle/>
          <a:p>
            <a:endParaRPr lang="tr-TR" sz="2200" dirty="0"/>
          </a:p>
          <a:p>
            <a:r>
              <a:rPr lang="tr-TR" sz="2200" dirty="0"/>
              <a:t>They </a:t>
            </a:r>
            <a:r>
              <a:rPr lang="en-GB" sz="2200" dirty="0"/>
              <a:t>ap</a:t>
            </a:r>
            <a:r>
              <a:rPr lang="tr-TR" sz="2200" dirty="0"/>
              <a:t>p</a:t>
            </a:r>
            <a:r>
              <a:rPr lang="en-GB" sz="2200" dirty="0"/>
              <a:t>roach the same problem with a similar dataset as the previous project. Player information and performance features are almost the same, but they don’t include the popularity attribute. </a:t>
            </a:r>
            <a:endParaRPr lang="tr-TR" sz="2200" dirty="0"/>
          </a:p>
          <a:p>
            <a:endParaRPr lang="tr-TR" sz="2200" dirty="0"/>
          </a:p>
          <a:p>
            <a:r>
              <a:rPr lang="en-GB" sz="2200" dirty="0"/>
              <a:t>Another difference is the handling of the team information. They add average score of the team players, and average score of the opponent’s players and use them as coefficients of the performance indicators for each game; rather than simply using the team name.</a:t>
            </a:r>
            <a:endParaRPr lang="tr-TR" sz="2200" dirty="0"/>
          </a:p>
          <a:p>
            <a:endParaRPr lang="tr-TR" dirty="0"/>
          </a:p>
          <a:p>
            <a:endParaRPr lang="en-GB" dirty="0"/>
          </a:p>
        </p:txBody>
      </p:sp>
      <p:pic>
        <p:nvPicPr>
          <p:cNvPr id="5" name="Resim 4">
            <a:extLst>
              <a:ext uri="{FF2B5EF4-FFF2-40B4-BE49-F238E27FC236}">
                <a16:creationId xmlns:a16="http://schemas.microsoft.com/office/drawing/2014/main" id="{FA6EE8D2-BDB1-2FF4-5876-63F432DEAD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1950" y="217776"/>
            <a:ext cx="2529047" cy="6422447"/>
          </a:xfrm>
          <a:prstGeom prst="rect">
            <a:avLst/>
          </a:prstGeom>
        </p:spPr>
      </p:pic>
    </p:spTree>
    <p:extLst>
      <p:ext uri="{BB962C8B-B14F-4D97-AF65-F5344CB8AC3E}">
        <p14:creationId xmlns:p14="http://schemas.microsoft.com/office/powerpoint/2010/main" val="94297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çerik Yer Tutucusu 7">
            <a:extLst>
              <a:ext uri="{FF2B5EF4-FFF2-40B4-BE49-F238E27FC236}">
                <a16:creationId xmlns:a16="http://schemas.microsoft.com/office/drawing/2014/main" id="{718266FD-F798-6BCA-82BA-075C789553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27237" y="2106013"/>
            <a:ext cx="5327779" cy="3381091"/>
          </a:xfrm>
        </p:spPr>
      </p:pic>
      <p:sp>
        <p:nvSpPr>
          <p:cNvPr id="6" name="Başlık 1">
            <a:extLst>
              <a:ext uri="{FF2B5EF4-FFF2-40B4-BE49-F238E27FC236}">
                <a16:creationId xmlns:a16="http://schemas.microsoft.com/office/drawing/2014/main" id="{77C8BD72-4DA3-D8A3-5E1E-4B26EA980B7F}"/>
              </a:ext>
            </a:extLst>
          </p:cNvPr>
          <p:cNvSpPr>
            <a:spLocks noGrp="1"/>
          </p:cNvSpPr>
          <p:nvPr>
            <p:ph type="title"/>
          </p:nvPr>
        </p:nvSpPr>
        <p:spPr>
          <a:xfrm>
            <a:off x="838200" y="374456"/>
            <a:ext cx="10515600" cy="1325563"/>
          </a:xfrm>
        </p:spPr>
        <p:txBody>
          <a:bodyPr>
            <a:normAutofit/>
          </a:bodyPr>
          <a:lstStyle/>
          <a:p>
            <a:r>
              <a:rPr lang="tr-TR" sz="3200" dirty="0"/>
              <a:t>2- </a:t>
            </a:r>
            <a:r>
              <a:rPr lang="en-GB" sz="3200" dirty="0"/>
              <a:t>Towards data-driven football player assessment</a:t>
            </a:r>
          </a:p>
        </p:txBody>
      </p:sp>
      <p:sp>
        <p:nvSpPr>
          <p:cNvPr id="9" name="İçerik Yer Tutucusu 2">
            <a:extLst>
              <a:ext uri="{FF2B5EF4-FFF2-40B4-BE49-F238E27FC236}">
                <a16:creationId xmlns:a16="http://schemas.microsoft.com/office/drawing/2014/main" id="{A46F8BC3-C597-6365-4DFA-852893CDAB69}"/>
              </a:ext>
            </a:extLst>
          </p:cNvPr>
          <p:cNvSpPr txBox="1">
            <a:spLocks/>
          </p:cNvSpPr>
          <p:nvPr/>
        </p:nvSpPr>
        <p:spPr>
          <a:xfrm>
            <a:off x="838201" y="1847461"/>
            <a:ext cx="5187820" cy="4329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sz="2200" dirty="0"/>
          </a:p>
          <a:p>
            <a:r>
              <a:rPr lang="en-GB" sz="2000" dirty="0"/>
              <a:t>For the model,, they </a:t>
            </a:r>
            <a:r>
              <a:rPr lang="tr-TR" sz="2000" dirty="0" err="1"/>
              <a:t>use</a:t>
            </a:r>
            <a:r>
              <a:rPr lang="en-GB" sz="2000" dirty="0"/>
              <a:t> linear regression, and I think that is a mistake. As Muller et. al. (2017) stated,  the features of the dataset are unlikely independent, and linear regression, which assumes independent features, can’t be used. </a:t>
            </a:r>
            <a:endParaRPr lang="tr-TR" sz="2000" dirty="0"/>
          </a:p>
          <a:p>
            <a:endParaRPr lang="tr-TR" sz="2000" dirty="0"/>
          </a:p>
          <a:p>
            <a:r>
              <a:rPr lang="en-GB" sz="2000" dirty="0"/>
              <a:t>For example, assists per minute is most likely affected by key passes per minute. </a:t>
            </a:r>
          </a:p>
        </p:txBody>
      </p:sp>
      <p:sp>
        <p:nvSpPr>
          <p:cNvPr id="10" name="İçerik Yer Tutucusu 2">
            <a:extLst>
              <a:ext uri="{FF2B5EF4-FFF2-40B4-BE49-F238E27FC236}">
                <a16:creationId xmlns:a16="http://schemas.microsoft.com/office/drawing/2014/main" id="{93029D59-C8CD-FCCA-3B23-FC581A66652D}"/>
              </a:ext>
            </a:extLst>
          </p:cNvPr>
          <p:cNvSpPr txBox="1">
            <a:spLocks/>
          </p:cNvSpPr>
          <p:nvPr/>
        </p:nvSpPr>
        <p:spPr>
          <a:xfrm>
            <a:off x="1482013" y="5650085"/>
            <a:ext cx="9730273" cy="18724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tr-TR" sz="2200" dirty="0"/>
          </a:p>
          <a:p>
            <a:r>
              <a:rPr lang="en-GB" sz="1200" dirty="0"/>
              <a:t>R. </a:t>
            </a:r>
            <a:r>
              <a:rPr lang="en-GB" sz="1200" dirty="0" err="1"/>
              <a:t>Stanojevic</a:t>
            </a:r>
            <a:r>
              <a:rPr lang="en-GB" sz="1200" dirty="0"/>
              <a:t> and L. </a:t>
            </a:r>
            <a:r>
              <a:rPr lang="en-GB" sz="1200" dirty="0" err="1"/>
              <a:t>Gyarmati</a:t>
            </a:r>
            <a:r>
              <a:rPr lang="en-GB" sz="1200" dirty="0"/>
              <a:t>, ”Towards Data-Driven Football Player Assessment,” 2016 IEEE 16th International Conference on Data Mining Workshops (ICDMW), 2016, pp. 167-172, </a:t>
            </a:r>
            <a:r>
              <a:rPr lang="en-GB" sz="1200" dirty="0" err="1"/>
              <a:t>doi</a:t>
            </a:r>
            <a:r>
              <a:rPr lang="en-GB" sz="1200" dirty="0"/>
              <a:t>: 10.1109/ICDMW.2016.0031.</a:t>
            </a:r>
            <a:endParaRPr lang="tr-TR" sz="1200" dirty="0"/>
          </a:p>
        </p:txBody>
      </p:sp>
    </p:spTree>
    <p:extLst>
      <p:ext uri="{BB962C8B-B14F-4D97-AF65-F5344CB8AC3E}">
        <p14:creationId xmlns:p14="http://schemas.microsoft.com/office/powerpoint/2010/main" val="2653259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670848-B7E4-39EE-2B09-44A943232E80}"/>
              </a:ext>
            </a:extLst>
          </p:cNvPr>
          <p:cNvSpPr>
            <a:spLocks noGrp="1"/>
          </p:cNvSpPr>
          <p:nvPr>
            <p:ph type="title"/>
          </p:nvPr>
        </p:nvSpPr>
        <p:spPr/>
        <p:txBody>
          <a:bodyPr>
            <a:normAutofit/>
          </a:bodyPr>
          <a:lstStyle/>
          <a:p>
            <a:r>
              <a:rPr lang="tr-TR" sz="3200" dirty="0"/>
              <a:t>3- </a:t>
            </a:r>
            <a:r>
              <a:rPr lang="en-GB" sz="3200" dirty="0"/>
              <a:t>A novel machine learning method for estimating football players’ value in the transfer market</a:t>
            </a:r>
          </a:p>
        </p:txBody>
      </p:sp>
      <p:sp>
        <p:nvSpPr>
          <p:cNvPr id="3" name="İçerik Yer Tutucusu 2">
            <a:extLst>
              <a:ext uri="{FF2B5EF4-FFF2-40B4-BE49-F238E27FC236}">
                <a16:creationId xmlns:a16="http://schemas.microsoft.com/office/drawing/2014/main" id="{42768E33-60B8-284C-B830-D297DE756E57}"/>
              </a:ext>
            </a:extLst>
          </p:cNvPr>
          <p:cNvSpPr>
            <a:spLocks noGrp="1"/>
          </p:cNvSpPr>
          <p:nvPr>
            <p:ph idx="1"/>
          </p:nvPr>
        </p:nvSpPr>
        <p:spPr/>
        <p:txBody>
          <a:bodyPr>
            <a:normAutofit/>
          </a:bodyPr>
          <a:lstStyle/>
          <a:p>
            <a:endParaRPr lang="tr-TR" sz="2200" dirty="0"/>
          </a:p>
          <a:p>
            <a:r>
              <a:rPr lang="tr-TR" sz="2200" dirty="0" err="1"/>
              <a:t>This</a:t>
            </a:r>
            <a:r>
              <a:rPr lang="tr-TR" sz="2200" dirty="0"/>
              <a:t> </a:t>
            </a:r>
            <a:r>
              <a:rPr lang="tr-TR" sz="2200" dirty="0" err="1"/>
              <a:t>paper</a:t>
            </a:r>
            <a:r>
              <a:rPr lang="tr-TR" sz="2200" dirty="0"/>
              <a:t> </a:t>
            </a:r>
            <a:r>
              <a:rPr lang="en-GB" sz="2200" dirty="0"/>
              <a:t>attracted me the most, because their dataset is nearly same as mine. They work on the data from FIFA 20. </a:t>
            </a:r>
            <a:endParaRPr lang="tr-TR" sz="2200" dirty="0"/>
          </a:p>
          <a:p>
            <a:r>
              <a:rPr lang="en-GB" sz="2200" dirty="0"/>
              <a:t>They divided their data to 4 clusters: goalkeepers, defenders, midfielders, and forwards; and I don’t think that is an efficient way. For example central defensive midfielders are more alike to central backs (which classified as defenders), rather than central attacking midfielders. </a:t>
            </a:r>
            <a:endParaRPr lang="tr-TR" sz="2200" dirty="0"/>
          </a:p>
          <a:p>
            <a:r>
              <a:rPr lang="en-GB" sz="2200" dirty="0"/>
              <a:t>I think there should be 8 (</a:t>
            </a:r>
            <a:r>
              <a:rPr lang="en-GB" sz="2200" dirty="0" err="1"/>
              <a:t>gk</a:t>
            </a:r>
            <a:r>
              <a:rPr lang="en-GB" sz="2200" dirty="0"/>
              <a:t>, </a:t>
            </a:r>
            <a:r>
              <a:rPr lang="en-GB" sz="2200" dirty="0" err="1"/>
              <a:t>rb</a:t>
            </a:r>
            <a:r>
              <a:rPr lang="en-GB" sz="2200" dirty="0"/>
              <a:t>/lb/</a:t>
            </a:r>
            <a:r>
              <a:rPr lang="en-GB" sz="2200" dirty="0" err="1"/>
              <a:t>rwb</a:t>
            </a:r>
            <a:r>
              <a:rPr lang="en-GB" sz="2200" dirty="0"/>
              <a:t>/</a:t>
            </a:r>
            <a:r>
              <a:rPr lang="en-GB" sz="2200" dirty="0" err="1"/>
              <a:t>lwb</a:t>
            </a:r>
            <a:r>
              <a:rPr lang="en-GB" sz="2200" dirty="0"/>
              <a:t>, </a:t>
            </a:r>
            <a:r>
              <a:rPr lang="en-GB" sz="2200" dirty="0" err="1"/>
              <a:t>cb</a:t>
            </a:r>
            <a:r>
              <a:rPr lang="en-GB" sz="2200" dirty="0"/>
              <a:t>, </a:t>
            </a:r>
            <a:r>
              <a:rPr lang="en-GB" sz="2200" dirty="0" err="1"/>
              <a:t>cdm</a:t>
            </a:r>
            <a:r>
              <a:rPr lang="en-GB" sz="2200" dirty="0"/>
              <a:t>, cm, cam, rm/</a:t>
            </a:r>
            <a:r>
              <a:rPr lang="en-GB" sz="2200" dirty="0" err="1"/>
              <a:t>lm</a:t>
            </a:r>
            <a:r>
              <a:rPr lang="en-GB" sz="2200" dirty="0"/>
              <a:t>/</a:t>
            </a:r>
            <a:r>
              <a:rPr lang="en-GB" sz="2200" dirty="0" err="1"/>
              <a:t>rw</a:t>
            </a:r>
            <a:r>
              <a:rPr lang="en-GB" sz="2200" dirty="0"/>
              <a:t>/</a:t>
            </a:r>
            <a:r>
              <a:rPr lang="en-GB" sz="2200" dirty="0" err="1"/>
              <a:t>lw</a:t>
            </a:r>
            <a:r>
              <a:rPr lang="en-GB" sz="2200" dirty="0"/>
              <a:t>/rf/</a:t>
            </a:r>
            <a:r>
              <a:rPr lang="en-GB" sz="2200" dirty="0" err="1"/>
              <a:t>lf</a:t>
            </a:r>
            <a:r>
              <a:rPr lang="en-GB" sz="2200" dirty="0"/>
              <a:t>, </a:t>
            </a:r>
            <a:r>
              <a:rPr lang="en-GB" sz="2200" dirty="0" err="1"/>
              <a:t>st</a:t>
            </a:r>
            <a:r>
              <a:rPr lang="en-GB" sz="2200" dirty="0"/>
              <a:t>/</a:t>
            </a:r>
            <a:r>
              <a:rPr lang="en-GB" sz="2200" dirty="0" err="1"/>
              <a:t>cf</a:t>
            </a:r>
            <a:r>
              <a:rPr lang="en-GB" sz="2200" dirty="0"/>
              <a:t>), or 2 (goalkeeper or not)</a:t>
            </a:r>
            <a:r>
              <a:rPr lang="tr-TR" sz="2200" dirty="0"/>
              <a:t> </a:t>
            </a:r>
            <a:r>
              <a:rPr lang="tr-TR" sz="2200" dirty="0" err="1"/>
              <a:t>clusters</a:t>
            </a:r>
            <a:r>
              <a:rPr lang="en-GB" sz="2200" dirty="0"/>
              <a:t>. </a:t>
            </a:r>
            <a:endParaRPr lang="tr-TR" sz="2200" dirty="0"/>
          </a:p>
          <a:p>
            <a:r>
              <a:rPr lang="en-GB" sz="2200" dirty="0"/>
              <a:t>Goalkeepers must be handled as a separate case, because their performance scores is nothing like a player from another positions.</a:t>
            </a:r>
          </a:p>
        </p:txBody>
      </p:sp>
    </p:spTree>
    <p:extLst>
      <p:ext uri="{BB962C8B-B14F-4D97-AF65-F5344CB8AC3E}">
        <p14:creationId xmlns:p14="http://schemas.microsoft.com/office/powerpoint/2010/main" val="4113222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5C24C49-D4C1-6B8C-F37F-66418E1B8973}"/>
              </a:ext>
            </a:extLst>
          </p:cNvPr>
          <p:cNvSpPr>
            <a:spLocks noGrp="1"/>
          </p:cNvSpPr>
          <p:nvPr>
            <p:ph idx="1"/>
          </p:nvPr>
        </p:nvSpPr>
        <p:spPr>
          <a:xfrm>
            <a:off x="838198" y="2341984"/>
            <a:ext cx="5637245" cy="3867966"/>
          </a:xfrm>
        </p:spPr>
        <p:txBody>
          <a:bodyPr>
            <a:normAutofit/>
          </a:bodyPr>
          <a:lstStyle/>
          <a:p>
            <a:pPr marL="0" indent="0">
              <a:buNone/>
            </a:pPr>
            <a:endParaRPr lang="tr-TR" sz="2200" dirty="0"/>
          </a:p>
          <a:p>
            <a:r>
              <a:rPr lang="en-GB" sz="2200" dirty="0"/>
              <a:t>At the modelling part, they use particle swarm optimization, where they start with random parameters, and update them at the end of every iteration, and repeating this process until stopping criteria is met.</a:t>
            </a:r>
          </a:p>
        </p:txBody>
      </p:sp>
      <p:sp>
        <p:nvSpPr>
          <p:cNvPr id="5" name="Başlık 1">
            <a:extLst>
              <a:ext uri="{FF2B5EF4-FFF2-40B4-BE49-F238E27FC236}">
                <a16:creationId xmlns:a16="http://schemas.microsoft.com/office/drawing/2014/main" id="{D4B6561F-0F70-9FF8-2902-85D807FD01D6}"/>
              </a:ext>
            </a:extLst>
          </p:cNvPr>
          <p:cNvSpPr>
            <a:spLocks noGrp="1"/>
          </p:cNvSpPr>
          <p:nvPr>
            <p:ph type="title"/>
          </p:nvPr>
        </p:nvSpPr>
        <p:spPr>
          <a:xfrm>
            <a:off x="838200" y="365125"/>
            <a:ext cx="6906208" cy="1417022"/>
          </a:xfrm>
        </p:spPr>
        <p:txBody>
          <a:bodyPr>
            <a:normAutofit/>
          </a:bodyPr>
          <a:lstStyle/>
          <a:p>
            <a:r>
              <a:rPr lang="tr-TR" sz="3200" dirty="0"/>
              <a:t>3- </a:t>
            </a:r>
            <a:r>
              <a:rPr lang="en-GB" sz="3200" dirty="0"/>
              <a:t>A novel machine learning method for estimating football players’ value in the transfer market</a:t>
            </a:r>
          </a:p>
        </p:txBody>
      </p:sp>
      <p:pic>
        <p:nvPicPr>
          <p:cNvPr id="9" name="Resim 8">
            <a:extLst>
              <a:ext uri="{FF2B5EF4-FFF2-40B4-BE49-F238E27FC236}">
                <a16:creationId xmlns:a16="http://schemas.microsoft.com/office/drawing/2014/main" id="{7EDE463F-E575-8441-4B6F-5336E961A2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3190" y="365125"/>
            <a:ext cx="4645523" cy="6127750"/>
          </a:xfrm>
          <a:prstGeom prst="rect">
            <a:avLst/>
          </a:prstGeom>
        </p:spPr>
      </p:pic>
      <p:sp>
        <p:nvSpPr>
          <p:cNvPr id="12" name="İçerik Yer Tutucusu 2">
            <a:extLst>
              <a:ext uri="{FF2B5EF4-FFF2-40B4-BE49-F238E27FC236}">
                <a16:creationId xmlns:a16="http://schemas.microsoft.com/office/drawing/2014/main" id="{F316624A-4FE0-431B-86B3-0ECC4E95E280}"/>
              </a:ext>
            </a:extLst>
          </p:cNvPr>
          <p:cNvSpPr txBox="1">
            <a:spLocks/>
          </p:cNvSpPr>
          <p:nvPr/>
        </p:nvSpPr>
        <p:spPr>
          <a:xfrm>
            <a:off x="1366156" y="5339053"/>
            <a:ext cx="4581331" cy="18724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tr-TR" sz="2200" dirty="0"/>
          </a:p>
          <a:p>
            <a:r>
              <a:rPr lang="en-GB" sz="1200" dirty="0" err="1"/>
              <a:t>Behravan</a:t>
            </a:r>
            <a:r>
              <a:rPr lang="en-GB" sz="1200" dirty="0"/>
              <a:t>, I., and </a:t>
            </a:r>
            <a:r>
              <a:rPr lang="en-GB" sz="1200" dirty="0" err="1"/>
              <a:t>Razavi</a:t>
            </a:r>
            <a:r>
              <a:rPr lang="en-GB" sz="1200" dirty="0"/>
              <a:t>, S. M. (2020). A novel machine learning method for estimating football players’ value in the transfer market. Soft Computing. doi:10.1007/s00500-020-05319-3</a:t>
            </a:r>
            <a:endParaRPr lang="tr-TR" sz="1200" dirty="0"/>
          </a:p>
        </p:txBody>
      </p:sp>
    </p:spTree>
    <p:extLst>
      <p:ext uri="{BB962C8B-B14F-4D97-AF65-F5344CB8AC3E}">
        <p14:creationId xmlns:p14="http://schemas.microsoft.com/office/powerpoint/2010/main" val="1801316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F1E5B2-DDEC-60F6-D6D3-998F35AD7212}"/>
              </a:ext>
            </a:extLst>
          </p:cNvPr>
          <p:cNvSpPr>
            <a:spLocks noGrp="1"/>
          </p:cNvSpPr>
          <p:nvPr>
            <p:ph type="ctrTitle"/>
          </p:nvPr>
        </p:nvSpPr>
        <p:spPr/>
        <p:txBody>
          <a:bodyPr/>
          <a:lstStyle/>
          <a:p>
            <a:r>
              <a:rPr lang="tr-TR" dirty="0" err="1"/>
              <a:t>Dataset</a:t>
            </a:r>
            <a:endParaRPr lang="en-GB" dirty="0"/>
          </a:p>
        </p:txBody>
      </p:sp>
      <p:sp>
        <p:nvSpPr>
          <p:cNvPr id="5" name="Alt Başlık 4">
            <a:extLst>
              <a:ext uri="{FF2B5EF4-FFF2-40B4-BE49-F238E27FC236}">
                <a16:creationId xmlns:a16="http://schemas.microsoft.com/office/drawing/2014/main" id="{DF7BA65A-7636-B71B-E62C-D31B9F401083}"/>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4130690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42E6C3-236D-C631-3343-98792D561199}"/>
              </a:ext>
            </a:extLst>
          </p:cNvPr>
          <p:cNvSpPr>
            <a:spLocks noGrp="1"/>
          </p:cNvSpPr>
          <p:nvPr>
            <p:ph type="title"/>
          </p:nvPr>
        </p:nvSpPr>
        <p:spPr/>
        <p:txBody>
          <a:bodyPr/>
          <a:lstStyle/>
          <a:p>
            <a:r>
              <a:rPr lang="tr-TR" dirty="0" err="1"/>
              <a:t>Dataset</a:t>
            </a:r>
            <a:endParaRPr lang="en-GB" dirty="0"/>
          </a:p>
        </p:txBody>
      </p:sp>
      <p:sp>
        <p:nvSpPr>
          <p:cNvPr id="3" name="İçerik Yer Tutucusu 2">
            <a:extLst>
              <a:ext uri="{FF2B5EF4-FFF2-40B4-BE49-F238E27FC236}">
                <a16:creationId xmlns:a16="http://schemas.microsoft.com/office/drawing/2014/main" id="{C6D9B571-25A0-10F9-89E0-0B60B14EB978}"/>
              </a:ext>
            </a:extLst>
          </p:cNvPr>
          <p:cNvSpPr>
            <a:spLocks noGrp="1"/>
          </p:cNvSpPr>
          <p:nvPr>
            <p:ph idx="1"/>
          </p:nvPr>
        </p:nvSpPr>
        <p:spPr/>
        <p:txBody>
          <a:bodyPr>
            <a:normAutofit fontScale="92500" lnSpcReduction="10000"/>
          </a:bodyPr>
          <a:lstStyle/>
          <a:p>
            <a:r>
              <a:rPr lang="en-GB" dirty="0"/>
              <a:t>The dataset, is a matrix, and it’s from a csv file. It has 18540 rows and 90 columns. </a:t>
            </a:r>
            <a:endParaRPr lang="tr-TR" dirty="0"/>
          </a:p>
          <a:p>
            <a:r>
              <a:rPr lang="en-GB" dirty="0"/>
              <a:t>Each row represents a football player, and each column carries a piece of information about that player. While some columns are about general information about players (age, team, position etc.), others are various scores (agility, strength, positioning etc.) from FIFA 23, one of the most popular football games of all time. </a:t>
            </a:r>
            <a:endParaRPr lang="tr-TR" dirty="0"/>
          </a:p>
          <a:p>
            <a:r>
              <a:rPr lang="en-GB" dirty="0"/>
              <a:t>The market value column which is called ”</a:t>
            </a:r>
            <a:r>
              <a:rPr lang="en-GB" dirty="0" err="1"/>
              <a:t>ValueEUR</a:t>
            </a:r>
            <a:r>
              <a:rPr lang="en-GB" dirty="0"/>
              <a:t>” will be the label, and the other columns will be features. </a:t>
            </a:r>
            <a:endParaRPr lang="tr-TR" dirty="0"/>
          </a:p>
          <a:p>
            <a:r>
              <a:rPr lang="en-GB" dirty="0"/>
              <a:t>Source: https://www.kaggle.com/datasets/cashncarry/fifa23-complete-player-dataset (</a:t>
            </a:r>
            <a:r>
              <a:rPr lang="en-GB" dirty="0">
                <a:hlinkClick r:id="rId2"/>
              </a:rPr>
              <a:t>FIFA 23 Complete Player Dataset [UPD:29/09/22] | Kaggle</a:t>
            </a:r>
            <a:r>
              <a:rPr lang="tr-TR" dirty="0"/>
              <a:t>)</a:t>
            </a:r>
            <a:endParaRPr lang="en-GB" dirty="0"/>
          </a:p>
        </p:txBody>
      </p:sp>
    </p:spTree>
    <p:extLst>
      <p:ext uri="{BB962C8B-B14F-4D97-AF65-F5344CB8AC3E}">
        <p14:creationId xmlns:p14="http://schemas.microsoft.com/office/powerpoint/2010/main" val="1684541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1F4117-357E-4B55-69B1-6ABF867539E4}"/>
              </a:ext>
            </a:extLst>
          </p:cNvPr>
          <p:cNvSpPr>
            <a:spLocks noGrp="1"/>
          </p:cNvSpPr>
          <p:nvPr>
            <p:ph type="title"/>
          </p:nvPr>
        </p:nvSpPr>
        <p:spPr/>
        <p:txBody>
          <a:bodyPr/>
          <a:lstStyle/>
          <a:p>
            <a:r>
              <a:rPr lang="tr-TR" dirty="0" err="1"/>
              <a:t>Dataset</a:t>
            </a:r>
            <a:endParaRPr lang="en-GB" dirty="0"/>
          </a:p>
        </p:txBody>
      </p:sp>
      <p:pic>
        <p:nvPicPr>
          <p:cNvPr id="5" name="İçerik Yer Tutucusu 4">
            <a:extLst>
              <a:ext uri="{FF2B5EF4-FFF2-40B4-BE49-F238E27FC236}">
                <a16:creationId xmlns:a16="http://schemas.microsoft.com/office/drawing/2014/main" id="{C23C239F-77F3-BD05-CE5D-24D81E84C7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6381" y="1924664"/>
            <a:ext cx="9899238" cy="4153260"/>
          </a:xfrm>
        </p:spPr>
      </p:pic>
    </p:spTree>
    <p:extLst>
      <p:ext uri="{BB962C8B-B14F-4D97-AF65-F5344CB8AC3E}">
        <p14:creationId xmlns:p14="http://schemas.microsoft.com/office/powerpoint/2010/main" val="1783593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7DD7B4-D29C-0337-88F0-2FC4FAA3618B}"/>
              </a:ext>
            </a:extLst>
          </p:cNvPr>
          <p:cNvSpPr>
            <a:spLocks noGrp="1"/>
          </p:cNvSpPr>
          <p:nvPr>
            <p:ph type="title"/>
          </p:nvPr>
        </p:nvSpPr>
        <p:spPr/>
        <p:txBody>
          <a:bodyPr/>
          <a:lstStyle/>
          <a:p>
            <a:r>
              <a:rPr lang="tr-TR" dirty="0" err="1"/>
              <a:t>Contents</a:t>
            </a:r>
            <a:endParaRPr lang="en-GB" dirty="0"/>
          </a:p>
        </p:txBody>
      </p:sp>
      <p:sp>
        <p:nvSpPr>
          <p:cNvPr id="3" name="İçerik Yer Tutucusu 2">
            <a:extLst>
              <a:ext uri="{FF2B5EF4-FFF2-40B4-BE49-F238E27FC236}">
                <a16:creationId xmlns:a16="http://schemas.microsoft.com/office/drawing/2014/main" id="{5F65F9AB-4DA4-4E35-DD09-5BF976F84C67}"/>
              </a:ext>
            </a:extLst>
          </p:cNvPr>
          <p:cNvSpPr>
            <a:spLocks noGrp="1"/>
          </p:cNvSpPr>
          <p:nvPr>
            <p:ph idx="1"/>
          </p:nvPr>
        </p:nvSpPr>
        <p:spPr/>
        <p:txBody>
          <a:bodyPr>
            <a:normAutofit fontScale="85000" lnSpcReduction="20000"/>
          </a:bodyPr>
          <a:lstStyle/>
          <a:p>
            <a:r>
              <a:rPr lang="tr-TR" sz="2400" dirty="0" err="1"/>
              <a:t>Introduction</a:t>
            </a:r>
            <a:endParaRPr lang="tr-TR" sz="2400" dirty="0"/>
          </a:p>
          <a:p>
            <a:endParaRPr lang="tr-TR" sz="2400" dirty="0"/>
          </a:p>
          <a:p>
            <a:r>
              <a:rPr lang="en-GB" sz="2400" b="0" i="0" dirty="0">
                <a:solidFill>
                  <a:srgbClr val="333333"/>
                </a:solidFill>
                <a:effectLst/>
              </a:rPr>
              <a:t>Related Studies</a:t>
            </a:r>
            <a:endParaRPr lang="tr-TR" sz="2400" b="0" i="0" dirty="0">
              <a:solidFill>
                <a:srgbClr val="333333"/>
              </a:solidFill>
              <a:effectLst/>
            </a:endParaRPr>
          </a:p>
          <a:p>
            <a:endParaRPr lang="tr-TR" sz="2400" dirty="0"/>
          </a:p>
          <a:p>
            <a:r>
              <a:rPr lang="tr-TR" sz="2400" dirty="0" err="1"/>
              <a:t>Dataset</a:t>
            </a:r>
            <a:endParaRPr lang="tr-TR" sz="2400" dirty="0"/>
          </a:p>
          <a:p>
            <a:endParaRPr lang="tr-TR" sz="2400" dirty="0"/>
          </a:p>
          <a:p>
            <a:r>
              <a:rPr lang="tr-TR" sz="2400" dirty="0" err="1">
                <a:solidFill>
                  <a:srgbClr val="333333"/>
                </a:solidFill>
              </a:rPr>
              <a:t>Methodology</a:t>
            </a:r>
            <a:endParaRPr lang="tr-TR" sz="2400" dirty="0">
              <a:solidFill>
                <a:srgbClr val="333333"/>
              </a:solidFill>
            </a:endParaRPr>
          </a:p>
          <a:p>
            <a:pPr lvl="1"/>
            <a:r>
              <a:rPr lang="tr-TR" sz="2000" dirty="0">
                <a:solidFill>
                  <a:srgbClr val="333333"/>
                </a:solidFill>
              </a:rPr>
              <a:t>Data </a:t>
            </a:r>
            <a:r>
              <a:rPr lang="tr-TR" sz="2000" dirty="0" err="1">
                <a:solidFill>
                  <a:srgbClr val="333333"/>
                </a:solidFill>
              </a:rPr>
              <a:t>Preperation</a:t>
            </a:r>
            <a:endParaRPr lang="tr-TR" sz="2000" dirty="0">
              <a:solidFill>
                <a:srgbClr val="333333"/>
              </a:solidFill>
            </a:endParaRPr>
          </a:p>
          <a:p>
            <a:pPr lvl="1"/>
            <a:r>
              <a:rPr lang="tr-TR" sz="2000" dirty="0" err="1">
                <a:solidFill>
                  <a:srgbClr val="333333"/>
                </a:solidFill>
              </a:rPr>
              <a:t>Modelling</a:t>
            </a:r>
            <a:endParaRPr lang="tr-TR" sz="2000" dirty="0">
              <a:solidFill>
                <a:srgbClr val="333333"/>
              </a:solidFill>
            </a:endParaRPr>
          </a:p>
          <a:p>
            <a:endParaRPr lang="tr-TR" sz="2400" dirty="0">
              <a:solidFill>
                <a:srgbClr val="333333"/>
              </a:solidFill>
            </a:endParaRPr>
          </a:p>
          <a:p>
            <a:r>
              <a:rPr lang="en-GB" sz="2400" b="0" i="0" dirty="0">
                <a:solidFill>
                  <a:srgbClr val="333333"/>
                </a:solidFill>
                <a:effectLst/>
              </a:rPr>
              <a:t>Experimental results</a:t>
            </a:r>
            <a:endParaRPr lang="tr-TR" sz="2400" b="0" i="0" dirty="0">
              <a:solidFill>
                <a:srgbClr val="333333"/>
              </a:solidFill>
              <a:effectLst/>
            </a:endParaRPr>
          </a:p>
          <a:p>
            <a:endParaRPr lang="tr-TR" sz="2400" dirty="0">
              <a:solidFill>
                <a:srgbClr val="333333"/>
              </a:solidFill>
            </a:endParaRPr>
          </a:p>
          <a:p>
            <a:r>
              <a:rPr lang="en-GB" sz="2400" b="0" i="0" dirty="0">
                <a:solidFill>
                  <a:srgbClr val="333333"/>
                </a:solidFill>
                <a:effectLst/>
              </a:rPr>
              <a:t>Conclusion &amp; Future Work</a:t>
            </a:r>
            <a:endParaRPr lang="tr-TR" sz="2400" dirty="0">
              <a:solidFill>
                <a:srgbClr val="333333"/>
              </a:solidFill>
            </a:endParaRPr>
          </a:p>
          <a:p>
            <a:endParaRPr lang="tr-TR" sz="2400" dirty="0">
              <a:solidFill>
                <a:srgbClr val="333333"/>
              </a:solidFill>
              <a:latin typeface="Arial" panose="020B0604020202020204" pitchFamily="34" charset="0"/>
            </a:endParaRPr>
          </a:p>
          <a:p>
            <a:endParaRPr lang="tr-TR" sz="2400" dirty="0"/>
          </a:p>
          <a:p>
            <a:endParaRPr lang="tr-TR" dirty="0"/>
          </a:p>
          <a:p>
            <a:endParaRPr lang="en-GB" dirty="0"/>
          </a:p>
        </p:txBody>
      </p:sp>
    </p:spTree>
    <p:extLst>
      <p:ext uri="{BB962C8B-B14F-4D97-AF65-F5344CB8AC3E}">
        <p14:creationId xmlns:p14="http://schemas.microsoft.com/office/powerpoint/2010/main" val="2024179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1F4117-357E-4B55-69B1-6ABF867539E4}"/>
              </a:ext>
            </a:extLst>
          </p:cNvPr>
          <p:cNvSpPr>
            <a:spLocks noGrp="1"/>
          </p:cNvSpPr>
          <p:nvPr>
            <p:ph type="title"/>
          </p:nvPr>
        </p:nvSpPr>
        <p:spPr/>
        <p:txBody>
          <a:bodyPr/>
          <a:lstStyle/>
          <a:p>
            <a:r>
              <a:rPr lang="tr-TR" dirty="0" err="1"/>
              <a:t>Dataset</a:t>
            </a:r>
            <a:endParaRPr lang="en-GB" dirty="0"/>
          </a:p>
        </p:txBody>
      </p:sp>
      <p:pic>
        <p:nvPicPr>
          <p:cNvPr id="7" name="İçerik Yer Tutucusu 6">
            <a:extLst>
              <a:ext uri="{FF2B5EF4-FFF2-40B4-BE49-F238E27FC236}">
                <a16:creationId xmlns:a16="http://schemas.microsoft.com/office/drawing/2014/main" id="{65C5EA32-230E-2698-BBE0-F154628AF8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57597"/>
            <a:ext cx="11048427" cy="2326369"/>
          </a:xfrm>
        </p:spPr>
      </p:pic>
    </p:spTree>
    <p:extLst>
      <p:ext uri="{BB962C8B-B14F-4D97-AF65-F5344CB8AC3E}">
        <p14:creationId xmlns:p14="http://schemas.microsoft.com/office/powerpoint/2010/main" val="3218732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F1E5B2-DDEC-60F6-D6D3-998F35AD7212}"/>
              </a:ext>
            </a:extLst>
          </p:cNvPr>
          <p:cNvSpPr>
            <a:spLocks noGrp="1"/>
          </p:cNvSpPr>
          <p:nvPr>
            <p:ph type="ctrTitle"/>
          </p:nvPr>
        </p:nvSpPr>
        <p:spPr/>
        <p:txBody>
          <a:bodyPr/>
          <a:lstStyle/>
          <a:p>
            <a:r>
              <a:rPr lang="tr-TR" sz="6000" dirty="0" err="1">
                <a:solidFill>
                  <a:srgbClr val="333333"/>
                </a:solidFill>
              </a:rPr>
              <a:t>Methodology</a:t>
            </a:r>
            <a:endParaRPr lang="en-GB" dirty="0"/>
          </a:p>
        </p:txBody>
      </p:sp>
      <p:sp>
        <p:nvSpPr>
          <p:cNvPr id="3" name="Alt Başlık 2">
            <a:extLst>
              <a:ext uri="{FF2B5EF4-FFF2-40B4-BE49-F238E27FC236}">
                <a16:creationId xmlns:a16="http://schemas.microsoft.com/office/drawing/2014/main" id="{F4DA5913-7392-D270-374A-EAEBF0156140}"/>
              </a:ext>
            </a:extLst>
          </p:cNvPr>
          <p:cNvSpPr>
            <a:spLocks noGrp="1"/>
          </p:cNvSpPr>
          <p:nvPr>
            <p:ph type="subTitle" idx="1"/>
          </p:nvPr>
        </p:nvSpPr>
        <p:spPr/>
        <p:txBody>
          <a:bodyPr/>
          <a:lstStyle/>
          <a:p>
            <a:r>
              <a:rPr lang="tr-TR" sz="2400" dirty="0">
                <a:solidFill>
                  <a:srgbClr val="333333"/>
                </a:solidFill>
              </a:rPr>
              <a:t>Data </a:t>
            </a:r>
            <a:r>
              <a:rPr lang="tr-TR" sz="2400" dirty="0" err="1">
                <a:solidFill>
                  <a:srgbClr val="333333"/>
                </a:solidFill>
              </a:rPr>
              <a:t>Preperation</a:t>
            </a:r>
            <a:endParaRPr lang="en-GB" dirty="0"/>
          </a:p>
        </p:txBody>
      </p:sp>
    </p:spTree>
    <p:extLst>
      <p:ext uri="{BB962C8B-B14F-4D97-AF65-F5344CB8AC3E}">
        <p14:creationId xmlns:p14="http://schemas.microsoft.com/office/powerpoint/2010/main" val="3187226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5AD759-D7B5-0340-3E0C-8A2238973454}"/>
              </a:ext>
            </a:extLst>
          </p:cNvPr>
          <p:cNvSpPr>
            <a:spLocks noGrp="1"/>
          </p:cNvSpPr>
          <p:nvPr>
            <p:ph type="title"/>
          </p:nvPr>
        </p:nvSpPr>
        <p:spPr/>
        <p:txBody>
          <a:bodyPr/>
          <a:lstStyle/>
          <a:p>
            <a:r>
              <a:rPr lang="tr-TR" sz="4400" dirty="0">
                <a:solidFill>
                  <a:srgbClr val="333333"/>
                </a:solidFill>
              </a:rPr>
              <a:t>Data </a:t>
            </a:r>
            <a:r>
              <a:rPr lang="tr-TR" sz="4400" dirty="0" err="1">
                <a:solidFill>
                  <a:srgbClr val="333333"/>
                </a:solidFill>
              </a:rPr>
              <a:t>Preperation</a:t>
            </a:r>
            <a:endParaRPr lang="en-GB" dirty="0"/>
          </a:p>
        </p:txBody>
      </p:sp>
      <p:sp>
        <p:nvSpPr>
          <p:cNvPr id="3" name="İçerik Yer Tutucusu 2">
            <a:extLst>
              <a:ext uri="{FF2B5EF4-FFF2-40B4-BE49-F238E27FC236}">
                <a16:creationId xmlns:a16="http://schemas.microsoft.com/office/drawing/2014/main" id="{8067C982-1A00-6947-290E-D75DF84535D8}"/>
              </a:ext>
            </a:extLst>
          </p:cNvPr>
          <p:cNvSpPr>
            <a:spLocks noGrp="1"/>
          </p:cNvSpPr>
          <p:nvPr>
            <p:ph idx="1"/>
          </p:nvPr>
        </p:nvSpPr>
        <p:spPr/>
        <p:txBody>
          <a:bodyPr/>
          <a:lstStyle/>
          <a:p>
            <a:r>
              <a:rPr lang="tr-TR" dirty="0" err="1"/>
              <a:t>Split</a:t>
            </a:r>
            <a:r>
              <a:rPr lang="tr-TR" dirty="0"/>
              <a:t> </a:t>
            </a:r>
            <a:r>
              <a:rPr lang="tr-TR" dirty="0" err="1"/>
              <a:t>goalkeepers</a:t>
            </a:r>
            <a:r>
              <a:rPr lang="tr-TR" dirty="0"/>
              <a:t> </a:t>
            </a:r>
            <a:r>
              <a:rPr lang="tr-TR" dirty="0" err="1"/>
              <a:t>and</a:t>
            </a:r>
            <a:r>
              <a:rPr lang="tr-TR" dirty="0"/>
              <a:t> </a:t>
            </a:r>
            <a:r>
              <a:rPr lang="tr-TR" dirty="0" err="1"/>
              <a:t>remove</a:t>
            </a:r>
            <a:r>
              <a:rPr lang="tr-TR" dirty="0"/>
              <a:t> </a:t>
            </a:r>
            <a:r>
              <a:rPr lang="tr-TR" dirty="0" err="1"/>
              <a:t>unnecesarry</a:t>
            </a:r>
            <a:r>
              <a:rPr lang="tr-TR" dirty="0"/>
              <a:t> </a:t>
            </a:r>
            <a:r>
              <a:rPr lang="tr-TR" dirty="0" err="1"/>
              <a:t>columns</a:t>
            </a:r>
            <a:endParaRPr lang="en-GB" dirty="0"/>
          </a:p>
        </p:txBody>
      </p:sp>
      <p:pic>
        <p:nvPicPr>
          <p:cNvPr id="5" name="Resim 4">
            <a:extLst>
              <a:ext uri="{FF2B5EF4-FFF2-40B4-BE49-F238E27FC236}">
                <a16:creationId xmlns:a16="http://schemas.microsoft.com/office/drawing/2014/main" id="{1B304B61-E2BC-7859-C9AA-667B648BFF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465" y="2913457"/>
            <a:ext cx="9623167" cy="2175673"/>
          </a:xfrm>
          <a:prstGeom prst="rect">
            <a:avLst/>
          </a:prstGeom>
        </p:spPr>
      </p:pic>
    </p:spTree>
    <p:extLst>
      <p:ext uri="{BB962C8B-B14F-4D97-AF65-F5344CB8AC3E}">
        <p14:creationId xmlns:p14="http://schemas.microsoft.com/office/powerpoint/2010/main" val="677845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5AD759-D7B5-0340-3E0C-8A2238973454}"/>
              </a:ext>
            </a:extLst>
          </p:cNvPr>
          <p:cNvSpPr>
            <a:spLocks noGrp="1"/>
          </p:cNvSpPr>
          <p:nvPr>
            <p:ph type="title"/>
          </p:nvPr>
        </p:nvSpPr>
        <p:spPr/>
        <p:txBody>
          <a:bodyPr/>
          <a:lstStyle/>
          <a:p>
            <a:r>
              <a:rPr lang="tr-TR" sz="4400" dirty="0">
                <a:solidFill>
                  <a:srgbClr val="333333"/>
                </a:solidFill>
              </a:rPr>
              <a:t>Data </a:t>
            </a:r>
            <a:r>
              <a:rPr lang="tr-TR" sz="4400" dirty="0" err="1">
                <a:solidFill>
                  <a:srgbClr val="333333"/>
                </a:solidFill>
              </a:rPr>
              <a:t>Preperation</a:t>
            </a:r>
            <a:endParaRPr lang="en-GB" dirty="0"/>
          </a:p>
        </p:txBody>
      </p:sp>
      <p:sp>
        <p:nvSpPr>
          <p:cNvPr id="3" name="İçerik Yer Tutucusu 2">
            <a:extLst>
              <a:ext uri="{FF2B5EF4-FFF2-40B4-BE49-F238E27FC236}">
                <a16:creationId xmlns:a16="http://schemas.microsoft.com/office/drawing/2014/main" id="{8067C982-1A00-6947-290E-D75DF84535D8}"/>
              </a:ext>
            </a:extLst>
          </p:cNvPr>
          <p:cNvSpPr>
            <a:spLocks noGrp="1"/>
          </p:cNvSpPr>
          <p:nvPr>
            <p:ph idx="1"/>
          </p:nvPr>
        </p:nvSpPr>
        <p:spPr/>
        <p:txBody>
          <a:bodyPr/>
          <a:lstStyle/>
          <a:p>
            <a:r>
              <a:rPr lang="tr-TR" dirty="0" err="1"/>
              <a:t>Numerize</a:t>
            </a:r>
            <a:r>
              <a:rPr lang="tr-TR" dirty="0"/>
              <a:t> </a:t>
            </a:r>
            <a:r>
              <a:rPr lang="tr-TR" dirty="0" err="1"/>
              <a:t>the</a:t>
            </a:r>
            <a:r>
              <a:rPr lang="tr-TR" dirty="0"/>
              <a:t> </a:t>
            </a:r>
            <a:r>
              <a:rPr lang="tr-TR" dirty="0" err="1"/>
              <a:t>nationality</a:t>
            </a:r>
            <a:r>
              <a:rPr lang="tr-TR" dirty="0"/>
              <a:t> </a:t>
            </a:r>
            <a:r>
              <a:rPr lang="tr-TR" dirty="0" err="1"/>
              <a:t>column</a:t>
            </a:r>
            <a:endParaRPr lang="en-GB" dirty="0"/>
          </a:p>
        </p:txBody>
      </p:sp>
      <p:pic>
        <p:nvPicPr>
          <p:cNvPr id="12" name="Resim 11">
            <a:extLst>
              <a:ext uri="{FF2B5EF4-FFF2-40B4-BE49-F238E27FC236}">
                <a16:creationId xmlns:a16="http://schemas.microsoft.com/office/drawing/2014/main" id="{E0DA06D4-83D8-7405-9FD7-D9CA9128A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571866"/>
            <a:ext cx="6025749" cy="2141382"/>
          </a:xfrm>
          <a:prstGeom prst="rect">
            <a:avLst/>
          </a:prstGeom>
        </p:spPr>
      </p:pic>
      <p:pic>
        <p:nvPicPr>
          <p:cNvPr id="14" name="Resim 13">
            <a:extLst>
              <a:ext uri="{FF2B5EF4-FFF2-40B4-BE49-F238E27FC236}">
                <a16:creationId xmlns:a16="http://schemas.microsoft.com/office/drawing/2014/main" id="{B830C35B-BA5C-63C0-7EDC-09E2920DC4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5159" y="384790"/>
            <a:ext cx="1116730" cy="2163036"/>
          </a:xfrm>
          <a:prstGeom prst="rect">
            <a:avLst/>
          </a:prstGeom>
        </p:spPr>
      </p:pic>
      <p:pic>
        <p:nvPicPr>
          <p:cNvPr id="16" name="Resim 15">
            <a:extLst>
              <a:ext uri="{FF2B5EF4-FFF2-40B4-BE49-F238E27FC236}">
                <a16:creationId xmlns:a16="http://schemas.microsoft.com/office/drawing/2014/main" id="{B4193C44-191A-4399-BE01-804CDC63C3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15506" y="384791"/>
            <a:ext cx="1086644" cy="2163036"/>
          </a:xfrm>
          <a:prstGeom prst="rect">
            <a:avLst/>
          </a:prstGeom>
        </p:spPr>
      </p:pic>
      <p:cxnSp>
        <p:nvCxnSpPr>
          <p:cNvPr id="17" name="Düz Ok Bağlayıcısı 16">
            <a:extLst>
              <a:ext uri="{FF2B5EF4-FFF2-40B4-BE49-F238E27FC236}">
                <a16:creationId xmlns:a16="http://schemas.microsoft.com/office/drawing/2014/main" id="{E50A789B-1665-4670-ACE8-E4F6E65A1736}"/>
              </a:ext>
            </a:extLst>
          </p:cNvPr>
          <p:cNvCxnSpPr>
            <a:cxnSpLocks/>
          </p:cNvCxnSpPr>
          <p:nvPr/>
        </p:nvCxnSpPr>
        <p:spPr>
          <a:xfrm>
            <a:off x="8868732" y="1604865"/>
            <a:ext cx="11756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Resim 18">
            <a:extLst>
              <a:ext uri="{FF2B5EF4-FFF2-40B4-BE49-F238E27FC236}">
                <a16:creationId xmlns:a16="http://schemas.microsoft.com/office/drawing/2014/main" id="{64731186-B3B2-6B1A-01B3-AF560CDA51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3380" y="4848185"/>
            <a:ext cx="6940420" cy="1644690"/>
          </a:xfrm>
          <a:prstGeom prst="rect">
            <a:avLst/>
          </a:prstGeom>
        </p:spPr>
      </p:pic>
    </p:spTree>
    <p:extLst>
      <p:ext uri="{BB962C8B-B14F-4D97-AF65-F5344CB8AC3E}">
        <p14:creationId xmlns:p14="http://schemas.microsoft.com/office/powerpoint/2010/main" val="3827606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5AD759-D7B5-0340-3E0C-8A2238973454}"/>
              </a:ext>
            </a:extLst>
          </p:cNvPr>
          <p:cNvSpPr>
            <a:spLocks noGrp="1"/>
          </p:cNvSpPr>
          <p:nvPr>
            <p:ph type="title"/>
          </p:nvPr>
        </p:nvSpPr>
        <p:spPr/>
        <p:txBody>
          <a:bodyPr/>
          <a:lstStyle/>
          <a:p>
            <a:r>
              <a:rPr lang="tr-TR" sz="4400" dirty="0">
                <a:solidFill>
                  <a:srgbClr val="333333"/>
                </a:solidFill>
              </a:rPr>
              <a:t>Data </a:t>
            </a:r>
            <a:r>
              <a:rPr lang="tr-TR" sz="4400" dirty="0" err="1">
                <a:solidFill>
                  <a:srgbClr val="333333"/>
                </a:solidFill>
              </a:rPr>
              <a:t>Preperation</a:t>
            </a:r>
            <a:endParaRPr lang="en-GB" dirty="0"/>
          </a:p>
        </p:txBody>
      </p:sp>
      <p:sp>
        <p:nvSpPr>
          <p:cNvPr id="3" name="İçerik Yer Tutucusu 2">
            <a:extLst>
              <a:ext uri="{FF2B5EF4-FFF2-40B4-BE49-F238E27FC236}">
                <a16:creationId xmlns:a16="http://schemas.microsoft.com/office/drawing/2014/main" id="{8067C982-1A00-6947-290E-D75DF84535D8}"/>
              </a:ext>
            </a:extLst>
          </p:cNvPr>
          <p:cNvSpPr>
            <a:spLocks noGrp="1"/>
          </p:cNvSpPr>
          <p:nvPr>
            <p:ph idx="1"/>
          </p:nvPr>
        </p:nvSpPr>
        <p:spPr/>
        <p:txBody>
          <a:bodyPr/>
          <a:lstStyle/>
          <a:p>
            <a:r>
              <a:rPr lang="tr-TR" dirty="0" err="1"/>
              <a:t>Numerize</a:t>
            </a:r>
            <a:r>
              <a:rPr lang="tr-TR" dirty="0"/>
              <a:t> </a:t>
            </a:r>
            <a:r>
              <a:rPr lang="tr-TR" dirty="0" err="1"/>
              <a:t>the</a:t>
            </a:r>
            <a:r>
              <a:rPr lang="tr-TR" dirty="0"/>
              <a:t> </a:t>
            </a:r>
            <a:r>
              <a:rPr lang="tr-TR" dirty="0" err="1"/>
              <a:t>position</a:t>
            </a:r>
            <a:r>
              <a:rPr lang="tr-TR" dirty="0"/>
              <a:t> </a:t>
            </a:r>
            <a:r>
              <a:rPr lang="tr-TR" dirty="0" err="1"/>
              <a:t>columns</a:t>
            </a:r>
            <a:r>
              <a:rPr lang="tr-TR" dirty="0"/>
              <a:t> </a:t>
            </a:r>
          </a:p>
          <a:p>
            <a:pPr lvl="1"/>
            <a:r>
              <a:rPr lang="tr-TR" dirty="0"/>
              <a:t>(</a:t>
            </a:r>
            <a:r>
              <a:rPr lang="tr-TR" dirty="0" err="1"/>
              <a:t>best</a:t>
            </a:r>
            <a:r>
              <a:rPr lang="tr-TR" dirty="0"/>
              <a:t> </a:t>
            </a:r>
            <a:r>
              <a:rPr lang="tr-TR" dirty="0" err="1"/>
              <a:t>position</a:t>
            </a:r>
            <a:r>
              <a:rPr lang="tr-TR" dirty="0"/>
              <a:t>, </a:t>
            </a:r>
            <a:r>
              <a:rPr lang="tr-TR" dirty="0" err="1"/>
              <a:t>club</a:t>
            </a:r>
            <a:r>
              <a:rPr lang="tr-TR" dirty="0"/>
              <a:t> </a:t>
            </a:r>
            <a:r>
              <a:rPr lang="tr-TR" dirty="0" err="1"/>
              <a:t>position</a:t>
            </a:r>
            <a:r>
              <a:rPr lang="tr-TR" dirty="0"/>
              <a:t>, </a:t>
            </a:r>
            <a:r>
              <a:rPr lang="tr-TR" dirty="0" err="1"/>
              <a:t>nationality</a:t>
            </a:r>
            <a:r>
              <a:rPr lang="tr-TR" dirty="0"/>
              <a:t> </a:t>
            </a:r>
            <a:r>
              <a:rPr lang="tr-TR" dirty="0" err="1"/>
              <a:t>position</a:t>
            </a:r>
            <a:r>
              <a:rPr lang="tr-TR" dirty="0"/>
              <a:t>, </a:t>
            </a:r>
            <a:r>
              <a:rPr lang="tr-TR" dirty="0" err="1"/>
              <a:t>positions</a:t>
            </a:r>
            <a:r>
              <a:rPr lang="tr-TR" dirty="0"/>
              <a:t>)</a:t>
            </a:r>
            <a:endParaRPr lang="en-GB" dirty="0"/>
          </a:p>
        </p:txBody>
      </p:sp>
      <p:pic>
        <p:nvPicPr>
          <p:cNvPr id="5" name="Resim 4">
            <a:extLst>
              <a:ext uri="{FF2B5EF4-FFF2-40B4-BE49-F238E27FC236}">
                <a16:creationId xmlns:a16="http://schemas.microsoft.com/office/drawing/2014/main" id="{0AC06817-FB8A-8DBC-4848-4142ACC99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293" y="3183146"/>
            <a:ext cx="2632610" cy="2583171"/>
          </a:xfrm>
          <a:prstGeom prst="rect">
            <a:avLst/>
          </a:prstGeom>
        </p:spPr>
      </p:pic>
      <p:pic>
        <p:nvPicPr>
          <p:cNvPr id="7" name="Resim 6">
            <a:extLst>
              <a:ext uri="{FF2B5EF4-FFF2-40B4-BE49-F238E27FC236}">
                <a16:creationId xmlns:a16="http://schemas.microsoft.com/office/drawing/2014/main" id="{B89CBF2B-21A8-31B8-73BD-F7A900B4F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1950" y="3183146"/>
            <a:ext cx="5270312" cy="2512455"/>
          </a:xfrm>
          <a:prstGeom prst="rect">
            <a:avLst/>
          </a:prstGeom>
        </p:spPr>
      </p:pic>
      <p:cxnSp>
        <p:nvCxnSpPr>
          <p:cNvPr id="9" name="Düz Ok Bağlayıcısı 8">
            <a:extLst>
              <a:ext uri="{FF2B5EF4-FFF2-40B4-BE49-F238E27FC236}">
                <a16:creationId xmlns:a16="http://schemas.microsoft.com/office/drawing/2014/main" id="{AC24154F-A4C0-36F0-7BE2-CA9446FA018A}"/>
              </a:ext>
            </a:extLst>
          </p:cNvPr>
          <p:cNvCxnSpPr>
            <a:cxnSpLocks/>
          </p:cNvCxnSpPr>
          <p:nvPr/>
        </p:nvCxnSpPr>
        <p:spPr>
          <a:xfrm>
            <a:off x="4119450" y="4572000"/>
            <a:ext cx="11756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5291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5AD759-D7B5-0340-3E0C-8A2238973454}"/>
              </a:ext>
            </a:extLst>
          </p:cNvPr>
          <p:cNvSpPr>
            <a:spLocks noGrp="1"/>
          </p:cNvSpPr>
          <p:nvPr>
            <p:ph type="title"/>
          </p:nvPr>
        </p:nvSpPr>
        <p:spPr/>
        <p:txBody>
          <a:bodyPr/>
          <a:lstStyle/>
          <a:p>
            <a:r>
              <a:rPr lang="tr-TR" sz="4400" dirty="0">
                <a:solidFill>
                  <a:srgbClr val="333333"/>
                </a:solidFill>
              </a:rPr>
              <a:t>Data </a:t>
            </a:r>
            <a:r>
              <a:rPr lang="tr-TR" sz="4400" dirty="0" err="1">
                <a:solidFill>
                  <a:srgbClr val="333333"/>
                </a:solidFill>
              </a:rPr>
              <a:t>Preperation</a:t>
            </a:r>
            <a:endParaRPr lang="en-GB" dirty="0"/>
          </a:p>
        </p:txBody>
      </p:sp>
      <p:sp>
        <p:nvSpPr>
          <p:cNvPr id="3" name="İçerik Yer Tutucusu 2">
            <a:extLst>
              <a:ext uri="{FF2B5EF4-FFF2-40B4-BE49-F238E27FC236}">
                <a16:creationId xmlns:a16="http://schemas.microsoft.com/office/drawing/2014/main" id="{8067C982-1A00-6947-290E-D75DF84535D8}"/>
              </a:ext>
            </a:extLst>
          </p:cNvPr>
          <p:cNvSpPr>
            <a:spLocks noGrp="1"/>
          </p:cNvSpPr>
          <p:nvPr>
            <p:ph idx="1"/>
          </p:nvPr>
        </p:nvSpPr>
        <p:spPr/>
        <p:txBody>
          <a:bodyPr/>
          <a:lstStyle/>
          <a:p>
            <a:r>
              <a:rPr lang="tr-TR" dirty="0" err="1"/>
              <a:t>Numerize</a:t>
            </a:r>
            <a:r>
              <a:rPr lang="tr-TR" dirty="0"/>
              <a:t> </a:t>
            </a:r>
            <a:r>
              <a:rPr lang="tr-TR" dirty="0" err="1"/>
              <a:t>other</a:t>
            </a:r>
            <a:r>
              <a:rPr lang="tr-TR" dirty="0"/>
              <a:t> </a:t>
            </a:r>
            <a:r>
              <a:rPr lang="tr-TR" dirty="0" err="1"/>
              <a:t>columns</a:t>
            </a:r>
            <a:endParaRPr lang="tr-TR" dirty="0"/>
          </a:p>
          <a:p>
            <a:pPr lvl="1"/>
            <a:r>
              <a:rPr lang="tr-TR" dirty="0" err="1"/>
              <a:t>Contract</a:t>
            </a:r>
            <a:r>
              <a:rPr lang="tr-TR" dirty="0"/>
              <a:t> </a:t>
            </a:r>
            <a:r>
              <a:rPr lang="tr-TR" dirty="0" err="1"/>
              <a:t>duration</a:t>
            </a:r>
            <a:r>
              <a:rPr lang="tr-TR" dirty="0"/>
              <a:t>, </a:t>
            </a:r>
            <a:r>
              <a:rPr lang="tr-TR" dirty="0" err="1"/>
              <a:t>Work</a:t>
            </a:r>
            <a:r>
              <a:rPr lang="tr-TR" dirty="0"/>
              <a:t>-rate, </a:t>
            </a:r>
            <a:r>
              <a:rPr lang="tr-TR" dirty="0" err="1"/>
              <a:t>OnLoan</a:t>
            </a:r>
            <a:r>
              <a:rPr lang="tr-TR" dirty="0"/>
              <a:t>, </a:t>
            </a:r>
            <a:r>
              <a:rPr lang="tr-TR" dirty="0" err="1"/>
              <a:t>Preferred</a:t>
            </a:r>
            <a:r>
              <a:rPr lang="tr-TR" dirty="0"/>
              <a:t> </a:t>
            </a:r>
            <a:r>
              <a:rPr lang="tr-TR" dirty="0" err="1"/>
              <a:t>foot</a:t>
            </a:r>
            <a:endParaRPr lang="tr-TR" dirty="0"/>
          </a:p>
        </p:txBody>
      </p:sp>
      <p:pic>
        <p:nvPicPr>
          <p:cNvPr id="8" name="Resim 7">
            <a:extLst>
              <a:ext uri="{FF2B5EF4-FFF2-40B4-BE49-F238E27FC236}">
                <a16:creationId xmlns:a16="http://schemas.microsoft.com/office/drawing/2014/main" id="{DC80F728-E3F0-5BDD-3A77-E1917A227A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978135"/>
            <a:ext cx="5086739" cy="3569185"/>
          </a:xfrm>
          <a:prstGeom prst="rect">
            <a:avLst/>
          </a:prstGeom>
        </p:spPr>
      </p:pic>
    </p:spTree>
    <p:extLst>
      <p:ext uri="{BB962C8B-B14F-4D97-AF65-F5344CB8AC3E}">
        <p14:creationId xmlns:p14="http://schemas.microsoft.com/office/powerpoint/2010/main" val="433945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5AD759-D7B5-0340-3E0C-8A2238973454}"/>
              </a:ext>
            </a:extLst>
          </p:cNvPr>
          <p:cNvSpPr>
            <a:spLocks noGrp="1"/>
          </p:cNvSpPr>
          <p:nvPr>
            <p:ph type="title"/>
          </p:nvPr>
        </p:nvSpPr>
        <p:spPr/>
        <p:txBody>
          <a:bodyPr/>
          <a:lstStyle/>
          <a:p>
            <a:r>
              <a:rPr lang="tr-TR" sz="4400" dirty="0">
                <a:solidFill>
                  <a:srgbClr val="333333"/>
                </a:solidFill>
              </a:rPr>
              <a:t>Data </a:t>
            </a:r>
            <a:r>
              <a:rPr lang="tr-TR" sz="4400" dirty="0" err="1">
                <a:solidFill>
                  <a:srgbClr val="333333"/>
                </a:solidFill>
              </a:rPr>
              <a:t>Preperation</a:t>
            </a:r>
            <a:endParaRPr lang="en-GB" dirty="0"/>
          </a:p>
        </p:txBody>
      </p:sp>
      <p:sp>
        <p:nvSpPr>
          <p:cNvPr id="3" name="İçerik Yer Tutucusu 2">
            <a:extLst>
              <a:ext uri="{FF2B5EF4-FFF2-40B4-BE49-F238E27FC236}">
                <a16:creationId xmlns:a16="http://schemas.microsoft.com/office/drawing/2014/main" id="{8067C982-1A00-6947-290E-D75DF84535D8}"/>
              </a:ext>
            </a:extLst>
          </p:cNvPr>
          <p:cNvSpPr>
            <a:spLocks noGrp="1"/>
          </p:cNvSpPr>
          <p:nvPr>
            <p:ph idx="1"/>
          </p:nvPr>
        </p:nvSpPr>
        <p:spPr/>
        <p:txBody>
          <a:bodyPr/>
          <a:lstStyle/>
          <a:p>
            <a:r>
              <a:rPr lang="tr-TR" dirty="0" err="1"/>
              <a:t>Numerize</a:t>
            </a:r>
            <a:r>
              <a:rPr lang="tr-TR" dirty="0"/>
              <a:t> </a:t>
            </a:r>
            <a:r>
              <a:rPr lang="tr-TR" dirty="0" err="1"/>
              <a:t>the</a:t>
            </a:r>
            <a:r>
              <a:rPr lang="tr-TR" dirty="0"/>
              <a:t> </a:t>
            </a:r>
            <a:r>
              <a:rPr lang="tr-TR" dirty="0" err="1"/>
              <a:t>club</a:t>
            </a:r>
            <a:r>
              <a:rPr lang="tr-TR" dirty="0"/>
              <a:t> </a:t>
            </a:r>
            <a:r>
              <a:rPr lang="tr-TR" dirty="0" err="1"/>
              <a:t>column</a:t>
            </a:r>
            <a:endParaRPr lang="tr-TR" dirty="0"/>
          </a:p>
        </p:txBody>
      </p:sp>
      <p:pic>
        <p:nvPicPr>
          <p:cNvPr id="5" name="Resim 4">
            <a:extLst>
              <a:ext uri="{FF2B5EF4-FFF2-40B4-BE49-F238E27FC236}">
                <a16:creationId xmlns:a16="http://schemas.microsoft.com/office/drawing/2014/main" id="{49316ECA-C014-67C9-E50E-D8A5BCE03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5647" y="2362999"/>
            <a:ext cx="7057948" cy="4209538"/>
          </a:xfrm>
          <a:prstGeom prst="rect">
            <a:avLst/>
          </a:prstGeom>
        </p:spPr>
      </p:pic>
    </p:spTree>
    <p:extLst>
      <p:ext uri="{BB962C8B-B14F-4D97-AF65-F5344CB8AC3E}">
        <p14:creationId xmlns:p14="http://schemas.microsoft.com/office/powerpoint/2010/main" val="1098654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F1E5B2-DDEC-60F6-D6D3-998F35AD7212}"/>
              </a:ext>
            </a:extLst>
          </p:cNvPr>
          <p:cNvSpPr>
            <a:spLocks noGrp="1"/>
          </p:cNvSpPr>
          <p:nvPr>
            <p:ph type="ctrTitle"/>
          </p:nvPr>
        </p:nvSpPr>
        <p:spPr/>
        <p:txBody>
          <a:bodyPr/>
          <a:lstStyle/>
          <a:p>
            <a:r>
              <a:rPr lang="tr-TR" sz="6000" dirty="0" err="1">
                <a:solidFill>
                  <a:srgbClr val="333333"/>
                </a:solidFill>
              </a:rPr>
              <a:t>Methodology</a:t>
            </a:r>
            <a:endParaRPr lang="en-GB" dirty="0"/>
          </a:p>
        </p:txBody>
      </p:sp>
      <p:sp>
        <p:nvSpPr>
          <p:cNvPr id="3" name="Alt Başlık 2">
            <a:extLst>
              <a:ext uri="{FF2B5EF4-FFF2-40B4-BE49-F238E27FC236}">
                <a16:creationId xmlns:a16="http://schemas.microsoft.com/office/drawing/2014/main" id="{F4DA5913-7392-D270-374A-EAEBF0156140}"/>
              </a:ext>
            </a:extLst>
          </p:cNvPr>
          <p:cNvSpPr>
            <a:spLocks noGrp="1"/>
          </p:cNvSpPr>
          <p:nvPr>
            <p:ph type="subTitle" idx="1"/>
          </p:nvPr>
        </p:nvSpPr>
        <p:spPr/>
        <p:txBody>
          <a:bodyPr/>
          <a:lstStyle/>
          <a:p>
            <a:r>
              <a:rPr lang="tr-TR" sz="2400" dirty="0" err="1">
                <a:solidFill>
                  <a:srgbClr val="333333"/>
                </a:solidFill>
              </a:rPr>
              <a:t>Modelling</a:t>
            </a:r>
            <a:endParaRPr lang="en-GB" dirty="0"/>
          </a:p>
        </p:txBody>
      </p:sp>
    </p:spTree>
    <p:extLst>
      <p:ext uri="{BB962C8B-B14F-4D97-AF65-F5344CB8AC3E}">
        <p14:creationId xmlns:p14="http://schemas.microsoft.com/office/powerpoint/2010/main" val="1406085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B85AC7-14BD-BA3E-EE57-F5EAA3ADBE5C}"/>
              </a:ext>
            </a:extLst>
          </p:cNvPr>
          <p:cNvSpPr>
            <a:spLocks noGrp="1"/>
          </p:cNvSpPr>
          <p:nvPr>
            <p:ph type="title"/>
          </p:nvPr>
        </p:nvSpPr>
        <p:spPr/>
        <p:txBody>
          <a:bodyPr/>
          <a:lstStyle/>
          <a:p>
            <a:r>
              <a:rPr lang="tr-TR" dirty="0"/>
              <a:t>Model</a:t>
            </a:r>
            <a:endParaRPr lang="en-GB" dirty="0"/>
          </a:p>
        </p:txBody>
      </p:sp>
      <p:sp>
        <p:nvSpPr>
          <p:cNvPr id="3" name="İçerik Yer Tutucusu 2">
            <a:extLst>
              <a:ext uri="{FF2B5EF4-FFF2-40B4-BE49-F238E27FC236}">
                <a16:creationId xmlns:a16="http://schemas.microsoft.com/office/drawing/2014/main" id="{626ECCFD-FCA3-6BFA-56BF-C01E876FD4D0}"/>
              </a:ext>
            </a:extLst>
          </p:cNvPr>
          <p:cNvSpPr>
            <a:spLocks noGrp="1"/>
          </p:cNvSpPr>
          <p:nvPr>
            <p:ph idx="1"/>
          </p:nvPr>
        </p:nvSpPr>
        <p:spPr>
          <a:xfrm>
            <a:off x="838200" y="1825625"/>
            <a:ext cx="10515599" cy="3408848"/>
          </a:xfrm>
        </p:spPr>
        <p:txBody>
          <a:bodyPr>
            <a:normAutofit/>
          </a:bodyPr>
          <a:lstStyle/>
          <a:p>
            <a:r>
              <a:rPr lang="tr-TR" sz="2200" dirty="0"/>
              <a:t>As I </a:t>
            </a:r>
            <a:r>
              <a:rPr lang="tr-TR" sz="2200" dirty="0" err="1"/>
              <a:t>said</a:t>
            </a:r>
            <a:r>
              <a:rPr lang="tr-TR" sz="2200" dirty="0"/>
              <a:t> </a:t>
            </a:r>
            <a:r>
              <a:rPr lang="tr-TR" sz="2200" dirty="0" err="1"/>
              <a:t>earlier</a:t>
            </a:r>
            <a:r>
              <a:rPr lang="tr-TR" sz="2200" dirty="0"/>
              <a:t>, I </a:t>
            </a:r>
            <a:r>
              <a:rPr lang="tr-TR" sz="2200" dirty="0" err="1"/>
              <a:t>used</a:t>
            </a:r>
            <a:r>
              <a:rPr lang="tr-TR" sz="2200" dirty="0"/>
              <a:t> </a:t>
            </a:r>
            <a:r>
              <a:rPr lang="tr-TR" sz="2200" dirty="0" err="1"/>
              <a:t>ridge</a:t>
            </a:r>
            <a:r>
              <a:rPr lang="tr-TR" sz="2200" dirty="0"/>
              <a:t> </a:t>
            </a:r>
            <a:r>
              <a:rPr lang="tr-TR" sz="2200" dirty="0" err="1"/>
              <a:t>regression</a:t>
            </a:r>
            <a:r>
              <a:rPr lang="tr-TR" sz="2200" dirty="0"/>
              <a:t>, </a:t>
            </a:r>
            <a:r>
              <a:rPr lang="tr-TR" sz="2200" dirty="0" err="1"/>
              <a:t>because</a:t>
            </a:r>
            <a:r>
              <a:rPr lang="tr-TR" sz="2200" dirty="0"/>
              <a:t> </a:t>
            </a:r>
            <a:r>
              <a:rPr lang="tr-TR" sz="2200" dirty="0" err="1"/>
              <a:t>it’s</a:t>
            </a:r>
            <a:r>
              <a:rPr lang="tr-TR" sz="2200" dirty="0"/>
              <a:t> </a:t>
            </a:r>
            <a:r>
              <a:rPr lang="tr-TR" sz="2200" dirty="0" err="1"/>
              <a:t>suitable</a:t>
            </a:r>
            <a:r>
              <a:rPr lang="tr-TR" sz="2200" dirty="0"/>
              <a:t> </a:t>
            </a:r>
            <a:r>
              <a:rPr lang="tr-TR" sz="2200" dirty="0" err="1"/>
              <a:t>for</a:t>
            </a:r>
            <a:r>
              <a:rPr lang="tr-TR" sz="2200" dirty="0"/>
              <a:t> </a:t>
            </a:r>
            <a:r>
              <a:rPr lang="tr-TR" sz="2200" dirty="0" err="1"/>
              <a:t>correlated</a:t>
            </a:r>
            <a:r>
              <a:rPr lang="tr-TR" sz="2200" dirty="0"/>
              <a:t> </a:t>
            </a:r>
            <a:r>
              <a:rPr lang="tr-TR" sz="2200" dirty="0" err="1"/>
              <a:t>datasets</a:t>
            </a:r>
            <a:r>
              <a:rPr lang="tr-TR" sz="2200" dirty="0"/>
              <a:t>, </a:t>
            </a:r>
            <a:r>
              <a:rPr lang="tr-TR" sz="2200" dirty="0" err="1"/>
              <a:t>just</a:t>
            </a:r>
            <a:r>
              <a:rPr lang="tr-TR" sz="2200" dirty="0"/>
              <a:t> </a:t>
            </a:r>
            <a:r>
              <a:rPr lang="tr-TR" sz="2200" dirty="0" err="1"/>
              <a:t>like</a:t>
            </a:r>
            <a:r>
              <a:rPr lang="tr-TR" sz="2200" dirty="0"/>
              <a:t> </a:t>
            </a:r>
            <a:r>
              <a:rPr lang="tr-TR" sz="2200" dirty="0" err="1"/>
              <a:t>the</a:t>
            </a:r>
            <a:r>
              <a:rPr lang="tr-TR" sz="2200" dirty="0"/>
              <a:t> data I </a:t>
            </a:r>
            <a:r>
              <a:rPr lang="tr-TR" sz="2200" dirty="0" err="1"/>
              <a:t>have</a:t>
            </a:r>
            <a:endParaRPr lang="tr-TR" sz="2200" dirty="0"/>
          </a:p>
          <a:p>
            <a:endParaRPr lang="tr-TR" sz="2200" dirty="0"/>
          </a:p>
          <a:p>
            <a:r>
              <a:rPr lang="tr-TR" sz="2200" dirty="0"/>
              <a:t>I </a:t>
            </a:r>
            <a:r>
              <a:rPr lang="tr-TR" sz="2200" dirty="0" err="1"/>
              <a:t>also</a:t>
            </a:r>
            <a:r>
              <a:rPr lang="tr-TR" sz="2200" dirty="0"/>
              <a:t> </a:t>
            </a:r>
            <a:r>
              <a:rPr lang="tr-TR" sz="2200" dirty="0" err="1"/>
              <a:t>used</a:t>
            </a:r>
            <a:r>
              <a:rPr lang="tr-TR" sz="2200" dirty="0"/>
              <a:t> </a:t>
            </a:r>
            <a:r>
              <a:rPr lang="tr-TR" sz="2200" dirty="0" err="1"/>
              <a:t>cross</a:t>
            </a:r>
            <a:r>
              <a:rPr lang="tr-TR" sz="2200" dirty="0"/>
              <a:t> </a:t>
            </a:r>
            <a:r>
              <a:rPr lang="tr-TR" sz="2200" dirty="0" err="1"/>
              <a:t>validation</a:t>
            </a:r>
            <a:r>
              <a:rPr lang="tr-TR" sz="2200" dirty="0"/>
              <a:t> </a:t>
            </a:r>
            <a:r>
              <a:rPr lang="tr-TR" sz="2200" dirty="0" err="1"/>
              <a:t>to</a:t>
            </a:r>
            <a:r>
              <a:rPr lang="tr-TR" sz="2200" dirty="0"/>
              <a:t> </a:t>
            </a:r>
            <a:r>
              <a:rPr lang="tr-TR" sz="2200" dirty="0" err="1"/>
              <a:t>maximize</a:t>
            </a:r>
            <a:r>
              <a:rPr lang="tr-TR" sz="2200" dirty="0"/>
              <a:t> </a:t>
            </a:r>
            <a:r>
              <a:rPr lang="tr-TR" sz="2200" dirty="0" err="1"/>
              <a:t>the</a:t>
            </a:r>
            <a:r>
              <a:rPr lang="tr-TR" sz="2200" dirty="0"/>
              <a:t> </a:t>
            </a:r>
            <a:r>
              <a:rPr lang="tr-TR" sz="2200" dirty="0" err="1"/>
              <a:t>efficiency</a:t>
            </a:r>
            <a:r>
              <a:rPr lang="tr-TR" sz="2200" dirty="0"/>
              <a:t> of </a:t>
            </a:r>
            <a:r>
              <a:rPr lang="tr-TR" sz="2200" dirty="0" err="1"/>
              <a:t>my</a:t>
            </a:r>
            <a:r>
              <a:rPr lang="tr-TR" sz="2200" dirty="0"/>
              <a:t> </a:t>
            </a:r>
            <a:r>
              <a:rPr lang="tr-TR" sz="2200" dirty="0" err="1"/>
              <a:t>limited</a:t>
            </a:r>
            <a:r>
              <a:rPr lang="tr-TR" sz="2200" dirty="0"/>
              <a:t> </a:t>
            </a:r>
            <a:r>
              <a:rPr lang="tr-TR" sz="2200" dirty="0" err="1"/>
              <a:t>dataset</a:t>
            </a:r>
            <a:endParaRPr lang="tr-TR" sz="2200" dirty="0"/>
          </a:p>
          <a:p>
            <a:pPr marL="0" indent="0">
              <a:buNone/>
            </a:pPr>
            <a:endParaRPr lang="tr-TR" sz="2200" dirty="0"/>
          </a:p>
          <a:p>
            <a:r>
              <a:rPr lang="tr-TR" sz="2200" dirty="0" err="1"/>
              <a:t>Ridge</a:t>
            </a:r>
            <a:r>
              <a:rPr lang="tr-TR" sz="2200" dirty="0"/>
              <a:t> </a:t>
            </a:r>
            <a:r>
              <a:rPr lang="tr-TR" sz="2200" dirty="0" err="1"/>
              <a:t>Regression</a:t>
            </a:r>
            <a:r>
              <a:rPr lang="tr-TR" sz="2200" dirty="0"/>
              <a:t> Formula:</a:t>
            </a:r>
            <a:endParaRPr lang="en-GB" sz="2200" dirty="0"/>
          </a:p>
        </p:txBody>
      </p:sp>
      <p:pic>
        <p:nvPicPr>
          <p:cNvPr id="5" name="Resim 4">
            <a:extLst>
              <a:ext uri="{FF2B5EF4-FFF2-40B4-BE49-F238E27FC236}">
                <a16:creationId xmlns:a16="http://schemas.microsoft.com/office/drawing/2014/main" id="{6B9AFBD1-503C-D1A3-B5D0-44882D9A49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0185" y="5010538"/>
            <a:ext cx="4632762" cy="1076435"/>
          </a:xfrm>
          <a:prstGeom prst="rect">
            <a:avLst/>
          </a:prstGeom>
        </p:spPr>
      </p:pic>
    </p:spTree>
    <p:extLst>
      <p:ext uri="{BB962C8B-B14F-4D97-AF65-F5344CB8AC3E}">
        <p14:creationId xmlns:p14="http://schemas.microsoft.com/office/powerpoint/2010/main" val="3262246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F1E5B2-DDEC-60F6-D6D3-998F35AD7212}"/>
              </a:ext>
            </a:extLst>
          </p:cNvPr>
          <p:cNvSpPr>
            <a:spLocks noGrp="1"/>
          </p:cNvSpPr>
          <p:nvPr>
            <p:ph type="ctrTitle"/>
          </p:nvPr>
        </p:nvSpPr>
        <p:spPr/>
        <p:txBody>
          <a:bodyPr/>
          <a:lstStyle/>
          <a:p>
            <a:r>
              <a:rPr lang="en-GB" sz="6000" b="0" i="0" dirty="0">
                <a:solidFill>
                  <a:srgbClr val="333333"/>
                </a:solidFill>
                <a:effectLst/>
              </a:rPr>
              <a:t>Experimental results</a:t>
            </a:r>
            <a:endParaRPr lang="en-GB" dirty="0"/>
          </a:p>
        </p:txBody>
      </p:sp>
      <p:sp>
        <p:nvSpPr>
          <p:cNvPr id="5" name="Alt Başlık 4">
            <a:extLst>
              <a:ext uri="{FF2B5EF4-FFF2-40B4-BE49-F238E27FC236}">
                <a16:creationId xmlns:a16="http://schemas.microsoft.com/office/drawing/2014/main" id="{CC2B3E6E-C63F-3154-38B4-BFA2FAF74EA2}"/>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273212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F1E5B2-DDEC-60F6-D6D3-998F35AD7212}"/>
              </a:ext>
            </a:extLst>
          </p:cNvPr>
          <p:cNvSpPr>
            <a:spLocks noGrp="1"/>
          </p:cNvSpPr>
          <p:nvPr>
            <p:ph type="ctrTitle"/>
          </p:nvPr>
        </p:nvSpPr>
        <p:spPr/>
        <p:txBody>
          <a:bodyPr/>
          <a:lstStyle/>
          <a:p>
            <a:r>
              <a:rPr lang="tr-TR" dirty="0" err="1"/>
              <a:t>Introduction</a:t>
            </a:r>
            <a:endParaRPr lang="en-GB" dirty="0"/>
          </a:p>
        </p:txBody>
      </p:sp>
      <p:sp>
        <p:nvSpPr>
          <p:cNvPr id="3" name="Alt Başlık 2">
            <a:extLst>
              <a:ext uri="{FF2B5EF4-FFF2-40B4-BE49-F238E27FC236}">
                <a16:creationId xmlns:a16="http://schemas.microsoft.com/office/drawing/2014/main" id="{F4DA5913-7392-D270-374A-EAEBF0156140}"/>
              </a:ext>
            </a:extLst>
          </p:cNvPr>
          <p:cNvSpPr>
            <a:spLocks noGrp="1"/>
          </p:cNvSpPr>
          <p:nvPr>
            <p:ph type="subTitle" idx="1"/>
          </p:nvPr>
        </p:nvSpPr>
        <p:spPr/>
        <p:txBody>
          <a:bodyPr/>
          <a:lstStyle/>
          <a:p>
            <a:r>
              <a:rPr lang="tr-TR" dirty="0" err="1"/>
              <a:t>Why</a:t>
            </a:r>
            <a:r>
              <a:rPr lang="tr-TR" dirty="0"/>
              <a:t> do </a:t>
            </a:r>
            <a:r>
              <a:rPr lang="tr-TR" dirty="0" err="1"/>
              <a:t>football</a:t>
            </a:r>
            <a:r>
              <a:rPr lang="tr-TR" dirty="0"/>
              <a:t> </a:t>
            </a:r>
            <a:r>
              <a:rPr lang="tr-TR" dirty="0" err="1"/>
              <a:t>teams</a:t>
            </a:r>
            <a:r>
              <a:rPr lang="tr-TR" dirty="0"/>
              <a:t> </a:t>
            </a:r>
            <a:r>
              <a:rPr lang="tr-TR" dirty="0" err="1"/>
              <a:t>need</a:t>
            </a:r>
            <a:r>
              <a:rPr lang="tr-TR" dirty="0"/>
              <a:t> </a:t>
            </a:r>
            <a:r>
              <a:rPr lang="tr-TR" dirty="0" err="1"/>
              <a:t>to</a:t>
            </a:r>
            <a:r>
              <a:rPr lang="tr-TR" dirty="0"/>
              <a:t> </a:t>
            </a:r>
            <a:r>
              <a:rPr lang="tr-TR" dirty="0" err="1"/>
              <a:t>predict</a:t>
            </a:r>
            <a:r>
              <a:rPr lang="tr-TR" dirty="0"/>
              <a:t> </a:t>
            </a:r>
          </a:p>
          <a:p>
            <a:r>
              <a:rPr lang="tr-TR" dirty="0" err="1"/>
              <a:t>the</a:t>
            </a:r>
            <a:r>
              <a:rPr lang="tr-TR" dirty="0"/>
              <a:t> market </a:t>
            </a:r>
            <a:r>
              <a:rPr lang="tr-TR" dirty="0" err="1"/>
              <a:t>values</a:t>
            </a:r>
            <a:r>
              <a:rPr lang="tr-TR" dirty="0"/>
              <a:t> of </a:t>
            </a:r>
            <a:r>
              <a:rPr lang="tr-TR" dirty="0" err="1"/>
              <a:t>their</a:t>
            </a:r>
            <a:r>
              <a:rPr lang="tr-TR" dirty="0"/>
              <a:t> </a:t>
            </a:r>
            <a:r>
              <a:rPr lang="tr-TR" dirty="0" err="1"/>
              <a:t>players</a:t>
            </a:r>
            <a:endParaRPr lang="en-GB" dirty="0"/>
          </a:p>
        </p:txBody>
      </p:sp>
    </p:spTree>
    <p:extLst>
      <p:ext uri="{BB962C8B-B14F-4D97-AF65-F5344CB8AC3E}">
        <p14:creationId xmlns:p14="http://schemas.microsoft.com/office/powerpoint/2010/main" val="824941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2AB1D2A-BA02-9E75-FAF6-1BC590671AE2}"/>
              </a:ext>
            </a:extLst>
          </p:cNvPr>
          <p:cNvSpPr>
            <a:spLocks noGrp="1"/>
          </p:cNvSpPr>
          <p:nvPr>
            <p:ph type="title"/>
          </p:nvPr>
        </p:nvSpPr>
        <p:spPr/>
        <p:txBody>
          <a:bodyPr/>
          <a:lstStyle/>
          <a:p>
            <a:r>
              <a:rPr lang="en-GB" sz="4400" b="0" i="0" dirty="0">
                <a:solidFill>
                  <a:srgbClr val="333333"/>
                </a:solidFill>
                <a:effectLst/>
              </a:rPr>
              <a:t>Experimental results</a:t>
            </a:r>
            <a:endParaRPr lang="en-GB" dirty="0"/>
          </a:p>
        </p:txBody>
      </p:sp>
      <p:sp>
        <p:nvSpPr>
          <p:cNvPr id="3" name="İçerik Yer Tutucusu 2">
            <a:extLst>
              <a:ext uri="{FF2B5EF4-FFF2-40B4-BE49-F238E27FC236}">
                <a16:creationId xmlns:a16="http://schemas.microsoft.com/office/drawing/2014/main" id="{6BD6E93A-2E9D-C316-9BBD-B5DB6F3AE93D}"/>
              </a:ext>
            </a:extLst>
          </p:cNvPr>
          <p:cNvSpPr>
            <a:spLocks noGrp="1"/>
          </p:cNvSpPr>
          <p:nvPr>
            <p:ph idx="1"/>
          </p:nvPr>
        </p:nvSpPr>
        <p:spPr/>
        <p:txBody>
          <a:bodyPr>
            <a:normAutofit/>
          </a:bodyPr>
          <a:lstStyle/>
          <a:p>
            <a:r>
              <a:rPr lang="tr-TR" sz="2200" dirty="0" err="1"/>
              <a:t>For</a:t>
            </a:r>
            <a:r>
              <a:rPr lang="tr-TR" sz="2200" dirty="0"/>
              <a:t> </a:t>
            </a:r>
            <a:r>
              <a:rPr lang="tr-TR" sz="2200" dirty="0" err="1"/>
              <a:t>players</a:t>
            </a:r>
            <a:r>
              <a:rPr lang="tr-TR" sz="2200" dirty="0"/>
              <a:t>:</a:t>
            </a:r>
            <a:endParaRPr lang="en-GB" sz="2200" dirty="0"/>
          </a:p>
        </p:txBody>
      </p:sp>
      <p:pic>
        <p:nvPicPr>
          <p:cNvPr id="5" name="Resim 4">
            <a:extLst>
              <a:ext uri="{FF2B5EF4-FFF2-40B4-BE49-F238E27FC236}">
                <a16:creationId xmlns:a16="http://schemas.microsoft.com/office/drawing/2014/main" id="{FB328372-82FE-96AE-DE26-5EB04B6F12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45" y="2441560"/>
            <a:ext cx="9751170" cy="2677544"/>
          </a:xfrm>
          <a:prstGeom prst="rect">
            <a:avLst/>
          </a:prstGeom>
        </p:spPr>
      </p:pic>
      <p:sp>
        <p:nvSpPr>
          <p:cNvPr id="6" name="İçerik Yer Tutucusu 2">
            <a:extLst>
              <a:ext uri="{FF2B5EF4-FFF2-40B4-BE49-F238E27FC236}">
                <a16:creationId xmlns:a16="http://schemas.microsoft.com/office/drawing/2014/main" id="{664335A8-1972-FEDE-1C5A-A1FBF13DFACB}"/>
              </a:ext>
            </a:extLst>
          </p:cNvPr>
          <p:cNvSpPr txBox="1">
            <a:spLocks/>
          </p:cNvSpPr>
          <p:nvPr/>
        </p:nvSpPr>
        <p:spPr>
          <a:xfrm>
            <a:off x="958720" y="5444574"/>
            <a:ext cx="10274559" cy="23278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200" dirty="0" err="1"/>
              <a:t>When</a:t>
            </a:r>
            <a:r>
              <a:rPr lang="tr-TR" sz="2200" dirty="0"/>
              <a:t> </a:t>
            </a:r>
            <a:r>
              <a:rPr lang="tr-TR" sz="2200" dirty="0" err="1"/>
              <a:t>n_splits</a:t>
            </a:r>
            <a:r>
              <a:rPr lang="tr-TR" sz="2200" dirty="0"/>
              <a:t> = 10, </a:t>
            </a:r>
            <a:r>
              <a:rPr lang="tr-TR" sz="2200" dirty="0" err="1"/>
              <a:t>n_repeats</a:t>
            </a:r>
            <a:r>
              <a:rPr lang="tr-TR" sz="2200" dirty="0"/>
              <a:t>=5 </a:t>
            </a:r>
            <a:r>
              <a:rPr lang="tr-TR" sz="2200" dirty="0" err="1"/>
              <a:t>for</a:t>
            </a:r>
            <a:r>
              <a:rPr lang="tr-TR" sz="2200" dirty="0"/>
              <a:t> </a:t>
            </a:r>
            <a:r>
              <a:rPr lang="tr-TR" sz="2200" dirty="0" err="1"/>
              <a:t>RepeatedKFold</a:t>
            </a:r>
            <a:r>
              <a:rPr lang="tr-TR" sz="2200" dirty="0"/>
              <a:t> </a:t>
            </a:r>
            <a:r>
              <a:rPr lang="tr-TR" sz="2200" dirty="0" err="1"/>
              <a:t>function</a:t>
            </a:r>
            <a:endParaRPr lang="tr-TR" sz="2200" dirty="0"/>
          </a:p>
          <a:p>
            <a:pPr marL="0" indent="0">
              <a:buNone/>
            </a:pPr>
            <a:r>
              <a:rPr lang="tr-TR" sz="2200" dirty="0" err="1"/>
              <a:t>and</a:t>
            </a:r>
            <a:r>
              <a:rPr lang="tr-TR" sz="2200" dirty="0"/>
              <a:t> </a:t>
            </a:r>
            <a:r>
              <a:rPr lang="en-GB" sz="2200" dirty="0"/>
              <a:t>alphas=[0.001, 0.01, 0.1, 1, 10]</a:t>
            </a:r>
            <a:r>
              <a:rPr lang="tr-TR" sz="2200" dirty="0"/>
              <a:t> </a:t>
            </a:r>
            <a:r>
              <a:rPr lang="tr-TR" sz="2200" dirty="0" err="1"/>
              <a:t>for</a:t>
            </a:r>
            <a:r>
              <a:rPr lang="tr-TR" sz="2200" dirty="0"/>
              <a:t> </a:t>
            </a:r>
            <a:r>
              <a:rPr lang="tr-TR" sz="2200" dirty="0" err="1"/>
              <a:t>RidgeCV</a:t>
            </a:r>
            <a:r>
              <a:rPr lang="tr-TR" sz="2200" dirty="0"/>
              <a:t> </a:t>
            </a:r>
            <a:r>
              <a:rPr lang="tr-TR" sz="2200" dirty="0" err="1"/>
              <a:t>function</a:t>
            </a:r>
            <a:endParaRPr lang="en-GB" sz="2200" dirty="0"/>
          </a:p>
        </p:txBody>
      </p:sp>
    </p:spTree>
    <p:extLst>
      <p:ext uri="{BB962C8B-B14F-4D97-AF65-F5344CB8AC3E}">
        <p14:creationId xmlns:p14="http://schemas.microsoft.com/office/powerpoint/2010/main" val="677006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2AB1D2A-BA02-9E75-FAF6-1BC590671AE2}"/>
              </a:ext>
            </a:extLst>
          </p:cNvPr>
          <p:cNvSpPr>
            <a:spLocks noGrp="1"/>
          </p:cNvSpPr>
          <p:nvPr>
            <p:ph type="title"/>
          </p:nvPr>
        </p:nvSpPr>
        <p:spPr/>
        <p:txBody>
          <a:bodyPr/>
          <a:lstStyle/>
          <a:p>
            <a:r>
              <a:rPr lang="en-GB" sz="4400" b="0" i="0" dirty="0">
                <a:solidFill>
                  <a:srgbClr val="333333"/>
                </a:solidFill>
                <a:effectLst/>
              </a:rPr>
              <a:t>Experimental results</a:t>
            </a:r>
            <a:endParaRPr lang="en-GB" dirty="0"/>
          </a:p>
        </p:txBody>
      </p:sp>
      <p:sp>
        <p:nvSpPr>
          <p:cNvPr id="3" name="İçerik Yer Tutucusu 2">
            <a:extLst>
              <a:ext uri="{FF2B5EF4-FFF2-40B4-BE49-F238E27FC236}">
                <a16:creationId xmlns:a16="http://schemas.microsoft.com/office/drawing/2014/main" id="{6BD6E93A-2E9D-C316-9BBD-B5DB6F3AE93D}"/>
              </a:ext>
            </a:extLst>
          </p:cNvPr>
          <p:cNvSpPr>
            <a:spLocks noGrp="1"/>
          </p:cNvSpPr>
          <p:nvPr>
            <p:ph idx="1"/>
          </p:nvPr>
        </p:nvSpPr>
        <p:spPr/>
        <p:txBody>
          <a:bodyPr>
            <a:normAutofit/>
          </a:bodyPr>
          <a:lstStyle/>
          <a:p>
            <a:r>
              <a:rPr lang="tr-TR" sz="2200" dirty="0" err="1"/>
              <a:t>For</a:t>
            </a:r>
            <a:r>
              <a:rPr lang="tr-TR" sz="2200" dirty="0"/>
              <a:t> </a:t>
            </a:r>
            <a:r>
              <a:rPr lang="tr-TR" sz="2200" dirty="0" err="1"/>
              <a:t>goalkeepers</a:t>
            </a:r>
            <a:r>
              <a:rPr lang="tr-TR" sz="2200" dirty="0"/>
              <a:t>:</a:t>
            </a:r>
            <a:endParaRPr lang="en-GB" sz="2200" dirty="0"/>
          </a:p>
        </p:txBody>
      </p:sp>
      <p:sp>
        <p:nvSpPr>
          <p:cNvPr id="6" name="İçerik Yer Tutucusu 2">
            <a:extLst>
              <a:ext uri="{FF2B5EF4-FFF2-40B4-BE49-F238E27FC236}">
                <a16:creationId xmlns:a16="http://schemas.microsoft.com/office/drawing/2014/main" id="{664335A8-1972-FEDE-1C5A-A1FBF13DFACB}"/>
              </a:ext>
            </a:extLst>
          </p:cNvPr>
          <p:cNvSpPr txBox="1">
            <a:spLocks/>
          </p:cNvSpPr>
          <p:nvPr/>
        </p:nvSpPr>
        <p:spPr>
          <a:xfrm>
            <a:off x="958720" y="5444574"/>
            <a:ext cx="10274559" cy="23278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200" dirty="0" err="1"/>
              <a:t>When</a:t>
            </a:r>
            <a:r>
              <a:rPr lang="tr-TR" sz="2200" dirty="0"/>
              <a:t> </a:t>
            </a:r>
            <a:r>
              <a:rPr lang="tr-TR" sz="2200" dirty="0" err="1"/>
              <a:t>n_splits</a:t>
            </a:r>
            <a:r>
              <a:rPr lang="tr-TR" sz="2200" dirty="0"/>
              <a:t> = 10, </a:t>
            </a:r>
            <a:r>
              <a:rPr lang="tr-TR" sz="2200" dirty="0" err="1"/>
              <a:t>n_repeats</a:t>
            </a:r>
            <a:r>
              <a:rPr lang="tr-TR" sz="2200" dirty="0"/>
              <a:t>=5 </a:t>
            </a:r>
            <a:r>
              <a:rPr lang="tr-TR" sz="2200" dirty="0" err="1"/>
              <a:t>for</a:t>
            </a:r>
            <a:r>
              <a:rPr lang="tr-TR" sz="2200" dirty="0"/>
              <a:t> </a:t>
            </a:r>
            <a:r>
              <a:rPr lang="tr-TR" sz="2200" dirty="0" err="1"/>
              <a:t>RepeatedKFold</a:t>
            </a:r>
            <a:r>
              <a:rPr lang="tr-TR" sz="2200" dirty="0"/>
              <a:t> </a:t>
            </a:r>
            <a:r>
              <a:rPr lang="tr-TR" sz="2200" dirty="0" err="1"/>
              <a:t>function</a:t>
            </a:r>
            <a:endParaRPr lang="tr-TR" sz="2200" dirty="0"/>
          </a:p>
          <a:p>
            <a:pPr marL="0" indent="0">
              <a:buNone/>
            </a:pPr>
            <a:r>
              <a:rPr lang="tr-TR" sz="2200" dirty="0" err="1"/>
              <a:t>and</a:t>
            </a:r>
            <a:r>
              <a:rPr lang="tr-TR" sz="2200" dirty="0"/>
              <a:t> </a:t>
            </a:r>
            <a:r>
              <a:rPr lang="en-GB" sz="2200" dirty="0"/>
              <a:t>alphas=[0.001, 0.01, 0.1, 1, 10]</a:t>
            </a:r>
            <a:r>
              <a:rPr lang="tr-TR" sz="2200" dirty="0"/>
              <a:t> </a:t>
            </a:r>
            <a:r>
              <a:rPr lang="tr-TR" sz="2200" dirty="0" err="1"/>
              <a:t>for</a:t>
            </a:r>
            <a:r>
              <a:rPr lang="tr-TR" sz="2200" dirty="0"/>
              <a:t> </a:t>
            </a:r>
            <a:r>
              <a:rPr lang="tr-TR" sz="2200" dirty="0" err="1"/>
              <a:t>RidgeCV</a:t>
            </a:r>
            <a:r>
              <a:rPr lang="tr-TR" sz="2200" dirty="0"/>
              <a:t> </a:t>
            </a:r>
            <a:r>
              <a:rPr lang="tr-TR" sz="2200" dirty="0" err="1"/>
              <a:t>function</a:t>
            </a:r>
            <a:endParaRPr lang="en-GB" sz="2200" dirty="0"/>
          </a:p>
        </p:txBody>
      </p:sp>
      <p:pic>
        <p:nvPicPr>
          <p:cNvPr id="7" name="Resim 6">
            <a:extLst>
              <a:ext uri="{FF2B5EF4-FFF2-40B4-BE49-F238E27FC236}">
                <a16:creationId xmlns:a16="http://schemas.microsoft.com/office/drawing/2014/main" id="{710F859F-F18D-FBA8-7BEF-66A380AAF2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341" y="2400417"/>
            <a:ext cx="9641633" cy="2729489"/>
          </a:xfrm>
          <a:prstGeom prst="rect">
            <a:avLst/>
          </a:prstGeom>
        </p:spPr>
      </p:pic>
    </p:spTree>
    <p:extLst>
      <p:ext uri="{BB962C8B-B14F-4D97-AF65-F5344CB8AC3E}">
        <p14:creationId xmlns:p14="http://schemas.microsoft.com/office/powerpoint/2010/main" val="3248220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26B475-B0E8-6043-65D9-8D4AE78BC990}"/>
              </a:ext>
            </a:extLst>
          </p:cNvPr>
          <p:cNvSpPr>
            <a:spLocks noGrp="1"/>
          </p:cNvSpPr>
          <p:nvPr>
            <p:ph type="title"/>
          </p:nvPr>
        </p:nvSpPr>
        <p:spPr/>
        <p:txBody>
          <a:bodyPr/>
          <a:lstStyle/>
          <a:p>
            <a:r>
              <a:rPr lang="en-GB" sz="4400" b="0" i="0" dirty="0">
                <a:solidFill>
                  <a:srgbClr val="333333"/>
                </a:solidFill>
                <a:effectLst/>
              </a:rPr>
              <a:t>Experimental results</a:t>
            </a:r>
            <a:endParaRPr lang="en-GB" dirty="0"/>
          </a:p>
        </p:txBody>
      </p:sp>
      <p:pic>
        <p:nvPicPr>
          <p:cNvPr id="5" name="İçerik Yer Tutucusu 4">
            <a:extLst>
              <a:ext uri="{FF2B5EF4-FFF2-40B4-BE49-F238E27FC236}">
                <a16:creationId xmlns:a16="http://schemas.microsoft.com/office/drawing/2014/main" id="{BA3E6223-EDEB-64FA-B280-581CF6ABBF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2878" y="2356849"/>
            <a:ext cx="4723809" cy="3288889"/>
          </a:xfrm>
        </p:spPr>
      </p:pic>
      <p:sp>
        <p:nvSpPr>
          <p:cNvPr id="6" name="İçerik Yer Tutucusu 2">
            <a:extLst>
              <a:ext uri="{FF2B5EF4-FFF2-40B4-BE49-F238E27FC236}">
                <a16:creationId xmlns:a16="http://schemas.microsoft.com/office/drawing/2014/main" id="{8D5887E4-7B44-0660-48F5-740D83249393}"/>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200"/>
              <a:t>For players:</a:t>
            </a:r>
            <a:endParaRPr lang="en-GB" sz="2200" dirty="0"/>
          </a:p>
        </p:txBody>
      </p:sp>
    </p:spTree>
    <p:extLst>
      <p:ext uri="{BB962C8B-B14F-4D97-AF65-F5344CB8AC3E}">
        <p14:creationId xmlns:p14="http://schemas.microsoft.com/office/powerpoint/2010/main" val="27346646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F1E5B2-DDEC-60F6-D6D3-998F35AD7212}"/>
              </a:ext>
            </a:extLst>
          </p:cNvPr>
          <p:cNvSpPr>
            <a:spLocks noGrp="1"/>
          </p:cNvSpPr>
          <p:nvPr>
            <p:ph type="ctrTitle"/>
          </p:nvPr>
        </p:nvSpPr>
        <p:spPr/>
        <p:txBody>
          <a:bodyPr/>
          <a:lstStyle/>
          <a:p>
            <a:r>
              <a:rPr lang="en-GB" sz="6000" b="0" i="0" dirty="0">
                <a:solidFill>
                  <a:srgbClr val="333333"/>
                </a:solidFill>
                <a:effectLst/>
              </a:rPr>
              <a:t>Conclusion &amp; Future Work</a:t>
            </a:r>
            <a:endParaRPr lang="tr-TR" sz="6000" dirty="0">
              <a:solidFill>
                <a:srgbClr val="333333"/>
              </a:solidFill>
            </a:endParaRPr>
          </a:p>
        </p:txBody>
      </p:sp>
    </p:spTree>
    <p:extLst>
      <p:ext uri="{BB962C8B-B14F-4D97-AF65-F5344CB8AC3E}">
        <p14:creationId xmlns:p14="http://schemas.microsoft.com/office/powerpoint/2010/main" val="37480302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94405A-A166-B244-1128-7EE36BD7F603}"/>
              </a:ext>
            </a:extLst>
          </p:cNvPr>
          <p:cNvSpPr>
            <a:spLocks noGrp="1"/>
          </p:cNvSpPr>
          <p:nvPr>
            <p:ph type="title"/>
          </p:nvPr>
        </p:nvSpPr>
        <p:spPr/>
        <p:txBody>
          <a:bodyPr/>
          <a:lstStyle/>
          <a:p>
            <a:r>
              <a:rPr lang="en-GB" sz="4400" b="0" i="0" dirty="0">
                <a:solidFill>
                  <a:srgbClr val="333333"/>
                </a:solidFill>
                <a:effectLst/>
              </a:rPr>
              <a:t>Conclusion &amp; Future Work</a:t>
            </a:r>
            <a:endParaRPr lang="en-GB" dirty="0"/>
          </a:p>
        </p:txBody>
      </p:sp>
      <p:sp>
        <p:nvSpPr>
          <p:cNvPr id="3" name="İçerik Yer Tutucusu 2">
            <a:extLst>
              <a:ext uri="{FF2B5EF4-FFF2-40B4-BE49-F238E27FC236}">
                <a16:creationId xmlns:a16="http://schemas.microsoft.com/office/drawing/2014/main" id="{6D8987B9-07C7-3A60-BB7B-1BFEAD57B075}"/>
              </a:ext>
            </a:extLst>
          </p:cNvPr>
          <p:cNvSpPr>
            <a:spLocks noGrp="1"/>
          </p:cNvSpPr>
          <p:nvPr>
            <p:ph idx="1"/>
          </p:nvPr>
        </p:nvSpPr>
        <p:spPr/>
        <p:txBody>
          <a:bodyPr>
            <a:normAutofit/>
          </a:bodyPr>
          <a:lstStyle/>
          <a:p>
            <a:endParaRPr lang="tr-TR" sz="2200" dirty="0"/>
          </a:p>
          <a:p>
            <a:endParaRPr lang="tr-TR" sz="2200" dirty="0"/>
          </a:p>
          <a:p>
            <a:r>
              <a:rPr lang="tr-TR" sz="2200" dirty="0"/>
              <a:t>I </a:t>
            </a:r>
            <a:r>
              <a:rPr lang="tr-TR" sz="2200" dirty="0" err="1"/>
              <a:t>think</a:t>
            </a:r>
            <a:r>
              <a:rPr lang="tr-TR" sz="2200" dirty="0"/>
              <a:t> </a:t>
            </a:r>
            <a:r>
              <a:rPr lang="tr-TR" sz="2200" dirty="0" err="1"/>
              <a:t>it’s</a:t>
            </a:r>
            <a:r>
              <a:rPr lang="tr-TR" sz="2200" dirty="0"/>
              <a:t> </a:t>
            </a:r>
            <a:r>
              <a:rPr lang="tr-TR" sz="2200" dirty="0" err="1"/>
              <a:t>safe</a:t>
            </a:r>
            <a:r>
              <a:rPr lang="tr-TR" sz="2200" dirty="0"/>
              <a:t> </a:t>
            </a:r>
            <a:r>
              <a:rPr lang="tr-TR" sz="2200" dirty="0" err="1"/>
              <a:t>to</a:t>
            </a:r>
            <a:r>
              <a:rPr lang="tr-TR" sz="2200" dirty="0"/>
              <a:t> say </a:t>
            </a:r>
            <a:r>
              <a:rPr lang="tr-TR" sz="2200" dirty="0" err="1"/>
              <a:t>that</a:t>
            </a:r>
            <a:r>
              <a:rPr lang="tr-TR" sz="2200" dirty="0"/>
              <a:t>, a </a:t>
            </a:r>
            <a:r>
              <a:rPr lang="tr-TR" sz="2200" dirty="0" err="1"/>
              <a:t>ridge</a:t>
            </a:r>
            <a:r>
              <a:rPr lang="tr-TR" sz="2200" dirty="0"/>
              <a:t> </a:t>
            </a:r>
            <a:r>
              <a:rPr lang="tr-TR" sz="2200" dirty="0" err="1"/>
              <a:t>regression</a:t>
            </a:r>
            <a:r>
              <a:rPr lang="tr-TR" sz="2200" dirty="0"/>
              <a:t> model </a:t>
            </a:r>
            <a:r>
              <a:rPr lang="tr-TR" sz="2200" dirty="0" err="1"/>
              <a:t>with</a:t>
            </a:r>
            <a:r>
              <a:rPr lang="tr-TR" sz="2200" dirty="0"/>
              <a:t> </a:t>
            </a:r>
            <a:r>
              <a:rPr lang="tr-TR" sz="2200" dirty="0" err="1"/>
              <a:t>cross</a:t>
            </a:r>
            <a:r>
              <a:rPr lang="tr-TR" sz="2200" dirty="0"/>
              <a:t> </a:t>
            </a:r>
            <a:r>
              <a:rPr lang="tr-TR" sz="2200" dirty="0" err="1"/>
              <a:t>validation</a:t>
            </a:r>
            <a:r>
              <a:rPr lang="tr-TR" sz="2200" dirty="0"/>
              <a:t> </a:t>
            </a:r>
            <a:r>
              <a:rPr lang="tr-TR" sz="2200" dirty="0" err="1"/>
              <a:t>gives</a:t>
            </a:r>
            <a:r>
              <a:rPr lang="tr-TR" sz="2200" dirty="0"/>
              <a:t> </a:t>
            </a:r>
            <a:r>
              <a:rPr lang="tr-TR" sz="2200" dirty="0" err="1"/>
              <a:t>satisfactory</a:t>
            </a:r>
            <a:r>
              <a:rPr lang="tr-TR" sz="2200" dirty="0"/>
              <a:t> </a:t>
            </a:r>
            <a:r>
              <a:rPr lang="tr-TR" sz="2200" dirty="0" err="1"/>
              <a:t>results</a:t>
            </a:r>
            <a:r>
              <a:rPr lang="tr-TR" sz="2200" dirty="0"/>
              <a:t> </a:t>
            </a:r>
            <a:r>
              <a:rPr lang="tr-TR" sz="2200" dirty="0" err="1"/>
              <a:t>for</a:t>
            </a:r>
            <a:r>
              <a:rPr lang="tr-TR" sz="2200" dirty="0"/>
              <a:t> </a:t>
            </a:r>
            <a:r>
              <a:rPr lang="tr-TR" sz="2200" dirty="0" err="1"/>
              <a:t>mean</a:t>
            </a:r>
            <a:r>
              <a:rPr lang="tr-TR" sz="2200" dirty="0"/>
              <a:t> </a:t>
            </a:r>
            <a:r>
              <a:rPr lang="tr-TR" sz="2200" dirty="0" err="1"/>
              <a:t>squared</a:t>
            </a:r>
            <a:r>
              <a:rPr lang="tr-TR" sz="2200" dirty="0"/>
              <a:t> </a:t>
            </a:r>
            <a:r>
              <a:rPr lang="tr-TR" sz="2200" dirty="0" err="1"/>
              <a:t>error</a:t>
            </a:r>
            <a:r>
              <a:rPr lang="tr-TR" sz="2200" dirty="0"/>
              <a:t>, </a:t>
            </a:r>
            <a:r>
              <a:rPr lang="tr-TR" sz="2200" dirty="0" err="1"/>
              <a:t>mean</a:t>
            </a:r>
            <a:r>
              <a:rPr lang="tr-TR" sz="2200" dirty="0"/>
              <a:t> </a:t>
            </a:r>
            <a:r>
              <a:rPr lang="tr-TR" sz="2200" dirty="0" err="1"/>
              <a:t>absolute</a:t>
            </a:r>
            <a:r>
              <a:rPr lang="tr-TR" sz="2200" dirty="0"/>
              <a:t> </a:t>
            </a:r>
            <a:r>
              <a:rPr lang="tr-TR" sz="2200" dirty="0" err="1"/>
              <a:t>error</a:t>
            </a:r>
            <a:r>
              <a:rPr lang="tr-TR" sz="2200" dirty="0"/>
              <a:t>, </a:t>
            </a:r>
            <a:r>
              <a:rPr lang="tr-TR" sz="2200" dirty="0" err="1"/>
              <a:t>and</a:t>
            </a:r>
            <a:r>
              <a:rPr lang="tr-TR" sz="2200" dirty="0"/>
              <a:t> R^2 </a:t>
            </a:r>
            <a:r>
              <a:rPr lang="tr-TR" sz="2200" dirty="0" err="1"/>
              <a:t>evaluation</a:t>
            </a:r>
            <a:r>
              <a:rPr lang="tr-TR" sz="2200" dirty="0"/>
              <a:t> </a:t>
            </a:r>
            <a:r>
              <a:rPr lang="tr-TR" sz="2200" dirty="0" err="1"/>
              <a:t>metrics</a:t>
            </a:r>
            <a:r>
              <a:rPr lang="tr-TR" sz="2200" dirty="0"/>
              <a:t> </a:t>
            </a:r>
            <a:r>
              <a:rPr lang="tr-TR" sz="2200" dirty="0" err="1"/>
              <a:t>for</a:t>
            </a:r>
            <a:r>
              <a:rPr lang="tr-TR" sz="2200" dirty="0"/>
              <a:t> </a:t>
            </a:r>
            <a:r>
              <a:rPr lang="tr-TR" sz="2200"/>
              <a:t>predicting </a:t>
            </a:r>
            <a:r>
              <a:rPr lang="tr-TR" sz="2200" dirty="0" err="1"/>
              <a:t>football</a:t>
            </a:r>
            <a:r>
              <a:rPr lang="tr-TR" sz="2200" dirty="0"/>
              <a:t> </a:t>
            </a:r>
            <a:r>
              <a:rPr lang="tr-TR" sz="2200" dirty="0" err="1"/>
              <a:t>players</a:t>
            </a:r>
            <a:r>
              <a:rPr lang="tr-TR" sz="2200" dirty="0"/>
              <a:t>’ market </a:t>
            </a:r>
            <a:r>
              <a:rPr lang="tr-TR" sz="2200" dirty="0" err="1"/>
              <a:t>value</a:t>
            </a:r>
            <a:r>
              <a:rPr lang="tr-TR" sz="2200" dirty="0"/>
              <a:t> problem. </a:t>
            </a:r>
          </a:p>
          <a:p>
            <a:endParaRPr lang="tr-TR" sz="2200" dirty="0"/>
          </a:p>
          <a:p>
            <a:r>
              <a:rPr lang="tr-TR" sz="2200" dirty="0" err="1"/>
              <a:t>Other</a:t>
            </a:r>
            <a:r>
              <a:rPr lang="tr-TR" sz="2200" dirty="0"/>
              <a:t> </a:t>
            </a:r>
            <a:r>
              <a:rPr lang="tr-TR" sz="2200" dirty="0" err="1"/>
              <a:t>regression</a:t>
            </a:r>
            <a:r>
              <a:rPr lang="tr-TR" sz="2200" dirty="0"/>
              <a:t> </a:t>
            </a:r>
            <a:r>
              <a:rPr lang="tr-TR" sz="2200" dirty="0" err="1"/>
              <a:t>methods</a:t>
            </a:r>
            <a:r>
              <a:rPr lang="tr-TR" sz="2200" dirty="0"/>
              <a:t> </a:t>
            </a:r>
            <a:r>
              <a:rPr lang="tr-TR" sz="2200" dirty="0" err="1"/>
              <a:t>and</a:t>
            </a:r>
            <a:r>
              <a:rPr lang="tr-TR" sz="2200" dirty="0"/>
              <a:t> </a:t>
            </a:r>
            <a:r>
              <a:rPr lang="tr-TR" sz="2200" dirty="0" err="1"/>
              <a:t>classification</a:t>
            </a:r>
            <a:r>
              <a:rPr lang="tr-TR" sz="2200" dirty="0"/>
              <a:t> </a:t>
            </a:r>
            <a:r>
              <a:rPr lang="tr-TR" sz="2200" dirty="0" err="1"/>
              <a:t>models</a:t>
            </a:r>
            <a:r>
              <a:rPr lang="tr-TR" sz="2200" dirty="0"/>
              <a:t> can </a:t>
            </a:r>
            <a:r>
              <a:rPr lang="tr-TR" sz="2200" dirty="0" err="1"/>
              <a:t>and</a:t>
            </a:r>
            <a:r>
              <a:rPr lang="tr-TR" sz="2200" dirty="0"/>
              <a:t> </a:t>
            </a:r>
            <a:r>
              <a:rPr lang="tr-TR" sz="2200" dirty="0" err="1"/>
              <a:t>should</a:t>
            </a:r>
            <a:r>
              <a:rPr lang="tr-TR" sz="2200" dirty="0"/>
              <a:t> be </a:t>
            </a:r>
            <a:r>
              <a:rPr lang="tr-TR" sz="2200" dirty="0" err="1"/>
              <a:t>used</a:t>
            </a:r>
            <a:r>
              <a:rPr lang="tr-TR" sz="2200" dirty="0"/>
              <a:t> </a:t>
            </a:r>
            <a:r>
              <a:rPr lang="tr-TR" sz="2200" dirty="0" err="1"/>
              <a:t>for</a:t>
            </a:r>
            <a:r>
              <a:rPr lang="tr-TR" sz="2200" dirty="0"/>
              <a:t> </a:t>
            </a:r>
            <a:r>
              <a:rPr lang="tr-TR" sz="2200" dirty="0" err="1"/>
              <a:t>this</a:t>
            </a:r>
            <a:r>
              <a:rPr lang="tr-TR" sz="2200" dirty="0"/>
              <a:t> problem </a:t>
            </a:r>
            <a:r>
              <a:rPr lang="tr-TR" sz="2200" dirty="0" err="1"/>
              <a:t>to</a:t>
            </a:r>
            <a:r>
              <a:rPr lang="tr-TR" sz="2200" dirty="0"/>
              <a:t> </a:t>
            </a:r>
            <a:r>
              <a:rPr lang="tr-TR" sz="2200" dirty="0" err="1"/>
              <a:t>make</a:t>
            </a:r>
            <a:r>
              <a:rPr lang="tr-TR" sz="2200" dirty="0"/>
              <a:t> sure </a:t>
            </a:r>
            <a:r>
              <a:rPr lang="tr-TR" sz="2200" dirty="0" err="1"/>
              <a:t>which</a:t>
            </a:r>
            <a:r>
              <a:rPr lang="tr-TR" sz="2200" dirty="0"/>
              <a:t> </a:t>
            </a:r>
            <a:r>
              <a:rPr lang="tr-TR" sz="2200" dirty="0" err="1"/>
              <a:t>method</a:t>
            </a:r>
            <a:r>
              <a:rPr lang="tr-TR" sz="2200" dirty="0"/>
              <a:t> is </a:t>
            </a:r>
            <a:r>
              <a:rPr lang="tr-TR" sz="2200" dirty="0" err="1"/>
              <a:t>the</a:t>
            </a:r>
            <a:r>
              <a:rPr lang="tr-TR" sz="2200" dirty="0"/>
              <a:t> </a:t>
            </a:r>
            <a:r>
              <a:rPr lang="tr-TR" sz="2200" dirty="0" err="1"/>
              <a:t>most</a:t>
            </a:r>
            <a:r>
              <a:rPr lang="tr-TR" sz="2200" dirty="0"/>
              <a:t> </a:t>
            </a:r>
            <a:r>
              <a:rPr lang="tr-TR" sz="2200" dirty="0" err="1"/>
              <a:t>suitable</a:t>
            </a:r>
            <a:r>
              <a:rPr lang="tr-TR" sz="2200" dirty="0"/>
              <a:t> </a:t>
            </a:r>
            <a:r>
              <a:rPr lang="tr-TR" sz="2200" dirty="0" err="1"/>
              <a:t>one</a:t>
            </a:r>
            <a:r>
              <a:rPr lang="tr-TR" sz="2200" dirty="0"/>
              <a:t>.</a:t>
            </a:r>
            <a:endParaRPr lang="en-GB" sz="2200" dirty="0"/>
          </a:p>
        </p:txBody>
      </p:sp>
    </p:spTree>
    <p:extLst>
      <p:ext uri="{BB962C8B-B14F-4D97-AF65-F5344CB8AC3E}">
        <p14:creationId xmlns:p14="http://schemas.microsoft.com/office/powerpoint/2010/main" val="219055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04D298-B5D0-E415-C5B4-9B4FB2542329}"/>
              </a:ext>
            </a:extLst>
          </p:cNvPr>
          <p:cNvSpPr>
            <a:spLocks noGrp="1"/>
          </p:cNvSpPr>
          <p:nvPr>
            <p:ph type="title"/>
          </p:nvPr>
        </p:nvSpPr>
        <p:spPr/>
        <p:txBody>
          <a:bodyPr/>
          <a:lstStyle/>
          <a:p>
            <a:r>
              <a:rPr lang="tr-TR" sz="4400" dirty="0" err="1"/>
              <a:t>Introduction</a:t>
            </a:r>
            <a:endParaRPr lang="en-GB" dirty="0"/>
          </a:p>
        </p:txBody>
      </p:sp>
      <p:pic>
        <p:nvPicPr>
          <p:cNvPr id="4" name="Resim 3">
            <a:extLst>
              <a:ext uri="{FF2B5EF4-FFF2-40B4-BE49-F238E27FC236}">
                <a16:creationId xmlns:a16="http://schemas.microsoft.com/office/drawing/2014/main" id="{00AF3383-BC19-0444-413B-858C1B8820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65125"/>
            <a:ext cx="4488026" cy="2990848"/>
          </a:xfrm>
          <a:prstGeom prst="rect">
            <a:avLst/>
          </a:prstGeom>
        </p:spPr>
      </p:pic>
      <p:graphicFrame>
        <p:nvGraphicFramePr>
          <p:cNvPr id="5" name="Tablo 5">
            <a:extLst>
              <a:ext uri="{FF2B5EF4-FFF2-40B4-BE49-F238E27FC236}">
                <a16:creationId xmlns:a16="http://schemas.microsoft.com/office/drawing/2014/main" id="{FA1B6C09-7043-894C-400C-C13FB07110FE}"/>
              </a:ext>
            </a:extLst>
          </p:cNvPr>
          <p:cNvGraphicFramePr>
            <a:graphicFrameLocks noGrp="1"/>
          </p:cNvGraphicFramePr>
          <p:nvPr>
            <p:extLst>
              <p:ext uri="{D42A27DB-BD31-4B8C-83A1-F6EECF244321}">
                <p14:modId xmlns:p14="http://schemas.microsoft.com/office/powerpoint/2010/main" val="2663752137"/>
              </p:ext>
            </p:extLst>
          </p:nvPr>
        </p:nvGraphicFramePr>
        <p:xfrm>
          <a:off x="706534" y="3802224"/>
          <a:ext cx="10778932" cy="2570584"/>
        </p:xfrm>
        <a:graphic>
          <a:graphicData uri="http://schemas.openxmlformats.org/drawingml/2006/table">
            <a:tbl>
              <a:tblPr firstRow="1" bandRow="1">
                <a:tableStyleId>{5C22544A-7EE6-4342-B048-85BDC9FD1C3A}</a:tableStyleId>
              </a:tblPr>
              <a:tblGrid>
                <a:gridCol w="2694733">
                  <a:extLst>
                    <a:ext uri="{9D8B030D-6E8A-4147-A177-3AD203B41FA5}">
                      <a16:colId xmlns:a16="http://schemas.microsoft.com/office/drawing/2014/main" val="4100566556"/>
                    </a:ext>
                  </a:extLst>
                </a:gridCol>
                <a:gridCol w="2694733">
                  <a:extLst>
                    <a:ext uri="{9D8B030D-6E8A-4147-A177-3AD203B41FA5}">
                      <a16:colId xmlns:a16="http://schemas.microsoft.com/office/drawing/2014/main" val="961819611"/>
                    </a:ext>
                  </a:extLst>
                </a:gridCol>
                <a:gridCol w="2694733">
                  <a:extLst>
                    <a:ext uri="{9D8B030D-6E8A-4147-A177-3AD203B41FA5}">
                      <a16:colId xmlns:a16="http://schemas.microsoft.com/office/drawing/2014/main" val="1753960455"/>
                    </a:ext>
                  </a:extLst>
                </a:gridCol>
                <a:gridCol w="2694733">
                  <a:extLst>
                    <a:ext uri="{9D8B030D-6E8A-4147-A177-3AD203B41FA5}">
                      <a16:colId xmlns:a16="http://schemas.microsoft.com/office/drawing/2014/main" val="275101660"/>
                    </a:ext>
                  </a:extLst>
                </a:gridCol>
              </a:tblGrid>
              <a:tr h="642646">
                <a:tc>
                  <a:txBody>
                    <a:bodyPr/>
                    <a:lstStyle/>
                    <a:p>
                      <a:r>
                        <a:rPr lang="tr-TR" dirty="0"/>
                        <a:t>Transfer </a:t>
                      </a:r>
                      <a:r>
                        <a:rPr lang="tr-TR" dirty="0" err="1"/>
                        <a:t>Date</a:t>
                      </a:r>
                      <a:endParaRPr lang="en-GB" dirty="0"/>
                    </a:p>
                  </a:txBody>
                  <a:tcPr/>
                </a:tc>
                <a:tc>
                  <a:txBody>
                    <a:bodyPr/>
                    <a:lstStyle/>
                    <a:p>
                      <a:r>
                        <a:rPr lang="tr-TR" dirty="0"/>
                        <a:t>Football Player</a:t>
                      </a:r>
                      <a:endParaRPr lang="en-GB" dirty="0"/>
                    </a:p>
                  </a:txBody>
                  <a:tcPr/>
                </a:tc>
                <a:tc>
                  <a:txBody>
                    <a:bodyPr/>
                    <a:lstStyle/>
                    <a:p>
                      <a:r>
                        <a:rPr lang="tr-TR" dirty="0"/>
                        <a:t>Transfer Value</a:t>
                      </a:r>
                      <a:endParaRPr lang="en-GB" dirty="0"/>
                    </a:p>
                  </a:txBody>
                  <a:tcPr/>
                </a:tc>
                <a:tc>
                  <a:txBody>
                    <a:bodyPr/>
                    <a:lstStyle/>
                    <a:p>
                      <a:r>
                        <a:rPr lang="tr-TR" dirty="0" err="1"/>
                        <a:t>Actual</a:t>
                      </a:r>
                      <a:r>
                        <a:rPr lang="tr-TR" dirty="0"/>
                        <a:t> Value</a:t>
                      </a:r>
                      <a:endParaRPr lang="en-GB" dirty="0"/>
                    </a:p>
                  </a:txBody>
                  <a:tcPr/>
                </a:tc>
                <a:extLst>
                  <a:ext uri="{0D108BD9-81ED-4DB2-BD59-A6C34878D82A}">
                    <a16:rowId xmlns:a16="http://schemas.microsoft.com/office/drawing/2014/main" val="1712210531"/>
                  </a:ext>
                </a:extLst>
              </a:tr>
              <a:tr h="642646">
                <a:tc>
                  <a:txBody>
                    <a:bodyPr/>
                    <a:lstStyle/>
                    <a:p>
                      <a:r>
                        <a:rPr lang="tr-TR" dirty="0"/>
                        <a:t>25 </a:t>
                      </a:r>
                      <a:r>
                        <a:rPr lang="tr-TR" dirty="0" err="1"/>
                        <a:t>Aug</a:t>
                      </a:r>
                      <a:r>
                        <a:rPr lang="tr-TR" dirty="0"/>
                        <a:t> 2017</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Ousmane </a:t>
                      </a:r>
                      <a:r>
                        <a:rPr lang="en-GB" sz="1800" b="1" i="0" kern="1200" dirty="0" err="1">
                          <a:solidFill>
                            <a:schemeClr val="dk1"/>
                          </a:solidFill>
                          <a:effectLst/>
                          <a:latin typeface="+mn-lt"/>
                          <a:ea typeface="+mn-ea"/>
                          <a:cs typeface="+mn-cs"/>
                        </a:rPr>
                        <a:t>Dembélé</a:t>
                      </a:r>
                      <a:endParaRPr lang="en-GB" sz="1800" b="0" i="0" kern="1200" dirty="0">
                        <a:solidFill>
                          <a:schemeClr val="dk1"/>
                        </a:solidFill>
                        <a:effectLst/>
                        <a:latin typeface="+mn-lt"/>
                        <a:ea typeface="+mn-ea"/>
                        <a:cs typeface="+mn-cs"/>
                      </a:endParaRPr>
                    </a:p>
                    <a:p>
                      <a:endParaRPr lang="en-GB" dirty="0"/>
                    </a:p>
                  </a:txBody>
                  <a:tcPr/>
                </a:tc>
                <a:tc>
                  <a:txBody>
                    <a:bodyPr/>
                    <a:lstStyle/>
                    <a:p>
                      <a:r>
                        <a:rPr lang="tr-TR" dirty="0"/>
                        <a:t>140</a:t>
                      </a:r>
                      <a:endParaRPr lang="en-GB" dirty="0"/>
                    </a:p>
                  </a:txBody>
                  <a:tcPr/>
                </a:tc>
                <a:tc>
                  <a:txBody>
                    <a:bodyPr/>
                    <a:lstStyle/>
                    <a:p>
                      <a:r>
                        <a:rPr lang="tr-TR" dirty="0"/>
                        <a:t>33 - 80</a:t>
                      </a:r>
                      <a:endParaRPr lang="en-GB" dirty="0"/>
                    </a:p>
                  </a:txBody>
                  <a:tcPr/>
                </a:tc>
                <a:extLst>
                  <a:ext uri="{0D108BD9-81ED-4DB2-BD59-A6C34878D82A}">
                    <a16:rowId xmlns:a16="http://schemas.microsoft.com/office/drawing/2014/main" val="444017289"/>
                  </a:ext>
                </a:extLst>
              </a:tr>
              <a:tr h="642646">
                <a:tc>
                  <a:txBody>
                    <a:bodyPr/>
                    <a:lstStyle/>
                    <a:p>
                      <a:r>
                        <a:rPr lang="tr-TR" dirty="0"/>
                        <a:t>8 Jan 2018</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Philippe</a:t>
                      </a:r>
                      <a:r>
                        <a:rPr lang="en-GB" sz="1800" b="1" i="0" kern="1200" dirty="0">
                          <a:solidFill>
                            <a:schemeClr val="dk1"/>
                          </a:solidFill>
                          <a:effectLst/>
                          <a:latin typeface="+mn-lt"/>
                          <a:ea typeface="+mn-ea"/>
                          <a:cs typeface="+mn-cs"/>
                        </a:rPr>
                        <a:t> Coutinho</a:t>
                      </a:r>
                    </a:p>
                    <a:p>
                      <a:endParaRPr lang="en-GB" dirty="0"/>
                    </a:p>
                  </a:txBody>
                  <a:tcPr/>
                </a:tc>
                <a:tc>
                  <a:txBody>
                    <a:bodyPr/>
                    <a:lstStyle/>
                    <a:p>
                      <a:r>
                        <a:rPr lang="tr-TR" dirty="0"/>
                        <a:t>150</a:t>
                      </a:r>
                      <a:endParaRPr lang="en-GB" dirty="0"/>
                    </a:p>
                  </a:txBody>
                  <a:tcPr/>
                </a:tc>
                <a:tc>
                  <a:txBody>
                    <a:bodyPr/>
                    <a:lstStyle/>
                    <a:p>
                      <a:r>
                        <a:rPr lang="tr-TR" dirty="0"/>
                        <a:t>65 - 90</a:t>
                      </a:r>
                      <a:endParaRPr lang="en-GB" dirty="0"/>
                    </a:p>
                  </a:txBody>
                  <a:tcPr/>
                </a:tc>
                <a:extLst>
                  <a:ext uri="{0D108BD9-81ED-4DB2-BD59-A6C34878D82A}">
                    <a16:rowId xmlns:a16="http://schemas.microsoft.com/office/drawing/2014/main" val="942548244"/>
                  </a:ext>
                </a:extLst>
              </a:tr>
              <a:tr h="642646">
                <a:tc>
                  <a:txBody>
                    <a:bodyPr/>
                    <a:lstStyle/>
                    <a:p>
                      <a:r>
                        <a:rPr lang="tr-TR" dirty="0"/>
                        <a:t>14 Jul 2019</a:t>
                      </a:r>
                      <a:endParaRPr lang="en-GB" dirty="0"/>
                    </a:p>
                  </a:txBody>
                  <a:tcPr/>
                </a:tc>
                <a:tc>
                  <a:txBody>
                    <a:bodyPr/>
                    <a:lstStyle/>
                    <a:p>
                      <a:r>
                        <a:rPr lang="en-GB" dirty="0"/>
                        <a:t>Antoine</a:t>
                      </a:r>
                      <a:r>
                        <a:rPr lang="tr-TR" dirty="0"/>
                        <a:t> </a:t>
                      </a:r>
                      <a:r>
                        <a:rPr lang="tr-TR" b="1" dirty="0"/>
                        <a:t>G</a:t>
                      </a:r>
                      <a:r>
                        <a:rPr lang="en-GB" b="1" dirty="0" err="1"/>
                        <a:t>riezmann</a:t>
                      </a:r>
                      <a:endParaRPr lang="en-GB" b="1" dirty="0"/>
                    </a:p>
                  </a:txBody>
                  <a:tcPr/>
                </a:tc>
                <a:tc>
                  <a:txBody>
                    <a:bodyPr/>
                    <a:lstStyle/>
                    <a:p>
                      <a:r>
                        <a:rPr lang="tr-TR" dirty="0"/>
                        <a:t>120</a:t>
                      </a:r>
                      <a:endParaRPr lang="en-GB" dirty="0"/>
                    </a:p>
                  </a:txBody>
                  <a:tcPr/>
                </a:tc>
                <a:tc>
                  <a:txBody>
                    <a:bodyPr/>
                    <a:lstStyle/>
                    <a:p>
                      <a:r>
                        <a:rPr lang="tr-TR" dirty="0"/>
                        <a:t>120 - 130</a:t>
                      </a:r>
                      <a:endParaRPr lang="en-GB" dirty="0"/>
                    </a:p>
                  </a:txBody>
                  <a:tcPr/>
                </a:tc>
                <a:extLst>
                  <a:ext uri="{0D108BD9-81ED-4DB2-BD59-A6C34878D82A}">
                    <a16:rowId xmlns:a16="http://schemas.microsoft.com/office/drawing/2014/main" val="2233357692"/>
                  </a:ext>
                </a:extLst>
              </a:tr>
            </a:tbl>
          </a:graphicData>
        </a:graphic>
      </p:graphicFrame>
    </p:spTree>
    <p:extLst>
      <p:ext uri="{BB962C8B-B14F-4D97-AF65-F5344CB8AC3E}">
        <p14:creationId xmlns:p14="http://schemas.microsoft.com/office/powerpoint/2010/main" val="475034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C5B291-826D-CE78-8049-E86D71583980}"/>
              </a:ext>
            </a:extLst>
          </p:cNvPr>
          <p:cNvSpPr>
            <a:spLocks noGrp="1"/>
          </p:cNvSpPr>
          <p:nvPr>
            <p:ph type="title"/>
          </p:nvPr>
        </p:nvSpPr>
        <p:spPr/>
        <p:txBody>
          <a:bodyPr/>
          <a:lstStyle/>
          <a:p>
            <a:r>
              <a:rPr lang="tr-TR" sz="4400" dirty="0" err="1"/>
              <a:t>Introduction</a:t>
            </a:r>
            <a:endParaRPr lang="en-GB" dirty="0"/>
          </a:p>
        </p:txBody>
      </p:sp>
      <p:pic>
        <p:nvPicPr>
          <p:cNvPr id="7" name="İçerik Yer Tutucusu 6">
            <a:extLst>
              <a:ext uri="{FF2B5EF4-FFF2-40B4-BE49-F238E27FC236}">
                <a16:creationId xmlns:a16="http://schemas.microsoft.com/office/drawing/2014/main" id="{09CE0034-D1E0-CA55-407B-DC92E33DB1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9735" y="2027989"/>
            <a:ext cx="10747160" cy="3863486"/>
          </a:xfrm>
        </p:spPr>
      </p:pic>
      <p:pic>
        <p:nvPicPr>
          <p:cNvPr id="9" name="Grafik 8" descr="Aşağı yönde eğilim">
            <a:extLst>
              <a:ext uri="{FF2B5EF4-FFF2-40B4-BE49-F238E27FC236}">
                <a16:creationId xmlns:a16="http://schemas.microsoft.com/office/drawing/2014/main" id="{72B5F7DA-0763-3FDD-B9CD-BF0AB1E161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4739" y="5540770"/>
            <a:ext cx="323461" cy="323461"/>
          </a:xfrm>
          <a:prstGeom prst="rect">
            <a:avLst/>
          </a:prstGeom>
        </p:spPr>
      </p:pic>
      <p:pic>
        <p:nvPicPr>
          <p:cNvPr id="10" name="Grafik 9" descr="Aşağı yönde eğilim">
            <a:extLst>
              <a:ext uri="{FF2B5EF4-FFF2-40B4-BE49-F238E27FC236}">
                <a16:creationId xmlns:a16="http://schemas.microsoft.com/office/drawing/2014/main" id="{6CEEEA9F-D5CC-3D5E-19AE-B66B27EC7A9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6294" y="3555406"/>
            <a:ext cx="323461" cy="323461"/>
          </a:xfrm>
          <a:prstGeom prst="rect">
            <a:avLst/>
          </a:prstGeom>
        </p:spPr>
      </p:pic>
      <p:pic>
        <p:nvPicPr>
          <p:cNvPr id="11" name="Grafik 10" descr="Aşağı yönde eğilim">
            <a:extLst>
              <a:ext uri="{FF2B5EF4-FFF2-40B4-BE49-F238E27FC236}">
                <a16:creationId xmlns:a16="http://schemas.microsoft.com/office/drawing/2014/main" id="{A2AAE8C6-C460-6A05-0A32-4C4DB499C3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4739" y="4099862"/>
            <a:ext cx="323461" cy="323461"/>
          </a:xfrm>
          <a:prstGeom prst="rect">
            <a:avLst/>
          </a:prstGeom>
        </p:spPr>
      </p:pic>
      <p:sp>
        <p:nvSpPr>
          <p:cNvPr id="13" name="Metin kutusu 12">
            <a:extLst>
              <a:ext uri="{FF2B5EF4-FFF2-40B4-BE49-F238E27FC236}">
                <a16:creationId xmlns:a16="http://schemas.microsoft.com/office/drawing/2014/main" id="{83DB7DB4-FA4D-C1BB-2A5C-EC097C3F1C38}"/>
              </a:ext>
            </a:extLst>
          </p:cNvPr>
          <p:cNvSpPr txBox="1"/>
          <p:nvPr/>
        </p:nvSpPr>
        <p:spPr>
          <a:xfrm>
            <a:off x="1416697" y="6228776"/>
            <a:ext cx="6066453" cy="415498"/>
          </a:xfrm>
          <a:prstGeom prst="rect">
            <a:avLst/>
          </a:prstGeom>
          <a:noFill/>
        </p:spPr>
        <p:txBody>
          <a:bodyPr wrap="square">
            <a:spAutoFit/>
          </a:bodyPr>
          <a:lstStyle/>
          <a:p>
            <a:r>
              <a:rPr lang="en-GB" sz="1050" dirty="0"/>
              <a:t>https://www.goal.com/en/news/100-most-expensive-football-transfers-all-time/ikr3oojohla51fh9adq3qkwpu</a:t>
            </a:r>
          </a:p>
        </p:txBody>
      </p:sp>
    </p:spTree>
    <p:extLst>
      <p:ext uri="{BB962C8B-B14F-4D97-AF65-F5344CB8AC3E}">
        <p14:creationId xmlns:p14="http://schemas.microsoft.com/office/powerpoint/2010/main" val="1640943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C6156F-74B5-75C9-6A7A-67E63CEDAD13}"/>
              </a:ext>
            </a:extLst>
          </p:cNvPr>
          <p:cNvSpPr>
            <a:spLocks noGrp="1"/>
          </p:cNvSpPr>
          <p:nvPr>
            <p:ph type="title"/>
          </p:nvPr>
        </p:nvSpPr>
        <p:spPr/>
        <p:txBody>
          <a:bodyPr/>
          <a:lstStyle/>
          <a:p>
            <a:r>
              <a:rPr lang="tr-TR" sz="4400" dirty="0" err="1"/>
              <a:t>Introduction</a:t>
            </a:r>
            <a:endParaRPr lang="en-GB" dirty="0"/>
          </a:p>
        </p:txBody>
      </p:sp>
      <p:pic>
        <p:nvPicPr>
          <p:cNvPr id="5" name="İçerik Yer Tutucusu 4">
            <a:extLst>
              <a:ext uri="{FF2B5EF4-FFF2-40B4-BE49-F238E27FC236}">
                <a16:creationId xmlns:a16="http://schemas.microsoft.com/office/drawing/2014/main" id="{8A6E7AF3-1953-CEDA-4BBC-424A41A4CB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30648"/>
            <a:ext cx="4937771" cy="1802225"/>
          </a:xfrm>
        </p:spPr>
      </p:pic>
      <p:pic>
        <p:nvPicPr>
          <p:cNvPr id="7" name="Resim 6">
            <a:extLst>
              <a:ext uri="{FF2B5EF4-FFF2-40B4-BE49-F238E27FC236}">
                <a16:creationId xmlns:a16="http://schemas.microsoft.com/office/drawing/2014/main" id="{AD3D42E2-4E29-0E89-31D2-25913084B9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324" y="4479706"/>
            <a:ext cx="5420676" cy="1375211"/>
          </a:xfrm>
          <a:prstGeom prst="rect">
            <a:avLst/>
          </a:prstGeom>
        </p:spPr>
      </p:pic>
      <p:pic>
        <p:nvPicPr>
          <p:cNvPr id="9" name="Resim 8">
            <a:extLst>
              <a:ext uri="{FF2B5EF4-FFF2-40B4-BE49-F238E27FC236}">
                <a16:creationId xmlns:a16="http://schemas.microsoft.com/office/drawing/2014/main" id="{76B68694-A0C4-D2D7-C7CD-37139006A5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2535" y="4131084"/>
            <a:ext cx="5431548" cy="2163163"/>
          </a:xfrm>
          <a:prstGeom prst="rect">
            <a:avLst/>
          </a:prstGeom>
        </p:spPr>
      </p:pic>
      <p:pic>
        <p:nvPicPr>
          <p:cNvPr id="11" name="Resim 10">
            <a:extLst>
              <a:ext uri="{FF2B5EF4-FFF2-40B4-BE49-F238E27FC236}">
                <a16:creationId xmlns:a16="http://schemas.microsoft.com/office/drawing/2014/main" id="{11F775CB-BBD3-C647-0EF5-BBDFE2FCA7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61528" y="440062"/>
            <a:ext cx="3200726" cy="3200726"/>
          </a:xfrm>
          <a:prstGeom prst="rect">
            <a:avLst/>
          </a:prstGeom>
        </p:spPr>
      </p:pic>
    </p:spTree>
    <p:extLst>
      <p:ext uri="{BB962C8B-B14F-4D97-AF65-F5344CB8AC3E}">
        <p14:creationId xmlns:p14="http://schemas.microsoft.com/office/powerpoint/2010/main" val="697102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E35529-3A23-B93C-944C-20929E787EAF}"/>
              </a:ext>
            </a:extLst>
          </p:cNvPr>
          <p:cNvSpPr>
            <a:spLocks noGrp="1"/>
          </p:cNvSpPr>
          <p:nvPr>
            <p:ph type="title"/>
          </p:nvPr>
        </p:nvSpPr>
        <p:spPr/>
        <p:txBody>
          <a:bodyPr/>
          <a:lstStyle/>
          <a:p>
            <a:r>
              <a:rPr lang="tr-TR" sz="4400" dirty="0" err="1"/>
              <a:t>Introduction</a:t>
            </a:r>
            <a:endParaRPr lang="en-GB" dirty="0"/>
          </a:p>
        </p:txBody>
      </p:sp>
      <p:sp>
        <p:nvSpPr>
          <p:cNvPr id="3" name="İçerik Yer Tutucusu 2">
            <a:extLst>
              <a:ext uri="{FF2B5EF4-FFF2-40B4-BE49-F238E27FC236}">
                <a16:creationId xmlns:a16="http://schemas.microsoft.com/office/drawing/2014/main" id="{F3B93FDB-CD5D-9563-4176-57BB14030E1E}"/>
              </a:ext>
            </a:extLst>
          </p:cNvPr>
          <p:cNvSpPr>
            <a:spLocks noGrp="1"/>
          </p:cNvSpPr>
          <p:nvPr>
            <p:ph idx="1"/>
          </p:nvPr>
        </p:nvSpPr>
        <p:spPr/>
        <p:txBody>
          <a:bodyPr/>
          <a:lstStyle/>
          <a:p>
            <a:endParaRPr lang="tr-TR" dirty="0"/>
          </a:p>
          <a:p>
            <a:r>
              <a:rPr lang="tr-TR" dirty="0"/>
              <a:t>Not </a:t>
            </a:r>
            <a:r>
              <a:rPr lang="tr-TR" dirty="0" err="1"/>
              <a:t>predicting</a:t>
            </a:r>
            <a:r>
              <a:rPr lang="tr-TR" dirty="0"/>
              <a:t> </a:t>
            </a:r>
            <a:r>
              <a:rPr lang="tr-TR" dirty="0" err="1"/>
              <a:t>the</a:t>
            </a:r>
            <a:r>
              <a:rPr lang="tr-TR" dirty="0"/>
              <a:t> </a:t>
            </a:r>
            <a:r>
              <a:rPr lang="tr-TR" dirty="0" err="1"/>
              <a:t>the</a:t>
            </a:r>
            <a:r>
              <a:rPr lang="tr-TR" dirty="0"/>
              <a:t> market </a:t>
            </a:r>
            <a:r>
              <a:rPr lang="tr-TR" dirty="0" err="1"/>
              <a:t>values</a:t>
            </a:r>
            <a:r>
              <a:rPr lang="tr-TR" dirty="0"/>
              <a:t> of </a:t>
            </a:r>
            <a:r>
              <a:rPr lang="tr-TR" dirty="0" err="1"/>
              <a:t>the</a:t>
            </a:r>
            <a:r>
              <a:rPr lang="tr-TR" dirty="0"/>
              <a:t> </a:t>
            </a:r>
            <a:r>
              <a:rPr lang="tr-TR" dirty="0" err="1"/>
              <a:t>football</a:t>
            </a:r>
            <a:r>
              <a:rPr lang="tr-TR" dirty="0"/>
              <a:t> </a:t>
            </a:r>
            <a:r>
              <a:rPr lang="tr-TR" dirty="0" err="1"/>
              <a:t>players</a:t>
            </a:r>
            <a:r>
              <a:rPr lang="tr-TR" dirty="0"/>
              <a:t> </a:t>
            </a:r>
            <a:r>
              <a:rPr lang="tr-TR" dirty="0" err="1"/>
              <a:t>accurate</a:t>
            </a:r>
            <a:r>
              <a:rPr lang="tr-TR" dirty="0"/>
              <a:t> </a:t>
            </a:r>
            <a:r>
              <a:rPr lang="tr-TR" dirty="0" err="1"/>
              <a:t>enough</a:t>
            </a:r>
            <a:r>
              <a:rPr lang="tr-TR" dirty="0"/>
              <a:t>, </a:t>
            </a:r>
            <a:r>
              <a:rPr lang="tr-TR" dirty="0" err="1"/>
              <a:t>nearly</a:t>
            </a:r>
            <a:r>
              <a:rPr lang="tr-TR" dirty="0"/>
              <a:t> </a:t>
            </a:r>
            <a:r>
              <a:rPr lang="tr-TR" dirty="0" err="1"/>
              <a:t>bankrupted</a:t>
            </a:r>
            <a:r>
              <a:rPr lang="tr-TR" dirty="0"/>
              <a:t> </a:t>
            </a:r>
            <a:r>
              <a:rPr lang="tr-TR" dirty="0" err="1"/>
              <a:t>one</a:t>
            </a:r>
            <a:r>
              <a:rPr lang="tr-TR" dirty="0"/>
              <a:t> of </a:t>
            </a:r>
            <a:r>
              <a:rPr lang="tr-TR" dirty="0" err="1"/>
              <a:t>the</a:t>
            </a:r>
            <a:r>
              <a:rPr lang="tr-TR" dirty="0"/>
              <a:t> </a:t>
            </a:r>
            <a:r>
              <a:rPr lang="tr-TR" dirty="0" err="1"/>
              <a:t>greatest</a:t>
            </a:r>
            <a:r>
              <a:rPr lang="tr-TR" dirty="0"/>
              <a:t> </a:t>
            </a:r>
            <a:r>
              <a:rPr lang="tr-TR" dirty="0" err="1"/>
              <a:t>football</a:t>
            </a:r>
            <a:r>
              <a:rPr lang="tr-TR" dirty="0"/>
              <a:t> </a:t>
            </a:r>
            <a:r>
              <a:rPr lang="tr-TR" dirty="0" err="1"/>
              <a:t>teams</a:t>
            </a:r>
            <a:r>
              <a:rPr lang="tr-TR" dirty="0"/>
              <a:t>.</a:t>
            </a:r>
          </a:p>
          <a:p>
            <a:endParaRPr lang="tr-TR" dirty="0"/>
          </a:p>
          <a:p>
            <a:r>
              <a:rPr lang="tr-TR" dirty="0"/>
              <a:t>Barcelona </a:t>
            </a:r>
            <a:r>
              <a:rPr lang="tr-TR" dirty="0" err="1"/>
              <a:t>example</a:t>
            </a:r>
            <a:r>
              <a:rPr lang="tr-TR" dirty="0"/>
              <a:t> </a:t>
            </a:r>
            <a:r>
              <a:rPr lang="tr-TR" dirty="0" err="1"/>
              <a:t>makes</a:t>
            </a:r>
            <a:r>
              <a:rPr lang="tr-TR" dirty="0"/>
              <a:t> it </a:t>
            </a:r>
            <a:r>
              <a:rPr lang="tr-TR" dirty="0" err="1"/>
              <a:t>obvious</a:t>
            </a:r>
            <a:r>
              <a:rPr lang="tr-TR" dirty="0"/>
              <a:t> </a:t>
            </a:r>
            <a:r>
              <a:rPr lang="tr-TR" dirty="0" err="1"/>
              <a:t>that</a:t>
            </a:r>
            <a:r>
              <a:rPr lang="tr-TR" dirty="0"/>
              <a:t> e</a:t>
            </a:r>
            <a:r>
              <a:rPr lang="en-GB" dirty="0"/>
              <a:t>very team has to accurately predict the values of their players and transfer targets. </a:t>
            </a:r>
            <a:endParaRPr lang="tr-TR" dirty="0"/>
          </a:p>
          <a:p>
            <a:endParaRPr lang="tr-TR" dirty="0"/>
          </a:p>
        </p:txBody>
      </p:sp>
    </p:spTree>
    <p:extLst>
      <p:ext uri="{BB962C8B-B14F-4D97-AF65-F5344CB8AC3E}">
        <p14:creationId xmlns:p14="http://schemas.microsoft.com/office/powerpoint/2010/main" val="3893400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E35529-3A23-B93C-944C-20929E787EAF}"/>
              </a:ext>
            </a:extLst>
          </p:cNvPr>
          <p:cNvSpPr>
            <a:spLocks noGrp="1"/>
          </p:cNvSpPr>
          <p:nvPr>
            <p:ph type="title"/>
          </p:nvPr>
        </p:nvSpPr>
        <p:spPr/>
        <p:txBody>
          <a:bodyPr/>
          <a:lstStyle/>
          <a:p>
            <a:r>
              <a:rPr lang="tr-TR" sz="4400" dirty="0" err="1"/>
              <a:t>Introduction</a:t>
            </a:r>
            <a:r>
              <a:rPr lang="tr-TR" sz="4400" dirty="0"/>
              <a:t> – </a:t>
            </a:r>
            <a:r>
              <a:rPr lang="tr-TR" sz="4400" dirty="0" err="1"/>
              <a:t>Proposed</a:t>
            </a:r>
            <a:r>
              <a:rPr lang="tr-TR" sz="4400" dirty="0"/>
              <a:t> </a:t>
            </a:r>
            <a:r>
              <a:rPr lang="tr-TR" sz="4400" dirty="0" err="1"/>
              <a:t>System</a:t>
            </a:r>
            <a:endParaRPr lang="en-GB" dirty="0"/>
          </a:p>
        </p:txBody>
      </p:sp>
      <p:sp>
        <p:nvSpPr>
          <p:cNvPr id="3" name="İçerik Yer Tutucusu 2">
            <a:extLst>
              <a:ext uri="{FF2B5EF4-FFF2-40B4-BE49-F238E27FC236}">
                <a16:creationId xmlns:a16="http://schemas.microsoft.com/office/drawing/2014/main" id="{F3B93FDB-CD5D-9563-4176-57BB14030E1E}"/>
              </a:ext>
            </a:extLst>
          </p:cNvPr>
          <p:cNvSpPr>
            <a:spLocks noGrp="1"/>
          </p:cNvSpPr>
          <p:nvPr>
            <p:ph idx="1"/>
          </p:nvPr>
        </p:nvSpPr>
        <p:spPr/>
        <p:txBody>
          <a:bodyPr/>
          <a:lstStyle/>
          <a:p>
            <a:pPr marL="0" indent="0">
              <a:buNone/>
            </a:pPr>
            <a:endParaRPr lang="tr-TR" dirty="0"/>
          </a:p>
          <a:p>
            <a:r>
              <a:rPr lang="en-GB" dirty="0"/>
              <a:t>Predicting the market values of football players is the main purpose of this project. After data cleaning and feature extraction processes, ridge regression is used to train the model. </a:t>
            </a:r>
            <a:endParaRPr lang="tr-TR" dirty="0"/>
          </a:p>
          <a:p>
            <a:endParaRPr lang="tr-TR" dirty="0"/>
          </a:p>
          <a:p>
            <a:r>
              <a:rPr lang="tr-TR" dirty="0"/>
              <a:t>A </a:t>
            </a:r>
            <a:r>
              <a:rPr lang="tr-TR" dirty="0" err="1"/>
              <a:t>ridge</a:t>
            </a:r>
            <a:r>
              <a:rPr lang="tr-TR" dirty="0"/>
              <a:t> </a:t>
            </a:r>
            <a:r>
              <a:rPr lang="en-GB" dirty="0"/>
              <a:t>regression model makes sense with </a:t>
            </a:r>
            <a:r>
              <a:rPr lang="tr-TR" dirty="0" err="1"/>
              <a:t>the</a:t>
            </a:r>
            <a:r>
              <a:rPr lang="tr-TR" dirty="0"/>
              <a:t> </a:t>
            </a:r>
            <a:r>
              <a:rPr lang="tr-TR" dirty="0" err="1"/>
              <a:t>chosen</a:t>
            </a:r>
            <a:r>
              <a:rPr lang="en-GB" dirty="0"/>
              <a:t> dataset, because the correlation is high between the features. </a:t>
            </a:r>
          </a:p>
        </p:txBody>
      </p:sp>
    </p:spTree>
    <p:extLst>
      <p:ext uri="{BB962C8B-B14F-4D97-AF65-F5344CB8AC3E}">
        <p14:creationId xmlns:p14="http://schemas.microsoft.com/office/powerpoint/2010/main" val="290133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F1E5B2-DDEC-60F6-D6D3-998F35AD7212}"/>
              </a:ext>
            </a:extLst>
          </p:cNvPr>
          <p:cNvSpPr>
            <a:spLocks noGrp="1"/>
          </p:cNvSpPr>
          <p:nvPr>
            <p:ph type="ctrTitle"/>
          </p:nvPr>
        </p:nvSpPr>
        <p:spPr/>
        <p:txBody>
          <a:bodyPr/>
          <a:lstStyle/>
          <a:p>
            <a:r>
              <a:rPr lang="en-GB" sz="6000" b="0" i="0" dirty="0">
                <a:solidFill>
                  <a:srgbClr val="333333"/>
                </a:solidFill>
                <a:effectLst/>
              </a:rPr>
              <a:t>Related Studies</a:t>
            </a:r>
            <a:endParaRPr lang="en-GB" dirty="0"/>
          </a:p>
        </p:txBody>
      </p:sp>
      <p:sp>
        <p:nvSpPr>
          <p:cNvPr id="5" name="Alt Başlık 4">
            <a:extLst>
              <a:ext uri="{FF2B5EF4-FFF2-40B4-BE49-F238E27FC236}">
                <a16:creationId xmlns:a16="http://schemas.microsoft.com/office/drawing/2014/main" id="{DF7BA65A-7636-B71B-E62C-D31B9F401083}"/>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16040588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1575</TotalTime>
  <Words>1200</Words>
  <Application>Microsoft Office PowerPoint</Application>
  <PresentationFormat>Geniş ekran</PresentationFormat>
  <Paragraphs>136</Paragraphs>
  <Slides>34</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34</vt:i4>
      </vt:variant>
    </vt:vector>
  </HeadingPairs>
  <TitlesOfParts>
    <vt:vector size="39" baseType="lpstr">
      <vt:lpstr>Arial</vt:lpstr>
      <vt:lpstr>Calibri</vt:lpstr>
      <vt:lpstr>Calibri Light</vt:lpstr>
      <vt:lpstr>Roboto</vt:lpstr>
      <vt:lpstr>Office Teması</vt:lpstr>
      <vt:lpstr>Football Market Predictor</vt:lpstr>
      <vt:lpstr>Contents</vt:lpstr>
      <vt:lpstr>Introduction</vt:lpstr>
      <vt:lpstr>Introduction</vt:lpstr>
      <vt:lpstr>Introduction</vt:lpstr>
      <vt:lpstr>Introduction</vt:lpstr>
      <vt:lpstr>Introduction</vt:lpstr>
      <vt:lpstr>Introduction – Proposed System</vt:lpstr>
      <vt:lpstr>Related Studies</vt:lpstr>
      <vt:lpstr>1- Beyond Crowd Judgments: Data-Driven Estimation of Market Value in Association Football </vt:lpstr>
      <vt:lpstr>1- Beyond Crowd Judgments: Data-Driven Estimation of Market Value in Association Football </vt:lpstr>
      <vt:lpstr>1- Beyond Crowd Judgments: Data-Driven Estimation of Market Value in Association Football </vt:lpstr>
      <vt:lpstr>2- Towards data-driven football player assessment</vt:lpstr>
      <vt:lpstr>2- Towards data-driven football player assessment</vt:lpstr>
      <vt:lpstr>3- A novel machine learning method for estimating football players’ value in the transfer market</vt:lpstr>
      <vt:lpstr>3- A novel machine learning method for estimating football players’ value in the transfer market</vt:lpstr>
      <vt:lpstr>Dataset</vt:lpstr>
      <vt:lpstr>Dataset</vt:lpstr>
      <vt:lpstr>Dataset</vt:lpstr>
      <vt:lpstr>Dataset</vt:lpstr>
      <vt:lpstr>Methodology</vt:lpstr>
      <vt:lpstr>Data Preperation</vt:lpstr>
      <vt:lpstr>Data Preperation</vt:lpstr>
      <vt:lpstr>Data Preperation</vt:lpstr>
      <vt:lpstr>Data Preperation</vt:lpstr>
      <vt:lpstr>Data Preperation</vt:lpstr>
      <vt:lpstr>Methodology</vt:lpstr>
      <vt:lpstr>Model</vt:lpstr>
      <vt:lpstr>Experimental results</vt:lpstr>
      <vt:lpstr>Experimental results</vt:lpstr>
      <vt:lpstr>Experimental results</vt:lpstr>
      <vt:lpstr>Experimental results</vt:lpstr>
      <vt:lpstr>Conclusion &amp; Future Work</vt:lpstr>
      <vt:lpstr>Conclusion &amp;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Football Market Predictor</dc:title>
  <dc:creator>Ege Demir</dc:creator>
  <cp:lastModifiedBy>Ege Demir</cp:lastModifiedBy>
  <cp:revision>24</cp:revision>
  <dcterms:created xsi:type="dcterms:W3CDTF">2022-12-23T16:32:07Z</dcterms:created>
  <dcterms:modified xsi:type="dcterms:W3CDTF">2023-03-12T11:44:38Z</dcterms:modified>
</cp:coreProperties>
</file>