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3" r:id="rId3"/>
    <p:sldId id="266" r:id="rId4"/>
    <p:sldId id="268" r:id="rId5"/>
    <p:sldId id="261" r:id="rId6"/>
    <p:sldId id="257" r:id="rId7"/>
    <p:sldId id="258" r:id="rId8"/>
    <p:sldId id="265" r:id="rId9"/>
    <p:sldId id="259" r:id="rId10"/>
    <p:sldId id="260" r:id="rId11"/>
    <p:sldId id="269" r:id="rId12"/>
    <p:sldId id="264" r:id="rId13"/>
    <p:sldId id="270" r:id="rId14"/>
    <p:sldId id="272" r:id="rId15"/>
    <p:sldId id="273" r:id="rId16"/>
    <p:sldId id="271" r:id="rId17"/>
    <p:sldId id="274" r:id="rId18"/>
    <p:sldId id="275" r:id="rId19"/>
    <p:sldId id="276" r:id="rId20"/>
    <p:sldId id="277" r:id="rId21"/>
    <p:sldId id="281" r:id="rId22"/>
    <p:sldId id="282" r:id="rId23"/>
    <p:sldId id="283" r:id="rId24"/>
    <p:sldId id="284" r:id="rId25"/>
    <p:sldId id="285" r:id="rId26"/>
    <p:sldId id="286" r:id="rId27"/>
    <p:sldId id="287" r:id="rId28"/>
    <p:sldId id="288" r:id="rId29"/>
    <p:sldId id="289" r:id="rId30"/>
    <p:sldId id="291" r:id="rId31"/>
    <p:sldId id="292" r:id="rId32"/>
    <p:sldId id="293" r:id="rId33"/>
    <p:sldId id="294" r:id="rId34"/>
    <p:sldId id="295" r:id="rId35"/>
    <p:sldId id="29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2" autoAdjust="0"/>
    <p:restoredTop sz="86414" autoAdjust="0"/>
  </p:normalViewPr>
  <p:slideViewPr>
    <p:cSldViewPr snapToGrid="0">
      <p:cViewPr varScale="1">
        <p:scale>
          <a:sx n="99" d="100"/>
          <a:sy n="99" d="100"/>
        </p:scale>
        <p:origin x="168"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F147F-E51C-49F5-8CF3-95213AA68972}" type="datetimeFigureOut">
              <a:rPr lang="en-GB" smtClean="0"/>
              <a:t>27/01/2024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D7A9F-E8B8-457C-A114-4912637068FB}" type="slidenum">
              <a:rPr lang="en-GB" smtClean="0"/>
              <a:t>‹#›</a:t>
            </a:fld>
            <a:endParaRPr lang="en-GB"/>
          </a:p>
        </p:txBody>
      </p:sp>
    </p:spTree>
    <p:extLst>
      <p:ext uri="{BB962C8B-B14F-4D97-AF65-F5344CB8AC3E}">
        <p14:creationId xmlns:p14="http://schemas.microsoft.com/office/powerpoint/2010/main" val="37617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5D7A9F-E8B8-457C-A114-4912637068FB}" type="slidenum">
              <a:rPr lang="en-GB" smtClean="0"/>
              <a:t>9</a:t>
            </a:fld>
            <a:endParaRPr lang="en-GB"/>
          </a:p>
        </p:txBody>
      </p:sp>
    </p:spTree>
    <p:extLst>
      <p:ext uri="{BB962C8B-B14F-4D97-AF65-F5344CB8AC3E}">
        <p14:creationId xmlns:p14="http://schemas.microsoft.com/office/powerpoint/2010/main" val="49394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C69C99-DEAD-4B48-88D2-2D24602337BB}"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423127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69C99-DEAD-4B48-88D2-2D24602337BB}"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364989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69C99-DEAD-4B48-88D2-2D24602337BB}"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285988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69C99-DEAD-4B48-88D2-2D24602337BB}"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175688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69C99-DEAD-4B48-88D2-2D24602337BB}" type="datetimeFigureOut">
              <a:rPr lang="en-GB" smtClean="0"/>
              <a:t>27/01/2024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217887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C69C99-DEAD-4B48-88D2-2D24602337BB}"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252814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69C99-DEAD-4B48-88D2-2D24602337BB}" type="datetimeFigureOut">
              <a:rPr lang="en-GB" smtClean="0"/>
              <a:t>27/01/2024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130109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C69C99-DEAD-4B48-88D2-2D24602337BB}" type="datetimeFigureOut">
              <a:rPr lang="en-GB" smtClean="0"/>
              <a:t>27/01/2024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176833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69C99-DEAD-4B48-88D2-2D24602337BB}" type="datetimeFigureOut">
              <a:rPr lang="en-GB" smtClean="0"/>
              <a:t>27/01/2024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232105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C69C99-DEAD-4B48-88D2-2D24602337BB}"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45871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C69C99-DEAD-4B48-88D2-2D24602337BB}" type="datetimeFigureOut">
              <a:rPr lang="en-GB" smtClean="0"/>
              <a:t>27/01/2024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E54CEF-E336-40A0-87B4-8627154C4CD8}" type="slidenum">
              <a:rPr lang="en-GB" smtClean="0"/>
              <a:t>‹#›</a:t>
            </a:fld>
            <a:endParaRPr lang="en-GB"/>
          </a:p>
        </p:txBody>
      </p:sp>
    </p:spTree>
    <p:extLst>
      <p:ext uri="{BB962C8B-B14F-4D97-AF65-F5344CB8AC3E}">
        <p14:creationId xmlns:p14="http://schemas.microsoft.com/office/powerpoint/2010/main" val="1681409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69C99-DEAD-4B48-88D2-2D24602337BB}" type="datetimeFigureOut">
              <a:rPr lang="en-GB" smtClean="0"/>
              <a:t>27/01/2024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54CEF-E336-40A0-87B4-8627154C4CD8}" type="slidenum">
              <a:rPr lang="en-GB" smtClean="0"/>
              <a:t>‹#›</a:t>
            </a:fld>
            <a:endParaRPr lang="en-GB"/>
          </a:p>
        </p:txBody>
      </p:sp>
    </p:spTree>
    <p:extLst>
      <p:ext uri="{BB962C8B-B14F-4D97-AF65-F5344CB8AC3E}">
        <p14:creationId xmlns:p14="http://schemas.microsoft.com/office/powerpoint/2010/main" val="3571393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334-8170-B062-43FD-E80F3E7E6BA9}"/>
              </a:ext>
            </a:extLst>
          </p:cNvPr>
          <p:cNvSpPr>
            <a:spLocks noGrp="1"/>
          </p:cNvSpPr>
          <p:nvPr>
            <p:ph type="ctrTitle"/>
          </p:nvPr>
        </p:nvSpPr>
        <p:spPr>
          <a:xfrm>
            <a:off x="1524000" y="643212"/>
            <a:ext cx="9144000" cy="2387600"/>
          </a:xfrm>
        </p:spPr>
        <p:txBody>
          <a:bodyPr/>
          <a:lstStyle/>
          <a:p>
            <a:r>
              <a:rPr lang="en-GB" b="1" dirty="0">
                <a:solidFill>
                  <a:schemeClr val="accent6"/>
                </a:solidFill>
              </a:rPr>
              <a:t>Glass Furnace Temperature Prediction (Regression)</a:t>
            </a:r>
          </a:p>
        </p:txBody>
      </p:sp>
      <p:sp>
        <p:nvSpPr>
          <p:cNvPr id="3" name="Subtitle 2">
            <a:extLst>
              <a:ext uri="{FF2B5EF4-FFF2-40B4-BE49-F238E27FC236}">
                <a16:creationId xmlns:a16="http://schemas.microsoft.com/office/drawing/2014/main" id="{CBC33ADF-3DD7-033D-2415-B11F11F73BB5}"/>
              </a:ext>
            </a:extLst>
          </p:cNvPr>
          <p:cNvSpPr>
            <a:spLocks noGrp="1"/>
          </p:cNvSpPr>
          <p:nvPr>
            <p:ph type="subTitle" idx="1"/>
          </p:nvPr>
        </p:nvSpPr>
        <p:spPr>
          <a:xfrm>
            <a:off x="4902046" y="3827189"/>
            <a:ext cx="2387908" cy="651909"/>
          </a:xfrm>
        </p:spPr>
        <p:txBody>
          <a:bodyPr/>
          <a:lstStyle/>
          <a:p>
            <a:r>
              <a:rPr lang="en-GB" dirty="0">
                <a:solidFill>
                  <a:srgbClr val="002060"/>
                </a:solidFill>
              </a:rPr>
              <a:t>Ege DEMİR</a:t>
            </a:r>
          </a:p>
        </p:txBody>
      </p:sp>
    </p:spTree>
    <p:extLst>
      <p:ext uri="{BB962C8B-B14F-4D97-AF65-F5344CB8AC3E}">
        <p14:creationId xmlns:p14="http://schemas.microsoft.com/office/powerpoint/2010/main" val="248166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0149-316E-F24B-DC9C-E3EAF23F6843}"/>
              </a:ext>
            </a:extLst>
          </p:cNvPr>
          <p:cNvSpPr>
            <a:spLocks noGrp="1"/>
          </p:cNvSpPr>
          <p:nvPr>
            <p:ph type="title"/>
          </p:nvPr>
        </p:nvSpPr>
        <p:spPr>
          <a:xfrm>
            <a:off x="900654" y="687521"/>
            <a:ext cx="9283869" cy="686875"/>
          </a:xfrm>
        </p:spPr>
        <p:txBody>
          <a:bodyPr anchor="b">
            <a:noAutofit/>
          </a:bodyPr>
          <a:lstStyle/>
          <a:p>
            <a:r>
              <a:rPr lang="en-GB" sz="4000" b="1" dirty="0">
                <a:solidFill>
                  <a:schemeClr val="accent6"/>
                </a:solidFill>
              </a:rPr>
              <a:t>Wrong Data Type and Unnecessary Columns</a:t>
            </a:r>
          </a:p>
        </p:txBody>
      </p:sp>
      <p:sp>
        <p:nvSpPr>
          <p:cNvPr id="3" name="Content Placeholder 2">
            <a:extLst>
              <a:ext uri="{FF2B5EF4-FFF2-40B4-BE49-F238E27FC236}">
                <a16:creationId xmlns:a16="http://schemas.microsoft.com/office/drawing/2014/main" id="{88C8EDC1-ADFF-4A4F-D871-C2A0E25A7137}"/>
              </a:ext>
            </a:extLst>
          </p:cNvPr>
          <p:cNvSpPr>
            <a:spLocks noGrp="1"/>
          </p:cNvSpPr>
          <p:nvPr>
            <p:ph idx="1"/>
          </p:nvPr>
        </p:nvSpPr>
        <p:spPr>
          <a:xfrm>
            <a:off x="630936" y="2222938"/>
            <a:ext cx="3429000" cy="3994982"/>
          </a:xfrm>
        </p:spPr>
        <p:txBody>
          <a:bodyPr anchor="t">
            <a:normAutofit/>
          </a:bodyPr>
          <a:lstStyle/>
          <a:p>
            <a:r>
              <a:rPr lang="en-GB" sz="2000" dirty="0">
                <a:solidFill>
                  <a:srgbClr val="002060"/>
                </a:solidFill>
              </a:rPr>
              <a:t>As we can see, data type is string. We should make it numeric to make it regression friendly. </a:t>
            </a:r>
          </a:p>
          <a:p>
            <a:endParaRPr lang="en-GB" sz="2000" dirty="0"/>
          </a:p>
          <a:p>
            <a:r>
              <a:rPr lang="en-GB" sz="2000" dirty="0">
                <a:solidFill>
                  <a:srgbClr val="002060"/>
                </a:solidFill>
              </a:rPr>
              <a:t>Also, we should drop the columns which are irrelevant to our problem. Notice that we drop the timestamp column too, because after the sorting, we don’t need it anymore.</a:t>
            </a:r>
          </a:p>
        </p:txBody>
      </p:sp>
      <p:pic>
        <p:nvPicPr>
          <p:cNvPr id="7" name="Picture 6" descr="A screenshot of a computer code&#10;&#10;Description automatically generated">
            <a:extLst>
              <a:ext uri="{FF2B5EF4-FFF2-40B4-BE49-F238E27FC236}">
                <a16:creationId xmlns:a16="http://schemas.microsoft.com/office/drawing/2014/main" id="{BE6AC1A3-289D-8BC0-8BD3-E9309585D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635" y="2357271"/>
            <a:ext cx="7399890" cy="3403949"/>
          </a:xfrm>
          <a:prstGeom prst="rect">
            <a:avLst/>
          </a:prstGeom>
        </p:spPr>
      </p:pic>
    </p:spTree>
    <p:extLst>
      <p:ext uri="{BB962C8B-B14F-4D97-AF65-F5344CB8AC3E}">
        <p14:creationId xmlns:p14="http://schemas.microsoft.com/office/powerpoint/2010/main" val="266812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950B-1037-C16A-2DBA-CFCDEEF519E0}"/>
              </a:ext>
            </a:extLst>
          </p:cNvPr>
          <p:cNvSpPr>
            <a:spLocks noGrp="1"/>
          </p:cNvSpPr>
          <p:nvPr>
            <p:ph type="ctrTitle"/>
          </p:nvPr>
        </p:nvSpPr>
        <p:spPr>
          <a:xfrm>
            <a:off x="1804987" y="2340336"/>
            <a:ext cx="8582025" cy="2177328"/>
          </a:xfrm>
        </p:spPr>
        <p:txBody>
          <a:bodyPr anchor="ctr">
            <a:normAutofit/>
          </a:bodyPr>
          <a:lstStyle/>
          <a:p>
            <a:r>
              <a:rPr lang="en-GB" sz="6600" dirty="0">
                <a:solidFill>
                  <a:schemeClr val="accent6"/>
                </a:solidFill>
              </a:rPr>
              <a:t>Feature Generation</a:t>
            </a:r>
          </a:p>
        </p:txBody>
      </p:sp>
    </p:spTree>
    <p:extLst>
      <p:ext uri="{BB962C8B-B14F-4D97-AF65-F5344CB8AC3E}">
        <p14:creationId xmlns:p14="http://schemas.microsoft.com/office/powerpoint/2010/main" val="8098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B24A-A51F-2DA2-8BC7-6C8D2F8917CF}"/>
              </a:ext>
            </a:extLst>
          </p:cNvPr>
          <p:cNvSpPr>
            <a:spLocks noGrp="1"/>
          </p:cNvSpPr>
          <p:nvPr>
            <p:ph type="title"/>
          </p:nvPr>
        </p:nvSpPr>
        <p:spPr/>
        <p:txBody>
          <a:bodyPr/>
          <a:lstStyle/>
          <a:p>
            <a:r>
              <a:rPr lang="en-GB" b="1">
                <a:solidFill>
                  <a:schemeClr val="accent6"/>
                </a:solidFill>
              </a:rPr>
              <a:t>Generating Gas/Oxygen Columns</a:t>
            </a:r>
            <a:endParaRPr lang="en-GB" b="1" dirty="0">
              <a:solidFill>
                <a:schemeClr val="accent6"/>
              </a:solidFill>
            </a:endParaRPr>
          </a:p>
        </p:txBody>
      </p:sp>
      <p:sp>
        <p:nvSpPr>
          <p:cNvPr id="3" name="Content Placeholder 2">
            <a:extLst>
              <a:ext uri="{FF2B5EF4-FFF2-40B4-BE49-F238E27FC236}">
                <a16:creationId xmlns:a16="http://schemas.microsoft.com/office/drawing/2014/main" id="{A2DCFEB1-17BC-2169-D1CC-CEEC127B7AF7}"/>
              </a:ext>
            </a:extLst>
          </p:cNvPr>
          <p:cNvSpPr>
            <a:spLocks noGrp="1"/>
          </p:cNvSpPr>
          <p:nvPr>
            <p:ph idx="1"/>
          </p:nvPr>
        </p:nvSpPr>
        <p:spPr>
          <a:xfrm>
            <a:off x="838200" y="1915473"/>
            <a:ext cx="10515600" cy="1064862"/>
          </a:xfrm>
        </p:spPr>
        <p:txBody>
          <a:bodyPr>
            <a:normAutofit/>
          </a:bodyPr>
          <a:lstStyle/>
          <a:p>
            <a:r>
              <a:rPr lang="en-GB" sz="2000" dirty="0">
                <a:solidFill>
                  <a:srgbClr val="002060"/>
                </a:solidFill>
              </a:rPr>
              <a:t>There are 14 locations at the furnace which has gas and oxygen sensors. From our domain knowledge, we know that furnace must keep gas/oxygen ratio at some level. So, it makes sense to have features to store that information. After we generate them, we know have 14 new features.</a:t>
            </a:r>
          </a:p>
        </p:txBody>
      </p:sp>
      <p:pic>
        <p:nvPicPr>
          <p:cNvPr id="7" name="Picture 6" descr="A screenshot of a calculator&#10;&#10;Description automatically generated">
            <a:extLst>
              <a:ext uri="{FF2B5EF4-FFF2-40B4-BE49-F238E27FC236}">
                <a16:creationId xmlns:a16="http://schemas.microsoft.com/office/drawing/2014/main" id="{E12ABEC8-C2C1-5496-2A9F-54FB5ECE6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958" y="3429000"/>
            <a:ext cx="10064084" cy="2061018"/>
          </a:xfrm>
          <a:prstGeom prst="rect">
            <a:avLst/>
          </a:prstGeom>
        </p:spPr>
      </p:pic>
    </p:spTree>
    <p:extLst>
      <p:ext uri="{BB962C8B-B14F-4D97-AF65-F5344CB8AC3E}">
        <p14:creationId xmlns:p14="http://schemas.microsoft.com/office/powerpoint/2010/main" val="1051814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950B-1037-C16A-2DBA-CFCDEEF519E0}"/>
              </a:ext>
            </a:extLst>
          </p:cNvPr>
          <p:cNvSpPr>
            <a:spLocks noGrp="1"/>
          </p:cNvSpPr>
          <p:nvPr>
            <p:ph type="ctrTitle"/>
          </p:nvPr>
        </p:nvSpPr>
        <p:spPr>
          <a:xfrm>
            <a:off x="1804987" y="2340336"/>
            <a:ext cx="8582025" cy="2177328"/>
          </a:xfrm>
        </p:spPr>
        <p:txBody>
          <a:bodyPr anchor="ctr">
            <a:normAutofit/>
          </a:bodyPr>
          <a:lstStyle/>
          <a:p>
            <a:r>
              <a:rPr lang="en-GB" sz="6600" dirty="0">
                <a:solidFill>
                  <a:schemeClr val="accent6"/>
                </a:solidFill>
              </a:rPr>
              <a:t>Exploratory Data Analysis</a:t>
            </a:r>
          </a:p>
        </p:txBody>
      </p:sp>
    </p:spTree>
    <p:extLst>
      <p:ext uri="{BB962C8B-B14F-4D97-AF65-F5344CB8AC3E}">
        <p14:creationId xmlns:p14="http://schemas.microsoft.com/office/powerpoint/2010/main" val="203166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0D05-F0AF-4067-227F-0BDD90CE4104}"/>
              </a:ext>
            </a:extLst>
          </p:cNvPr>
          <p:cNvSpPr>
            <a:spLocks noGrp="1"/>
          </p:cNvSpPr>
          <p:nvPr>
            <p:ph type="title"/>
          </p:nvPr>
        </p:nvSpPr>
        <p:spPr/>
        <p:txBody>
          <a:bodyPr>
            <a:normAutofit/>
          </a:bodyPr>
          <a:lstStyle/>
          <a:p>
            <a:r>
              <a:rPr lang="en-GB" b="1" dirty="0">
                <a:solidFill>
                  <a:schemeClr val="accent6"/>
                </a:solidFill>
              </a:rPr>
              <a:t>Correlation to Target</a:t>
            </a:r>
          </a:p>
        </p:txBody>
      </p:sp>
      <p:pic>
        <p:nvPicPr>
          <p:cNvPr id="7" name="Content Placeholder 6" descr="A screenshot of a data&#10;&#10;Description automatically generated">
            <a:extLst>
              <a:ext uri="{FF2B5EF4-FFF2-40B4-BE49-F238E27FC236}">
                <a16:creationId xmlns:a16="http://schemas.microsoft.com/office/drawing/2014/main" id="{93572141-6ED2-C86C-0C83-67DA8F5720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8284" y="2153265"/>
            <a:ext cx="4615009" cy="3444875"/>
          </a:xfrm>
        </p:spPr>
      </p:pic>
      <p:sp>
        <p:nvSpPr>
          <p:cNvPr id="8" name="Content Placeholder 2">
            <a:extLst>
              <a:ext uri="{FF2B5EF4-FFF2-40B4-BE49-F238E27FC236}">
                <a16:creationId xmlns:a16="http://schemas.microsoft.com/office/drawing/2014/main" id="{296BACEF-0253-5D55-4881-90D89AFB19E6}"/>
              </a:ext>
            </a:extLst>
          </p:cNvPr>
          <p:cNvSpPr txBox="1">
            <a:spLocks/>
          </p:cNvSpPr>
          <p:nvPr/>
        </p:nvSpPr>
        <p:spPr>
          <a:xfrm>
            <a:off x="1028707" y="1878211"/>
            <a:ext cx="3574824" cy="39949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solidFill>
                  <a:srgbClr val="002060"/>
                </a:solidFill>
              </a:rPr>
              <a:t>As expected, Target and TEMP_0912 is nearly %100 percent correlated. Their only difference is 1 downward shift after all.</a:t>
            </a:r>
          </a:p>
          <a:p>
            <a:endParaRPr lang="en-GB" sz="2000" dirty="0">
              <a:solidFill>
                <a:srgbClr val="002060"/>
              </a:solidFill>
            </a:endParaRPr>
          </a:p>
          <a:p>
            <a:r>
              <a:rPr lang="en-GB" sz="2000" dirty="0">
                <a:solidFill>
                  <a:srgbClr val="002060"/>
                </a:solidFill>
              </a:rPr>
              <a:t>More surprisingly, TEMP_0911 and TEMP_0910 is hugely correlated to target. It’s probably because their sensors are physically close to each other.</a:t>
            </a:r>
          </a:p>
          <a:p>
            <a:endParaRPr lang="en-GB" sz="2000" dirty="0">
              <a:solidFill>
                <a:srgbClr val="002060"/>
              </a:solidFill>
            </a:endParaRPr>
          </a:p>
          <a:p>
            <a:endParaRPr lang="en-GB" sz="2000" dirty="0">
              <a:solidFill>
                <a:srgbClr val="002060"/>
              </a:solidFill>
            </a:endParaRPr>
          </a:p>
        </p:txBody>
      </p:sp>
    </p:spTree>
    <p:extLst>
      <p:ext uri="{BB962C8B-B14F-4D97-AF65-F5344CB8AC3E}">
        <p14:creationId xmlns:p14="http://schemas.microsoft.com/office/powerpoint/2010/main" val="376627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873C-2E6D-5F4C-EFF0-00DFE60CE18A}"/>
              </a:ext>
            </a:extLst>
          </p:cNvPr>
          <p:cNvSpPr>
            <a:spLocks noGrp="1"/>
          </p:cNvSpPr>
          <p:nvPr>
            <p:ph type="title"/>
          </p:nvPr>
        </p:nvSpPr>
        <p:spPr>
          <a:xfrm>
            <a:off x="546538" y="252355"/>
            <a:ext cx="7541172" cy="1325563"/>
          </a:xfrm>
        </p:spPr>
        <p:txBody>
          <a:bodyPr>
            <a:normAutofit/>
          </a:bodyPr>
          <a:lstStyle/>
          <a:p>
            <a:r>
              <a:rPr lang="en-GB" b="1" dirty="0">
                <a:solidFill>
                  <a:schemeClr val="accent6"/>
                </a:solidFill>
              </a:rPr>
              <a:t>Correlation Between TEMP_0911 and Target</a:t>
            </a:r>
          </a:p>
        </p:txBody>
      </p:sp>
      <p:sp>
        <p:nvSpPr>
          <p:cNvPr id="3" name="Content Placeholder 2">
            <a:extLst>
              <a:ext uri="{FF2B5EF4-FFF2-40B4-BE49-F238E27FC236}">
                <a16:creationId xmlns:a16="http://schemas.microsoft.com/office/drawing/2014/main" id="{503E1176-3B0C-C9D5-44B4-70CD8080628C}"/>
              </a:ext>
            </a:extLst>
          </p:cNvPr>
          <p:cNvSpPr>
            <a:spLocks noGrp="1"/>
          </p:cNvSpPr>
          <p:nvPr>
            <p:ph idx="1"/>
          </p:nvPr>
        </p:nvSpPr>
        <p:spPr>
          <a:xfrm>
            <a:off x="827690" y="2224512"/>
            <a:ext cx="4734910" cy="3868754"/>
          </a:xfrm>
        </p:spPr>
        <p:txBody>
          <a:bodyPr>
            <a:normAutofit/>
          </a:bodyPr>
          <a:lstStyle/>
          <a:p>
            <a:r>
              <a:rPr lang="en-GB" sz="2000" dirty="0">
                <a:solidFill>
                  <a:srgbClr val="002060"/>
                </a:solidFill>
              </a:rPr>
              <a:t>This joint plot makes the correlation more visible.</a:t>
            </a:r>
          </a:p>
          <a:p>
            <a:endParaRPr lang="en-GB" sz="2000" dirty="0">
              <a:solidFill>
                <a:srgbClr val="002060"/>
              </a:solidFill>
            </a:endParaRPr>
          </a:p>
          <a:p>
            <a:endParaRPr lang="en-GB" sz="2000" dirty="0">
              <a:solidFill>
                <a:srgbClr val="002060"/>
              </a:solidFill>
            </a:endParaRPr>
          </a:p>
          <a:p>
            <a:r>
              <a:rPr lang="en-GB" sz="2000" dirty="0">
                <a:solidFill>
                  <a:srgbClr val="002060"/>
                </a:solidFill>
              </a:rPr>
              <a:t>It’s obvious that they are increasing and decreasing together.</a:t>
            </a:r>
          </a:p>
          <a:p>
            <a:endParaRPr lang="en-GB" sz="2000" dirty="0">
              <a:solidFill>
                <a:srgbClr val="002060"/>
              </a:solidFill>
            </a:endParaRPr>
          </a:p>
          <a:p>
            <a:endParaRPr lang="en-GB" sz="2000" dirty="0">
              <a:solidFill>
                <a:srgbClr val="002060"/>
              </a:solidFill>
            </a:endParaRPr>
          </a:p>
          <a:p>
            <a:r>
              <a:rPr lang="en-GB" sz="2000" dirty="0">
                <a:solidFill>
                  <a:srgbClr val="002060"/>
                </a:solidFill>
              </a:rPr>
              <a:t>Let’s also check all pairwise correlations with correlation matrix.</a:t>
            </a:r>
          </a:p>
        </p:txBody>
      </p:sp>
      <p:pic>
        <p:nvPicPr>
          <p:cNvPr id="3074" name="Picture 2">
            <a:extLst>
              <a:ext uri="{FF2B5EF4-FFF2-40B4-BE49-F238E27FC236}">
                <a16:creationId xmlns:a16="http://schemas.microsoft.com/office/drawing/2014/main" id="{8AD25B24-1119-8451-0816-DAD4EDDC8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2" y="1435700"/>
            <a:ext cx="4953544" cy="484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5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9E9F0-0585-AADB-92CC-60CDB8B0E866}"/>
              </a:ext>
            </a:extLst>
          </p:cNvPr>
          <p:cNvSpPr>
            <a:spLocks noGrp="1"/>
          </p:cNvSpPr>
          <p:nvPr>
            <p:ph type="title"/>
          </p:nvPr>
        </p:nvSpPr>
        <p:spPr/>
        <p:txBody>
          <a:bodyPr/>
          <a:lstStyle/>
          <a:p>
            <a:r>
              <a:rPr lang="en-GB" sz="4400" b="1" dirty="0">
                <a:solidFill>
                  <a:schemeClr val="accent6"/>
                </a:solidFill>
              </a:rPr>
              <a:t>Correlation Matrix</a:t>
            </a:r>
            <a:endParaRPr lang="en-GB" b="1" dirty="0">
              <a:solidFill>
                <a:schemeClr val="accent6"/>
              </a:solidFill>
            </a:endParaRPr>
          </a:p>
        </p:txBody>
      </p:sp>
      <p:sp>
        <p:nvSpPr>
          <p:cNvPr id="3" name="Content Placeholder 2">
            <a:extLst>
              <a:ext uri="{FF2B5EF4-FFF2-40B4-BE49-F238E27FC236}">
                <a16:creationId xmlns:a16="http://schemas.microsoft.com/office/drawing/2014/main" id="{BF827681-1F12-1FE9-27AC-B66D4A592435}"/>
              </a:ext>
            </a:extLst>
          </p:cNvPr>
          <p:cNvSpPr>
            <a:spLocks noGrp="1"/>
          </p:cNvSpPr>
          <p:nvPr>
            <p:ph idx="1"/>
          </p:nvPr>
        </p:nvSpPr>
        <p:spPr>
          <a:xfrm>
            <a:off x="838200" y="1690688"/>
            <a:ext cx="4183117" cy="4572729"/>
          </a:xfrm>
        </p:spPr>
        <p:txBody>
          <a:bodyPr>
            <a:normAutofit lnSpcReduction="10000"/>
          </a:bodyPr>
          <a:lstStyle/>
          <a:p>
            <a:r>
              <a:rPr lang="en-GB" sz="2000" dirty="0">
                <a:solidFill>
                  <a:srgbClr val="002060"/>
                </a:solidFill>
              </a:rPr>
              <a:t>This matrix which only shows the correlations above 0.4, shows us that there are a lot of group of features where they are highly correlated to each other.</a:t>
            </a:r>
          </a:p>
          <a:p>
            <a:endParaRPr lang="en-GB" sz="2000" dirty="0">
              <a:solidFill>
                <a:srgbClr val="002060"/>
              </a:solidFill>
            </a:endParaRPr>
          </a:p>
          <a:p>
            <a:r>
              <a:rPr lang="en-GB" sz="2000" dirty="0">
                <a:solidFill>
                  <a:srgbClr val="002060"/>
                </a:solidFill>
              </a:rPr>
              <a:t>We must remove all features except 1 of them for each group of highly correlated features, because regression assumes independent features.</a:t>
            </a:r>
          </a:p>
          <a:p>
            <a:endParaRPr lang="en-GB" sz="2000" dirty="0">
              <a:solidFill>
                <a:srgbClr val="002060"/>
              </a:solidFill>
            </a:endParaRPr>
          </a:p>
          <a:p>
            <a:r>
              <a:rPr lang="en-GB" sz="2000" dirty="0">
                <a:solidFill>
                  <a:srgbClr val="002060"/>
                </a:solidFill>
              </a:rPr>
              <a:t>We also drop columns where the correlation to any of the features in nan. It means they are constant.</a:t>
            </a:r>
          </a:p>
        </p:txBody>
      </p:sp>
      <p:pic>
        <p:nvPicPr>
          <p:cNvPr id="2050" name="Picture 2">
            <a:extLst>
              <a:ext uri="{FF2B5EF4-FFF2-40B4-BE49-F238E27FC236}">
                <a16:creationId xmlns:a16="http://schemas.microsoft.com/office/drawing/2014/main" id="{53014FA6-13E0-A2A3-3F33-5D27654A2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195" y="1485106"/>
            <a:ext cx="6233389"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62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0A6-3408-63D1-727F-BAE75711C3E4}"/>
              </a:ext>
            </a:extLst>
          </p:cNvPr>
          <p:cNvSpPr>
            <a:spLocks noGrp="1"/>
          </p:cNvSpPr>
          <p:nvPr>
            <p:ph type="title"/>
          </p:nvPr>
        </p:nvSpPr>
        <p:spPr>
          <a:xfrm>
            <a:off x="838200" y="393790"/>
            <a:ext cx="10515600" cy="1325563"/>
          </a:xfrm>
        </p:spPr>
        <p:txBody>
          <a:bodyPr/>
          <a:lstStyle/>
          <a:p>
            <a:r>
              <a:rPr lang="en-GB" sz="4400" b="1" dirty="0">
                <a:solidFill>
                  <a:schemeClr val="accent6"/>
                </a:solidFill>
              </a:rPr>
              <a:t>Analysis of Gas/Oxygen Columns</a:t>
            </a:r>
            <a:endParaRPr lang="en-GB" b="1" dirty="0">
              <a:solidFill>
                <a:schemeClr val="accent6"/>
              </a:solidFill>
            </a:endParaRPr>
          </a:p>
        </p:txBody>
      </p:sp>
      <p:sp>
        <p:nvSpPr>
          <p:cNvPr id="3" name="Content Placeholder 2">
            <a:extLst>
              <a:ext uri="{FF2B5EF4-FFF2-40B4-BE49-F238E27FC236}">
                <a16:creationId xmlns:a16="http://schemas.microsoft.com/office/drawing/2014/main" id="{DB910380-E58A-0DCB-B37B-40C26E7EE525}"/>
              </a:ext>
            </a:extLst>
          </p:cNvPr>
          <p:cNvSpPr>
            <a:spLocks noGrp="1"/>
          </p:cNvSpPr>
          <p:nvPr>
            <p:ph idx="1"/>
          </p:nvPr>
        </p:nvSpPr>
        <p:spPr>
          <a:xfrm>
            <a:off x="838200" y="1825625"/>
            <a:ext cx="10515600" cy="838917"/>
          </a:xfrm>
        </p:spPr>
        <p:txBody>
          <a:bodyPr>
            <a:normAutofit/>
          </a:bodyPr>
          <a:lstStyle/>
          <a:p>
            <a:r>
              <a:rPr lang="en-GB" sz="2000" dirty="0">
                <a:solidFill>
                  <a:srgbClr val="002060"/>
                </a:solidFill>
              </a:rPr>
              <a:t>The histogram shows us that the data is distributed around the mean with low variance, and the box plot shows us that interquartile range is fairly narrow.</a:t>
            </a:r>
          </a:p>
        </p:txBody>
      </p:sp>
      <p:pic>
        <p:nvPicPr>
          <p:cNvPr id="4100" name="Picture 4">
            <a:extLst>
              <a:ext uri="{FF2B5EF4-FFF2-40B4-BE49-F238E27FC236}">
                <a16:creationId xmlns:a16="http://schemas.microsoft.com/office/drawing/2014/main" id="{CC585AA3-0128-FDE0-A5A0-AD4848055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36026"/>
            <a:ext cx="4353418" cy="332818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74FEB5B-F600-D44E-A40D-A6ED60FAB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121" y="3136026"/>
            <a:ext cx="4646679" cy="3451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461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0A6-3408-63D1-727F-BAE75711C3E4}"/>
              </a:ext>
            </a:extLst>
          </p:cNvPr>
          <p:cNvSpPr>
            <a:spLocks noGrp="1"/>
          </p:cNvSpPr>
          <p:nvPr>
            <p:ph type="title"/>
          </p:nvPr>
        </p:nvSpPr>
        <p:spPr>
          <a:xfrm>
            <a:off x="838200" y="393790"/>
            <a:ext cx="10515600" cy="1325563"/>
          </a:xfrm>
        </p:spPr>
        <p:txBody>
          <a:bodyPr/>
          <a:lstStyle/>
          <a:p>
            <a:r>
              <a:rPr lang="en-GB" sz="4400" b="1" dirty="0">
                <a:solidFill>
                  <a:schemeClr val="accent6"/>
                </a:solidFill>
              </a:rPr>
              <a:t>Analysis of Gas/Oxygen Columns</a:t>
            </a:r>
            <a:endParaRPr lang="en-GB" b="1" dirty="0">
              <a:solidFill>
                <a:schemeClr val="accent6"/>
              </a:solidFill>
            </a:endParaRPr>
          </a:p>
        </p:txBody>
      </p:sp>
      <p:sp>
        <p:nvSpPr>
          <p:cNvPr id="3" name="Content Placeholder 2">
            <a:extLst>
              <a:ext uri="{FF2B5EF4-FFF2-40B4-BE49-F238E27FC236}">
                <a16:creationId xmlns:a16="http://schemas.microsoft.com/office/drawing/2014/main" id="{DB910380-E58A-0DCB-B37B-40C26E7EE525}"/>
              </a:ext>
            </a:extLst>
          </p:cNvPr>
          <p:cNvSpPr>
            <a:spLocks noGrp="1"/>
          </p:cNvSpPr>
          <p:nvPr>
            <p:ph idx="1"/>
          </p:nvPr>
        </p:nvSpPr>
        <p:spPr>
          <a:xfrm>
            <a:off x="838200" y="1825625"/>
            <a:ext cx="10515600" cy="838917"/>
          </a:xfrm>
        </p:spPr>
        <p:txBody>
          <a:bodyPr>
            <a:normAutofit/>
          </a:bodyPr>
          <a:lstStyle/>
          <a:p>
            <a:r>
              <a:rPr lang="en-GB" sz="2000" dirty="0">
                <a:solidFill>
                  <a:srgbClr val="002060"/>
                </a:solidFill>
              </a:rPr>
              <a:t>From the scatter plots below, we can understand that gas/oxygen ratio is getting fixed. Every time it moves away from the mean (red line), it stabilizes. We can even say it acts like a pendulum.</a:t>
            </a:r>
          </a:p>
        </p:txBody>
      </p:sp>
      <p:pic>
        <p:nvPicPr>
          <p:cNvPr id="5122" name="Picture 2">
            <a:extLst>
              <a:ext uri="{FF2B5EF4-FFF2-40B4-BE49-F238E27FC236}">
                <a16:creationId xmlns:a16="http://schemas.microsoft.com/office/drawing/2014/main" id="{13C1647C-8EA9-DEAF-94BA-C2812FBC8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563" y="3289734"/>
            <a:ext cx="4057491" cy="31744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A06116C-0A1A-6D38-8CBE-89A9180A0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948" y="3289734"/>
            <a:ext cx="4196255" cy="318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35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0A6-3408-63D1-727F-BAE75711C3E4}"/>
              </a:ext>
            </a:extLst>
          </p:cNvPr>
          <p:cNvSpPr>
            <a:spLocks noGrp="1"/>
          </p:cNvSpPr>
          <p:nvPr>
            <p:ph type="title"/>
          </p:nvPr>
        </p:nvSpPr>
        <p:spPr>
          <a:xfrm>
            <a:off x="838200" y="393790"/>
            <a:ext cx="10515600" cy="1325563"/>
          </a:xfrm>
        </p:spPr>
        <p:txBody>
          <a:bodyPr/>
          <a:lstStyle/>
          <a:p>
            <a:r>
              <a:rPr lang="en-GB" sz="4400" b="1" dirty="0">
                <a:solidFill>
                  <a:schemeClr val="accent6"/>
                </a:solidFill>
              </a:rPr>
              <a:t>Analysis of Gas/Oxygen Columns</a:t>
            </a:r>
            <a:endParaRPr lang="en-GB" b="1" dirty="0">
              <a:solidFill>
                <a:schemeClr val="accent6"/>
              </a:solidFill>
            </a:endParaRPr>
          </a:p>
        </p:txBody>
      </p:sp>
      <p:sp>
        <p:nvSpPr>
          <p:cNvPr id="3" name="Content Placeholder 2">
            <a:extLst>
              <a:ext uri="{FF2B5EF4-FFF2-40B4-BE49-F238E27FC236}">
                <a16:creationId xmlns:a16="http://schemas.microsoft.com/office/drawing/2014/main" id="{DB910380-E58A-0DCB-B37B-40C26E7EE525}"/>
              </a:ext>
            </a:extLst>
          </p:cNvPr>
          <p:cNvSpPr>
            <a:spLocks noGrp="1"/>
          </p:cNvSpPr>
          <p:nvPr>
            <p:ph idx="1"/>
          </p:nvPr>
        </p:nvSpPr>
        <p:spPr>
          <a:xfrm>
            <a:off x="838199" y="1825625"/>
            <a:ext cx="4474779" cy="4117975"/>
          </a:xfrm>
        </p:spPr>
        <p:txBody>
          <a:bodyPr>
            <a:normAutofit/>
          </a:bodyPr>
          <a:lstStyle/>
          <a:p>
            <a:r>
              <a:rPr lang="en-GB" sz="2000" dirty="0">
                <a:solidFill>
                  <a:srgbClr val="002060"/>
                </a:solidFill>
              </a:rPr>
              <a:t>After comparing their statistics, we can say that all gas/oxygen columns are similar with </a:t>
            </a:r>
          </a:p>
          <a:p>
            <a:pPr lvl="1"/>
            <a:r>
              <a:rPr lang="en-GB" sz="1600" dirty="0">
                <a:solidFill>
                  <a:srgbClr val="002060"/>
                </a:solidFill>
              </a:rPr>
              <a:t>low standard deviation (around 0.12),</a:t>
            </a:r>
          </a:p>
          <a:p>
            <a:pPr lvl="1"/>
            <a:r>
              <a:rPr lang="en-GB" sz="1600" dirty="0">
                <a:solidFill>
                  <a:srgbClr val="002060"/>
                </a:solidFill>
              </a:rPr>
              <a:t>narrow interquartile range (both q1 and q3 is near mean)</a:t>
            </a:r>
          </a:p>
          <a:p>
            <a:pPr lvl="1"/>
            <a:r>
              <a:rPr lang="en-GB" sz="1600" dirty="0">
                <a:solidFill>
                  <a:srgbClr val="002060"/>
                </a:solidFill>
              </a:rPr>
              <a:t>very low minimum considering the overall distribution (we can think them as outliers) </a:t>
            </a:r>
          </a:p>
          <a:p>
            <a:pPr lvl="1"/>
            <a:endParaRPr lang="en-GB" sz="2000" dirty="0">
              <a:solidFill>
                <a:srgbClr val="002060"/>
              </a:solidFill>
            </a:endParaRPr>
          </a:p>
          <a:p>
            <a:r>
              <a:rPr lang="en-GB" sz="2000" dirty="0">
                <a:solidFill>
                  <a:srgbClr val="002060"/>
                </a:solidFill>
              </a:rPr>
              <a:t>The major difference between them is that half of them has average value around 0.558, and other half has average value around 0.575. </a:t>
            </a:r>
          </a:p>
        </p:txBody>
      </p:sp>
      <p:pic>
        <p:nvPicPr>
          <p:cNvPr id="5" name="Picture 4" descr="A table with numbers and letters&#10;&#10;Description automatically generated">
            <a:extLst>
              <a:ext uri="{FF2B5EF4-FFF2-40B4-BE49-F238E27FC236}">
                <a16:creationId xmlns:a16="http://schemas.microsoft.com/office/drawing/2014/main" id="{5FFF2881-34AE-F5E2-C731-55B8816B4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57540"/>
            <a:ext cx="5728138" cy="3512253"/>
          </a:xfrm>
          <a:prstGeom prst="rect">
            <a:avLst/>
          </a:prstGeom>
        </p:spPr>
      </p:pic>
    </p:spTree>
    <p:extLst>
      <p:ext uri="{BB962C8B-B14F-4D97-AF65-F5344CB8AC3E}">
        <p14:creationId xmlns:p14="http://schemas.microsoft.com/office/powerpoint/2010/main" val="47914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461-E5DF-DCBC-6B35-AF1E57E85621}"/>
              </a:ext>
            </a:extLst>
          </p:cNvPr>
          <p:cNvSpPr>
            <a:spLocks noGrp="1"/>
          </p:cNvSpPr>
          <p:nvPr>
            <p:ph type="title"/>
          </p:nvPr>
        </p:nvSpPr>
        <p:spPr>
          <a:xfrm>
            <a:off x="838200" y="224942"/>
            <a:ext cx="6407426" cy="1325563"/>
          </a:xfrm>
        </p:spPr>
        <p:txBody>
          <a:bodyPr/>
          <a:lstStyle/>
          <a:p>
            <a:r>
              <a:rPr lang="en-GB" b="1" dirty="0">
                <a:solidFill>
                  <a:schemeClr val="accent6"/>
                </a:solidFill>
              </a:rPr>
              <a:t>Table of Contents</a:t>
            </a:r>
          </a:p>
        </p:txBody>
      </p:sp>
      <p:sp>
        <p:nvSpPr>
          <p:cNvPr id="3" name="Content Placeholder 2">
            <a:extLst>
              <a:ext uri="{FF2B5EF4-FFF2-40B4-BE49-F238E27FC236}">
                <a16:creationId xmlns:a16="http://schemas.microsoft.com/office/drawing/2014/main" id="{6AEA05F3-18F1-10DF-F347-D5C25F040457}"/>
              </a:ext>
            </a:extLst>
          </p:cNvPr>
          <p:cNvSpPr>
            <a:spLocks noGrp="1"/>
          </p:cNvSpPr>
          <p:nvPr>
            <p:ph idx="1"/>
          </p:nvPr>
        </p:nvSpPr>
        <p:spPr>
          <a:xfrm>
            <a:off x="838199" y="1814657"/>
            <a:ext cx="4884683" cy="4396956"/>
          </a:xfrm>
        </p:spPr>
        <p:txBody>
          <a:bodyPr>
            <a:normAutofit lnSpcReduction="10000"/>
          </a:bodyPr>
          <a:lstStyle/>
          <a:p>
            <a:r>
              <a:rPr lang="en-GB" sz="2200" dirty="0">
                <a:solidFill>
                  <a:srgbClr val="002060"/>
                </a:solidFill>
              </a:rPr>
              <a:t>Problem and Dataset                          </a:t>
            </a:r>
            <a:r>
              <a:rPr lang="en-GB" sz="2200" dirty="0">
                <a:solidFill>
                  <a:schemeClr val="accent6"/>
                </a:solidFill>
              </a:rPr>
              <a:t>3</a:t>
            </a:r>
          </a:p>
          <a:p>
            <a:r>
              <a:rPr lang="en-GB" sz="2200" dirty="0">
                <a:solidFill>
                  <a:srgbClr val="002060"/>
                </a:solidFill>
              </a:rPr>
              <a:t>Data Quality Issues                              </a:t>
            </a:r>
            <a:r>
              <a:rPr lang="en-GB" sz="2200" dirty="0">
                <a:solidFill>
                  <a:schemeClr val="accent6"/>
                </a:solidFill>
              </a:rPr>
              <a:t>5</a:t>
            </a:r>
          </a:p>
          <a:p>
            <a:r>
              <a:rPr lang="en-GB" sz="2200" dirty="0">
                <a:solidFill>
                  <a:srgbClr val="002060"/>
                </a:solidFill>
              </a:rPr>
              <a:t>Feature Generation                            </a:t>
            </a:r>
            <a:r>
              <a:rPr lang="en-GB" sz="2200" dirty="0">
                <a:solidFill>
                  <a:schemeClr val="accent6"/>
                </a:solidFill>
              </a:rPr>
              <a:t>11</a:t>
            </a:r>
          </a:p>
          <a:p>
            <a:r>
              <a:rPr lang="en-GB" sz="2200" dirty="0">
                <a:solidFill>
                  <a:srgbClr val="002060"/>
                </a:solidFill>
              </a:rPr>
              <a:t>Exploratory Data Analysis                  </a:t>
            </a:r>
            <a:r>
              <a:rPr lang="en-GB" sz="2200" dirty="0">
                <a:solidFill>
                  <a:schemeClr val="accent6"/>
                </a:solidFill>
              </a:rPr>
              <a:t>13</a:t>
            </a:r>
          </a:p>
          <a:p>
            <a:pPr lvl="1"/>
            <a:r>
              <a:rPr lang="en-GB" sz="2000" dirty="0">
                <a:solidFill>
                  <a:srgbClr val="002060"/>
                </a:solidFill>
              </a:rPr>
              <a:t>Correlation to Target</a:t>
            </a:r>
          </a:p>
          <a:p>
            <a:pPr lvl="1"/>
            <a:r>
              <a:rPr lang="en-GB" sz="2000" dirty="0">
                <a:solidFill>
                  <a:srgbClr val="002060"/>
                </a:solidFill>
              </a:rPr>
              <a:t>Correlation Matrix</a:t>
            </a:r>
          </a:p>
          <a:p>
            <a:pPr lvl="1"/>
            <a:r>
              <a:rPr lang="en-GB" sz="2000" dirty="0">
                <a:solidFill>
                  <a:srgbClr val="002060"/>
                </a:solidFill>
              </a:rPr>
              <a:t>Analysis of Gas/Oxygen Columns</a:t>
            </a:r>
          </a:p>
          <a:p>
            <a:r>
              <a:rPr lang="en-GB" sz="2200" dirty="0">
                <a:solidFill>
                  <a:srgbClr val="002060"/>
                </a:solidFill>
              </a:rPr>
              <a:t>Data Preprocessing                             </a:t>
            </a:r>
            <a:r>
              <a:rPr lang="en-GB" sz="2200" dirty="0">
                <a:solidFill>
                  <a:schemeClr val="accent6"/>
                </a:solidFill>
              </a:rPr>
              <a:t>20</a:t>
            </a:r>
          </a:p>
          <a:p>
            <a:pPr lvl="1"/>
            <a:r>
              <a:rPr lang="en-GB" sz="2000" dirty="0">
                <a:solidFill>
                  <a:srgbClr val="002060"/>
                </a:solidFill>
              </a:rPr>
              <a:t>Feature Selection</a:t>
            </a:r>
          </a:p>
          <a:p>
            <a:pPr lvl="1"/>
            <a:r>
              <a:rPr lang="en-GB" sz="2000" dirty="0">
                <a:solidFill>
                  <a:srgbClr val="002060"/>
                </a:solidFill>
              </a:rPr>
              <a:t>Outlier Removal</a:t>
            </a:r>
          </a:p>
          <a:p>
            <a:pPr lvl="1"/>
            <a:r>
              <a:rPr lang="en-GB" sz="2000" dirty="0">
                <a:solidFill>
                  <a:srgbClr val="002060"/>
                </a:solidFill>
              </a:rPr>
              <a:t>Standardization </a:t>
            </a:r>
          </a:p>
          <a:p>
            <a:pPr lvl="1"/>
            <a:r>
              <a:rPr lang="en-GB" sz="2000" dirty="0">
                <a:solidFill>
                  <a:srgbClr val="002060"/>
                </a:solidFill>
              </a:rPr>
              <a:t>Train-Test Split</a:t>
            </a:r>
          </a:p>
          <a:p>
            <a:pPr lvl="1"/>
            <a:endParaRPr lang="en-GB" sz="1800" dirty="0">
              <a:solidFill>
                <a:srgbClr val="002060"/>
              </a:solidFill>
            </a:endParaRPr>
          </a:p>
          <a:p>
            <a:endParaRPr lang="en-GB" sz="2200" dirty="0">
              <a:solidFill>
                <a:srgbClr val="002060"/>
              </a:solidFill>
            </a:endParaRPr>
          </a:p>
          <a:p>
            <a:endParaRPr lang="en-GB" sz="2200" dirty="0">
              <a:solidFill>
                <a:srgbClr val="002060"/>
              </a:solidFill>
            </a:endParaRPr>
          </a:p>
          <a:p>
            <a:pPr lvl="1"/>
            <a:endParaRPr lang="en-GB" sz="2200" dirty="0">
              <a:solidFill>
                <a:srgbClr val="002060"/>
              </a:solidFill>
            </a:endParaRPr>
          </a:p>
          <a:p>
            <a:pPr lvl="1"/>
            <a:endParaRPr lang="en-GB" sz="2200" dirty="0">
              <a:solidFill>
                <a:srgbClr val="002060"/>
              </a:solidFill>
            </a:endParaRPr>
          </a:p>
          <a:p>
            <a:pPr lvl="1"/>
            <a:endParaRPr lang="en-GB" sz="2200" dirty="0">
              <a:solidFill>
                <a:srgbClr val="002060"/>
              </a:solidFill>
            </a:endParaRPr>
          </a:p>
          <a:p>
            <a:pPr lvl="1"/>
            <a:endParaRPr lang="en-GB" sz="2200" dirty="0">
              <a:solidFill>
                <a:srgbClr val="002060"/>
              </a:solidFill>
            </a:endParaRPr>
          </a:p>
          <a:p>
            <a:endParaRPr lang="en-GB" sz="2200" dirty="0">
              <a:solidFill>
                <a:srgbClr val="002060"/>
              </a:solidFill>
            </a:endParaRPr>
          </a:p>
        </p:txBody>
      </p:sp>
      <p:sp>
        <p:nvSpPr>
          <p:cNvPr id="4" name="Content Placeholder 2">
            <a:extLst>
              <a:ext uri="{FF2B5EF4-FFF2-40B4-BE49-F238E27FC236}">
                <a16:creationId xmlns:a16="http://schemas.microsoft.com/office/drawing/2014/main" id="{C19177AF-F7D4-3A96-DCA6-0B749648A6CA}"/>
              </a:ext>
            </a:extLst>
          </p:cNvPr>
          <p:cNvSpPr txBox="1">
            <a:spLocks/>
          </p:cNvSpPr>
          <p:nvPr/>
        </p:nvSpPr>
        <p:spPr>
          <a:xfrm>
            <a:off x="6993835" y="2153616"/>
            <a:ext cx="4658794" cy="3520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dirty="0">
                <a:solidFill>
                  <a:srgbClr val="002060"/>
                </a:solidFill>
              </a:rPr>
              <a:t>Modelling and Evaluation                </a:t>
            </a:r>
            <a:r>
              <a:rPr lang="en-GB" sz="2200" dirty="0">
                <a:solidFill>
                  <a:schemeClr val="accent6"/>
                </a:solidFill>
              </a:rPr>
              <a:t>23</a:t>
            </a:r>
            <a:r>
              <a:rPr lang="en-GB" sz="2200" dirty="0">
                <a:solidFill>
                  <a:srgbClr val="002060"/>
                </a:solidFill>
              </a:rPr>
              <a:t>      </a:t>
            </a:r>
          </a:p>
          <a:p>
            <a:pPr lvl="1"/>
            <a:r>
              <a:rPr lang="en-GB" sz="2000" dirty="0">
                <a:solidFill>
                  <a:srgbClr val="002060"/>
                </a:solidFill>
              </a:rPr>
              <a:t>Modelling</a:t>
            </a:r>
            <a:endParaRPr lang="en-GB" sz="1800" dirty="0">
              <a:solidFill>
                <a:srgbClr val="002060"/>
              </a:solidFill>
            </a:endParaRPr>
          </a:p>
          <a:p>
            <a:pPr lvl="1"/>
            <a:r>
              <a:rPr lang="en-GB" sz="2000" dirty="0">
                <a:solidFill>
                  <a:srgbClr val="002060"/>
                </a:solidFill>
              </a:rPr>
              <a:t>MSE, MAE, R^2 scores</a:t>
            </a:r>
          </a:p>
          <a:p>
            <a:pPr lvl="1"/>
            <a:r>
              <a:rPr lang="en-GB" sz="2000" dirty="0">
                <a:solidFill>
                  <a:srgbClr val="002060"/>
                </a:solidFill>
              </a:rPr>
              <a:t>Residual Distributions</a:t>
            </a:r>
          </a:p>
          <a:p>
            <a:pPr lvl="1"/>
            <a:r>
              <a:rPr lang="en-GB" sz="2000" dirty="0">
                <a:solidFill>
                  <a:srgbClr val="002060"/>
                </a:solidFill>
              </a:rPr>
              <a:t>Feature Importance</a:t>
            </a:r>
          </a:p>
          <a:p>
            <a:r>
              <a:rPr lang="en-GB" sz="2200" dirty="0">
                <a:solidFill>
                  <a:srgbClr val="002060"/>
                </a:solidFill>
              </a:rPr>
              <a:t>Without TEMP_0912                        </a:t>
            </a:r>
            <a:r>
              <a:rPr lang="en-GB" sz="2200" dirty="0">
                <a:solidFill>
                  <a:schemeClr val="accent6"/>
                </a:solidFill>
              </a:rPr>
              <a:t>28</a:t>
            </a:r>
          </a:p>
          <a:p>
            <a:r>
              <a:rPr lang="en-GB" sz="2200" dirty="0">
                <a:solidFill>
                  <a:srgbClr val="002060"/>
                </a:solidFill>
              </a:rPr>
              <a:t>Hyperparameter Optimization        </a:t>
            </a:r>
            <a:r>
              <a:rPr lang="en-GB" sz="2200" dirty="0">
                <a:solidFill>
                  <a:schemeClr val="accent6"/>
                </a:solidFill>
              </a:rPr>
              <a:t>32</a:t>
            </a:r>
          </a:p>
          <a:p>
            <a:r>
              <a:rPr lang="en-GB" sz="2200" dirty="0">
                <a:solidFill>
                  <a:srgbClr val="002060"/>
                </a:solidFill>
              </a:rPr>
              <a:t>Conclusion                                          </a:t>
            </a:r>
            <a:r>
              <a:rPr lang="en-GB" sz="2200" dirty="0">
                <a:solidFill>
                  <a:schemeClr val="accent6"/>
                </a:solidFill>
              </a:rPr>
              <a:t>34</a:t>
            </a:r>
          </a:p>
          <a:p>
            <a:pPr lvl="1"/>
            <a:endParaRPr lang="en-GB" sz="2200" dirty="0">
              <a:solidFill>
                <a:srgbClr val="002060"/>
              </a:solidFill>
            </a:endParaRPr>
          </a:p>
          <a:p>
            <a:pPr lvl="1"/>
            <a:endParaRPr lang="en-GB" sz="2200" dirty="0">
              <a:solidFill>
                <a:srgbClr val="002060"/>
              </a:solidFill>
            </a:endParaRPr>
          </a:p>
          <a:p>
            <a:pPr lvl="1"/>
            <a:endParaRPr lang="en-GB" sz="2200" dirty="0">
              <a:solidFill>
                <a:srgbClr val="002060"/>
              </a:solidFill>
            </a:endParaRPr>
          </a:p>
          <a:p>
            <a:pPr lvl="1"/>
            <a:endParaRPr lang="en-GB" sz="2200" dirty="0">
              <a:solidFill>
                <a:srgbClr val="002060"/>
              </a:solidFill>
            </a:endParaRPr>
          </a:p>
          <a:p>
            <a:endParaRPr lang="en-GB" sz="2200" dirty="0">
              <a:solidFill>
                <a:srgbClr val="002060"/>
              </a:solidFill>
            </a:endParaRPr>
          </a:p>
        </p:txBody>
      </p:sp>
    </p:spTree>
    <p:extLst>
      <p:ext uri="{BB962C8B-B14F-4D97-AF65-F5344CB8AC3E}">
        <p14:creationId xmlns:p14="http://schemas.microsoft.com/office/powerpoint/2010/main" val="150964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950B-1037-C16A-2DBA-CFCDEEF519E0}"/>
              </a:ext>
            </a:extLst>
          </p:cNvPr>
          <p:cNvSpPr>
            <a:spLocks noGrp="1"/>
          </p:cNvSpPr>
          <p:nvPr>
            <p:ph type="ctrTitle"/>
          </p:nvPr>
        </p:nvSpPr>
        <p:spPr>
          <a:xfrm>
            <a:off x="1804987" y="2340336"/>
            <a:ext cx="8582025" cy="2177328"/>
          </a:xfrm>
        </p:spPr>
        <p:txBody>
          <a:bodyPr anchor="ctr">
            <a:normAutofit/>
          </a:bodyPr>
          <a:lstStyle/>
          <a:p>
            <a:r>
              <a:rPr lang="en-GB" sz="6600" dirty="0">
                <a:solidFill>
                  <a:schemeClr val="accent6"/>
                </a:solidFill>
              </a:rPr>
              <a:t>Data Preprocessing</a:t>
            </a:r>
          </a:p>
        </p:txBody>
      </p:sp>
    </p:spTree>
    <p:extLst>
      <p:ext uri="{BB962C8B-B14F-4D97-AF65-F5344CB8AC3E}">
        <p14:creationId xmlns:p14="http://schemas.microsoft.com/office/powerpoint/2010/main" val="255521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40B96A-2A0B-80BA-3C8F-C79363A5027B}"/>
              </a:ext>
            </a:extLst>
          </p:cNvPr>
          <p:cNvSpPr>
            <a:spLocks noGrp="1"/>
          </p:cNvSpPr>
          <p:nvPr>
            <p:ph type="body" idx="1"/>
          </p:nvPr>
        </p:nvSpPr>
        <p:spPr>
          <a:xfrm>
            <a:off x="839787" y="419922"/>
            <a:ext cx="5157787" cy="823912"/>
          </a:xfrm>
        </p:spPr>
        <p:txBody>
          <a:bodyPr>
            <a:normAutofit/>
          </a:bodyPr>
          <a:lstStyle/>
          <a:p>
            <a:pPr algn="ctr"/>
            <a:r>
              <a:rPr lang="en-GB" sz="3200" b="1" dirty="0">
                <a:solidFill>
                  <a:schemeClr val="accent6"/>
                </a:solidFill>
              </a:rPr>
              <a:t>Feature Selection</a:t>
            </a:r>
            <a:endParaRPr lang="en-GB" sz="3200" dirty="0">
              <a:solidFill>
                <a:schemeClr val="accent6"/>
              </a:solidFill>
            </a:endParaRPr>
          </a:p>
        </p:txBody>
      </p:sp>
      <p:sp>
        <p:nvSpPr>
          <p:cNvPr id="4" name="Content Placeholder 3">
            <a:extLst>
              <a:ext uri="{FF2B5EF4-FFF2-40B4-BE49-F238E27FC236}">
                <a16:creationId xmlns:a16="http://schemas.microsoft.com/office/drawing/2014/main" id="{E653161D-DEC7-698B-7782-F4726DF1D31F}"/>
              </a:ext>
            </a:extLst>
          </p:cNvPr>
          <p:cNvSpPr>
            <a:spLocks noGrp="1"/>
          </p:cNvSpPr>
          <p:nvPr>
            <p:ph sz="half" idx="2"/>
          </p:nvPr>
        </p:nvSpPr>
        <p:spPr>
          <a:xfrm>
            <a:off x="839786" y="1756213"/>
            <a:ext cx="5157787" cy="3052270"/>
          </a:xfrm>
        </p:spPr>
        <p:txBody>
          <a:bodyPr>
            <a:normAutofit/>
          </a:bodyPr>
          <a:lstStyle/>
          <a:p>
            <a:r>
              <a:rPr lang="en-GB" sz="2000" dirty="0">
                <a:solidFill>
                  <a:srgbClr val="002060"/>
                </a:solidFill>
              </a:rPr>
              <a:t>From the correlation matrix, we know that we can divide most of the columns as groups of highly correlated features.</a:t>
            </a:r>
          </a:p>
          <a:p>
            <a:endParaRPr lang="en-GB" sz="2000" dirty="0">
              <a:solidFill>
                <a:srgbClr val="002060"/>
              </a:solidFill>
            </a:endParaRPr>
          </a:p>
          <a:p>
            <a:r>
              <a:rPr lang="en-GB" sz="2000" dirty="0">
                <a:solidFill>
                  <a:srgbClr val="002060"/>
                </a:solidFill>
              </a:rPr>
              <a:t>After storing highly correlated features, we keep only one of them, which is the one has the most correlation to target. We remove the others from the </a:t>
            </a:r>
            <a:r>
              <a:rPr lang="en-GB" sz="2000" dirty="0" err="1">
                <a:solidFill>
                  <a:srgbClr val="002060"/>
                </a:solidFill>
              </a:rPr>
              <a:t>DataFrame</a:t>
            </a:r>
            <a:r>
              <a:rPr lang="en-GB" sz="2000" dirty="0">
                <a:solidFill>
                  <a:srgbClr val="002060"/>
                </a:solidFill>
              </a:rPr>
              <a:t>. </a:t>
            </a:r>
          </a:p>
        </p:txBody>
      </p:sp>
      <p:sp>
        <p:nvSpPr>
          <p:cNvPr id="5" name="Text Placeholder 4">
            <a:extLst>
              <a:ext uri="{FF2B5EF4-FFF2-40B4-BE49-F238E27FC236}">
                <a16:creationId xmlns:a16="http://schemas.microsoft.com/office/drawing/2014/main" id="{2B8D949A-C12F-9A1E-CCC8-E4463D370198}"/>
              </a:ext>
            </a:extLst>
          </p:cNvPr>
          <p:cNvSpPr>
            <a:spLocks noGrp="1"/>
          </p:cNvSpPr>
          <p:nvPr>
            <p:ph type="body" sz="quarter" idx="3"/>
          </p:nvPr>
        </p:nvSpPr>
        <p:spPr>
          <a:xfrm>
            <a:off x="6169025" y="419922"/>
            <a:ext cx="5183188" cy="823912"/>
          </a:xfrm>
        </p:spPr>
        <p:txBody>
          <a:bodyPr>
            <a:normAutofit/>
          </a:bodyPr>
          <a:lstStyle/>
          <a:p>
            <a:pPr algn="ctr"/>
            <a:r>
              <a:rPr lang="en-GB" sz="3200" dirty="0">
                <a:solidFill>
                  <a:schemeClr val="accent6"/>
                </a:solidFill>
              </a:rPr>
              <a:t>Outlier Removal</a:t>
            </a:r>
          </a:p>
        </p:txBody>
      </p:sp>
      <p:sp>
        <p:nvSpPr>
          <p:cNvPr id="6" name="Content Placeholder 5">
            <a:extLst>
              <a:ext uri="{FF2B5EF4-FFF2-40B4-BE49-F238E27FC236}">
                <a16:creationId xmlns:a16="http://schemas.microsoft.com/office/drawing/2014/main" id="{18F7776E-02CB-B479-13D9-234840A81DBA}"/>
              </a:ext>
            </a:extLst>
          </p:cNvPr>
          <p:cNvSpPr>
            <a:spLocks noGrp="1"/>
          </p:cNvSpPr>
          <p:nvPr>
            <p:ph sz="quarter" idx="4"/>
          </p:nvPr>
        </p:nvSpPr>
        <p:spPr>
          <a:xfrm>
            <a:off x="6169025" y="1756213"/>
            <a:ext cx="5183188" cy="2508359"/>
          </a:xfrm>
        </p:spPr>
        <p:txBody>
          <a:bodyPr>
            <a:normAutofit/>
          </a:bodyPr>
          <a:lstStyle/>
          <a:p>
            <a:r>
              <a:rPr lang="en-GB" sz="2000" dirty="0">
                <a:solidFill>
                  <a:srgbClr val="002060"/>
                </a:solidFill>
              </a:rPr>
              <a:t>Then we remove the entries which are outside of 1.5 IQR interval, also known as outliers.</a:t>
            </a:r>
          </a:p>
          <a:p>
            <a:endParaRPr lang="en-GB" sz="2000" dirty="0">
              <a:solidFill>
                <a:srgbClr val="002060"/>
              </a:solidFill>
            </a:endParaRPr>
          </a:p>
          <a:p>
            <a:r>
              <a:rPr lang="en-GB" sz="2000" dirty="0">
                <a:solidFill>
                  <a:srgbClr val="002060"/>
                </a:solidFill>
              </a:rPr>
              <a:t>We only check the Target variable for the removal process.</a:t>
            </a:r>
          </a:p>
          <a:p>
            <a:pPr marL="0" indent="0">
              <a:buNone/>
            </a:pPr>
            <a:endParaRPr lang="en-GB" sz="2000" dirty="0"/>
          </a:p>
        </p:txBody>
      </p:sp>
      <p:pic>
        <p:nvPicPr>
          <p:cNvPr id="2" name="Content Placeholder 4" descr="A screenshot of a computer&#10;&#10;Description automatically generated">
            <a:extLst>
              <a:ext uri="{FF2B5EF4-FFF2-40B4-BE49-F238E27FC236}">
                <a16:creationId xmlns:a16="http://schemas.microsoft.com/office/drawing/2014/main" id="{72942E63-C935-9210-4A35-7EC8B66F3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6" y="5016090"/>
            <a:ext cx="5245918" cy="823912"/>
          </a:xfrm>
          <a:prstGeom prst="rect">
            <a:avLst/>
          </a:prstGeom>
        </p:spPr>
      </p:pic>
      <p:pic>
        <p:nvPicPr>
          <p:cNvPr id="7" name="Picture 6">
            <a:extLst>
              <a:ext uri="{FF2B5EF4-FFF2-40B4-BE49-F238E27FC236}">
                <a16:creationId xmlns:a16="http://schemas.microsoft.com/office/drawing/2014/main" id="{A3234DAC-99D9-EB3A-7545-CF23FC085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092" y="4816040"/>
            <a:ext cx="4501054" cy="1023962"/>
          </a:xfrm>
          <a:prstGeom prst="rect">
            <a:avLst/>
          </a:prstGeom>
        </p:spPr>
      </p:pic>
    </p:spTree>
    <p:extLst>
      <p:ext uri="{BB962C8B-B14F-4D97-AF65-F5344CB8AC3E}">
        <p14:creationId xmlns:p14="http://schemas.microsoft.com/office/powerpoint/2010/main" val="1531357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40B96A-2A0B-80BA-3C8F-C79363A5027B}"/>
              </a:ext>
            </a:extLst>
          </p:cNvPr>
          <p:cNvSpPr>
            <a:spLocks noGrp="1"/>
          </p:cNvSpPr>
          <p:nvPr>
            <p:ph type="body" idx="1"/>
          </p:nvPr>
        </p:nvSpPr>
        <p:spPr>
          <a:xfrm>
            <a:off x="839787" y="419922"/>
            <a:ext cx="5157787" cy="823912"/>
          </a:xfrm>
        </p:spPr>
        <p:txBody>
          <a:bodyPr>
            <a:normAutofit/>
          </a:bodyPr>
          <a:lstStyle/>
          <a:p>
            <a:pPr algn="ctr"/>
            <a:r>
              <a:rPr lang="en-GB" sz="3200" b="1" dirty="0">
                <a:solidFill>
                  <a:schemeClr val="accent6"/>
                </a:solidFill>
              </a:rPr>
              <a:t>Standardization</a:t>
            </a:r>
            <a:endParaRPr lang="en-GB" sz="3200" dirty="0">
              <a:solidFill>
                <a:schemeClr val="accent6"/>
              </a:solidFill>
            </a:endParaRPr>
          </a:p>
        </p:txBody>
      </p:sp>
      <p:sp>
        <p:nvSpPr>
          <p:cNvPr id="4" name="Content Placeholder 3">
            <a:extLst>
              <a:ext uri="{FF2B5EF4-FFF2-40B4-BE49-F238E27FC236}">
                <a16:creationId xmlns:a16="http://schemas.microsoft.com/office/drawing/2014/main" id="{E653161D-DEC7-698B-7782-F4726DF1D31F}"/>
              </a:ext>
            </a:extLst>
          </p:cNvPr>
          <p:cNvSpPr>
            <a:spLocks noGrp="1"/>
          </p:cNvSpPr>
          <p:nvPr>
            <p:ph sz="half" idx="2"/>
          </p:nvPr>
        </p:nvSpPr>
        <p:spPr>
          <a:xfrm>
            <a:off x="814386" y="1756213"/>
            <a:ext cx="5183188" cy="3052270"/>
          </a:xfrm>
        </p:spPr>
        <p:txBody>
          <a:bodyPr>
            <a:normAutofit lnSpcReduction="10000"/>
          </a:bodyPr>
          <a:lstStyle/>
          <a:p>
            <a:endParaRPr lang="en-GB" sz="2000" dirty="0">
              <a:solidFill>
                <a:srgbClr val="002060"/>
              </a:solidFill>
            </a:endParaRPr>
          </a:p>
          <a:p>
            <a:endParaRPr lang="en-GB" sz="2000" dirty="0">
              <a:solidFill>
                <a:srgbClr val="002060"/>
              </a:solidFill>
            </a:endParaRPr>
          </a:p>
          <a:p>
            <a:r>
              <a:rPr lang="en-GB" sz="2000" dirty="0">
                <a:solidFill>
                  <a:srgbClr val="002060"/>
                </a:solidFill>
              </a:rPr>
              <a:t>Then we standardize the data with the formula below.</a:t>
            </a:r>
          </a:p>
        </p:txBody>
      </p:sp>
      <p:sp>
        <p:nvSpPr>
          <p:cNvPr id="5" name="Text Placeholder 4">
            <a:extLst>
              <a:ext uri="{FF2B5EF4-FFF2-40B4-BE49-F238E27FC236}">
                <a16:creationId xmlns:a16="http://schemas.microsoft.com/office/drawing/2014/main" id="{2B8D949A-C12F-9A1E-CCC8-E4463D370198}"/>
              </a:ext>
            </a:extLst>
          </p:cNvPr>
          <p:cNvSpPr>
            <a:spLocks noGrp="1"/>
          </p:cNvSpPr>
          <p:nvPr>
            <p:ph type="body" sz="quarter" idx="3"/>
          </p:nvPr>
        </p:nvSpPr>
        <p:spPr>
          <a:xfrm>
            <a:off x="6169025" y="419922"/>
            <a:ext cx="5183188" cy="823912"/>
          </a:xfrm>
        </p:spPr>
        <p:txBody>
          <a:bodyPr>
            <a:normAutofit/>
          </a:bodyPr>
          <a:lstStyle/>
          <a:p>
            <a:pPr algn="ctr"/>
            <a:r>
              <a:rPr lang="en-GB" sz="3200" b="1" dirty="0">
                <a:solidFill>
                  <a:schemeClr val="accent6"/>
                </a:solidFill>
              </a:rPr>
              <a:t>Train/Test Split</a:t>
            </a:r>
            <a:endParaRPr lang="en-GB" sz="3200" dirty="0">
              <a:solidFill>
                <a:schemeClr val="accent6"/>
              </a:solidFill>
            </a:endParaRPr>
          </a:p>
        </p:txBody>
      </p:sp>
      <p:sp>
        <p:nvSpPr>
          <p:cNvPr id="6" name="Content Placeholder 5">
            <a:extLst>
              <a:ext uri="{FF2B5EF4-FFF2-40B4-BE49-F238E27FC236}">
                <a16:creationId xmlns:a16="http://schemas.microsoft.com/office/drawing/2014/main" id="{18F7776E-02CB-B479-13D9-234840A81DBA}"/>
              </a:ext>
            </a:extLst>
          </p:cNvPr>
          <p:cNvSpPr>
            <a:spLocks noGrp="1"/>
          </p:cNvSpPr>
          <p:nvPr>
            <p:ph sz="quarter" idx="4"/>
          </p:nvPr>
        </p:nvSpPr>
        <p:spPr>
          <a:xfrm>
            <a:off x="6169025" y="1756213"/>
            <a:ext cx="5183188" cy="2508359"/>
          </a:xfrm>
        </p:spPr>
        <p:txBody>
          <a:bodyPr>
            <a:normAutofit lnSpcReduction="10000"/>
          </a:bodyPr>
          <a:lstStyle/>
          <a:p>
            <a:r>
              <a:rPr lang="en-GB" sz="2000" dirty="0">
                <a:solidFill>
                  <a:srgbClr val="002060"/>
                </a:solidFill>
              </a:rPr>
              <a:t>The important thing about the splitting is not doing it random, despite the conventional method. Because we have a time-based data, the order matters. </a:t>
            </a:r>
            <a:endParaRPr lang="en-GB" sz="2000" dirty="0"/>
          </a:p>
          <a:p>
            <a:endParaRPr lang="en-GB" sz="2000" dirty="0">
              <a:solidFill>
                <a:srgbClr val="002060"/>
              </a:solidFill>
            </a:endParaRPr>
          </a:p>
          <a:p>
            <a:r>
              <a:rPr lang="en-GB" sz="2000" dirty="0">
                <a:solidFill>
                  <a:srgbClr val="002060"/>
                </a:solidFill>
              </a:rPr>
              <a:t>We simply take the first 80% of the data as train set, and the rest as test set. Now we are ready for modelling.</a:t>
            </a:r>
          </a:p>
          <a:p>
            <a:endParaRPr lang="en-GB" sz="2000" dirty="0">
              <a:solidFill>
                <a:srgbClr val="002060"/>
              </a:solidFill>
            </a:endParaRPr>
          </a:p>
        </p:txBody>
      </p:sp>
      <p:pic>
        <p:nvPicPr>
          <p:cNvPr id="10242" name="Picture 2" descr="Train/Test Split versus Cross-Fold Validation">
            <a:extLst>
              <a:ext uri="{FF2B5EF4-FFF2-40B4-BE49-F238E27FC236}">
                <a16:creationId xmlns:a16="http://schemas.microsoft.com/office/drawing/2014/main" id="{2D8CDB17-C06D-4336-4360-7C0077962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0152" y="4313625"/>
            <a:ext cx="3010357" cy="195998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Understanding Standard Normal Distribution | 365 Data Science">
            <a:extLst>
              <a:ext uri="{FF2B5EF4-FFF2-40B4-BE49-F238E27FC236}">
                <a16:creationId xmlns:a16="http://schemas.microsoft.com/office/drawing/2014/main" id="{FFF4A08E-A9A9-DD57-E931-AF38376CE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546" y="4264572"/>
            <a:ext cx="3688372" cy="224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61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950B-1037-C16A-2DBA-CFCDEEF519E0}"/>
              </a:ext>
            </a:extLst>
          </p:cNvPr>
          <p:cNvSpPr>
            <a:spLocks noGrp="1"/>
          </p:cNvSpPr>
          <p:nvPr>
            <p:ph type="ctrTitle"/>
          </p:nvPr>
        </p:nvSpPr>
        <p:spPr>
          <a:xfrm>
            <a:off x="1804987" y="2340336"/>
            <a:ext cx="8582025" cy="2177328"/>
          </a:xfrm>
        </p:spPr>
        <p:txBody>
          <a:bodyPr anchor="ctr">
            <a:normAutofit/>
          </a:bodyPr>
          <a:lstStyle/>
          <a:p>
            <a:r>
              <a:rPr lang="en-GB" sz="6600" dirty="0">
                <a:solidFill>
                  <a:schemeClr val="accent6"/>
                </a:solidFill>
              </a:rPr>
              <a:t>Modelling and Evaluation</a:t>
            </a:r>
          </a:p>
        </p:txBody>
      </p:sp>
    </p:spTree>
    <p:extLst>
      <p:ext uri="{BB962C8B-B14F-4D97-AF65-F5344CB8AC3E}">
        <p14:creationId xmlns:p14="http://schemas.microsoft.com/office/powerpoint/2010/main" val="3291568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0A6-3408-63D1-727F-BAE75711C3E4}"/>
              </a:ext>
            </a:extLst>
          </p:cNvPr>
          <p:cNvSpPr>
            <a:spLocks noGrp="1"/>
          </p:cNvSpPr>
          <p:nvPr>
            <p:ph type="title"/>
          </p:nvPr>
        </p:nvSpPr>
        <p:spPr>
          <a:xfrm>
            <a:off x="838200" y="393790"/>
            <a:ext cx="10515600" cy="1325563"/>
          </a:xfrm>
        </p:spPr>
        <p:txBody>
          <a:bodyPr/>
          <a:lstStyle/>
          <a:p>
            <a:r>
              <a:rPr lang="en-GB" sz="4400" b="1" dirty="0">
                <a:solidFill>
                  <a:schemeClr val="accent6"/>
                </a:solidFill>
              </a:rPr>
              <a:t>Modelling</a:t>
            </a:r>
            <a:endParaRPr lang="en-GB" b="1" dirty="0">
              <a:solidFill>
                <a:schemeClr val="accent6"/>
              </a:solidFill>
            </a:endParaRPr>
          </a:p>
        </p:txBody>
      </p:sp>
      <p:sp>
        <p:nvSpPr>
          <p:cNvPr id="3" name="Content Placeholder 2">
            <a:extLst>
              <a:ext uri="{FF2B5EF4-FFF2-40B4-BE49-F238E27FC236}">
                <a16:creationId xmlns:a16="http://schemas.microsoft.com/office/drawing/2014/main" id="{DB910380-E58A-0DCB-B37B-40C26E7EE525}"/>
              </a:ext>
            </a:extLst>
          </p:cNvPr>
          <p:cNvSpPr>
            <a:spLocks noGrp="1"/>
          </p:cNvSpPr>
          <p:nvPr>
            <p:ph idx="1"/>
          </p:nvPr>
        </p:nvSpPr>
        <p:spPr>
          <a:xfrm>
            <a:off x="838200" y="2389433"/>
            <a:ext cx="3497317" cy="2557189"/>
          </a:xfrm>
        </p:spPr>
        <p:txBody>
          <a:bodyPr>
            <a:normAutofit/>
          </a:bodyPr>
          <a:lstStyle/>
          <a:p>
            <a:r>
              <a:rPr lang="en-GB" sz="2000" dirty="0">
                <a:solidFill>
                  <a:srgbClr val="002060"/>
                </a:solidFill>
              </a:rPr>
              <a:t>Before deciding on our ultimate model, we should experiment on various regression models like simple linear regression, ridge regression, and some tree based models.</a:t>
            </a:r>
          </a:p>
        </p:txBody>
      </p:sp>
      <p:pic>
        <p:nvPicPr>
          <p:cNvPr id="7" name="Picture 6" descr="A computer code with black and white text&#10;&#10;Description automatically generated">
            <a:extLst>
              <a:ext uri="{FF2B5EF4-FFF2-40B4-BE49-F238E27FC236}">
                <a16:creationId xmlns:a16="http://schemas.microsoft.com/office/drawing/2014/main" id="{61EF1AE3-4325-91D8-D2B8-191893805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187" y="2314986"/>
            <a:ext cx="7005125" cy="2228028"/>
          </a:xfrm>
          <a:prstGeom prst="rect">
            <a:avLst/>
          </a:prstGeom>
        </p:spPr>
      </p:pic>
    </p:spTree>
    <p:extLst>
      <p:ext uri="{BB962C8B-B14F-4D97-AF65-F5344CB8AC3E}">
        <p14:creationId xmlns:p14="http://schemas.microsoft.com/office/powerpoint/2010/main" val="1100073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0A6-3408-63D1-727F-BAE75711C3E4}"/>
              </a:ext>
            </a:extLst>
          </p:cNvPr>
          <p:cNvSpPr>
            <a:spLocks noGrp="1"/>
          </p:cNvSpPr>
          <p:nvPr>
            <p:ph type="title"/>
          </p:nvPr>
        </p:nvSpPr>
        <p:spPr>
          <a:xfrm>
            <a:off x="838200" y="393790"/>
            <a:ext cx="10515600" cy="1325563"/>
          </a:xfrm>
        </p:spPr>
        <p:txBody>
          <a:bodyPr/>
          <a:lstStyle/>
          <a:p>
            <a:r>
              <a:rPr lang="en-GB" sz="4400" b="1" dirty="0">
                <a:solidFill>
                  <a:schemeClr val="accent6"/>
                </a:solidFill>
              </a:rPr>
              <a:t>Evaluation</a:t>
            </a:r>
            <a:endParaRPr lang="en-GB" b="1" dirty="0">
              <a:solidFill>
                <a:schemeClr val="accent6"/>
              </a:solidFill>
            </a:endParaRPr>
          </a:p>
        </p:txBody>
      </p:sp>
      <p:sp>
        <p:nvSpPr>
          <p:cNvPr id="3" name="Content Placeholder 2">
            <a:extLst>
              <a:ext uri="{FF2B5EF4-FFF2-40B4-BE49-F238E27FC236}">
                <a16:creationId xmlns:a16="http://schemas.microsoft.com/office/drawing/2014/main" id="{DB910380-E58A-0DCB-B37B-40C26E7EE525}"/>
              </a:ext>
            </a:extLst>
          </p:cNvPr>
          <p:cNvSpPr>
            <a:spLocks noGrp="1"/>
          </p:cNvSpPr>
          <p:nvPr>
            <p:ph idx="1"/>
          </p:nvPr>
        </p:nvSpPr>
        <p:spPr>
          <a:xfrm>
            <a:off x="838200" y="1789386"/>
            <a:ext cx="5318234" cy="4351283"/>
          </a:xfrm>
        </p:spPr>
        <p:txBody>
          <a:bodyPr>
            <a:normAutofit lnSpcReduction="10000"/>
          </a:bodyPr>
          <a:lstStyle/>
          <a:p>
            <a:r>
              <a:rPr lang="en-GB" sz="2000" dirty="0">
                <a:solidFill>
                  <a:srgbClr val="002060"/>
                </a:solidFill>
              </a:rPr>
              <a:t>The results are incredible for all errors. We will check the feature importance but it’s probably because of TEMP_0912 column.</a:t>
            </a:r>
          </a:p>
          <a:p>
            <a:endParaRPr lang="en-GB" sz="2000" dirty="0">
              <a:solidFill>
                <a:srgbClr val="002060"/>
              </a:solidFill>
            </a:endParaRPr>
          </a:p>
          <a:p>
            <a:r>
              <a:rPr lang="en-GB" sz="2000" dirty="0">
                <a:solidFill>
                  <a:srgbClr val="002060"/>
                </a:solidFill>
              </a:rPr>
              <a:t>Older regression methods performed better than boosting algorithms, which is surprising.</a:t>
            </a:r>
          </a:p>
          <a:p>
            <a:endParaRPr lang="en-GB" sz="2000" dirty="0">
              <a:solidFill>
                <a:srgbClr val="002060"/>
              </a:solidFill>
            </a:endParaRPr>
          </a:p>
          <a:p>
            <a:r>
              <a:rPr lang="en-GB" sz="2000" dirty="0">
                <a:solidFill>
                  <a:srgbClr val="002060"/>
                </a:solidFill>
              </a:rPr>
              <a:t>Linear regression and ridge regression gives the same result, we choose linear regression as our final model because it’s the simpler one.</a:t>
            </a:r>
          </a:p>
          <a:p>
            <a:endParaRPr lang="en-GB" sz="2000" dirty="0">
              <a:solidFill>
                <a:srgbClr val="002060"/>
              </a:solidFill>
            </a:endParaRPr>
          </a:p>
          <a:p>
            <a:r>
              <a:rPr lang="en-GB" sz="2000" dirty="0">
                <a:solidFill>
                  <a:srgbClr val="002060"/>
                </a:solidFill>
              </a:rPr>
              <a:t>Since there is not a parameter to optimize in linear regression, we can just use it as the final model.</a:t>
            </a:r>
          </a:p>
        </p:txBody>
      </p:sp>
      <p:pic>
        <p:nvPicPr>
          <p:cNvPr id="5" name="Picture 4" descr="A table of numbers with black text&#10;&#10;Description automatically generated">
            <a:extLst>
              <a:ext uri="{FF2B5EF4-FFF2-40B4-BE49-F238E27FC236}">
                <a16:creationId xmlns:a16="http://schemas.microsoft.com/office/drawing/2014/main" id="{98BDA494-AA50-BBE7-DBB5-936610EB2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856" y="1612421"/>
            <a:ext cx="3854833" cy="4111211"/>
          </a:xfrm>
          <a:prstGeom prst="rect">
            <a:avLst/>
          </a:prstGeom>
        </p:spPr>
      </p:pic>
    </p:spTree>
    <p:extLst>
      <p:ext uri="{BB962C8B-B14F-4D97-AF65-F5344CB8AC3E}">
        <p14:creationId xmlns:p14="http://schemas.microsoft.com/office/powerpoint/2010/main" val="164828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0A6-3408-63D1-727F-BAE75711C3E4}"/>
              </a:ext>
            </a:extLst>
          </p:cNvPr>
          <p:cNvSpPr>
            <a:spLocks noGrp="1"/>
          </p:cNvSpPr>
          <p:nvPr>
            <p:ph type="title"/>
          </p:nvPr>
        </p:nvSpPr>
        <p:spPr>
          <a:xfrm>
            <a:off x="838200" y="393790"/>
            <a:ext cx="10515600" cy="1325563"/>
          </a:xfrm>
        </p:spPr>
        <p:txBody>
          <a:bodyPr/>
          <a:lstStyle/>
          <a:p>
            <a:r>
              <a:rPr lang="en-GB" sz="4400" b="1" dirty="0">
                <a:solidFill>
                  <a:schemeClr val="accent6"/>
                </a:solidFill>
              </a:rPr>
              <a:t>Residual Distributions</a:t>
            </a:r>
            <a:endParaRPr lang="en-GB" b="1" dirty="0">
              <a:solidFill>
                <a:schemeClr val="accent6"/>
              </a:solidFill>
            </a:endParaRPr>
          </a:p>
        </p:txBody>
      </p:sp>
      <p:sp>
        <p:nvSpPr>
          <p:cNvPr id="3" name="Content Placeholder 2">
            <a:extLst>
              <a:ext uri="{FF2B5EF4-FFF2-40B4-BE49-F238E27FC236}">
                <a16:creationId xmlns:a16="http://schemas.microsoft.com/office/drawing/2014/main" id="{DB910380-E58A-0DCB-B37B-40C26E7EE525}"/>
              </a:ext>
            </a:extLst>
          </p:cNvPr>
          <p:cNvSpPr>
            <a:spLocks noGrp="1"/>
          </p:cNvSpPr>
          <p:nvPr>
            <p:ph idx="1"/>
          </p:nvPr>
        </p:nvSpPr>
        <p:spPr>
          <a:xfrm>
            <a:off x="838200" y="1609039"/>
            <a:ext cx="5018690" cy="1551947"/>
          </a:xfrm>
        </p:spPr>
        <p:txBody>
          <a:bodyPr>
            <a:normAutofit/>
          </a:bodyPr>
          <a:lstStyle/>
          <a:p>
            <a:r>
              <a:rPr lang="en-GB" sz="2000" dirty="0">
                <a:solidFill>
                  <a:srgbClr val="002060"/>
                </a:solidFill>
              </a:rPr>
              <a:t>Residual distribution of linear regression model is strange. Normally, we except it to be normally distributed around the mean. But heaps got created around some points.	</a:t>
            </a:r>
          </a:p>
        </p:txBody>
      </p:sp>
      <p:pic>
        <p:nvPicPr>
          <p:cNvPr id="13314" name="Picture 2">
            <a:extLst>
              <a:ext uri="{FF2B5EF4-FFF2-40B4-BE49-F238E27FC236}">
                <a16:creationId xmlns:a16="http://schemas.microsoft.com/office/drawing/2014/main" id="{47D0CAA2-8289-32BB-6788-72D864C10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93" y="3468090"/>
            <a:ext cx="5772807" cy="304049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442ACF8E-003E-A741-FB05-0C361F9BC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112" y="3468090"/>
            <a:ext cx="5693978" cy="301899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FF52F91E-AFFE-400F-D9D0-A71CAFE35A3E}"/>
              </a:ext>
            </a:extLst>
          </p:cNvPr>
          <p:cNvSpPr txBox="1">
            <a:spLocks/>
          </p:cNvSpPr>
          <p:nvPr/>
        </p:nvSpPr>
        <p:spPr>
          <a:xfrm>
            <a:off x="6672756" y="1609039"/>
            <a:ext cx="5018690" cy="1551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solidFill>
                  <a:srgbClr val="002060"/>
                </a:solidFill>
              </a:rPr>
              <a:t>Residual distribution of </a:t>
            </a:r>
            <a:r>
              <a:rPr lang="en-GB" sz="2000" dirty="0" err="1">
                <a:solidFill>
                  <a:srgbClr val="002060"/>
                </a:solidFill>
              </a:rPr>
              <a:t>XGBoost</a:t>
            </a:r>
            <a:r>
              <a:rPr lang="en-GB" sz="2000" dirty="0">
                <a:solidFill>
                  <a:srgbClr val="002060"/>
                </a:solidFill>
              </a:rPr>
              <a:t> model looks more like what we expect it to be.</a:t>
            </a:r>
          </a:p>
        </p:txBody>
      </p:sp>
    </p:spTree>
    <p:extLst>
      <p:ext uri="{BB962C8B-B14F-4D97-AF65-F5344CB8AC3E}">
        <p14:creationId xmlns:p14="http://schemas.microsoft.com/office/powerpoint/2010/main" val="263733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0A6-3408-63D1-727F-BAE75711C3E4}"/>
              </a:ext>
            </a:extLst>
          </p:cNvPr>
          <p:cNvSpPr>
            <a:spLocks noGrp="1"/>
          </p:cNvSpPr>
          <p:nvPr>
            <p:ph type="title"/>
          </p:nvPr>
        </p:nvSpPr>
        <p:spPr>
          <a:xfrm>
            <a:off x="838200" y="393790"/>
            <a:ext cx="10515600" cy="1325563"/>
          </a:xfrm>
        </p:spPr>
        <p:txBody>
          <a:bodyPr>
            <a:normAutofit/>
          </a:bodyPr>
          <a:lstStyle/>
          <a:p>
            <a:pPr lvl="1"/>
            <a:r>
              <a:rPr lang="en-GB" sz="4400" b="1">
                <a:solidFill>
                  <a:schemeClr val="accent6"/>
                </a:solidFill>
                <a:latin typeface="+mj-lt"/>
              </a:rPr>
              <a:t>Feature Importance</a:t>
            </a:r>
            <a:endParaRPr lang="en-GB" sz="4400" b="1" dirty="0">
              <a:solidFill>
                <a:schemeClr val="accent6"/>
              </a:solidFill>
              <a:latin typeface="+mj-lt"/>
            </a:endParaRPr>
          </a:p>
        </p:txBody>
      </p:sp>
      <p:sp>
        <p:nvSpPr>
          <p:cNvPr id="3" name="Content Placeholder 2">
            <a:extLst>
              <a:ext uri="{FF2B5EF4-FFF2-40B4-BE49-F238E27FC236}">
                <a16:creationId xmlns:a16="http://schemas.microsoft.com/office/drawing/2014/main" id="{DB910380-E58A-0DCB-B37B-40C26E7EE525}"/>
              </a:ext>
            </a:extLst>
          </p:cNvPr>
          <p:cNvSpPr>
            <a:spLocks noGrp="1"/>
          </p:cNvSpPr>
          <p:nvPr>
            <p:ph idx="1"/>
          </p:nvPr>
        </p:nvSpPr>
        <p:spPr>
          <a:xfrm>
            <a:off x="1119351" y="1837595"/>
            <a:ext cx="3507828" cy="4019294"/>
          </a:xfrm>
        </p:spPr>
        <p:txBody>
          <a:bodyPr>
            <a:normAutofit/>
          </a:bodyPr>
          <a:lstStyle/>
          <a:p>
            <a:r>
              <a:rPr lang="en-GB" sz="2000" dirty="0">
                <a:solidFill>
                  <a:srgbClr val="002060"/>
                </a:solidFill>
              </a:rPr>
              <a:t>Domination of TEMP_0912 feature is not surprising at all. It’s the predecessor of the Target variable after all. </a:t>
            </a:r>
          </a:p>
          <a:p>
            <a:endParaRPr lang="en-GB" sz="2000" dirty="0">
              <a:solidFill>
                <a:srgbClr val="002060"/>
              </a:solidFill>
            </a:endParaRPr>
          </a:p>
          <a:p>
            <a:endParaRPr lang="en-GB" sz="2000" dirty="0">
              <a:solidFill>
                <a:srgbClr val="002060"/>
              </a:solidFill>
            </a:endParaRPr>
          </a:p>
          <a:p>
            <a:r>
              <a:rPr lang="en-GB" sz="2000" dirty="0">
                <a:solidFill>
                  <a:srgbClr val="002060"/>
                </a:solidFill>
              </a:rPr>
              <a:t>The feature importance tells us that we were lucky to have the historical values of our target. Let’s check how our models would perform in the absence of such information.</a:t>
            </a:r>
          </a:p>
        </p:txBody>
      </p:sp>
      <p:pic>
        <p:nvPicPr>
          <p:cNvPr id="12291" name="Picture 3">
            <a:extLst>
              <a:ext uri="{FF2B5EF4-FFF2-40B4-BE49-F238E27FC236}">
                <a16:creationId xmlns:a16="http://schemas.microsoft.com/office/drawing/2014/main" id="{C8C3D1B3-08C0-2203-7EB5-DB1605EE4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037" y="1719353"/>
            <a:ext cx="7065743" cy="393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458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950B-1037-C16A-2DBA-CFCDEEF519E0}"/>
              </a:ext>
            </a:extLst>
          </p:cNvPr>
          <p:cNvSpPr>
            <a:spLocks noGrp="1"/>
          </p:cNvSpPr>
          <p:nvPr>
            <p:ph type="ctrTitle"/>
          </p:nvPr>
        </p:nvSpPr>
        <p:spPr>
          <a:xfrm>
            <a:off x="1804987" y="2340336"/>
            <a:ext cx="8582025" cy="2177328"/>
          </a:xfrm>
        </p:spPr>
        <p:txBody>
          <a:bodyPr anchor="ctr">
            <a:normAutofit/>
          </a:bodyPr>
          <a:lstStyle/>
          <a:p>
            <a:r>
              <a:rPr lang="en-GB" sz="6600" dirty="0">
                <a:solidFill>
                  <a:schemeClr val="accent6"/>
                </a:solidFill>
              </a:rPr>
              <a:t>Without TEMP_0912</a:t>
            </a:r>
          </a:p>
        </p:txBody>
      </p:sp>
    </p:spTree>
    <p:extLst>
      <p:ext uri="{BB962C8B-B14F-4D97-AF65-F5344CB8AC3E}">
        <p14:creationId xmlns:p14="http://schemas.microsoft.com/office/powerpoint/2010/main" val="1771903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0A6-3408-63D1-727F-BAE75711C3E4}"/>
              </a:ext>
            </a:extLst>
          </p:cNvPr>
          <p:cNvSpPr>
            <a:spLocks noGrp="1"/>
          </p:cNvSpPr>
          <p:nvPr>
            <p:ph type="title"/>
          </p:nvPr>
        </p:nvSpPr>
        <p:spPr>
          <a:xfrm>
            <a:off x="838200" y="393790"/>
            <a:ext cx="10515600" cy="1325563"/>
          </a:xfrm>
        </p:spPr>
        <p:txBody>
          <a:bodyPr/>
          <a:lstStyle/>
          <a:p>
            <a:r>
              <a:rPr lang="en-GB" sz="4400" b="1" dirty="0">
                <a:solidFill>
                  <a:schemeClr val="accent6"/>
                </a:solidFill>
              </a:rPr>
              <a:t>Evaluation</a:t>
            </a:r>
            <a:endParaRPr lang="en-GB" b="1" dirty="0">
              <a:solidFill>
                <a:schemeClr val="accent6"/>
              </a:solidFill>
            </a:endParaRPr>
          </a:p>
        </p:txBody>
      </p:sp>
      <p:sp>
        <p:nvSpPr>
          <p:cNvPr id="3" name="Content Placeholder 2">
            <a:extLst>
              <a:ext uri="{FF2B5EF4-FFF2-40B4-BE49-F238E27FC236}">
                <a16:creationId xmlns:a16="http://schemas.microsoft.com/office/drawing/2014/main" id="{DB910380-E58A-0DCB-B37B-40C26E7EE525}"/>
              </a:ext>
            </a:extLst>
          </p:cNvPr>
          <p:cNvSpPr>
            <a:spLocks noGrp="1"/>
          </p:cNvSpPr>
          <p:nvPr>
            <p:ph idx="1"/>
          </p:nvPr>
        </p:nvSpPr>
        <p:spPr>
          <a:xfrm>
            <a:off x="838200" y="2152952"/>
            <a:ext cx="5257800" cy="4311258"/>
          </a:xfrm>
        </p:spPr>
        <p:txBody>
          <a:bodyPr>
            <a:normAutofit/>
          </a:bodyPr>
          <a:lstStyle/>
          <a:p>
            <a:r>
              <a:rPr lang="en-GB" sz="2000" dirty="0">
                <a:solidFill>
                  <a:srgbClr val="002060"/>
                </a:solidFill>
              </a:rPr>
              <a:t>Let’s skip to the evaluation part because the process is exactly the same.</a:t>
            </a:r>
          </a:p>
          <a:p>
            <a:pPr marL="0" indent="0">
              <a:buNone/>
            </a:pPr>
            <a:endParaRPr lang="en-GB" sz="2000" dirty="0">
              <a:solidFill>
                <a:srgbClr val="002060"/>
              </a:solidFill>
            </a:endParaRPr>
          </a:p>
          <a:p>
            <a:r>
              <a:rPr lang="en-GB" sz="2000" dirty="0">
                <a:solidFill>
                  <a:srgbClr val="002060"/>
                </a:solidFill>
              </a:rPr>
              <a:t>As expected, the performance for all models decreased. But the results are still satisfying, especially with R^2 error which is what we wanted, because we aim to optimize our model based on that.  </a:t>
            </a:r>
          </a:p>
          <a:p>
            <a:endParaRPr lang="en-GB" sz="2000" dirty="0">
              <a:solidFill>
                <a:srgbClr val="002060"/>
              </a:solidFill>
            </a:endParaRPr>
          </a:p>
          <a:p>
            <a:r>
              <a:rPr lang="en-GB" sz="2000" dirty="0">
                <a:solidFill>
                  <a:srgbClr val="002060"/>
                </a:solidFill>
              </a:rPr>
              <a:t>This time, boosting algorithms perform better than older methods, and Gradient Boosting algorithms gives the best result for all errors.</a:t>
            </a:r>
          </a:p>
        </p:txBody>
      </p:sp>
      <p:pic>
        <p:nvPicPr>
          <p:cNvPr id="7" name="Picture 6" descr="A table of numbers and symbols&#10;&#10;Description automatically generated with medium confidence">
            <a:extLst>
              <a:ext uri="{FF2B5EF4-FFF2-40B4-BE49-F238E27FC236}">
                <a16:creationId xmlns:a16="http://schemas.microsoft.com/office/drawing/2014/main" id="{1B06BC54-11EB-E1AB-E3CF-2B9DD9B31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907" y="1640525"/>
            <a:ext cx="4005818" cy="4080000"/>
          </a:xfrm>
          <a:prstGeom prst="rect">
            <a:avLst/>
          </a:prstGeom>
        </p:spPr>
      </p:pic>
    </p:spTree>
    <p:extLst>
      <p:ext uri="{BB962C8B-B14F-4D97-AF65-F5344CB8AC3E}">
        <p14:creationId xmlns:p14="http://schemas.microsoft.com/office/powerpoint/2010/main" val="293498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950B-1037-C16A-2DBA-CFCDEEF519E0}"/>
              </a:ext>
            </a:extLst>
          </p:cNvPr>
          <p:cNvSpPr>
            <a:spLocks noGrp="1"/>
          </p:cNvSpPr>
          <p:nvPr>
            <p:ph type="ctrTitle"/>
          </p:nvPr>
        </p:nvSpPr>
        <p:spPr>
          <a:xfrm>
            <a:off x="1804987" y="2340336"/>
            <a:ext cx="8582025" cy="2177328"/>
          </a:xfrm>
        </p:spPr>
        <p:txBody>
          <a:bodyPr anchor="ctr">
            <a:normAutofit/>
          </a:bodyPr>
          <a:lstStyle/>
          <a:p>
            <a:r>
              <a:rPr lang="en-GB" sz="6600" dirty="0">
                <a:solidFill>
                  <a:schemeClr val="accent6"/>
                </a:solidFill>
              </a:rPr>
              <a:t>Problem and the Dataset</a:t>
            </a:r>
          </a:p>
        </p:txBody>
      </p:sp>
    </p:spTree>
    <p:extLst>
      <p:ext uri="{BB962C8B-B14F-4D97-AF65-F5344CB8AC3E}">
        <p14:creationId xmlns:p14="http://schemas.microsoft.com/office/powerpoint/2010/main" val="20119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0A6-3408-63D1-727F-BAE75711C3E4}"/>
              </a:ext>
            </a:extLst>
          </p:cNvPr>
          <p:cNvSpPr>
            <a:spLocks noGrp="1"/>
          </p:cNvSpPr>
          <p:nvPr>
            <p:ph type="title"/>
          </p:nvPr>
        </p:nvSpPr>
        <p:spPr>
          <a:xfrm>
            <a:off x="838200" y="393790"/>
            <a:ext cx="10515600" cy="1325563"/>
          </a:xfrm>
        </p:spPr>
        <p:txBody>
          <a:bodyPr/>
          <a:lstStyle/>
          <a:p>
            <a:r>
              <a:rPr lang="en-GB" sz="4400" b="1" dirty="0">
                <a:solidFill>
                  <a:schemeClr val="accent6"/>
                </a:solidFill>
              </a:rPr>
              <a:t>Residual Distributions</a:t>
            </a:r>
            <a:endParaRPr lang="en-GB" b="1" dirty="0">
              <a:solidFill>
                <a:schemeClr val="accent6"/>
              </a:solidFill>
            </a:endParaRPr>
          </a:p>
        </p:txBody>
      </p:sp>
      <p:sp>
        <p:nvSpPr>
          <p:cNvPr id="3" name="Content Placeholder 2">
            <a:extLst>
              <a:ext uri="{FF2B5EF4-FFF2-40B4-BE49-F238E27FC236}">
                <a16:creationId xmlns:a16="http://schemas.microsoft.com/office/drawing/2014/main" id="{DB910380-E58A-0DCB-B37B-40C26E7EE525}"/>
              </a:ext>
            </a:extLst>
          </p:cNvPr>
          <p:cNvSpPr>
            <a:spLocks noGrp="1"/>
          </p:cNvSpPr>
          <p:nvPr>
            <p:ph idx="1"/>
          </p:nvPr>
        </p:nvSpPr>
        <p:spPr>
          <a:xfrm>
            <a:off x="838199" y="1609040"/>
            <a:ext cx="10993821" cy="1325564"/>
          </a:xfrm>
        </p:spPr>
        <p:txBody>
          <a:bodyPr>
            <a:normAutofit/>
          </a:bodyPr>
          <a:lstStyle/>
          <a:p>
            <a:r>
              <a:rPr lang="en-GB" sz="2000" dirty="0">
                <a:solidFill>
                  <a:srgbClr val="002060"/>
                </a:solidFill>
              </a:rPr>
              <a:t>Residual distribution of Gradient Boosting model is looks more realistic than the previous ones. Maybe it doesn’t form a perfect normal distribution, but it’s close to it and it’s distributed around 0.</a:t>
            </a:r>
          </a:p>
        </p:txBody>
      </p:sp>
      <p:pic>
        <p:nvPicPr>
          <p:cNvPr id="18434" name="Picture 2">
            <a:extLst>
              <a:ext uri="{FF2B5EF4-FFF2-40B4-BE49-F238E27FC236}">
                <a16:creationId xmlns:a16="http://schemas.microsoft.com/office/drawing/2014/main" id="{7ECC6F8D-0A0F-806A-3990-9AA15F632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878" y="2765347"/>
            <a:ext cx="6976243" cy="36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91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40A6-3408-63D1-727F-BAE75711C3E4}"/>
              </a:ext>
            </a:extLst>
          </p:cNvPr>
          <p:cNvSpPr>
            <a:spLocks noGrp="1"/>
          </p:cNvSpPr>
          <p:nvPr>
            <p:ph type="title"/>
          </p:nvPr>
        </p:nvSpPr>
        <p:spPr>
          <a:xfrm>
            <a:off x="838200" y="393790"/>
            <a:ext cx="10515600" cy="1325563"/>
          </a:xfrm>
        </p:spPr>
        <p:txBody>
          <a:bodyPr>
            <a:normAutofit/>
          </a:bodyPr>
          <a:lstStyle/>
          <a:p>
            <a:pPr lvl="1"/>
            <a:r>
              <a:rPr lang="en-GB" sz="4400" b="1" dirty="0">
                <a:solidFill>
                  <a:schemeClr val="accent6"/>
                </a:solidFill>
                <a:latin typeface="+mj-lt"/>
              </a:rPr>
              <a:t>Feature Importance</a:t>
            </a:r>
          </a:p>
        </p:txBody>
      </p:sp>
      <p:sp>
        <p:nvSpPr>
          <p:cNvPr id="3" name="Content Placeholder 2">
            <a:extLst>
              <a:ext uri="{FF2B5EF4-FFF2-40B4-BE49-F238E27FC236}">
                <a16:creationId xmlns:a16="http://schemas.microsoft.com/office/drawing/2014/main" id="{DB910380-E58A-0DCB-B37B-40C26E7EE525}"/>
              </a:ext>
            </a:extLst>
          </p:cNvPr>
          <p:cNvSpPr>
            <a:spLocks noGrp="1"/>
          </p:cNvSpPr>
          <p:nvPr>
            <p:ph idx="1"/>
          </p:nvPr>
        </p:nvSpPr>
        <p:spPr>
          <a:xfrm>
            <a:off x="1119350" y="1719352"/>
            <a:ext cx="3602421" cy="5012523"/>
          </a:xfrm>
        </p:spPr>
        <p:txBody>
          <a:bodyPr>
            <a:normAutofit/>
          </a:bodyPr>
          <a:lstStyle/>
          <a:p>
            <a:r>
              <a:rPr lang="en-GB" sz="2000" dirty="0">
                <a:solidFill>
                  <a:srgbClr val="002060"/>
                </a:solidFill>
              </a:rPr>
              <a:t>Without TEMP_0912, feature importance is fairly shared among features. </a:t>
            </a:r>
          </a:p>
          <a:p>
            <a:endParaRPr lang="en-GB" sz="2000" dirty="0">
              <a:solidFill>
                <a:srgbClr val="002060"/>
              </a:solidFill>
            </a:endParaRPr>
          </a:p>
          <a:p>
            <a:r>
              <a:rPr lang="en-GB" sz="2000" dirty="0">
                <a:solidFill>
                  <a:srgbClr val="002060"/>
                </a:solidFill>
              </a:rPr>
              <a:t>TEMP_0911 is the most important feature, and it aligns with correlation results.</a:t>
            </a:r>
          </a:p>
          <a:p>
            <a:endParaRPr lang="en-GB" sz="2000" dirty="0">
              <a:solidFill>
                <a:srgbClr val="002060"/>
              </a:solidFill>
            </a:endParaRPr>
          </a:p>
          <a:p>
            <a:r>
              <a:rPr lang="en-GB" sz="2000" dirty="0">
                <a:solidFill>
                  <a:srgbClr val="002060"/>
                </a:solidFill>
              </a:rPr>
              <a:t>TEMP_0802, TEMP_0808, GAS_1013, and GAS_1014 are other important features.</a:t>
            </a:r>
          </a:p>
          <a:p>
            <a:endParaRPr lang="en-GB" sz="2000" dirty="0">
              <a:solidFill>
                <a:srgbClr val="002060"/>
              </a:solidFill>
            </a:endParaRPr>
          </a:p>
          <a:p>
            <a:r>
              <a:rPr lang="en-GB" sz="2000" dirty="0">
                <a:solidFill>
                  <a:srgbClr val="002060"/>
                </a:solidFill>
              </a:rPr>
              <a:t>Let’s optimize hyperparameters of Gradient Boosting next.</a:t>
            </a:r>
          </a:p>
        </p:txBody>
      </p:sp>
      <p:pic>
        <p:nvPicPr>
          <p:cNvPr id="19458" name="Picture 2">
            <a:extLst>
              <a:ext uri="{FF2B5EF4-FFF2-40B4-BE49-F238E27FC236}">
                <a16:creationId xmlns:a16="http://schemas.microsoft.com/office/drawing/2014/main" id="{BF6F4C9A-35EC-8493-3331-8E8461DDD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921" y="1952058"/>
            <a:ext cx="6866291" cy="419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353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950B-1037-C16A-2DBA-CFCDEEF519E0}"/>
              </a:ext>
            </a:extLst>
          </p:cNvPr>
          <p:cNvSpPr>
            <a:spLocks noGrp="1"/>
          </p:cNvSpPr>
          <p:nvPr>
            <p:ph type="ctrTitle"/>
          </p:nvPr>
        </p:nvSpPr>
        <p:spPr>
          <a:xfrm>
            <a:off x="1804987" y="2340336"/>
            <a:ext cx="8582025" cy="2177328"/>
          </a:xfrm>
        </p:spPr>
        <p:txBody>
          <a:bodyPr anchor="ctr">
            <a:normAutofit/>
          </a:bodyPr>
          <a:lstStyle/>
          <a:p>
            <a:r>
              <a:rPr lang="en-GB" sz="6600" dirty="0">
                <a:solidFill>
                  <a:schemeClr val="accent6"/>
                </a:solidFill>
              </a:rPr>
              <a:t>Hyperparameter Optimization</a:t>
            </a:r>
          </a:p>
        </p:txBody>
      </p:sp>
    </p:spTree>
    <p:extLst>
      <p:ext uri="{BB962C8B-B14F-4D97-AF65-F5344CB8AC3E}">
        <p14:creationId xmlns:p14="http://schemas.microsoft.com/office/powerpoint/2010/main" val="396192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AFA4-51CC-42AC-5F6E-9D93507DB25E}"/>
              </a:ext>
            </a:extLst>
          </p:cNvPr>
          <p:cNvSpPr>
            <a:spLocks noGrp="1"/>
          </p:cNvSpPr>
          <p:nvPr>
            <p:ph type="title"/>
          </p:nvPr>
        </p:nvSpPr>
        <p:spPr/>
        <p:txBody>
          <a:bodyPr/>
          <a:lstStyle/>
          <a:p>
            <a:r>
              <a:rPr lang="en-GB" sz="4400" b="1" dirty="0">
                <a:solidFill>
                  <a:schemeClr val="accent6"/>
                </a:solidFill>
              </a:rPr>
              <a:t>Hyperparameter Optimization</a:t>
            </a:r>
            <a:endParaRPr lang="en-GB" b="1" dirty="0"/>
          </a:p>
        </p:txBody>
      </p:sp>
      <p:sp>
        <p:nvSpPr>
          <p:cNvPr id="3" name="Content Placeholder 2">
            <a:extLst>
              <a:ext uri="{FF2B5EF4-FFF2-40B4-BE49-F238E27FC236}">
                <a16:creationId xmlns:a16="http://schemas.microsoft.com/office/drawing/2014/main" id="{5C113688-776E-C37F-CD25-4DABC9F4B6C3}"/>
              </a:ext>
            </a:extLst>
          </p:cNvPr>
          <p:cNvSpPr>
            <a:spLocks noGrp="1"/>
          </p:cNvSpPr>
          <p:nvPr>
            <p:ph idx="1"/>
          </p:nvPr>
        </p:nvSpPr>
        <p:spPr>
          <a:xfrm>
            <a:off x="838200" y="1825625"/>
            <a:ext cx="10515600" cy="2084223"/>
          </a:xfrm>
        </p:spPr>
        <p:txBody>
          <a:bodyPr>
            <a:normAutofit/>
          </a:bodyPr>
          <a:lstStyle/>
          <a:p>
            <a:r>
              <a:rPr lang="en-GB" sz="2000" dirty="0">
                <a:solidFill>
                  <a:srgbClr val="002060"/>
                </a:solidFill>
              </a:rPr>
              <a:t>After fine-tuning 3 parameters (learning rate, n estimators, max depth) by fixing the other parameters, the results look like the bar plots below.</a:t>
            </a:r>
          </a:p>
          <a:p>
            <a:r>
              <a:rPr lang="en-GB" sz="2000" dirty="0">
                <a:solidFill>
                  <a:srgbClr val="002060"/>
                </a:solidFill>
              </a:rPr>
              <a:t>It turns out, learning rate and max depth parameters are best when they are default.</a:t>
            </a:r>
          </a:p>
          <a:p>
            <a:r>
              <a:rPr lang="en-GB" sz="2000" dirty="0">
                <a:solidFill>
                  <a:srgbClr val="002060"/>
                </a:solidFill>
              </a:rPr>
              <a:t>But we successfully improved the model’s performance by updating </a:t>
            </a:r>
            <a:r>
              <a:rPr lang="en-GB" sz="2000" dirty="0" err="1">
                <a:solidFill>
                  <a:srgbClr val="002060"/>
                </a:solidFill>
              </a:rPr>
              <a:t>n_estimators</a:t>
            </a:r>
            <a:r>
              <a:rPr lang="en-GB" sz="2000" dirty="0">
                <a:solidFill>
                  <a:srgbClr val="002060"/>
                </a:solidFill>
              </a:rPr>
              <a:t> as 20. R^2 score increases to 0.922 from 0.919.</a:t>
            </a:r>
          </a:p>
        </p:txBody>
      </p:sp>
      <p:pic>
        <p:nvPicPr>
          <p:cNvPr id="20482" name="Picture 2">
            <a:extLst>
              <a:ext uri="{FF2B5EF4-FFF2-40B4-BE49-F238E27FC236}">
                <a16:creationId xmlns:a16="http://schemas.microsoft.com/office/drawing/2014/main" id="{98CFB3BA-0ECF-659C-7234-A786C7AA6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89" y="3627304"/>
            <a:ext cx="3868195" cy="2879657"/>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FC2C8528-0B71-BF48-79E8-8BADBD397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779" y="3652708"/>
            <a:ext cx="3834071" cy="2854253"/>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B326D9D9-E80C-BC85-E2B6-15FE8A048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584" y="3627304"/>
            <a:ext cx="4197195" cy="312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381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950B-1037-C16A-2DBA-CFCDEEF519E0}"/>
              </a:ext>
            </a:extLst>
          </p:cNvPr>
          <p:cNvSpPr>
            <a:spLocks noGrp="1"/>
          </p:cNvSpPr>
          <p:nvPr>
            <p:ph type="ctrTitle"/>
          </p:nvPr>
        </p:nvSpPr>
        <p:spPr>
          <a:xfrm>
            <a:off x="1804987" y="2340336"/>
            <a:ext cx="8582025" cy="2177328"/>
          </a:xfrm>
        </p:spPr>
        <p:txBody>
          <a:bodyPr anchor="ctr">
            <a:normAutofit/>
          </a:bodyPr>
          <a:lstStyle/>
          <a:p>
            <a:r>
              <a:rPr lang="en-GB" sz="6600" dirty="0">
                <a:solidFill>
                  <a:schemeClr val="accent6"/>
                </a:solidFill>
              </a:rPr>
              <a:t>Conclusion</a:t>
            </a:r>
          </a:p>
        </p:txBody>
      </p:sp>
    </p:spTree>
    <p:extLst>
      <p:ext uri="{BB962C8B-B14F-4D97-AF65-F5344CB8AC3E}">
        <p14:creationId xmlns:p14="http://schemas.microsoft.com/office/powerpoint/2010/main" val="263263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55C5-A3FD-B4C1-D618-298BE77378A1}"/>
              </a:ext>
            </a:extLst>
          </p:cNvPr>
          <p:cNvSpPr>
            <a:spLocks noGrp="1"/>
          </p:cNvSpPr>
          <p:nvPr>
            <p:ph type="title"/>
          </p:nvPr>
        </p:nvSpPr>
        <p:spPr/>
        <p:txBody>
          <a:bodyPr/>
          <a:lstStyle/>
          <a:p>
            <a:r>
              <a:rPr lang="en-GB" sz="4400" b="1" dirty="0">
                <a:solidFill>
                  <a:schemeClr val="accent6"/>
                </a:solidFill>
              </a:rPr>
              <a:t>Conclusion</a:t>
            </a:r>
            <a:endParaRPr lang="en-GB" b="1" dirty="0"/>
          </a:p>
        </p:txBody>
      </p:sp>
      <p:sp>
        <p:nvSpPr>
          <p:cNvPr id="3" name="Content Placeholder 2">
            <a:extLst>
              <a:ext uri="{FF2B5EF4-FFF2-40B4-BE49-F238E27FC236}">
                <a16:creationId xmlns:a16="http://schemas.microsoft.com/office/drawing/2014/main" id="{ADDAE3D6-6DEC-56C9-784C-F70ED608644B}"/>
              </a:ext>
            </a:extLst>
          </p:cNvPr>
          <p:cNvSpPr>
            <a:spLocks noGrp="1"/>
          </p:cNvSpPr>
          <p:nvPr>
            <p:ph idx="1"/>
          </p:nvPr>
        </p:nvSpPr>
        <p:spPr>
          <a:xfrm>
            <a:off x="838200" y="1825625"/>
            <a:ext cx="10515600" cy="3526768"/>
          </a:xfrm>
        </p:spPr>
        <p:txBody>
          <a:bodyPr>
            <a:normAutofit/>
          </a:bodyPr>
          <a:lstStyle/>
          <a:p>
            <a:r>
              <a:rPr lang="en-GB" sz="2000" dirty="0">
                <a:solidFill>
                  <a:srgbClr val="002060"/>
                </a:solidFill>
              </a:rPr>
              <a:t>With historical information of the target variable, all models outperformed every expectation, with simple linear regression as the best model. </a:t>
            </a:r>
          </a:p>
          <a:p>
            <a:endParaRPr lang="en-GB" sz="2000" dirty="0">
              <a:solidFill>
                <a:srgbClr val="002060"/>
              </a:solidFill>
            </a:endParaRPr>
          </a:p>
          <a:p>
            <a:r>
              <a:rPr lang="en-GB" sz="2000" dirty="0">
                <a:solidFill>
                  <a:srgbClr val="002060"/>
                </a:solidFill>
              </a:rPr>
              <a:t>Without such information, the performance of all models decreased but they were still satisfying enough. That means we can successfully predict the temperature of a specific location at the furnace at the next minute, using the data from other sensors. Gradient Boosting was the best model this time.</a:t>
            </a:r>
          </a:p>
          <a:p>
            <a:endParaRPr lang="en-GB" sz="2000" dirty="0">
              <a:solidFill>
                <a:srgbClr val="002060"/>
              </a:solidFill>
            </a:endParaRPr>
          </a:p>
          <a:p>
            <a:r>
              <a:rPr lang="en-GB" sz="2000" dirty="0">
                <a:solidFill>
                  <a:srgbClr val="002060"/>
                </a:solidFill>
              </a:rPr>
              <a:t>We were able to improve the performance of our model by updating </a:t>
            </a:r>
            <a:r>
              <a:rPr lang="en-GB" sz="2000" dirty="0" err="1">
                <a:solidFill>
                  <a:srgbClr val="002060"/>
                </a:solidFill>
              </a:rPr>
              <a:t>n_estimators</a:t>
            </a:r>
            <a:r>
              <a:rPr lang="en-GB" sz="2000" dirty="0">
                <a:solidFill>
                  <a:srgbClr val="002060"/>
                </a:solidFill>
              </a:rPr>
              <a:t> parameter to 20 from its default value 100.</a:t>
            </a:r>
          </a:p>
        </p:txBody>
      </p:sp>
    </p:spTree>
    <p:extLst>
      <p:ext uri="{BB962C8B-B14F-4D97-AF65-F5344CB8AC3E}">
        <p14:creationId xmlns:p14="http://schemas.microsoft.com/office/powerpoint/2010/main" val="144458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40B96A-2A0B-80BA-3C8F-C79363A5027B}"/>
              </a:ext>
            </a:extLst>
          </p:cNvPr>
          <p:cNvSpPr>
            <a:spLocks noGrp="1"/>
          </p:cNvSpPr>
          <p:nvPr>
            <p:ph type="body" idx="1"/>
          </p:nvPr>
        </p:nvSpPr>
        <p:spPr>
          <a:xfrm>
            <a:off x="839787" y="419922"/>
            <a:ext cx="5157787" cy="823912"/>
          </a:xfrm>
        </p:spPr>
        <p:txBody>
          <a:bodyPr>
            <a:normAutofit/>
          </a:bodyPr>
          <a:lstStyle/>
          <a:p>
            <a:pPr algn="ctr"/>
            <a:r>
              <a:rPr lang="en-GB" sz="3200" dirty="0">
                <a:solidFill>
                  <a:schemeClr val="accent6"/>
                </a:solidFill>
              </a:rPr>
              <a:t>Dataset</a:t>
            </a:r>
          </a:p>
        </p:txBody>
      </p:sp>
      <p:sp>
        <p:nvSpPr>
          <p:cNvPr id="4" name="Content Placeholder 3">
            <a:extLst>
              <a:ext uri="{FF2B5EF4-FFF2-40B4-BE49-F238E27FC236}">
                <a16:creationId xmlns:a16="http://schemas.microsoft.com/office/drawing/2014/main" id="{E653161D-DEC7-698B-7782-F4726DF1D31F}"/>
              </a:ext>
            </a:extLst>
          </p:cNvPr>
          <p:cNvSpPr>
            <a:spLocks noGrp="1"/>
          </p:cNvSpPr>
          <p:nvPr>
            <p:ph sz="half" idx="2"/>
          </p:nvPr>
        </p:nvSpPr>
        <p:spPr>
          <a:xfrm>
            <a:off x="839786" y="1756213"/>
            <a:ext cx="5157787" cy="2059042"/>
          </a:xfrm>
        </p:spPr>
        <p:txBody>
          <a:bodyPr>
            <a:normAutofit/>
          </a:bodyPr>
          <a:lstStyle/>
          <a:p>
            <a:r>
              <a:rPr lang="en-GB" sz="2000" dirty="0">
                <a:solidFill>
                  <a:srgbClr val="002060"/>
                </a:solidFill>
              </a:rPr>
              <a:t>We have a dataset with 39600 rows and 169 columns, acquired from the sensors of a glass furnace. It contains temperature, pressure, gas and oxygen information for different parts of the furnace.</a:t>
            </a:r>
          </a:p>
        </p:txBody>
      </p:sp>
      <p:sp>
        <p:nvSpPr>
          <p:cNvPr id="5" name="Text Placeholder 4">
            <a:extLst>
              <a:ext uri="{FF2B5EF4-FFF2-40B4-BE49-F238E27FC236}">
                <a16:creationId xmlns:a16="http://schemas.microsoft.com/office/drawing/2014/main" id="{2B8D949A-C12F-9A1E-CCC8-E4463D370198}"/>
              </a:ext>
            </a:extLst>
          </p:cNvPr>
          <p:cNvSpPr>
            <a:spLocks noGrp="1"/>
          </p:cNvSpPr>
          <p:nvPr>
            <p:ph type="body" sz="quarter" idx="3"/>
          </p:nvPr>
        </p:nvSpPr>
        <p:spPr>
          <a:xfrm>
            <a:off x="6169025" y="419922"/>
            <a:ext cx="5183188" cy="823912"/>
          </a:xfrm>
        </p:spPr>
        <p:txBody>
          <a:bodyPr>
            <a:normAutofit/>
          </a:bodyPr>
          <a:lstStyle/>
          <a:p>
            <a:pPr algn="ctr"/>
            <a:r>
              <a:rPr lang="en-GB" sz="3200" dirty="0">
                <a:solidFill>
                  <a:schemeClr val="accent6"/>
                </a:solidFill>
              </a:rPr>
              <a:t>Goal</a:t>
            </a:r>
          </a:p>
        </p:txBody>
      </p:sp>
      <p:sp>
        <p:nvSpPr>
          <p:cNvPr id="6" name="Content Placeholder 5">
            <a:extLst>
              <a:ext uri="{FF2B5EF4-FFF2-40B4-BE49-F238E27FC236}">
                <a16:creationId xmlns:a16="http://schemas.microsoft.com/office/drawing/2014/main" id="{18F7776E-02CB-B479-13D9-234840A81DBA}"/>
              </a:ext>
            </a:extLst>
          </p:cNvPr>
          <p:cNvSpPr>
            <a:spLocks noGrp="1"/>
          </p:cNvSpPr>
          <p:nvPr>
            <p:ph sz="quarter" idx="4"/>
          </p:nvPr>
        </p:nvSpPr>
        <p:spPr>
          <a:xfrm>
            <a:off x="6169025" y="1756213"/>
            <a:ext cx="5183188" cy="2508359"/>
          </a:xfrm>
        </p:spPr>
        <p:txBody>
          <a:bodyPr>
            <a:normAutofit/>
          </a:bodyPr>
          <a:lstStyle/>
          <a:p>
            <a:r>
              <a:rPr lang="en-GB" sz="2000" dirty="0">
                <a:solidFill>
                  <a:srgbClr val="002060"/>
                </a:solidFill>
              </a:rPr>
              <a:t>We aim to predict the temperature for a specific location at the furnace (sensor 912).</a:t>
            </a:r>
          </a:p>
          <a:p>
            <a:r>
              <a:rPr lang="en-GB" sz="2000" dirty="0">
                <a:solidFill>
                  <a:srgbClr val="002060"/>
                </a:solidFill>
              </a:rPr>
              <a:t>We cannot use its values directly as a target variable because our prediction should be about the next minute. We must shift the target feature.</a:t>
            </a:r>
          </a:p>
          <a:p>
            <a:pPr marL="0" indent="0">
              <a:buNone/>
            </a:pPr>
            <a:endParaRPr lang="en-GB" sz="2000" dirty="0"/>
          </a:p>
        </p:txBody>
      </p:sp>
      <p:pic>
        <p:nvPicPr>
          <p:cNvPr id="8" name="Picture 7" descr="A screenshot of a computer&#10;&#10;Description automatically generated">
            <a:extLst>
              <a:ext uri="{FF2B5EF4-FFF2-40B4-BE49-F238E27FC236}">
                <a16:creationId xmlns:a16="http://schemas.microsoft.com/office/drawing/2014/main" id="{DDB43DDD-724B-67B1-0FB5-C240BF49A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056" y="4010846"/>
            <a:ext cx="4593245" cy="2059041"/>
          </a:xfrm>
          <a:prstGeom prst="rect">
            <a:avLst/>
          </a:prstGeom>
        </p:spPr>
      </p:pic>
      <p:pic>
        <p:nvPicPr>
          <p:cNvPr id="1026" name="Picture 2" descr="Glass Directory, Engineering, Trade, Jobs, News, Consulting, IT-Services">
            <a:extLst>
              <a:ext uri="{FF2B5EF4-FFF2-40B4-BE49-F238E27FC236}">
                <a16:creationId xmlns:a16="http://schemas.microsoft.com/office/drawing/2014/main" id="{854719AC-097F-4C74-2BEC-6D54571E7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710" y="3815255"/>
            <a:ext cx="3881817" cy="245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90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950B-1037-C16A-2DBA-CFCDEEF519E0}"/>
              </a:ext>
            </a:extLst>
          </p:cNvPr>
          <p:cNvSpPr>
            <a:spLocks noGrp="1"/>
          </p:cNvSpPr>
          <p:nvPr>
            <p:ph type="ctrTitle"/>
          </p:nvPr>
        </p:nvSpPr>
        <p:spPr>
          <a:xfrm>
            <a:off x="1804987" y="2340336"/>
            <a:ext cx="8582025" cy="2177328"/>
          </a:xfrm>
        </p:spPr>
        <p:txBody>
          <a:bodyPr anchor="ctr">
            <a:normAutofit/>
          </a:bodyPr>
          <a:lstStyle/>
          <a:p>
            <a:r>
              <a:rPr lang="en-GB" sz="6600" dirty="0">
                <a:solidFill>
                  <a:schemeClr val="accent6"/>
                </a:solidFill>
              </a:rPr>
              <a:t>Data Quality Issues</a:t>
            </a:r>
          </a:p>
        </p:txBody>
      </p:sp>
    </p:spTree>
    <p:extLst>
      <p:ext uri="{BB962C8B-B14F-4D97-AF65-F5344CB8AC3E}">
        <p14:creationId xmlns:p14="http://schemas.microsoft.com/office/powerpoint/2010/main" val="195122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9209-67D1-E2D3-02B8-FC9203BED04A}"/>
              </a:ext>
            </a:extLst>
          </p:cNvPr>
          <p:cNvSpPr>
            <a:spLocks noGrp="1"/>
          </p:cNvSpPr>
          <p:nvPr>
            <p:ph type="title"/>
          </p:nvPr>
        </p:nvSpPr>
        <p:spPr>
          <a:xfrm>
            <a:off x="671260" y="584429"/>
            <a:ext cx="5152289" cy="891152"/>
          </a:xfrm>
        </p:spPr>
        <p:txBody>
          <a:bodyPr vert="horz" lIns="91440" tIns="45720" rIns="91440" bIns="45720" rtlCol="0" anchor="b">
            <a:normAutofit/>
          </a:bodyPr>
          <a:lstStyle/>
          <a:p>
            <a:r>
              <a:rPr lang="en-US" sz="4000" b="1" dirty="0">
                <a:solidFill>
                  <a:schemeClr val="accent6"/>
                </a:solidFill>
              </a:rPr>
              <a:t>Raw Data</a:t>
            </a:r>
          </a:p>
        </p:txBody>
      </p:sp>
      <p:pic>
        <p:nvPicPr>
          <p:cNvPr id="5" name="Content Placeholder 4" descr="A close-up of a computer screen&#10;&#10;Description automatically generated">
            <a:extLst>
              <a:ext uri="{FF2B5EF4-FFF2-40B4-BE49-F238E27FC236}">
                <a16:creationId xmlns:a16="http://schemas.microsoft.com/office/drawing/2014/main" id="{16B518BD-6BE6-C790-604D-29CBCD1B6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8850" y="2343396"/>
            <a:ext cx="6375373" cy="1880733"/>
          </a:xfrm>
          <a:prstGeom prst="rect">
            <a:avLst/>
          </a:prstGeom>
        </p:spPr>
      </p:pic>
      <p:sp>
        <p:nvSpPr>
          <p:cNvPr id="8" name="Content Placeholder 2">
            <a:extLst>
              <a:ext uri="{FF2B5EF4-FFF2-40B4-BE49-F238E27FC236}">
                <a16:creationId xmlns:a16="http://schemas.microsoft.com/office/drawing/2014/main" id="{F1AF213C-0355-84CD-9023-14C1D94A6A0D}"/>
              </a:ext>
            </a:extLst>
          </p:cNvPr>
          <p:cNvSpPr txBox="1">
            <a:spLocks/>
          </p:cNvSpPr>
          <p:nvPr/>
        </p:nvSpPr>
        <p:spPr>
          <a:xfrm>
            <a:off x="671260" y="1794521"/>
            <a:ext cx="4568952" cy="3268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2060"/>
                </a:solidFill>
              </a:rPr>
              <a:t>It may seem that the problem with the raw data is that it’s blank. But we can see that’s not the case when we check its column count. It seems blank because our </a:t>
            </a:r>
            <a:r>
              <a:rPr lang="en-US" sz="2000" dirty="0" err="1">
                <a:solidFill>
                  <a:srgbClr val="002060"/>
                </a:solidFill>
              </a:rPr>
              <a:t>DataFrame</a:t>
            </a:r>
            <a:r>
              <a:rPr lang="en-US" sz="2000" dirty="0">
                <a:solidFill>
                  <a:srgbClr val="002060"/>
                </a:solidFill>
              </a:rPr>
              <a:t> failed to parse the data from commas, and it took every entry as a whole string instead of an actual table with multiple columns.</a:t>
            </a:r>
          </a:p>
          <a:p>
            <a:endParaRPr lang="en-US" sz="2000" dirty="0">
              <a:solidFill>
                <a:srgbClr val="002060"/>
              </a:solidFill>
            </a:endParaRPr>
          </a:p>
          <a:p>
            <a:r>
              <a:rPr lang="en-US" sz="2000" dirty="0">
                <a:solidFill>
                  <a:srgbClr val="002060"/>
                </a:solidFill>
              </a:rPr>
              <a:t>Let’s fix that.</a:t>
            </a:r>
          </a:p>
        </p:txBody>
      </p:sp>
      <p:pic>
        <p:nvPicPr>
          <p:cNvPr id="10" name="Picture 9" descr="A close-up of a web address&#10;&#10;Description automatically generated">
            <a:extLst>
              <a:ext uri="{FF2B5EF4-FFF2-40B4-BE49-F238E27FC236}">
                <a16:creationId xmlns:a16="http://schemas.microsoft.com/office/drawing/2014/main" id="{EF00F722-3CF1-83B3-6D31-86E4ADE2D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8850" y="1026342"/>
            <a:ext cx="2137695" cy="99811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4F5B041-A47E-21AA-4F1B-851EB64407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850" y="4593759"/>
            <a:ext cx="6375373" cy="1816980"/>
          </a:xfrm>
          <a:prstGeom prst="rect">
            <a:avLst/>
          </a:prstGeom>
        </p:spPr>
      </p:pic>
    </p:spTree>
    <p:extLst>
      <p:ext uri="{BB962C8B-B14F-4D97-AF65-F5344CB8AC3E}">
        <p14:creationId xmlns:p14="http://schemas.microsoft.com/office/powerpoint/2010/main" val="417512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012E-EC18-2B20-3F43-C43B25CDF3BE}"/>
              </a:ext>
            </a:extLst>
          </p:cNvPr>
          <p:cNvSpPr>
            <a:spLocks noGrp="1"/>
          </p:cNvSpPr>
          <p:nvPr>
            <p:ph type="title"/>
          </p:nvPr>
        </p:nvSpPr>
        <p:spPr>
          <a:xfrm>
            <a:off x="635000" y="341477"/>
            <a:ext cx="10515600" cy="1325563"/>
          </a:xfrm>
        </p:spPr>
        <p:txBody>
          <a:bodyPr>
            <a:normAutofit/>
          </a:bodyPr>
          <a:lstStyle/>
          <a:p>
            <a:r>
              <a:rPr lang="en-GB" sz="4000" b="1" dirty="0">
                <a:solidFill>
                  <a:schemeClr val="accent6"/>
                </a:solidFill>
              </a:rPr>
              <a:t>Blank Entries</a:t>
            </a:r>
          </a:p>
        </p:txBody>
      </p:sp>
      <p:sp>
        <p:nvSpPr>
          <p:cNvPr id="3" name="Content Placeholder 2">
            <a:extLst>
              <a:ext uri="{FF2B5EF4-FFF2-40B4-BE49-F238E27FC236}">
                <a16:creationId xmlns:a16="http://schemas.microsoft.com/office/drawing/2014/main" id="{1C25A871-6887-7AE6-8890-1314F0CE86CE}"/>
              </a:ext>
            </a:extLst>
          </p:cNvPr>
          <p:cNvSpPr>
            <a:spLocks noGrp="1"/>
          </p:cNvSpPr>
          <p:nvPr>
            <p:ph idx="1"/>
          </p:nvPr>
        </p:nvSpPr>
        <p:spPr>
          <a:xfrm>
            <a:off x="635000" y="1890092"/>
            <a:ext cx="3225800" cy="2009450"/>
          </a:xfrm>
        </p:spPr>
        <p:txBody>
          <a:bodyPr>
            <a:normAutofit/>
          </a:bodyPr>
          <a:lstStyle/>
          <a:p>
            <a:r>
              <a:rPr lang="en-GB" sz="2000" dirty="0">
                <a:solidFill>
                  <a:srgbClr val="002060"/>
                </a:solidFill>
              </a:rPr>
              <a:t>Now, the data is columnized. But there is another problem. There are 5027 rows with blank entries. Let’s drop them.</a:t>
            </a:r>
          </a:p>
        </p:txBody>
      </p:sp>
      <p:sp>
        <p:nvSpPr>
          <p:cNvPr id="4" name="Content Placeholder 2">
            <a:extLst>
              <a:ext uri="{FF2B5EF4-FFF2-40B4-BE49-F238E27FC236}">
                <a16:creationId xmlns:a16="http://schemas.microsoft.com/office/drawing/2014/main" id="{F2009B91-B1CB-551D-6085-F401AAECBCE2}"/>
              </a:ext>
            </a:extLst>
          </p:cNvPr>
          <p:cNvSpPr txBox="1">
            <a:spLocks/>
          </p:cNvSpPr>
          <p:nvPr/>
        </p:nvSpPr>
        <p:spPr>
          <a:xfrm>
            <a:off x="635000" y="4571813"/>
            <a:ext cx="3321326" cy="9132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solidFill>
                  <a:srgbClr val="002060"/>
                </a:solidFill>
              </a:rPr>
              <a:t>Also, the name of the 1</a:t>
            </a:r>
            <a:r>
              <a:rPr lang="en-GB" sz="2000" baseline="30000" dirty="0">
                <a:solidFill>
                  <a:srgbClr val="002060"/>
                </a:solidFill>
              </a:rPr>
              <a:t>st</a:t>
            </a:r>
            <a:r>
              <a:rPr lang="en-GB" sz="2000" dirty="0">
                <a:solidFill>
                  <a:srgbClr val="002060"/>
                </a:solidFill>
              </a:rPr>
              <a:t> column is corrupted. We should update that too.</a:t>
            </a:r>
          </a:p>
        </p:txBody>
      </p:sp>
      <p:pic>
        <p:nvPicPr>
          <p:cNvPr id="6" name="Picture 5" descr="A screenshot of a graph&#10;&#10;Description automatically generated">
            <a:extLst>
              <a:ext uri="{FF2B5EF4-FFF2-40B4-BE49-F238E27FC236}">
                <a16:creationId xmlns:a16="http://schemas.microsoft.com/office/drawing/2014/main" id="{F6D3C15A-BA2F-4B16-086F-925D95DE8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510" y="2096813"/>
            <a:ext cx="7588754" cy="3492227"/>
          </a:xfrm>
          <a:prstGeom prst="rect">
            <a:avLst/>
          </a:prstGeom>
        </p:spPr>
      </p:pic>
    </p:spTree>
    <p:extLst>
      <p:ext uri="{BB962C8B-B14F-4D97-AF65-F5344CB8AC3E}">
        <p14:creationId xmlns:p14="http://schemas.microsoft.com/office/powerpoint/2010/main" val="417451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B8CB-E686-3547-56D4-07D38AD78284}"/>
              </a:ext>
            </a:extLst>
          </p:cNvPr>
          <p:cNvSpPr>
            <a:spLocks noGrp="1"/>
          </p:cNvSpPr>
          <p:nvPr>
            <p:ph type="title"/>
          </p:nvPr>
        </p:nvSpPr>
        <p:spPr>
          <a:xfrm>
            <a:off x="634999" y="307168"/>
            <a:ext cx="6900918" cy="1325563"/>
          </a:xfrm>
        </p:spPr>
        <p:txBody>
          <a:bodyPr>
            <a:normAutofit/>
          </a:bodyPr>
          <a:lstStyle/>
          <a:p>
            <a:r>
              <a:rPr lang="en-GB" b="1" dirty="0">
                <a:solidFill>
                  <a:schemeClr val="accent6"/>
                </a:solidFill>
              </a:rPr>
              <a:t>Target Variable</a:t>
            </a:r>
            <a:endParaRPr lang="en-GB" dirty="0"/>
          </a:p>
        </p:txBody>
      </p:sp>
      <p:pic>
        <p:nvPicPr>
          <p:cNvPr id="11" name="Content Placeholder 10" descr="A screenshot of a graph&#10;&#10;Description automatically generated">
            <a:extLst>
              <a:ext uri="{FF2B5EF4-FFF2-40B4-BE49-F238E27FC236}">
                <a16:creationId xmlns:a16="http://schemas.microsoft.com/office/drawing/2014/main" id="{8286F19A-91DA-1FD5-F69A-CC4CC11F5F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90" y="4198374"/>
            <a:ext cx="5213677" cy="1888853"/>
          </a:xfrm>
        </p:spPr>
      </p:pic>
      <p:pic>
        <p:nvPicPr>
          <p:cNvPr id="13" name="Picture 12" descr="A screenshot of a graph&#10;&#10;Description automatically generated">
            <a:extLst>
              <a:ext uri="{FF2B5EF4-FFF2-40B4-BE49-F238E27FC236}">
                <a16:creationId xmlns:a16="http://schemas.microsoft.com/office/drawing/2014/main" id="{BAC6C1E2-1B53-8912-914B-AE50E915B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613" y="4119913"/>
            <a:ext cx="5179142" cy="1967313"/>
          </a:xfrm>
          <a:prstGeom prst="rect">
            <a:avLst/>
          </a:prstGeom>
        </p:spPr>
      </p:pic>
      <p:sp>
        <p:nvSpPr>
          <p:cNvPr id="14" name="Arrow: Right 13">
            <a:extLst>
              <a:ext uri="{FF2B5EF4-FFF2-40B4-BE49-F238E27FC236}">
                <a16:creationId xmlns:a16="http://schemas.microsoft.com/office/drawing/2014/main" id="{13F00507-93FC-712A-7B52-615C1125B9D5}"/>
              </a:ext>
            </a:extLst>
          </p:cNvPr>
          <p:cNvSpPr/>
          <p:nvPr/>
        </p:nvSpPr>
        <p:spPr>
          <a:xfrm>
            <a:off x="5674818" y="4937356"/>
            <a:ext cx="796928" cy="383506"/>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6"/>
              </a:solidFill>
            </a:endParaRPr>
          </a:p>
        </p:txBody>
      </p:sp>
      <p:sp>
        <p:nvSpPr>
          <p:cNvPr id="16" name="Content Placeholder 2">
            <a:extLst>
              <a:ext uri="{FF2B5EF4-FFF2-40B4-BE49-F238E27FC236}">
                <a16:creationId xmlns:a16="http://schemas.microsoft.com/office/drawing/2014/main" id="{157C3F0F-E087-D28C-3A0C-E15916C9B9D7}"/>
              </a:ext>
            </a:extLst>
          </p:cNvPr>
          <p:cNvSpPr txBox="1">
            <a:spLocks/>
          </p:cNvSpPr>
          <p:nvPr/>
        </p:nvSpPr>
        <p:spPr>
          <a:xfrm>
            <a:off x="634999" y="1890092"/>
            <a:ext cx="11131756" cy="1972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solidFill>
                  <a:srgbClr val="002060"/>
                </a:solidFill>
              </a:rPr>
              <a:t>Let’s create our target variable by shifting TEMP_0912 column 1 index forward. Because we aim to predict the temperature of the sensor 912, in the next minute.</a:t>
            </a:r>
          </a:p>
          <a:p>
            <a:endParaRPr lang="en-GB" sz="2000" dirty="0">
              <a:solidFill>
                <a:srgbClr val="002060"/>
              </a:solidFill>
            </a:endParaRPr>
          </a:p>
          <a:p>
            <a:r>
              <a:rPr lang="en-GB" sz="2000" dirty="0">
                <a:solidFill>
                  <a:srgbClr val="002060"/>
                </a:solidFill>
              </a:rPr>
              <a:t>We should also convert the timestamp column’s entries from string to datetime, and also sort the </a:t>
            </a:r>
            <a:r>
              <a:rPr lang="en-GB" sz="2000" dirty="0" err="1">
                <a:solidFill>
                  <a:srgbClr val="002060"/>
                </a:solidFill>
              </a:rPr>
              <a:t>DataFrame</a:t>
            </a:r>
            <a:r>
              <a:rPr lang="en-GB" sz="2000" dirty="0">
                <a:solidFill>
                  <a:srgbClr val="002060"/>
                </a:solidFill>
              </a:rPr>
              <a:t> with reference to timestamp ascendingly.</a:t>
            </a:r>
          </a:p>
        </p:txBody>
      </p:sp>
    </p:spTree>
    <p:extLst>
      <p:ext uri="{BB962C8B-B14F-4D97-AF65-F5344CB8AC3E}">
        <p14:creationId xmlns:p14="http://schemas.microsoft.com/office/powerpoint/2010/main" val="170856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1F45-6217-DBAB-E5DA-0A873FF53BFF}"/>
              </a:ext>
            </a:extLst>
          </p:cNvPr>
          <p:cNvSpPr>
            <a:spLocks noGrp="1"/>
          </p:cNvSpPr>
          <p:nvPr>
            <p:ph type="title"/>
          </p:nvPr>
        </p:nvSpPr>
        <p:spPr>
          <a:xfrm>
            <a:off x="841248" y="334644"/>
            <a:ext cx="10509504" cy="1076914"/>
          </a:xfrm>
        </p:spPr>
        <p:txBody>
          <a:bodyPr anchor="ctr">
            <a:normAutofit/>
          </a:bodyPr>
          <a:lstStyle/>
          <a:p>
            <a:r>
              <a:rPr lang="en-GB" sz="4000" b="1" dirty="0">
                <a:solidFill>
                  <a:schemeClr val="accent6"/>
                </a:solidFill>
              </a:rPr>
              <a:t>Duplicated Column Names</a:t>
            </a:r>
          </a:p>
        </p:txBody>
      </p:sp>
      <p:sp>
        <p:nvSpPr>
          <p:cNvPr id="3" name="Content Placeholder 2">
            <a:extLst>
              <a:ext uri="{FF2B5EF4-FFF2-40B4-BE49-F238E27FC236}">
                <a16:creationId xmlns:a16="http://schemas.microsoft.com/office/drawing/2014/main" id="{3700D2C2-E7F8-4893-9143-F75C640417C7}"/>
              </a:ext>
            </a:extLst>
          </p:cNvPr>
          <p:cNvSpPr>
            <a:spLocks noGrp="1"/>
          </p:cNvSpPr>
          <p:nvPr>
            <p:ph idx="1"/>
          </p:nvPr>
        </p:nvSpPr>
        <p:spPr>
          <a:xfrm>
            <a:off x="4374932" y="1928514"/>
            <a:ext cx="3090040" cy="1211913"/>
          </a:xfrm>
        </p:spPr>
        <p:txBody>
          <a:bodyPr>
            <a:normAutofit/>
          </a:bodyPr>
          <a:lstStyle/>
          <a:p>
            <a:pPr marL="205740" indent="-205740" algn="ctr" defTabSz="822960">
              <a:spcBef>
                <a:spcPts val="900"/>
              </a:spcBef>
            </a:pPr>
            <a:r>
              <a:rPr lang="en-GB" sz="1700" kern="1200" dirty="0">
                <a:solidFill>
                  <a:srgbClr val="002060"/>
                </a:solidFill>
                <a:latin typeface="+mn-lt"/>
                <a:ea typeface="+mn-ea"/>
                <a:cs typeface="+mn-cs"/>
              </a:rPr>
              <a:t>There are also multiple columns with the same name. Let’s update their names to avoid any confusion.</a:t>
            </a:r>
            <a:endParaRPr lang="en-GB" sz="1700" dirty="0">
              <a:solidFill>
                <a:srgbClr val="002060"/>
              </a:solidFill>
            </a:endParaRPr>
          </a:p>
        </p:txBody>
      </p:sp>
      <p:pic>
        <p:nvPicPr>
          <p:cNvPr id="5" name="Picture 4" descr="A screenshot of a computer&#10;&#10;Description automatically generated">
            <a:extLst>
              <a:ext uri="{FF2B5EF4-FFF2-40B4-BE49-F238E27FC236}">
                <a16:creationId xmlns:a16="http://schemas.microsoft.com/office/drawing/2014/main" id="{BB921859-941F-9FBB-2779-42D08FC59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975" y="3657383"/>
            <a:ext cx="4140681" cy="2005929"/>
          </a:xfrm>
          <a:prstGeom prst="rect">
            <a:avLst/>
          </a:prstGeom>
        </p:spPr>
      </p:pic>
      <p:pic>
        <p:nvPicPr>
          <p:cNvPr id="7" name="Picture 6" descr="A table with numbers and letters&#10;&#10;Description automatically generated">
            <a:extLst>
              <a:ext uri="{FF2B5EF4-FFF2-40B4-BE49-F238E27FC236}">
                <a16:creationId xmlns:a16="http://schemas.microsoft.com/office/drawing/2014/main" id="{B25BCCF8-E476-C514-A566-F6A59CEA1A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657383"/>
            <a:ext cx="3814175" cy="1903759"/>
          </a:xfrm>
          <a:prstGeom prst="rect">
            <a:avLst/>
          </a:prstGeom>
        </p:spPr>
      </p:pic>
      <p:sp>
        <p:nvSpPr>
          <p:cNvPr id="10" name="Arrow: Right 9">
            <a:extLst>
              <a:ext uri="{FF2B5EF4-FFF2-40B4-BE49-F238E27FC236}">
                <a16:creationId xmlns:a16="http://schemas.microsoft.com/office/drawing/2014/main" id="{D4C18B5D-257B-236A-CE76-7C4D26F6BE24}"/>
              </a:ext>
            </a:extLst>
          </p:cNvPr>
          <p:cNvSpPr/>
          <p:nvPr/>
        </p:nvSpPr>
        <p:spPr>
          <a:xfrm>
            <a:off x="5253635" y="4232357"/>
            <a:ext cx="1319169" cy="376905"/>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5202953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2019</TotalTime>
  <Words>1557</Words>
  <Application>Microsoft Office PowerPoint</Application>
  <PresentationFormat>Geniş ekran</PresentationFormat>
  <Paragraphs>155</Paragraphs>
  <Slides>35</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35</vt:i4>
      </vt:variant>
    </vt:vector>
  </HeadingPairs>
  <TitlesOfParts>
    <vt:vector size="39" baseType="lpstr">
      <vt:lpstr>Arial</vt:lpstr>
      <vt:lpstr>Calibri</vt:lpstr>
      <vt:lpstr>Calibri Light</vt:lpstr>
      <vt:lpstr>Office Theme</vt:lpstr>
      <vt:lpstr>Glass Furnace Temperature Prediction (Regression)</vt:lpstr>
      <vt:lpstr>Table of Contents</vt:lpstr>
      <vt:lpstr>Problem and the Dataset</vt:lpstr>
      <vt:lpstr>PowerPoint Sunusu</vt:lpstr>
      <vt:lpstr>Data Quality Issues</vt:lpstr>
      <vt:lpstr>Raw Data</vt:lpstr>
      <vt:lpstr>Blank Entries</vt:lpstr>
      <vt:lpstr>Target Variable</vt:lpstr>
      <vt:lpstr>Duplicated Column Names</vt:lpstr>
      <vt:lpstr>Wrong Data Type and Unnecessary Columns</vt:lpstr>
      <vt:lpstr>Feature Generation</vt:lpstr>
      <vt:lpstr>Generating Gas/Oxygen Columns</vt:lpstr>
      <vt:lpstr>Exploratory Data Analysis</vt:lpstr>
      <vt:lpstr>Correlation to Target</vt:lpstr>
      <vt:lpstr>Correlation Between TEMP_0911 and Target</vt:lpstr>
      <vt:lpstr>Correlation Matrix</vt:lpstr>
      <vt:lpstr>Analysis of Gas/Oxygen Columns</vt:lpstr>
      <vt:lpstr>Analysis of Gas/Oxygen Columns</vt:lpstr>
      <vt:lpstr>Analysis of Gas/Oxygen Columns</vt:lpstr>
      <vt:lpstr>Data Preprocessing</vt:lpstr>
      <vt:lpstr>PowerPoint Sunusu</vt:lpstr>
      <vt:lpstr>PowerPoint Sunusu</vt:lpstr>
      <vt:lpstr>Modelling and Evaluation</vt:lpstr>
      <vt:lpstr>Modelling</vt:lpstr>
      <vt:lpstr>Evaluation</vt:lpstr>
      <vt:lpstr>Residual Distributions</vt:lpstr>
      <vt:lpstr>Feature Importance</vt:lpstr>
      <vt:lpstr>Without TEMP_0912</vt:lpstr>
      <vt:lpstr>Evaluation</vt:lpstr>
      <vt:lpstr>Residual Distributions</vt:lpstr>
      <vt:lpstr>Feature Importance</vt:lpstr>
      <vt:lpstr>Hyperparameter Optimization</vt:lpstr>
      <vt:lpstr>Hyperparameter Optimization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Internship Project</dc:title>
  <dc:creator>Ege Demir</dc:creator>
  <cp:lastModifiedBy>Ege Demir</cp:lastModifiedBy>
  <cp:revision>54</cp:revision>
  <dcterms:created xsi:type="dcterms:W3CDTF">2023-08-01T08:24:07Z</dcterms:created>
  <dcterms:modified xsi:type="dcterms:W3CDTF">2024-01-26T23:16:28Z</dcterms:modified>
</cp:coreProperties>
</file>