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6" r:id="rId11"/>
    <p:sldId id="263" r:id="rId12"/>
    <p:sldId id="265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6A1E96-9FF8-6179-2A70-43087C3AE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08FADB4-1982-3C78-FA65-D8E3577DA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4B1F0A-93A0-48AD-8972-CEDFAF21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D13-C939-47E9-8A6B-378389E4E2DF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95C8C0-798E-29EE-C34D-3C5E36CE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FC9CA1-533E-AE6C-85C1-409295C1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4D1A-E9F3-4960-BEA4-A0094618A5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616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709A44-D770-7B09-8502-7C90B30C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9D9AE79-AD09-803F-70B1-0723DEAA4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5ACD0A-35BA-6169-2BF3-E7829CE9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D13-C939-47E9-8A6B-378389E4E2DF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EC9B45F-F167-9F2B-79D8-4490FA4A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F808F8-EDED-1B71-C670-AAF37004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4D1A-E9F3-4960-BEA4-A0094618A5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05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54805B9-2A2C-B300-5AC3-7117FBA7E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0EC5AC1-26F9-C9BC-1699-661CE48A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4D4CDF-605F-D2C0-E5FD-28790DDD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D13-C939-47E9-8A6B-378389E4E2DF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E4E105-E811-676F-EE0D-DF624F7F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7A6D8B-E420-B616-1301-05B9ADF8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4D1A-E9F3-4960-BEA4-A0094618A5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26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FC56F2-B078-FF7C-A96F-22893C83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0B7430-76F8-2011-F4CA-5DF721B5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24F7BA-DC5F-3ECA-B666-5D7E8AED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D13-C939-47E9-8A6B-378389E4E2DF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A4991C-EDA2-3261-72EF-985D509E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3E88B9-EB04-729D-5E0E-3BEA889B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4D1A-E9F3-4960-BEA4-A0094618A5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274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2A0829-0B45-48E7-0888-3E088358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26DC899-6E9B-3A9F-6F20-DB816DF4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C478B9-74DF-7664-155E-EC9161A3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D13-C939-47E9-8A6B-378389E4E2DF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6165D1-A580-4CDE-98F0-77DB036B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16E490-A4B7-ABF9-AE2D-41A134A4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4D1A-E9F3-4960-BEA4-A0094618A5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234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FC300C-C761-9A31-9E15-5D15544E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980594-901C-4EF1-5F28-ED117E4B2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BF388FF-44F0-F160-B63A-93587293E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3C4172-FC8C-4232-B80A-81DA5D0C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D13-C939-47E9-8A6B-378389E4E2DF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4AE5CF-740E-F539-6013-086CAAD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7281E3-1B0D-7D7B-639A-3FC7C218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4D1A-E9F3-4960-BEA4-A0094618A5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47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95752D-6245-F241-E041-99C2BA09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CBF730E-E66C-3576-FE52-544D46A72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78871D3-FA40-940E-9FAE-0BC65391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7F1ECC7-1F94-3957-DF22-F9604069C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35C62C9-C663-3A89-824C-B1534F9B0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73A57AA-48C6-C603-27A3-7B93F9CB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D13-C939-47E9-8A6B-378389E4E2DF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C10E347-A2A8-1D87-062B-ABCF6364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F794440-9DEC-E57A-B3AC-39464F76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4D1A-E9F3-4960-BEA4-A0094618A5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5521FD-7FF4-AEC1-7A5D-E9A37539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806383B-5EFA-485F-6637-4BAE4AC1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D13-C939-47E9-8A6B-378389E4E2DF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F0F0823-9DE8-51BE-29F0-3691B10D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201A2DC-6408-568A-7AEB-1AD841C4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4D1A-E9F3-4960-BEA4-A0094618A5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897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BC85779-2097-5625-89F9-A6BB0E0C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D13-C939-47E9-8A6B-378389E4E2DF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879FB28-C7F0-0D7F-0129-51DFBFDF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0E556DD-EA37-DC06-1608-61C7F74B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4D1A-E9F3-4960-BEA4-A0094618A5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8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0AAE5C-9F5A-6DBB-F219-23BE35C6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8FDE84-99AF-7329-F199-F1A72082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BE8AE8-9AB5-5C0A-0697-B6E81DE8B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32AC80A-BB41-487E-323B-61258FA4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D13-C939-47E9-8A6B-378389E4E2DF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69A1090-B279-44A8-DCAA-ED985DA9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F57178E-6DC9-D58B-CDE0-D4436319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4D1A-E9F3-4960-BEA4-A0094618A5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3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75A636-4B53-5E42-0C9C-A22C34BC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04A67D5-B48C-5891-25DD-801F011FD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B3CE415-C966-F038-AA3B-70F9B938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619F3BD-5DA2-FBE1-813D-338C55E0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D13-C939-47E9-8A6B-378389E4E2DF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EBA996B-EC16-3500-7103-C7D15FE5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CEBF23-4F79-E7E2-680B-FDFC0B9D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4D1A-E9F3-4960-BEA4-A0094618A5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5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FE6F472-583F-3A8C-76BE-6A13F93B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03E1A8-1FFA-862D-5313-838A36C8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58F02B-6DBE-7C9E-2C53-B94731DE3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FED13-C939-47E9-8A6B-378389E4E2DF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078C38-3AB3-6FCD-E9FF-754542788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EFF134-9762-7FC5-01C1-05E8E9850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74D1A-E9F3-4960-BEA4-A0094618A5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9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eworldbank/world-development-indicators/code" TargetMode="External"/><Relationship Id="rId2" Type="http://schemas.openxmlformats.org/officeDocument/2006/relationships/hyperlink" Target="https://www.kaggle.com/datasets/carrie1/ecommerce-data/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6723B7-86EB-440C-2187-932241B24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DSA-210 </a:t>
            </a:r>
            <a:r>
              <a:rPr lang="tr-TR" dirty="0" err="1"/>
              <a:t>Term</a:t>
            </a:r>
            <a:r>
              <a:rPr lang="tr-TR" dirty="0"/>
              <a:t>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53BA264-DE01-A3CC-D8E4-E59BF3311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Ege D</a:t>
            </a:r>
            <a:r>
              <a:rPr lang="en-US" dirty="0" err="1"/>
              <a:t>olmac</a:t>
            </a:r>
            <a:r>
              <a:rPr lang="tr-TR" dirty="0"/>
              <a:t>ı 31263</a:t>
            </a:r>
          </a:p>
        </p:txBody>
      </p:sp>
    </p:spTree>
    <p:extLst>
      <p:ext uri="{BB962C8B-B14F-4D97-AF65-F5344CB8AC3E}">
        <p14:creationId xmlns:p14="http://schemas.microsoft.com/office/powerpoint/2010/main" val="176432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DDC785-1C50-CE94-CCCB-E63C6A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74101A-03FC-62F6-4175-CCDD6C4C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means that since p-value is less than 0.05 We fail to reject null hypothesis. Our evidence is not enough to prove that there is a strong correlation between GDP per capita and order value in e-commerce spendings.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12C9693-BFF7-7F74-3D57-8EA2EBE3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65" y="4001294"/>
            <a:ext cx="1155366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9020A6-432A-9BBD-A70B-1E6DF01A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19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Looking at how datapoints are clustered the line we fit also supports our conclusion. Slope is very small, this almost ensures there is very little correlation.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6B63CD-7E16-BCA3-7679-9D84D22C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A4F828E-861F-53C0-10F3-174F33D5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2814496"/>
            <a:ext cx="6277811" cy="37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1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8BC45F-4793-BE75-2E5C-E65EA515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64872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Looking at the data, we can observe clusters are very unbalanced and there are lot of datapoints outside the rectangles which means too many outliers.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527F36-384F-90DB-CAC3-22FFD465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BD4EF9-4E2A-2047-CE50-4060BF94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58" t="3985" r="4392"/>
          <a:stretch/>
        </p:blipFill>
        <p:spPr>
          <a:xfrm>
            <a:off x="5044274" y="1974285"/>
            <a:ext cx="6933361" cy="44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4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85F9F4-A805-6364-59E5-775F671C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Research</a:t>
            </a:r>
            <a:r>
              <a:rPr lang="tr-TR" dirty="0"/>
              <a:t> Q</a:t>
            </a:r>
            <a:r>
              <a:rPr lang="en-US" dirty="0" err="1"/>
              <a:t>uestion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126E6F-BF47-2898-D688-C6E4FC12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6600" dirty="0"/>
              <a:t>How does economic indicators of a country influence the citizens e-commerce spending habits?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418711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0EEE59-BA5E-BD67-493F-949DADD9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AC30D9-45C4-382E-826C-647025D8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H1: Countries with higher GDP per capita have higher average order values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3023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3B0A93-294E-C9C6-838E-8F115A43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18D2DB-7571-5D19-D0D2-4E4BF8E5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3600" b="0" i="0" dirty="0">
                <a:effectLst/>
                <a:latin typeface="-apple-system"/>
              </a:rPr>
              <a:t>E-</a:t>
            </a:r>
            <a:r>
              <a:rPr lang="tr-TR" sz="3600" b="0" i="0" dirty="0" err="1">
                <a:effectLst/>
                <a:latin typeface="-apple-system"/>
              </a:rPr>
              <a:t>commerce</a:t>
            </a:r>
            <a:r>
              <a:rPr lang="tr-TR" sz="3600" b="0" i="0" dirty="0">
                <a:effectLst/>
                <a:latin typeface="-apple-system"/>
              </a:rPr>
              <a:t> Data </a:t>
            </a:r>
            <a:endParaRPr lang="en-US" sz="3600" b="0" i="0" dirty="0">
              <a:effectLst/>
              <a:latin typeface="-apple-system"/>
            </a:endParaRP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-TR" sz="3600" b="0" i="0" u="sng" dirty="0">
                <a:solidFill>
                  <a:srgbClr val="4493F8"/>
                </a:solidFill>
                <a:effectLst/>
                <a:latin typeface="-apple-system"/>
                <a:hlinkClick r:id="rId2"/>
              </a:rPr>
              <a:t>https://www.kaggle.com/datasets/carrie1/ecommerce-data/code</a:t>
            </a:r>
            <a:endParaRPr lang="tr-TR" sz="3600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3600" b="0" i="0" dirty="0">
                <a:effectLst/>
                <a:latin typeface="-apple-system"/>
              </a:rPr>
              <a:t>World Development </a:t>
            </a:r>
            <a:r>
              <a:rPr lang="tr-TR" sz="3600" b="0" i="0" dirty="0" err="1">
                <a:effectLst/>
                <a:latin typeface="-apple-system"/>
              </a:rPr>
              <a:t>Indicators</a:t>
            </a:r>
            <a:r>
              <a:rPr lang="tr-TR" sz="3600" b="0" i="0" dirty="0">
                <a:effectLst/>
                <a:latin typeface="-apple-system"/>
              </a:rPr>
              <a:t> </a:t>
            </a:r>
            <a:endParaRPr lang="en-US" sz="3600" b="0" i="0" dirty="0">
              <a:effectLst/>
              <a:latin typeface="-apple-system"/>
            </a:endParaRP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-TR" sz="3600" b="0" i="0" u="sng" dirty="0">
                <a:solidFill>
                  <a:srgbClr val="4493F8"/>
                </a:solidFill>
                <a:effectLst/>
                <a:latin typeface="-apple-system"/>
                <a:hlinkClick r:id="rId3"/>
              </a:rPr>
              <a:t>https://www.kaggle.com/datasets/theworldbank/world-development-indicators/code</a:t>
            </a:r>
            <a:endParaRPr lang="tr-TR" sz="3600" b="0" i="0" dirty="0">
              <a:solidFill>
                <a:srgbClr val="F0F6FC"/>
              </a:solidFill>
              <a:effectLst/>
              <a:latin typeface="-apple-system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106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B3B98F-EB14-6F8B-98CB-E4DEDA6A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F4E21B8-98BC-EBC9-03E7-FACDA7DBA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2206" y="4301819"/>
            <a:ext cx="5353797" cy="219105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178DFEE-B8F5-22F3-6110-1FC8A8DF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28" y="1462138"/>
            <a:ext cx="6229009" cy="26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2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0D1767-9186-08DD-F47D-E9879570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terms of transactions dataset is little skewed, due to law of large numbers conclusions from UK data might be more healthy.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BEA779-D391-F1C1-CDCA-7920EFCF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6414E4-9ACD-ECDD-5070-6640F797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55" y="2365094"/>
            <a:ext cx="7351484" cy="32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5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B1E0B8-D810-399E-5D92-46EF7769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less data for high GDP countries this could possibly affect our hypothesis testing.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2A9D48-4957-ECBE-11F6-41405971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A2B530F-A03A-0426-61FD-EB92B94A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3" y="2433253"/>
            <a:ext cx="5588259" cy="33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EE63C8-DBFE-8C71-7F38-E674A3EF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3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For high order values data distribution is once again not very fair. All these skewed dataset properties should be considered when interpreting the  results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E6D86BA-F409-A2CD-B210-BE9246E35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919" y="2026592"/>
            <a:ext cx="7559409" cy="4351338"/>
          </a:xfrm>
        </p:spPr>
      </p:pic>
    </p:spTree>
    <p:extLst>
      <p:ext uri="{BB962C8B-B14F-4D97-AF65-F5344CB8AC3E}">
        <p14:creationId xmlns:p14="http://schemas.microsoft.com/office/powerpoint/2010/main" val="31966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28C12D-14BF-EA44-1D22-AA7A98D3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477" y="28723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0" lang="en-US" altLang="tr-TR" sz="800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 used the </a:t>
            </a:r>
            <a:r>
              <a:rPr kumimoji="0" lang="tr-TR" altLang="tr-TR" sz="800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stats.pearsonr</a:t>
            </a:r>
            <a:r>
              <a:rPr kumimoji="0" lang="tr-TR" altLang="tr-TR" sz="800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tr-TR" altLang="tr-TR" sz="6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tr-TR" altLang="tr-TR" sz="6700" u="none" strike="noStrike" cap="none" normalizeH="0" baseline="0" dirty="0" err="1">
                <a:ln>
                  <a:noFill/>
                </a:ln>
                <a:effectLst/>
              </a:rPr>
              <a:t>function</a:t>
            </a:r>
            <a:r>
              <a:rPr kumimoji="0" lang="tr-TR" altLang="tr-TR" sz="6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tr-TR" altLang="tr-TR" sz="6700" u="none" strike="noStrike" cap="none" normalizeH="0" baseline="0" dirty="0" err="1">
                <a:ln>
                  <a:noFill/>
                </a:ln>
                <a:effectLst/>
              </a:rPr>
              <a:t>from</a:t>
            </a:r>
            <a:r>
              <a:rPr kumimoji="0" lang="tr-TR" altLang="tr-TR" sz="6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tr-TR" altLang="tr-TR" sz="6700" u="none" strike="noStrike" cap="none" normalizeH="0" baseline="0" dirty="0" err="1">
                <a:ln>
                  <a:noFill/>
                </a:ln>
                <a:effectLst/>
              </a:rPr>
              <a:t>the</a:t>
            </a:r>
            <a:r>
              <a:rPr kumimoji="0" lang="tr-TR" altLang="tr-TR" sz="6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tr-TR" altLang="tr-TR" sz="6700" u="none" strike="noStrike" cap="none" normalizeH="0" baseline="0" dirty="0" err="1">
                <a:ln>
                  <a:noFill/>
                </a:ln>
                <a:effectLst/>
              </a:rPr>
              <a:t>SciPy</a:t>
            </a:r>
            <a:r>
              <a:rPr kumimoji="0" lang="tr-TR" altLang="tr-TR" sz="6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tr-TR" altLang="tr-TR" sz="6700" u="none" strike="noStrike" cap="none" normalizeH="0" baseline="0" dirty="0" err="1">
                <a:ln>
                  <a:noFill/>
                </a:ln>
                <a:effectLst/>
              </a:rPr>
              <a:t>library</a:t>
            </a:r>
            <a:r>
              <a:rPr lang="en-US" altLang="tr-TR" sz="6700" dirty="0"/>
              <a:t>, for correlation efficient and p-value computation.</a:t>
            </a:r>
            <a:br>
              <a:rPr kumimoji="0" lang="tr-TR" altLang="tr-TR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818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259</Words>
  <Application>Microsoft Office PowerPoint</Application>
  <PresentationFormat>Geniş ekran</PresentationFormat>
  <Paragraphs>20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Arial Unicode MS</vt:lpstr>
      <vt:lpstr>Office Teması</vt:lpstr>
      <vt:lpstr>DSA-210 Term Project</vt:lpstr>
      <vt:lpstr>Research Question</vt:lpstr>
      <vt:lpstr>Hypothesis</vt:lpstr>
      <vt:lpstr>Datasets</vt:lpstr>
      <vt:lpstr>EDA</vt:lpstr>
      <vt:lpstr>In terms of transactions dataset is little skewed, due to law of large numbers conclusions from UK data might be more healthy.</vt:lpstr>
      <vt:lpstr>We have less data for high GDP countries this could possibly affect our hypothesis testing.</vt:lpstr>
      <vt:lpstr>For high order values data distribution is once again not very fair. All these skewed dataset properties should be considered when interpreting the  results</vt:lpstr>
      <vt:lpstr>I used the stats.pearsonr() function from the SciPy library, for correlation efficient and p-value computation. </vt:lpstr>
      <vt:lpstr>Result</vt:lpstr>
      <vt:lpstr>Looking at how datapoints are clustered the line we fit also supports our conclusion. Slope is very small, this almost ensures there is very little correlation.</vt:lpstr>
      <vt:lpstr>Looking at the data, we can observe clusters are very unbalanced and there are lot of datapoints outside the rectangles which means too many outliers.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Ege Dolmacı</dc:creator>
  <cp:lastModifiedBy>Ege Dolmacı</cp:lastModifiedBy>
  <cp:revision>1</cp:revision>
  <dcterms:created xsi:type="dcterms:W3CDTF">2025-04-24T18:48:17Z</dcterms:created>
  <dcterms:modified xsi:type="dcterms:W3CDTF">2025-04-24T19:18:07Z</dcterms:modified>
</cp:coreProperties>
</file>