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4" r:id="rId4"/>
    <p:sldId id="258" r:id="rId5"/>
    <p:sldId id="260" r:id="rId6"/>
    <p:sldId id="265" r:id="rId7"/>
    <p:sldId id="263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35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95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82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4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8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6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emcorbacioglu@gmail.com" TargetMode="External"/><Relationship Id="rId2" Type="http://schemas.openxmlformats.org/officeDocument/2006/relationships/hyperlink" Target="http://edogandursun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6324600" cy="1422079"/>
          </a:xfrm>
        </p:spPr>
        <p:txBody>
          <a:bodyPr>
            <a:noAutofit/>
          </a:bodyPr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D-WAVE KUANTUM TAVLAMA SERVİSLERİYLE YAPISAL DENGESİZLİK PROBLEMİNE İLİŞKİN ÇÖZÜMLERİN FİZİBİLİTESİNİ İNCELEME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686800" cy="2438400"/>
          </a:xfrm>
        </p:spPr>
        <p:txBody>
          <a:bodyPr>
            <a:normAutofit/>
          </a:bodyPr>
          <a:lstStyle/>
          <a:p>
            <a:pPr algn="l"/>
            <a:r>
              <a:rPr lang="tr-TR" sz="2000" b="1" dirty="0">
                <a:solidFill>
                  <a:srgbClr val="C00000"/>
                </a:solidFill>
              </a:rPr>
              <a:t>Öğrenci(</a:t>
            </a:r>
            <a:r>
              <a:rPr lang="tr-TR" sz="2000" b="1" dirty="0" err="1">
                <a:solidFill>
                  <a:srgbClr val="C00000"/>
                </a:solidFill>
              </a:rPr>
              <a:t>ler</a:t>
            </a:r>
            <a:r>
              <a:rPr lang="tr-TR" sz="2000" b="1" dirty="0">
                <a:solidFill>
                  <a:srgbClr val="C00000"/>
                </a:solidFill>
              </a:rPr>
              <a:t>):  </a:t>
            </a:r>
            <a:r>
              <a:rPr lang="tr-TR" sz="2000" b="1" dirty="0">
                <a:solidFill>
                  <a:schemeClr val="tx1"/>
                </a:solidFill>
              </a:rPr>
              <a:t>Ege Doğan DURSUN , Cem ÇORBACIOĞLU</a:t>
            </a:r>
            <a:endParaRPr lang="tr-TR" sz="2000" b="1" dirty="0">
              <a:solidFill>
                <a:srgbClr val="FF0000"/>
              </a:solidFill>
            </a:endParaRPr>
          </a:p>
          <a:p>
            <a:pPr algn="l"/>
            <a:endParaRPr lang="tr-TR" sz="2000" b="1" dirty="0">
              <a:solidFill>
                <a:srgbClr val="FF0000"/>
              </a:solidFill>
            </a:endParaRPr>
          </a:p>
          <a:p>
            <a:pPr algn="l"/>
            <a:r>
              <a:rPr lang="tr-TR" sz="2000" b="1" dirty="0">
                <a:solidFill>
                  <a:srgbClr val="C00000"/>
                </a:solidFill>
              </a:rPr>
              <a:t>Danışman:</a:t>
            </a:r>
            <a:r>
              <a:rPr lang="tr-TR" sz="2000" b="1" dirty="0">
                <a:solidFill>
                  <a:srgbClr val="FF0000"/>
                </a:solidFill>
              </a:rPr>
              <a:t>	</a:t>
            </a:r>
            <a:r>
              <a:rPr lang="tr-TR" sz="2000" b="1" dirty="0">
                <a:solidFill>
                  <a:schemeClr val="tx1"/>
                </a:solidFill>
              </a:rPr>
              <a:t>Doç. Dr. Murat Osman ÜNALIR</a:t>
            </a:r>
            <a:endParaRPr lang="tr-TR" sz="2000" b="1" dirty="0">
              <a:solidFill>
                <a:srgbClr val="FF0000"/>
              </a:solidFill>
            </a:endParaRPr>
          </a:p>
          <a:p>
            <a:pPr algn="l"/>
            <a:endParaRPr lang="tr-TR" sz="2000" b="1" dirty="0">
              <a:solidFill>
                <a:srgbClr val="FF0000"/>
              </a:solidFill>
            </a:endParaRPr>
          </a:p>
          <a:p>
            <a:pPr algn="l"/>
            <a:r>
              <a:rPr lang="tr-TR" sz="2000" b="1">
                <a:solidFill>
                  <a:srgbClr val="C00000"/>
                </a:solidFill>
              </a:rPr>
              <a:t>Sunum Tarihi: </a:t>
            </a:r>
            <a:r>
              <a:rPr lang="tr-TR" sz="2000" b="1">
                <a:solidFill>
                  <a:schemeClr val="tx1"/>
                </a:solidFill>
              </a:rPr>
              <a:t>XX Şubat 2021</a:t>
            </a:r>
            <a:endParaRPr lang="tr-TR" sz="2000" b="1" dirty="0">
              <a:solidFill>
                <a:srgbClr val="FF0000"/>
              </a:solidFill>
            </a:endParaRPr>
          </a:p>
          <a:p>
            <a:pPr algn="l"/>
            <a:endParaRPr lang="tr-TR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tx1"/>
                </a:solidFill>
              </a:rPr>
              <a:t>Konu ve Amaç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477001" cy="4164010"/>
          </a:xfrm>
        </p:spPr>
        <p:txBody>
          <a:bodyPr>
            <a:normAutofit lnSpcReduction="10000"/>
          </a:bodyPr>
          <a:lstStyle/>
          <a:p>
            <a:r>
              <a:rPr lang="tr-TR" sz="1600" dirty="0"/>
              <a:t>ABD merkezli D-Wave şirketi, bulut üzerinden Analog Kuantum bilgisayarlarını kullanıma açmıştır.</a:t>
            </a:r>
          </a:p>
          <a:p>
            <a:r>
              <a:rPr lang="tr-TR" sz="1600" dirty="0"/>
              <a:t>Kuantum bilgisayarlar klasik bilgisayarların çözmekte zorlandığı NP-Complete ve NP-Hard karmaşıklık sınıfına sahip problemlere hızlı ve etkin çözümler getirebilmektedir. </a:t>
            </a:r>
          </a:p>
          <a:p>
            <a:r>
              <a:rPr lang="tr-TR" sz="1600" dirty="0"/>
              <a:t>Belli başlı şirketler yöneylem araştırması faaliyetlerinde kuantum bilgisayarlarını kullanmaya başlamaktadır.</a:t>
            </a:r>
          </a:p>
          <a:p>
            <a:r>
              <a:rPr lang="tr-TR" sz="1600" dirty="0"/>
              <a:t>Çalışmamız dahilinde, D-Wave’in bulut üzerinden sunduğu analog kuantum bilgisayarlarını kullanarak Yapısal Dengesizlik Problemi başta olmak üzere çeşitli yöneylem problemlerini çözümledik ve performanslarını klasik işlemciler ile kıyasladık. </a:t>
            </a:r>
          </a:p>
          <a:p>
            <a:r>
              <a:rPr lang="tr-TR" sz="1600" dirty="0"/>
              <a:t>Amacımız, elde ettiğimiz sonuçların kuantum bilgisayarların mevcut fizibilitesi konusunda, akademik ve ticari çevrelere fikir vererek konu hakkındaki ileri çalışmaların gerçekleştirilmesine ilham sağlamaktır.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antum computer">
            <a:extLst>
              <a:ext uri="{FF2B5EF4-FFF2-40B4-BE49-F238E27FC236}">
                <a16:creationId xmlns:a16="http://schemas.microsoft.com/office/drawing/2014/main" id="{847630B0-ADDB-5A42-BC50-01C852A8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89" y="267450"/>
            <a:ext cx="4724400" cy="315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wave quantum coputer">
            <a:extLst>
              <a:ext uri="{FF2B5EF4-FFF2-40B4-BE49-F238E27FC236}">
                <a16:creationId xmlns:a16="http://schemas.microsoft.com/office/drawing/2014/main" id="{89E524A8-CAB3-AD4A-A05E-69DBD258D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3142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26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tx1"/>
                </a:solidFill>
              </a:rPr>
              <a:t>Özgün Değer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/>
              <a:t>Kuantum bilgisayarlarının yazılımsal etkinliklerine dair araştırmalar henüz yeni yeni şekillenmektedir.</a:t>
            </a:r>
          </a:p>
          <a:p>
            <a:r>
              <a:rPr lang="tr-TR"/>
              <a:t>D-Wave’in sunduğu bulut tabanlı analog kuantum bilgisayar hizmetlerinin sınandığı çalışmalar oldukça kısıtlıdır.</a:t>
            </a:r>
          </a:p>
          <a:p>
            <a:r>
              <a:rPr lang="tr-TR"/>
              <a:t>Türkiye’de, analog kuantum bilgisayarlarının mevcut etkinliklerinin ve fizibilitelerinin sınandığı bir çalışma bulunmamaktadır ve tüm dünyada da buna benzer çalışmalar yok denecek kadar azdır.</a:t>
            </a:r>
          </a:p>
          <a:p>
            <a:r>
              <a:rPr lang="tr-TR"/>
              <a:t>Ticari ve endüstriyel çevrelerin, kuantum bilgisayarlarını yöneylem araştırma faaliyetlerine dahil edip etmeme konusunda karar alabilmesini sağlayacak fizibilite verisi bulunmamaktadır. Çalışmamız bu verilerin ilki olmayı hedeflemektedir.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tx1"/>
                </a:solidFill>
              </a:rPr>
              <a:t>Yaygın Etki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Endüstriyel ve akademik çevrelerde kuantum bilgisayarları ile ilgili ileri çalışmalara ilham olmak</a:t>
            </a:r>
          </a:p>
          <a:p>
            <a:r>
              <a:rPr lang="tr-TR"/>
              <a:t>Kuantum bilgisayarlarının ticari çeşitli alanlardaki fizibilitelerinin test edilmesinin önünü açmak</a:t>
            </a:r>
          </a:p>
          <a:p>
            <a:r>
              <a:rPr lang="tr-TR"/>
              <a:t>Yapısal Dengesizlik Problemi başta olmak üzere klasik bilgisayarlarca çözümlenmesi güç belli başlı NP-Complete ve NP-Hard karmaşıklık sınıfındaki problemlere yeni yaklaşımlar getirilmesinin önünü açmak</a:t>
            </a:r>
          </a:p>
          <a:p>
            <a:r>
              <a:rPr lang="tr-TR"/>
              <a:t>Analog kuantum bilgisayarlarının bulut üzerinden erişilebilirliklerini sınama yoluyla bu teknolojiler hakkındaki farkındalığı arttırmak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quantum coomputer vs classical computer graph">
            <a:extLst>
              <a:ext uri="{FF2B5EF4-FFF2-40B4-BE49-F238E27FC236}">
                <a16:creationId xmlns:a16="http://schemas.microsoft.com/office/drawing/2014/main" id="{F29AAF1B-3502-5D4B-80BA-2F09BE60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4265"/>
            <a:ext cx="3505200" cy="337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quantum coomputer vs classical computer graph">
            <a:extLst>
              <a:ext uri="{FF2B5EF4-FFF2-40B4-BE49-F238E27FC236}">
                <a16:creationId xmlns:a16="http://schemas.microsoft.com/office/drawing/2014/main" id="{7E1D3A35-F2C9-1C45-A9DD-D81A0701E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3815"/>
            <a:ext cx="4038600" cy="338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quantum coomputer vs classical computer graph">
            <a:extLst>
              <a:ext uri="{FF2B5EF4-FFF2-40B4-BE49-F238E27FC236}">
                <a16:creationId xmlns:a16="http://schemas.microsoft.com/office/drawing/2014/main" id="{C2139865-DBF4-C34A-B43B-C35848C88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72535"/>
            <a:ext cx="3615055" cy="310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0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tx1"/>
                </a:solidFill>
              </a:rPr>
              <a:t>Uygulanabilirlik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1600"/>
              <a:t>Yapısal Dengesizlik Problemlerinin yüksek tepe noktalı versiyonları, günümüzde klasik bilgisayarlar tarafından çözümlenememektedir. Analog kuantum bilgisayarlar bu soruna çözüm olabilir. </a:t>
            </a:r>
          </a:p>
          <a:p>
            <a:r>
              <a:rPr lang="tr-TR" sz="1600"/>
              <a:t>Map Coloring, Traveling Salesman gibi diğer yöneylem problemleri de kuantum bilgisayarlar kullanılarak daha hızlı ve etkin biçimde çözümlenebilir.</a:t>
            </a:r>
          </a:p>
          <a:p>
            <a:r>
              <a:rPr lang="tr-TR" sz="1600"/>
              <a:t>Bulut sunucular sayesinde, yüksek maliyetli kuantum bilgisayarlara SaaS tipi fiyatlandırma sayesinde daha ucuza erişilebilir.</a:t>
            </a:r>
          </a:p>
          <a:p>
            <a:r>
              <a:rPr lang="tr-TR" sz="1600"/>
              <a:t>Yapısal Dengesizlik Problemine getirilen çözümler sayesinde asayiş, iç güvenlik, karmaşık sistemler ve sosyal psikoloji gibi konularda avantajlar sağlanabilir.</a:t>
            </a:r>
          </a:p>
          <a:p>
            <a:r>
              <a:rPr lang="tr-TR" sz="1600"/>
              <a:t>Traveling Salesman ve Vertex Cover problemlerinin çözümlenebilmesi; lojistik, güvenlik sistemleri, endüstriyel optimizasyon gibi birçok alanda avantaj sağlayabilir.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tx1"/>
                </a:solidFill>
              </a:rPr>
              <a:t>Gerçekleştirme Yöntemi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629401" cy="4164010"/>
          </a:xfrm>
        </p:spPr>
        <p:txBody>
          <a:bodyPr>
            <a:normAutofit lnSpcReduction="10000"/>
          </a:bodyPr>
          <a:lstStyle/>
          <a:p>
            <a:r>
              <a:rPr lang="tr-TR"/>
              <a:t>D-Wave’in sunduğu bulut tabanlı analog kuantum bilgisayar servislerine Leap ve Ocean SDK kullanarak erişim sağladık.</a:t>
            </a:r>
          </a:p>
          <a:p>
            <a:r>
              <a:rPr lang="tr-TR"/>
              <a:t>Deneylerimizi sıralı olarak gerçekleştirebilmek için Python dili ile entegre çalışan Jupyter-Notebook ortamını tercih ettik.</a:t>
            </a:r>
          </a:p>
          <a:p>
            <a:r>
              <a:rPr lang="tr-TR"/>
              <a:t>Network-X ve Matplotlib kütüphanelerini kullanarak çalışmamızda oluşturduğumuz problemleri görselleştirdik.</a:t>
            </a:r>
          </a:p>
          <a:p>
            <a:r>
              <a:rPr lang="tr-TR"/>
              <a:t>Kuantum bilgisayarlarının ve klasik işlemcilerin performans gösterdikleri süreleri ve elde ettikleri sonuçları raporlandırdık ve karşılaştırdık.</a:t>
            </a:r>
          </a:p>
          <a:p>
            <a:r>
              <a:rPr lang="tr-TR"/>
              <a:t>Sonuçlar ve performanslar ile ilgili farklılıkların sebeplerini araştırarak yorumladık. İleri çalışmaların hangi noktalara odaklanması gerektiği ile ilgili fikirlerimizi belirttik.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EFB9-CF5E-BB4F-8C73-26342C28E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/>
              <a:t>Ege Doğan DURSUN</a:t>
            </a:r>
          </a:p>
          <a:p>
            <a:pPr lvl="1"/>
            <a:r>
              <a:rPr lang="en-FI"/>
              <a:t>Okul Numarası: 05170000006</a:t>
            </a:r>
          </a:p>
          <a:p>
            <a:pPr lvl="1"/>
            <a:r>
              <a:rPr lang="en-FI"/>
              <a:t>E-Posta: </a:t>
            </a:r>
            <a:r>
              <a:rPr lang="en-FI">
                <a:hlinkClick r:id="rId2"/>
              </a:rPr>
              <a:t>edogandursun@gmail.com</a:t>
            </a:r>
            <a:endParaRPr lang="en-FI"/>
          </a:p>
          <a:p>
            <a:pPr lvl="1"/>
            <a:r>
              <a:rPr lang="en-FI"/>
              <a:t>Telefon: +90 (507) 055 8665</a:t>
            </a:r>
          </a:p>
          <a:p>
            <a:pPr lvl="1"/>
            <a:endParaRPr lang="en-FI"/>
          </a:p>
          <a:p>
            <a:r>
              <a:rPr lang="en-FI"/>
              <a:t>Cem ÇORBACIOĞLU</a:t>
            </a:r>
          </a:p>
          <a:p>
            <a:pPr lvl="1"/>
            <a:r>
              <a:rPr lang="en-FI"/>
              <a:t>Okul Numarası: 05130000242</a:t>
            </a:r>
          </a:p>
          <a:p>
            <a:pPr lvl="1"/>
            <a:r>
              <a:rPr lang="en-FI"/>
              <a:t>E-Posta: </a:t>
            </a:r>
            <a:r>
              <a:rPr lang="en-GB">
                <a:hlinkClick r:id="rId3"/>
              </a:rPr>
              <a:t>cemcorbacioglu@gmail.com</a:t>
            </a:r>
            <a:endParaRPr lang="en-GB"/>
          </a:p>
          <a:p>
            <a:pPr lvl="1"/>
            <a:r>
              <a:rPr lang="en-GB"/>
              <a:t>Telefon: +90 554 863 52 04</a:t>
            </a:r>
            <a:endParaRPr lang="en-FI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BB2DC6-77EA-CD49-85BB-581DD8B7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tr-TR" b="1" dirty="0">
                <a:solidFill>
                  <a:schemeClr val="tx1"/>
                </a:solidFill>
              </a:rPr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2971169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{5AF27810-93AA-BD49-AA18-7F49F12D3EFF}tf10001060</Template>
  <TotalTime>58</TotalTime>
  <Words>501</Words>
  <Application>Microsoft Macintosh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D-WAVE KUANTUM TAVLAMA SERVİSLERİYLE YAPISAL DENGESİZLİK PROBLEMİNE İLİŞKİN ÇÖZÜMLERİN FİZİBİLİTESİNİ İNCELEME</vt:lpstr>
      <vt:lpstr>Konu ve Amaç</vt:lpstr>
      <vt:lpstr>PowerPoint Presentation</vt:lpstr>
      <vt:lpstr>Özgün Değer</vt:lpstr>
      <vt:lpstr>Yaygın Etki</vt:lpstr>
      <vt:lpstr>PowerPoint Presentation</vt:lpstr>
      <vt:lpstr>Uygulanabilirlik</vt:lpstr>
      <vt:lpstr>Gerçekleştirme Yöntemi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 ADI</dc:title>
  <dc:creator>ozgucan</dc:creator>
  <cp:lastModifiedBy>Microsoft Office User</cp:lastModifiedBy>
  <cp:revision>18</cp:revision>
  <dcterms:created xsi:type="dcterms:W3CDTF">2006-08-16T00:00:00Z</dcterms:created>
  <dcterms:modified xsi:type="dcterms:W3CDTF">2021-02-12T18:52:45Z</dcterms:modified>
</cp:coreProperties>
</file>