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7" r:id="rId10"/>
    <p:sldId id="260" r:id="rId11"/>
    <p:sldId id="264" r:id="rId12"/>
    <p:sldId id="265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1"/>
    <p:restoredTop sz="94626"/>
  </p:normalViewPr>
  <p:slideViewPr>
    <p:cSldViewPr snapToGrid="0">
      <p:cViewPr varScale="1">
        <p:scale>
          <a:sx n="103" d="100"/>
          <a:sy n="103" d="100"/>
        </p:scale>
        <p:origin x="17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60B58-94FC-6D4B-B5D5-8C371B08F5FE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AD8DC-9A46-D144-BDBA-EA0AE4591B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33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AD8DC-9A46-D144-BDBA-EA0AE4591B6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63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AD8DC-9A46-D144-BDBA-EA0AE4591B6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086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AD8DC-9A46-D144-BDBA-EA0AE4591B6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933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6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5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7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4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5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1/10/25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9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1/10/25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0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1/10/25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2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0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5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1/10/25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124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10" r:id="rId6"/>
    <p:sldLayoutId id="2147483805" r:id="rId7"/>
    <p:sldLayoutId id="2147483806" r:id="rId8"/>
    <p:sldLayoutId id="2147483807" r:id="rId9"/>
    <p:sldLayoutId id="2147483809" r:id="rId10"/>
    <p:sldLayoutId id="214748380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runners-male-sport-run-athlete-373099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F61B21B-C704-8330-6871-65617F45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5E92509-977C-BB57-33C2-96B48CEF7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252" y="752136"/>
            <a:ext cx="3944703" cy="3638795"/>
          </a:xfrm>
        </p:spPr>
        <p:txBody>
          <a:bodyPr anchor="t">
            <a:normAutofit/>
          </a:bodyPr>
          <a:lstStyle/>
          <a:p>
            <a:r>
              <a:rPr lang="tr-TR" sz="4100" b="1" i="0" u="none" strike="noStrike" dirty="0" err="1">
                <a:effectLst/>
                <a:latin typeface="Aptos" panose="020B0004020202020204" pitchFamily="34" charset="0"/>
              </a:rPr>
              <a:t>Weekday</a:t>
            </a:r>
            <a:r>
              <a:rPr lang="tr-TR" sz="4100" b="1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sz="4100" b="1" i="0" u="none" strike="noStrike" dirty="0" err="1">
                <a:effectLst/>
                <a:latin typeface="Aptos" panose="020B0004020202020204" pitchFamily="34" charset="0"/>
              </a:rPr>
              <a:t>vs</a:t>
            </a:r>
            <a:r>
              <a:rPr lang="tr-TR" sz="4100" b="1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sz="4100" b="1" i="0" u="none" strike="noStrike" dirty="0" err="1">
                <a:effectLst/>
                <a:latin typeface="Aptos" panose="020B0004020202020204" pitchFamily="34" charset="0"/>
              </a:rPr>
              <a:t>Weekend</a:t>
            </a:r>
            <a:r>
              <a:rPr lang="tr-TR" sz="4100" b="1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sz="4100" b="1" i="0" u="none" strike="noStrike" dirty="0" err="1">
                <a:effectLst/>
                <a:latin typeface="Aptos" panose="020B0004020202020204" pitchFamily="34" charset="0"/>
              </a:rPr>
              <a:t>Walking</a:t>
            </a:r>
            <a:r>
              <a:rPr lang="tr-TR" sz="4100" b="1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sz="4100" b="1" i="0" u="none" strike="noStrike" dirty="0" err="1">
                <a:effectLst/>
                <a:latin typeface="Aptos" panose="020B0004020202020204" pitchFamily="34" charset="0"/>
              </a:rPr>
              <a:t>Distance</a:t>
            </a:r>
            <a:r>
              <a:rPr lang="tr-TR" sz="4100" b="1" i="0" u="none" strike="noStrike" dirty="0">
                <a:effectLst/>
                <a:latin typeface="Aptos" panose="020B0004020202020204" pitchFamily="34" charset="0"/>
              </a:rPr>
              <a:t> Analysis</a:t>
            </a:r>
            <a:br>
              <a:rPr lang="tr-TR" sz="4100" b="1" i="0" u="none" strike="noStrike" dirty="0">
                <a:effectLst/>
                <a:latin typeface="-apple-system"/>
              </a:rPr>
            </a:br>
            <a:endParaRPr lang="en-GB" sz="41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75FEFF5-CF6E-7E6D-E4E6-B1D09824E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252" y="4676011"/>
            <a:ext cx="3698627" cy="1343789"/>
          </a:xfrm>
        </p:spPr>
        <p:txBody>
          <a:bodyPr anchor="b">
            <a:normAutofit/>
          </a:bodyPr>
          <a:lstStyle/>
          <a:p>
            <a:r>
              <a:rPr lang="en-GB" dirty="0"/>
              <a:t>Ege Taş</a:t>
            </a:r>
          </a:p>
          <a:p>
            <a:r>
              <a:rPr lang="en-GB" dirty="0"/>
              <a:t>32378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777A9-087C-B65F-240E-6BF2473915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51"/>
          <a:stretch/>
        </p:blipFill>
        <p:spPr>
          <a:xfrm>
            <a:off x="5096608" y="72874"/>
            <a:ext cx="7018782" cy="6711603"/>
          </a:xfrm>
          <a:custGeom>
            <a:avLst/>
            <a:gdLst/>
            <a:ahLst/>
            <a:cxnLst/>
            <a:rect l="l" t="t" r="r" b="b"/>
            <a:pathLst>
              <a:path w="7018782" h="6732093">
                <a:moveTo>
                  <a:pt x="697647" y="0"/>
                </a:moveTo>
                <a:lnTo>
                  <a:pt x="6321135" y="0"/>
                </a:lnTo>
                <a:cubicBezTo>
                  <a:pt x="6706435" y="0"/>
                  <a:pt x="7018782" y="312347"/>
                  <a:pt x="7018782" y="697647"/>
                </a:cubicBezTo>
                <a:lnTo>
                  <a:pt x="7018782" y="6034446"/>
                </a:lnTo>
                <a:cubicBezTo>
                  <a:pt x="7018782" y="6419746"/>
                  <a:pt x="6706435" y="6732093"/>
                  <a:pt x="6321135" y="6732093"/>
                </a:cubicBezTo>
                <a:lnTo>
                  <a:pt x="697647" y="6732093"/>
                </a:lnTo>
                <a:cubicBezTo>
                  <a:pt x="312347" y="6732093"/>
                  <a:pt x="0" y="6419746"/>
                  <a:pt x="0" y="6034446"/>
                </a:cubicBezTo>
                <a:lnTo>
                  <a:pt x="0" y="697647"/>
                </a:lnTo>
                <a:cubicBezTo>
                  <a:pt x="0" y="312347"/>
                  <a:pt x="312347" y="0"/>
                  <a:pt x="69764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62012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661B49-1F5E-0B9C-4A96-7411E11A4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466" y="89367"/>
            <a:ext cx="9956747" cy="1438780"/>
          </a:xfrm>
        </p:spPr>
        <p:txBody>
          <a:bodyPr/>
          <a:lstStyle/>
          <a:p>
            <a:r>
              <a:rPr lang="en-GB" dirty="0"/>
              <a:t>Findings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64416F-BAEB-17C4-07B2-7978A06AF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66" y="1863028"/>
            <a:ext cx="9956747" cy="3870181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• </a:t>
            </a:r>
            <a:r>
              <a:rPr lang="tr-TR" b="1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Weekday</a:t>
            </a:r>
            <a:r>
              <a:rPr lang="tr-TR" b="1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b="1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Walking</a:t>
            </a:r>
            <a:r>
              <a:rPr lang="tr-TR" b="1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b="1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Distances</a:t>
            </a:r>
            <a:r>
              <a:rPr lang="tr-TR" b="1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:</a:t>
            </a:r>
            <a:endParaRPr lang="tr-TR" dirty="0">
              <a:solidFill>
                <a:schemeClr val="tx1">
                  <a:lumMod val="95000"/>
                </a:schemeClr>
              </a:solidFill>
              <a:effectLst/>
              <a:latin typeface="Aptos" panose="020B0004020202020204" pitchFamily="34" charset="0"/>
            </a:endParaRPr>
          </a:p>
          <a:p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Walking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distances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are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generally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higher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on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weekdays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due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to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structured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schedules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,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such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as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school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and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work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routines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• </a:t>
            </a:r>
            <a:r>
              <a:rPr lang="tr-TR" b="1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Weekend</a:t>
            </a:r>
            <a:r>
              <a:rPr lang="tr-TR" b="1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b="1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Walking</a:t>
            </a:r>
            <a:r>
              <a:rPr lang="tr-TR" b="1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b="1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Distances</a:t>
            </a:r>
            <a:r>
              <a:rPr lang="tr-TR" b="1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:</a:t>
            </a:r>
            <a:endParaRPr lang="tr-TR" dirty="0">
              <a:solidFill>
                <a:schemeClr val="tx1">
                  <a:lumMod val="95000"/>
                </a:schemeClr>
              </a:solidFill>
              <a:effectLst/>
              <a:latin typeface="Aptos" panose="020B0004020202020204" pitchFamily="34" charset="0"/>
            </a:endParaRPr>
          </a:p>
          <a:p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Weekend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distances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show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greater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variability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,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with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lower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medians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likely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due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to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reduced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structured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activities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• </a:t>
            </a:r>
            <a:r>
              <a:rPr lang="tr-TR" b="1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2019 Data </a:t>
            </a:r>
            <a:r>
              <a:rPr lang="tr-TR" b="1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Specifics</a:t>
            </a:r>
            <a:r>
              <a:rPr lang="tr-TR" b="1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:</a:t>
            </a:r>
            <a:endParaRPr lang="tr-TR" dirty="0">
              <a:solidFill>
                <a:schemeClr val="tx1">
                  <a:lumMod val="95000"/>
                </a:schemeClr>
              </a:solidFill>
              <a:effectLst/>
              <a:latin typeface="Aptos" panose="020B0004020202020204" pitchFamily="34" charset="0"/>
            </a:endParaRPr>
          </a:p>
          <a:p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Data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for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2019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starts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from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the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last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months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,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possibly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due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to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the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dataset’s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collection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timeframe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.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Despite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this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limitation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, a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noticeable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increase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in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weekend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walking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distances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can be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observed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,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likely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due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to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school-related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weekend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activities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or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pandemic-related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restrictions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during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early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2020.</a:t>
            </a:r>
          </a:p>
          <a:p>
            <a:endParaRPr lang="en-GB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6DB882B-AB72-31FF-44FC-177CCFED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3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BB3E73-5F84-6736-918B-52658AC4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36CA37-8FEA-A0EB-F33C-D1EF1303A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tr-TR" b="1" i="0" u="none" strike="noStrike" dirty="0">
                <a:effectLst/>
                <a:latin typeface="Aptos" panose="020B0004020202020204" pitchFamily="34" charset="0"/>
              </a:rPr>
              <a:t>Data </a:t>
            </a:r>
            <a:r>
              <a:rPr lang="tr-TR" b="1" i="0" u="none" strike="noStrike" dirty="0" err="1">
                <a:effectLst/>
                <a:latin typeface="Aptos" panose="020B0004020202020204" pitchFamily="34" charset="0"/>
              </a:rPr>
              <a:t>Scope</a:t>
            </a:r>
            <a:r>
              <a:rPr lang="tr-TR" b="1" i="0" u="none" strike="noStrike" dirty="0">
                <a:effectLst/>
                <a:latin typeface="Aptos" panose="020B0004020202020204" pitchFamily="34" charset="0"/>
              </a:rPr>
              <a:t>: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 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The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dataset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only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includes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walking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distances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and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excludes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other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physical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activities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like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gym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workouts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,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which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could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affect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the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overall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activity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measurement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1" i="0" u="none" strike="noStrike" dirty="0">
                <a:effectLst/>
                <a:latin typeface="Aptos" panose="020B0004020202020204" pitchFamily="34" charset="0"/>
              </a:rPr>
              <a:t>2019 Data </a:t>
            </a:r>
            <a:r>
              <a:rPr lang="tr-TR" b="1" i="0" u="none" strike="noStrike" dirty="0" err="1">
                <a:effectLst/>
                <a:latin typeface="Aptos" panose="020B0004020202020204" pitchFamily="34" charset="0"/>
              </a:rPr>
              <a:t>Limitation</a:t>
            </a:r>
            <a:r>
              <a:rPr lang="tr-TR" b="1" i="0" u="none" strike="noStrike" dirty="0">
                <a:effectLst/>
                <a:latin typeface="Aptos" panose="020B0004020202020204" pitchFamily="34" charset="0"/>
              </a:rPr>
              <a:t>: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 Data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from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2019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only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covers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the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last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month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and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coincides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with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the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pandemic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period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,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potentially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skewing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results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due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to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reduced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physical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activity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during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lockdowns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1" i="0" u="none" strike="noStrike" dirty="0" err="1">
                <a:effectLst/>
                <a:latin typeface="Aptos" panose="020B0004020202020204" pitchFamily="34" charset="0"/>
              </a:rPr>
              <a:t>Dataset</a:t>
            </a:r>
            <a:r>
              <a:rPr lang="tr-TR" b="1" i="0" u="none" strike="noStrike" dirty="0">
                <a:effectLst/>
                <a:latin typeface="Aptos" panose="020B0004020202020204" pitchFamily="34" charset="0"/>
              </a:rPr>
              <a:t> Size: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 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The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dataset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is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limited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to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personal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data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and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not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large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enough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for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generalization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.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Additionally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,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the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full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dataset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could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not be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uploaded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to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GitHub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due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to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its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size.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1" i="0" u="none" strike="noStrike" dirty="0" err="1">
                <a:effectLst/>
                <a:latin typeface="Aptos" panose="020B0004020202020204" pitchFamily="34" charset="0"/>
              </a:rPr>
              <a:t>Potential</a:t>
            </a:r>
            <a:r>
              <a:rPr lang="tr-TR" b="1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1" i="0" u="none" strike="noStrike" dirty="0" err="1">
                <a:effectLst/>
                <a:latin typeface="Aptos" panose="020B0004020202020204" pitchFamily="34" charset="0"/>
              </a:rPr>
              <a:t>Bias</a:t>
            </a:r>
            <a:r>
              <a:rPr lang="tr-TR" b="1" i="0" u="none" strike="noStrike" dirty="0">
                <a:effectLst/>
                <a:latin typeface="Aptos" panose="020B0004020202020204" pitchFamily="34" charset="0"/>
              </a:rPr>
              <a:t>: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 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The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limited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timeframe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and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personal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data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may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introduce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bias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and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affect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the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reliability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of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statistical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conclusions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FD3BDF3-C230-AFFE-62B7-74A8F9ED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68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D456FA7-7F79-F479-4B08-FCC355814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578C2B0-E2F9-DA5E-34EE-DC4B64BC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45440"/>
            <a:ext cx="6138594" cy="43980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THANK YOU FOR YOUR TIME AND ATTENTION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2912A6D-2ECA-7327-0DA8-E0CE8CC31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01086"/>
            <a:ext cx="12192000" cy="1156915"/>
          </a:xfrm>
          <a:custGeom>
            <a:avLst/>
            <a:gdLst>
              <a:gd name="connsiteX0" fmla="*/ 0 w 12192000"/>
              <a:gd name="connsiteY0" fmla="*/ 0 h 1156915"/>
              <a:gd name="connsiteX1" fmla="*/ 4114 w 12192000"/>
              <a:gd name="connsiteY1" fmla="*/ 0 h 1156915"/>
              <a:gd name="connsiteX2" fmla="*/ 13428 w 12192000"/>
              <a:gd name="connsiteY2" fmla="*/ 92396 h 1156915"/>
              <a:gd name="connsiteX3" fmla="*/ 660931 w 12192000"/>
              <a:gd name="connsiteY3" fmla="*/ 620126 h 1156915"/>
              <a:gd name="connsiteX4" fmla="*/ 11531069 w 12192000"/>
              <a:gd name="connsiteY4" fmla="*/ 620126 h 1156915"/>
              <a:gd name="connsiteX5" fmla="*/ 12178572 w 12192000"/>
              <a:gd name="connsiteY5" fmla="*/ 92396 h 1156915"/>
              <a:gd name="connsiteX6" fmla="*/ 12187886 w 12192000"/>
              <a:gd name="connsiteY6" fmla="*/ 0 h 1156915"/>
              <a:gd name="connsiteX7" fmla="*/ 12192000 w 12192000"/>
              <a:gd name="connsiteY7" fmla="*/ 0 h 1156915"/>
              <a:gd name="connsiteX8" fmla="*/ 12192000 w 12192000"/>
              <a:gd name="connsiteY8" fmla="*/ 1156915 h 1156915"/>
              <a:gd name="connsiteX9" fmla="*/ 0 w 12192000"/>
              <a:gd name="connsiteY9" fmla="*/ 1156915 h 115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1156915">
                <a:moveTo>
                  <a:pt x="0" y="0"/>
                </a:moveTo>
                <a:lnTo>
                  <a:pt x="4114" y="0"/>
                </a:lnTo>
                <a:lnTo>
                  <a:pt x="13428" y="92396"/>
                </a:lnTo>
                <a:cubicBezTo>
                  <a:pt x="75057" y="393571"/>
                  <a:pt x="341537" y="620126"/>
                  <a:pt x="660931" y="620126"/>
                </a:cubicBezTo>
                <a:lnTo>
                  <a:pt x="11531069" y="620126"/>
                </a:lnTo>
                <a:cubicBezTo>
                  <a:pt x="11850463" y="620126"/>
                  <a:pt x="12116943" y="393571"/>
                  <a:pt x="12178572" y="92396"/>
                </a:cubicBezTo>
                <a:lnTo>
                  <a:pt x="12187886" y="0"/>
                </a:lnTo>
                <a:lnTo>
                  <a:pt x="12192000" y="0"/>
                </a:lnTo>
                <a:lnTo>
                  <a:pt x="12192000" y="1156915"/>
                </a:lnTo>
                <a:lnTo>
                  <a:pt x="0" y="1156915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40C1E7E-163C-92E7-04DA-E51CC959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10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0">
            <a:extLst>
              <a:ext uri="{FF2B5EF4-FFF2-40B4-BE49-F238E27FC236}">
                <a16:creationId xmlns:a16="http://schemas.microsoft.com/office/drawing/2014/main" id="{23D8FF62-652A-F48D-7206-16657E0B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D55672-A306-A6BA-3F47-7EC54049B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965" y="1883228"/>
            <a:ext cx="5168035" cy="3272545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tr-TR" sz="2000" b="1" dirty="0">
                <a:effectLst/>
                <a:latin typeface=".AppleSystemUIFont"/>
              </a:rPr>
              <a:t>My Data Set</a:t>
            </a:r>
            <a:endParaRPr lang="tr-TR" sz="2000" b="1" dirty="0">
              <a:latin typeface=".AppleSystemUIFon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tr-TR" sz="1700" b="1" dirty="0">
                <a:effectLst/>
                <a:latin typeface=".AppleSystemUIFont"/>
              </a:rPr>
              <a:t>-</a:t>
            </a:r>
            <a:r>
              <a:rPr lang="tr-TR" sz="1700" dirty="0" err="1">
                <a:effectLst/>
                <a:latin typeface=".AppleSystemUIFont"/>
              </a:rPr>
              <a:t>Walking</a:t>
            </a:r>
            <a:r>
              <a:rPr lang="tr-TR" sz="1700" dirty="0">
                <a:effectLst/>
                <a:latin typeface=".AppleSystemUIFont"/>
              </a:rPr>
              <a:t> </a:t>
            </a:r>
            <a:r>
              <a:rPr lang="tr-TR" sz="1700" dirty="0" err="1">
                <a:effectLst/>
                <a:latin typeface=".AppleSystemUIFont"/>
              </a:rPr>
              <a:t>distance</a:t>
            </a:r>
            <a:r>
              <a:rPr lang="tr-TR" sz="1700" dirty="0">
                <a:effectLst/>
                <a:latin typeface=".AppleSystemUIFont"/>
              </a:rPr>
              <a:t> data </a:t>
            </a:r>
            <a:r>
              <a:rPr lang="tr-TR" sz="1700" dirty="0" err="1">
                <a:effectLst/>
                <a:latin typeface=".AppleSystemUIFont"/>
              </a:rPr>
              <a:t>collected</a:t>
            </a:r>
            <a:r>
              <a:rPr lang="tr-TR" sz="1700" dirty="0">
                <a:effectLst/>
                <a:latin typeface=".AppleSystemUIFont"/>
              </a:rPr>
              <a:t> </a:t>
            </a:r>
            <a:r>
              <a:rPr lang="tr-TR" sz="1700" dirty="0" err="1">
                <a:effectLst/>
                <a:latin typeface=".AppleSystemUIFont"/>
              </a:rPr>
              <a:t>from</a:t>
            </a:r>
            <a:r>
              <a:rPr lang="tr-TR" sz="1700" dirty="0">
                <a:effectLst/>
                <a:latin typeface=".AppleSystemUIFont"/>
              </a:rPr>
              <a:t> Apple </a:t>
            </a:r>
            <a:r>
              <a:rPr lang="tr-TR" sz="1700" dirty="0" err="1">
                <a:effectLst/>
                <a:latin typeface=".AppleSystemUIFont"/>
              </a:rPr>
              <a:t>Health</a:t>
            </a:r>
            <a:r>
              <a:rPr lang="tr-TR" sz="1700" dirty="0">
                <a:effectLst/>
                <a:latin typeface=".AppleSystemUIFont"/>
              </a:rPr>
              <a:t> </a:t>
            </a:r>
            <a:r>
              <a:rPr lang="tr-TR" sz="1700" dirty="0" err="1">
                <a:effectLst/>
                <a:latin typeface=".AppleSystemUIFont"/>
              </a:rPr>
              <a:t>App</a:t>
            </a:r>
            <a:r>
              <a:rPr lang="tr-TR" sz="1700" dirty="0">
                <a:effectLst/>
                <a:latin typeface=".AppleSystemUIFont"/>
              </a:rPr>
              <a:t>.</a:t>
            </a:r>
          </a:p>
          <a:p>
            <a:pPr marL="0" indent="0">
              <a:lnSpc>
                <a:spcPct val="110000"/>
              </a:lnSpc>
              <a:spcBef>
                <a:spcPts val="900"/>
              </a:spcBef>
              <a:buNone/>
            </a:pPr>
            <a:r>
              <a:rPr lang="tr-TR" sz="1700" dirty="0">
                <a:effectLst/>
                <a:latin typeface=".AppleSystemUIFont"/>
              </a:rPr>
              <a:t>-Data </a:t>
            </a:r>
            <a:r>
              <a:rPr lang="tr-TR" sz="1700" dirty="0" err="1">
                <a:effectLst/>
                <a:latin typeface=".AppleSystemUIFont"/>
              </a:rPr>
              <a:t>spans</a:t>
            </a:r>
            <a:r>
              <a:rPr lang="tr-TR" sz="1700" dirty="0">
                <a:effectLst/>
                <a:latin typeface=".AppleSystemUIFont"/>
              </a:rPr>
              <a:t> </a:t>
            </a:r>
            <a:r>
              <a:rPr lang="tr-TR" sz="1700" dirty="0" err="1">
                <a:effectLst/>
                <a:latin typeface=".AppleSystemUIFont"/>
              </a:rPr>
              <a:t>from</a:t>
            </a:r>
            <a:r>
              <a:rPr lang="tr-TR" sz="1700" dirty="0">
                <a:effectLst/>
                <a:latin typeface=".AppleSystemUIFont"/>
              </a:rPr>
              <a:t> </a:t>
            </a:r>
            <a:r>
              <a:rPr lang="tr-TR" sz="1700" b="1" dirty="0" err="1">
                <a:effectLst/>
                <a:latin typeface=".AppleSystemUIFont"/>
              </a:rPr>
              <a:t>October</a:t>
            </a:r>
            <a:r>
              <a:rPr lang="tr-TR" sz="1700" b="1" dirty="0">
                <a:effectLst/>
                <a:latin typeface=".AppleSystemUIFont"/>
              </a:rPr>
              <a:t> 2019</a:t>
            </a:r>
            <a:r>
              <a:rPr lang="tr-TR" sz="1700" dirty="0">
                <a:effectLst/>
                <a:latin typeface=".AppleSystemUIFont"/>
              </a:rPr>
              <a:t> </a:t>
            </a:r>
            <a:r>
              <a:rPr lang="tr-TR" sz="1700" dirty="0" err="1">
                <a:effectLst/>
                <a:latin typeface=".AppleSystemUIFont"/>
              </a:rPr>
              <a:t>to</a:t>
            </a:r>
            <a:r>
              <a:rPr lang="tr-TR" sz="1700" dirty="0">
                <a:effectLst/>
                <a:latin typeface=".AppleSystemUIFont"/>
              </a:rPr>
              <a:t> </a:t>
            </a:r>
            <a:r>
              <a:rPr lang="tr-TR" sz="1700" b="1" dirty="0">
                <a:effectLst/>
                <a:latin typeface=".AppleSystemUIFont"/>
              </a:rPr>
              <a:t> </a:t>
            </a:r>
            <a:r>
              <a:rPr lang="tr-TR" sz="1700" b="1" dirty="0" err="1">
                <a:effectLst/>
                <a:latin typeface=".AppleSystemUIFont"/>
              </a:rPr>
              <a:t>January</a:t>
            </a:r>
            <a:r>
              <a:rPr lang="tr-TR" sz="1700" b="1" dirty="0">
                <a:effectLst/>
                <a:latin typeface=".AppleSystemUIFont"/>
              </a:rPr>
              <a:t> 2025</a:t>
            </a:r>
            <a:r>
              <a:rPr lang="tr-TR" sz="1700" dirty="0">
                <a:effectLst/>
                <a:latin typeface=".AppleSystemUIFont"/>
              </a:rPr>
              <a:t>.</a:t>
            </a:r>
          </a:p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tr-TR" sz="2000" b="1" dirty="0" err="1">
                <a:effectLst/>
                <a:latin typeface=".AppleSystemUIFont"/>
              </a:rPr>
              <a:t>Dataset</a:t>
            </a:r>
            <a:r>
              <a:rPr lang="tr-TR" sz="2000" b="1" dirty="0">
                <a:effectLst/>
                <a:latin typeface=".AppleSystemUIFont"/>
              </a:rPr>
              <a:t> </a:t>
            </a:r>
            <a:r>
              <a:rPr lang="tr-TR" sz="2000" b="1" dirty="0" err="1">
                <a:effectLst/>
                <a:latin typeface=".AppleSystemUIFont"/>
              </a:rPr>
              <a:t>includes</a:t>
            </a:r>
            <a:r>
              <a:rPr lang="tr-TR" sz="2000" b="1" dirty="0">
                <a:effectLst/>
                <a:latin typeface=".AppleSystemUIFont"/>
              </a:rPr>
              <a:t>:</a:t>
            </a:r>
          </a:p>
          <a:p>
            <a:pPr marL="0" indent="0">
              <a:lnSpc>
                <a:spcPct val="110000"/>
              </a:lnSpc>
              <a:spcBef>
                <a:spcPts val="900"/>
              </a:spcBef>
              <a:buNone/>
            </a:pPr>
            <a:r>
              <a:rPr lang="tr-TR" sz="1700" b="1" dirty="0">
                <a:latin typeface=".AppleSystemUIFont"/>
              </a:rPr>
              <a:t>-</a:t>
            </a:r>
            <a:r>
              <a:rPr lang="tr-TR" sz="1700" b="1" dirty="0" err="1">
                <a:effectLst/>
                <a:latin typeface=".AppleSystemUIFont"/>
              </a:rPr>
              <a:t>Date</a:t>
            </a:r>
            <a:r>
              <a:rPr lang="tr-TR" sz="1700" dirty="0">
                <a:effectLst/>
                <a:latin typeface=".AppleSystemUIFont"/>
              </a:rPr>
              <a:t>: </a:t>
            </a:r>
            <a:r>
              <a:rPr lang="tr-TR" sz="1700" dirty="0" err="1">
                <a:effectLst/>
                <a:latin typeface=".AppleSystemUIFont"/>
              </a:rPr>
              <a:t>To</a:t>
            </a:r>
            <a:r>
              <a:rPr lang="tr-TR" sz="1700" dirty="0">
                <a:effectLst/>
                <a:latin typeface=".AppleSystemUIFont"/>
              </a:rPr>
              <a:t> </a:t>
            </a:r>
            <a:r>
              <a:rPr lang="tr-TR" sz="1700" dirty="0" err="1">
                <a:effectLst/>
                <a:latin typeface=".AppleSystemUIFont"/>
              </a:rPr>
              <a:t>distinguish</a:t>
            </a:r>
            <a:r>
              <a:rPr lang="tr-TR" sz="1700" dirty="0">
                <a:effectLst/>
                <a:latin typeface=".AppleSystemUIFont"/>
              </a:rPr>
              <a:t> </a:t>
            </a:r>
            <a:r>
              <a:rPr lang="tr-TR" sz="1700" dirty="0" err="1">
                <a:effectLst/>
                <a:latin typeface=".AppleSystemUIFont"/>
              </a:rPr>
              <a:t>weekdays</a:t>
            </a:r>
            <a:r>
              <a:rPr lang="tr-TR" sz="1700" dirty="0">
                <a:effectLst/>
                <a:latin typeface=".AppleSystemUIFont"/>
              </a:rPr>
              <a:t> </a:t>
            </a:r>
            <a:r>
              <a:rPr lang="tr-TR" sz="1700" dirty="0" err="1">
                <a:effectLst/>
                <a:latin typeface=".AppleSystemUIFont"/>
              </a:rPr>
              <a:t>and</a:t>
            </a:r>
            <a:r>
              <a:rPr lang="tr-TR" sz="1700" dirty="0">
                <a:effectLst/>
                <a:latin typeface=".AppleSystemUIFont"/>
              </a:rPr>
              <a:t> </a:t>
            </a:r>
            <a:r>
              <a:rPr lang="tr-TR" sz="1700" dirty="0" err="1">
                <a:effectLst/>
                <a:latin typeface=".AppleSystemUIFont"/>
              </a:rPr>
              <a:t>weekends</a:t>
            </a:r>
            <a:r>
              <a:rPr lang="tr-TR" sz="1700" dirty="0">
                <a:effectLst/>
                <a:latin typeface=".AppleSystemUIFont"/>
              </a:rPr>
              <a:t>.</a:t>
            </a:r>
          </a:p>
          <a:p>
            <a:pPr marL="0" indent="0">
              <a:lnSpc>
                <a:spcPct val="110000"/>
              </a:lnSpc>
              <a:spcBef>
                <a:spcPts val="900"/>
              </a:spcBef>
              <a:buNone/>
            </a:pPr>
            <a:r>
              <a:rPr lang="tr-TR" sz="1700" b="1" dirty="0">
                <a:latin typeface=".AppleSystemUIFont"/>
              </a:rPr>
              <a:t>-</a:t>
            </a:r>
            <a:r>
              <a:rPr lang="tr-TR" sz="1700" b="1" dirty="0" err="1">
                <a:effectLst/>
                <a:latin typeface=".AppleSystemUIFont"/>
              </a:rPr>
              <a:t>Walking</a:t>
            </a:r>
            <a:r>
              <a:rPr lang="tr-TR" sz="1700" b="1" dirty="0">
                <a:effectLst/>
                <a:latin typeface=".AppleSystemUIFont"/>
              </a:rPr>
              <a:t> </a:t>
            </a:r>
            <a:r>
              <a:rPr lang="tr-TR" sz="1700" b="1" dirty="0" err="1">
                <a:effectLst/>
                <a:latin typeface=".AppleSystemUIFont"/>
              </a:rPr>
              <a:t>Distance</a:t>
            </a:r>
            <a:r>
              <a:rPr lang="tr-TR" sz="1700" b="1" dirty="0">
                <a:effectLst/>
                <a:latin typeface=".AppleSystemUIFont"/>
              </a:rPr>
              <a:t> (km)</a:t>
            </a:r>
            <a:r>
              <a:rPr lang="tr-TR" sz="1700" dirty="0">
                <a:effectLst/>
                <a:latin typeface=".AppleSystemUIFont"/>
              </a:rPr>
              <a:t>: </a:t>
            </a:r>
            <a:r>
              <a:rPr lang="tr-TR" sz="1700" dirty="0" err="1">
                <a:effectLst/>
                <a:latin typeface=".AppleSystemUIFont"/>
              </a:rPr>
              <a:t>The</a:t>
            </a:r>
            <a:r>
              <a:rPr lang="tr-TR" sz="1700" dirty="0">
                <a:effectLst/>
                <a:latin typeface=".AppleSystemUIFont"/>
              </a:rPr>
              <a:t> total </a:t>
            </a:r>
            <a:r>
              <a:rPr lang="tr-TR" sz="1700" dirty="0" err="1">
                <a:effectLst/>
                <a:latin typeface=".AppleSystemUIFont"/>
              </a:rPr>
              <a:t>distance</a:t>
            </a:r>
            <a:r>
              <a:rPr lang="tr-TR" sz="1700" dirty="0">
                <a:effectLst/>
                <a:latin typeface=".AppleSystemUIFont"/>
              </a:rPr>
              <a:t> </a:t>
            </a:r>
            <a:r>
              <a:rPr lang="tr-TR" sz="1700" dirty="0" err="1">
                <a:effectLst/>
                <a:latin typeface=".AppleSystemUIFont"/>
              </a:rPr>
              <a:t>walked</a:t>
            </a:r>
            <a:r>
              <a:rPr lang="tr-TR" sz="1700" dirty="0">
                <a:effectLst/>
                <a:latin typeface=".AppleSystemUIFont"/>
              </a:rPr>
              <a:t> </a:t>
            </a:r>
            <a:r>
              <a:rPr lang="tr-TR" sz="1700" dirty="0" err="1">
                <a:effectLst/>
                <a:latin typeface=".AppleSystemUIFont"/>
              </a:rPr>
              <a:t>each</a:t>
            </a:r>
            <a:r>
              <a:rPr lang="tr-TR" sz="1700" dirty="0">
                <a:effectLst/>
                <a:latin typeface=".AppleSystemUIFont"/>
              </a:rPr>
              <a:t> </a:t>
            </a:r>
            <a:r>
              <a:rPr lang="tr-TR" sz="1700" dirty="0" err="1">
                <a:effectLst/>
                <a:latin typeface=".AppleSystemUIFont"/>
              </a:rPr>
              <a:t>day</a:t>
            </a:r>
            <a:r>
              <a:rPr lang="tr-TR" sz="1700" dirty="0">
                <a:effectLst/>
                <a:latin typeface=".AppleSystemUIFont"/>
              </a:rPr>
              <a:t>.</a:t>
            </a:r>
          </a:p>
          <a:p>
            <a:pPr>
              <a:lnSpc>
                <a:spcPct val="110000"/>
              </a:lnSpc>
            </a:pPr>
            <a:endParaRPr lang="en-GB" sz="1700" dirty="0">
              <a:highlight>
                <a:srgbClr val="FFFF00"/>
              </a:highlight>
            </a:endParaRPr>
          </a:p>
        </p:txBody>
      </p:sp>
      <p:sp>
        <p:nvSpPr>
          <p:cNvPr id="1036" name="Freeform: Shape 1032">
            <a:extLst>
              <a:ext uri="{FF2B5EF4-FFF2-40B4-BE49-F238E27FC236}">
                <a16:creationId xmlns:a16="http://schemas.microsoft.com/office/drawing/2014/main" id="{16CCAF2B-5EB9-CC77-572F-64B77A831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7141" y="0"/>
            <a:ext cx="5054861" cy="6858000"/>
          </a:xfrm>
          <a:custGeom>
            <a:avLst/>
            <a:gdLst>
              <a:gd name="connsiteX0" fmla="*/ 677913 w 5054861"/>
              <a:gd name="connsiteY0" fmla="*/ 0 h 6858000"/>
              <a:gd name="connsiteX1" fmla="*/ 5054861 w 5054861"/>
              <a:gd name="connsiteY1" fmla="*/ 0 h 6858000"/>
              <a:gd name="connsiteX2" fmla="*/ 5054861 w 5054861"/>
              <a:gd name="connsiteY2" fmla="*/ 6858000 h 6858000"/>
              <a:gd name="connsiteX3" fmla="*/ 677913 w 5054861"/>
              <a:gd name="connsiteY3" fmla="*/ 6858000 h 6858000"/>
              <a:gd name="connsiteX4" fmla="*/ 0 w 5054861"/>
              <a:gd name="connsiteY4" fmla="*/ 6180087 h 6858000"/>
              <a:gd name="connsiteX5" fmla="*/ 0 w 5054861"/>
              <a:gd name="connsiteY5" fmla="*/ 677913 h 6858000"/>
              <a:gd name="connsiteX6" fmla="*/ 677913 w 505486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4861" h="6858000">
                <a:moveTo>
                  <a:pt x="677913" y="0"/>
                </a:moveTo>
                <a:lnTo>
                  <a:pt x="5054861" y="0"/>
                </a:lnTo>
                <a:lnTo>
                  <a:pt x="505486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Monitoring your health on Apple iPhone | Learning Module | Resources to  help achieve your health goals Online Course">
            <a:extLst>
              <a:ext uri="{FF2B5EF4-FFF2-40B4-BE49-F238E27FC236}">
                <a16:creationId xmlns:a16="http://schemas.microsoft.com/office/drawing/2014/main" id="{D70C82B1-3A91-9EE0-6E1E-3752BA89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0725" y="838200"/>
            <a:ext cx="3338665" cy="242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019B8820-ECAC-832D-F59E-31513A720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133" y="3133165"/>
            <a:ext cx="5345003" cy="3193638"/>
          </a:xfrm>
          <a:prstGeom prst="rect">
            <a:avLst/>
          </a:prstGeom>
        </p:spPr>
      </p:pic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D9DED27-8CC3-F78B-53E7-14A72A594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16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876D2B9-2E99-23C0-A25B-77784F231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3B52C52-859E-BDB4-49FB-A863ADB7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753034"/>
            <a:ext cx="4025406" cy="1799665"/>
          </a:xfrm>
        </p:spPr>
        <p:txBody>
          <a:bodyPr anchor="t">
            <a:normAutofit/>
          </a:bodyPr>
          <a:lstStyle/>
          <a:p>
            <a:r>
              <a:rPr lang="en-GB" dirty="0"/>
              <a:t>Hypothesis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8C4838-60B0-7127-C41B-E8965CDEF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20" y="161364"/>
            <a:ext cx="4594452" cy="3892743"/>
          </a:xfrm>
        </p:spPr>
        <p:txBody>
          <a:bodyPr anchor="b">
            <a:normAutofit/>
          </a:bodyPr>
          <a:lstStyle/>
          <a:p>
            <a:r>
              <a:rPr lang="tr-TR" b="0" i="1" u="none" strike="noStrike" dirty="0">
                <a:effectLst/>
                <a:latin typeface="-apple-system"/>
              </a:rPr>
              <a:t>"My </a:t>
            </a:r>
            <a:r>
              <a:rPr lang="tr-TR" b="0" i="1" u="none" strike="noStrike" dirty="0" err="1">
                <a:effectLst/>
                <a:latin typeface="-apple-system"/>
              </a:rPr>
              <a:t>walking</a:t>
            </a:r>
            <a:r>
              <a:rPr lang="tr-TR" b="0" i="1" u="none" strike="noStrike" dirty="0">
                <a:effectLst/>
                <a:latin typeface="-apple-system"/>
              </a:rPr>
              <a:t> </a:t>
            </a:r>
            <a:r>
              <a:rPr lang="tr-TR" b="0" i="1" u="none" strike="noStrike" dirty="0" err="1">
                <a:effectLst/>
                <a:latin typeface="-apple-system"/>
              </a:rPr>
              <a:t>distance</a:t>
            </a:r>
            <a:r>
              <a:rPr lang="tr-TR" b="0" i="1" u="none" strike="noStrike" dirty="0">
                <a:effectLst/>
                <a:latin typeface="-apple-system"/>
              </a:rPr>
              <a:t> is </a:t>
            </a:r>
            <a:r>
              <a:rPr lang="tr-TR" b="0" i="1" u="none" strike="noStrike" dirty="0" err="1">
                <a:effectLst/>
                <a:latin typeface="-apple-system"/>
              </a:rPr>
              <a:t>higher</a:t>
            </a:r>
            <a:r>
              <a:rPr lang="tr-TR" b="0" i="1" u="none" strike="noStrike" dirty="0">
                <a:effectLst/>
                <a:latin typeface="-apple-system"/>
              </a:rPr>
              <a:t> on </a:t>
            </a:r>
            <a:r>
              <a:rPr lang="tr-TR" b="0" i="1" u="none" strike="noStrike" dirty="0" err="1">
                <a:effectLst/>
                <a:latin typeface="-apple-system"/>
              </a:rPr>
              <a:t>weekdays</a:t>
            </a:r>
            <a:r>
              <a:rPr lang="tr-TR" b="0" i="1" u="none" strike="noStrike" dirty="0">
                <a:effectLst/>
                <a:latin typeface="-apple-system"/>
              </a:rPr>
              <a:t> </a:t>
            </a:r>
            <a:r>
              <a:rPr lang="tr-TR" b="0" i="1" u="none" strike="noStrike" dirty="0" err="1">
                <a:effectLst/>
                <a:latin typeface="-apple-system"/>
              </a:rPr>
              <a:t>because</a:t>
            </a:r>
            <a:r>
              <a:rPr lang="tr-TR" b="0" i="1" u="none" strike="noStrike" dirty="0">
                <a:effectLst/>
                <a:latin typeface="-apple-system"/>
              </a:rPr>
              <a:t> I </a:t>
            </a:r>
            <a:r>
              <a:rPr lang="tr-TR" b="0" i="1" u="none" strike="noStrike" dirty="0" err="1">
                <a:effectLst/>
                <a:latin typeface="-apple-system"/>
              </a:rPr>
              <a:t>spend</a:t>
            </a:r>
            <a:r>
              <a:rPr lang="tr-TR" b="0" i="1" u="none" strike="noStrike" dirty="0">
                <a:effectLst/>
                <a:latin typeface="-apple-system"/>
              </a:rPr>
              <a:t> </a:t>
            </a:r>
            <a:r>
              <a:rPr lang="tr-TR" b="0" i="1" u="none" strike="noStrike" dirty="0" err="1">
                <a:effectLst/>
                <a:latin typeface="-apple-system"/>
              </a:rPr>
              <a:t>more</a:t>
            </a:r>
            <a:r>
              <a:rPr lang="tr-TR" b="0" i="1" u="none" strike="noStrike" dirty="0">
                <a:effectLst/>
                <a:latin typeface="-apple-system"/>
              </a:rPr>
              <a:t> time at </a:t>
            </a:r>
            <a:r>
              <a:rPr lang="tr-TR" b="0" i="1" u="none" strike="noStrike" dirty="0" err="1">
                <a:effectLst/>
                <a:latin typeface="-apple-system"/>
              </a:rPr>
              <a:t>school</a:t>
            </a:r>
            <a:r>
              <a:rPr lang="tr-TR" b="0" i="1" u="none" strike="noStrike" dirty="0">
                <a:effectLst/>
                <a:latin typeface="-apple-system"/>
              </a:rPr>
              <a:t> </a:t>
            </a:r>
            <a:r>
              <a:rPr lang="tr-TR" b="0" i="1" u="none" strike="noStrike" dirty="0" err="1">
                <a:effectLst/>
                <a:latin typeface="-apple-system"/>
              </a:rPr>
              <a:t>and</a:t>
            </a:r>
            <a:r>
              <a:rPr lang="tr-TR" b="0" i="1" u="none" strike="noStrike" dirty="0">
                <a:effectLst/>
                <a:latin typeface="-apple-system"/>
              </a:rPr>
              <a:t> </a:t>
            </a:r>
            <a:r>
              <a:rPr lang="tr-TR" b="0" i="1" u="none" strike="noStrike" dirty="0" err="1">
                <a:effectLst/>
                <a:latin typeface="-apple-system"/>
              </a:rPr>
              <a:t>attending</a:t>
            </a:r>
            <a:r>
              <a:rPr lang="tr-TR" b="0" i="1" u="none" strike="noStrike" dirty="0">
                <a:effectLst/>
                <a:latin typeface="-apple-system"/>
              </a:rPr>
              <a:t> </a:t>
            </a:r>
            <a:r>
              <a:rPr lang="tr-TR" b="0" i="1" u="none" strike="noStrike" dirty="0" err="1">
                <a:effectLst/>
                <a:latin typeface="-apple-system"/>
              </a:rPr>
              <a:t>classes</a:t>
            </a:r>
            <a:r>
              <a:rPr lang="tr-TR" b="0" i="1" u="none" strike="noStrike" dirty="0">
                <a:effectLst/>
                <a:latin typeface="-apple-system"/>
              </a:rPr>
              <a:t>, </a:t>
            </a:r>
            <a:r>
              <a:rPr lang="tr-TR" b="0" i="1" u="none" strike="noStrike" dirty="0" err="1">
                <a:effectLst/>
                <a:latin typeface="-apple-system"/>
              </a:rPr>
              <a:t>whereas</a:t>
            </a:r>
            <a:r>
              <a:rPr lang="tr-TR" b="0" i="1" u="none" strike="noStrike" dirty="0">
                <a:effectLst/>
                <a:latin typeface="-apple-system"/>
              </a:rPr>
              <a:t> on </a:t>
            </a:r>
            <a:r>
              <a:rPr lang="tr-TR" b="0" i="1" u="none" strike="noStrike" dirty="0" err="1">
                <a:effectLst/>
                <a:latin typeface="-apple-system"/>
              </a:rPr>
              <a:t>weekends</a:t>
            </a:r>
            <a:r>
              <a:rPr lang="tr-TR" b="0" i="1" u="none" strike="noStrike" dirty="0">
                <a:effectLst/>
                <a:latin typeface="-apple-system"/>
              </a:rPr>
              <a:t>, </a:t>
            </a:r>
            <a:r>
              <a:rPr lang="tr-TR" b="0" i="1" u="none" strike="noStrike" dirty="0" err="1">
                <a:effectLst/>
                <a:latin typeface="-apple-system"/>
              </a:rPr>
              <a:t>my</a:t>
            </a:r>
            <a:r>
              <a:rPr lang="tr-TR" b="0" i="1" u="none" strike="noStrike" dirty="0">
                <a:effectLst/>
                <a:latin typeface="-apple-system"/>
              </a:rPr>
              <a:t> </a:t>
            </a:r>
            <a:r>
              <a:rPr lang="tr-TR" b="0" i="1" u="none" strike="noStrike" dirty="0" err="1">
                <a:effectLst/>
                <a:latin typeface="-apple-system"/>
              </a:rPr>
              <a:t>physical</a:t>
            </a:r>
            <a:r>
              <a:rPr lang="tr-TR" b="0" i="1" u="none" strike="noStrike" dirty="0">
                <a:effectLst/>
                <a:latin typeface="-apple-system"/>
              </a:rPr>
              <a:t> </a:t>
            </a:r>
            <a:r>
              <a:rPr lang="tr-TR" b="0" i="1" u="none" strike="noStrike" dirty="0" err="1">
                <a:effectLst/>
                <a:latin typeface="-apple-system"/>
              </a:rPr>
              <a:t>activity</a:t>
            </a:r>
            <a:r>
              <a:rPr lang="tr-TR" b="0" i="1" u="none" strike="noStrike" dirty="0">
                <a:effectLst/>
                <a:latin typeface="-apple-system"/>
              </a:rPr>
              <a:t> </a:t>
            </a:r>
            <a:r>
              <a:rPr lang="tr-TR" b="0" i="1" u="none" strike="noStrike" dirty="0" err="1">
                <a:effectLst/>
                <a:latin typeface="-apple-system"/>
              </a:rPr>
              <a:t>levels</a:t>
            </a:r>
            <a:r>
              <a:rPr lang="tr-TR" b="0" i="1" u="none" strike="noStrike" dirty="0">
                <a:effectLst/>
                <a:latin typeface="-apple-system"/>
              </a:rPr>
              <a:t> </a:t>
            </a:r>
            <a:r>
              <a:rPr lang="tr-TR" b="0" i="1" u="none" strike="noStrike" dirty="0" err="1">
                <a:effectLst/>
                <a:latin typeface="-apple-system"/>
              </a:rPr>
              <a:t>decrease</a:t>
            </a:r>
            <a:r>
              <a:rPr lang="tr-TR" b="0" i="1" u="none" strike="noStrike" dirty="0">
                <a:effectLst/>
                <a:latin typeface="-apple-system"/>
              </a:rPr>
              <a:t>."</a:t>
            </a:r>
            <a:endParaRPr lang="en-GB" dirty="0"/>
          </a:p>
        </p:txBody>
      </p:sp>
      <p:pic>
        <p:nvPicPr>
          <p:cNvPr id="16" name="Resim 15" descr="bulut, gökyüzü, kişi, şahıs, dış mekan içeren bir resim&#10;&#10;Açıklama otomatik olarak oluşturuldu">
            <a:extLst>
              <a:ext uri="{FF2B5EF4-FFF2-40B4-BE49-F238E27FC236}">
                <a16:creationId xmlns:a16="http://schemas.microsoft.com/office/drawing/2014/main" id="{7C613589-49B6-9EA4-AFFF-37AD5CFA5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4842" r="1" b="6974"/>
          <a:stretch/>
        </p:blipFill>
        <p:spPr>
          <a:xfrm>
            <a:off x="5101149" y="432186"/>
            <a:ext cx="7090851" cy="6425814"/>
          </a:xfrm>
          <a:custGeom>
            <a:avLst/>
            <a:gdLst/>
            <a:ahLst/>
            <a:cxnLst/>
            <a:rect l="l" t="t" r="r" b="b"/>
            <a:pathLst>
              <a:path w="7090851" h="6874453">
                <a:moveTo>
                  <a:pt x="679539" y="0"/>
                </a:moveTo>
                <a:lnTo>
                  <a:pt x="7090851" y="0"/>
                </a:lnTo>
                <a:lnTo>
                  <a:pt x="7090851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</p:spPr>
      </p:pic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E2142B5-66FD-F010-5999-58976D9D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32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23D8FF62-652A-F48D-7206-16657E0B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FB93051-7383-637B-7FDA-C5F66708E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750162"/>
            <a:ext cx="5202725" cy="1802538"/>
          </a:xfrm>
        </p:spPr>
        <p:txBody>
          <a:bodyPr anchor="t">
            <a:normAutofit/>
          </a:bodyPr>
          <a:lstStyle/>
          <a:p>
            <a:r>
              <a:rPr lang="en-GB" dirty="0"/>
              <a:t>Exploratory Data Analysis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4810F8-7616-69CF-3B71-50BBC20C7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86" y="1947226"/>
            <a:ext cx="5170977" cy="3555138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tr-TR" b="1" dirty="0" err="1">
                <a:effectLst/>
                <a:latin typeface="Aptos" panose="020B0004020202020204" pitchFamily="34" charset="0"/>
              </a:rPr>
              <a:t>Initial</a:t>
            </a:r>
            <a:r>
              <a:rPr lang="tr-TR" b="1" dirty="0">
                <a:effectLst/>
                <a:latin typeface="Aptos" panose="020B0004020202020204" pitchFamily="34" charset="0"/>
              </a:rPr>
              <a:t> </a:t>
            </a:r>
            <a:r>
              <a:rPr lang="tr-TR" b="1" dirty="0" err="1">
                <a:effectLst/>
                <a:latin typeface="Aptos" panose="020B0004020202020204" pitchFamily="34" charset="0"/>
              </a:rPr>
              <a:t>Insights</a:t>
            </a:r>
            <a:r>
              <a:rPr lang="tr-TR" b="1" dirty="0">
                <a:effectLst/>
                <a:latin typeface="Aptos" panose="020B0004020202020204" pitchFamily="34" charset="0"/>
              </a:rPr>
              <a:t>:</a:t>
            </a:r>
            <a:endParaRPr lang="tr-TR" dirty="0">
              <a:effectLst/>
              <a:latin typeface="Aptos" panose="020B0004020202020204" pitchFamily="34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tr-TR" dirty="0">
                <a:effectLst/>
                <a:latin typeface="Aptos" panose="020B0004020202020204" pitchFamily="34" charset="0"/>
              </a:rPr>
              <a:t>• </a:t>
            </a:r>
            <a:r>
              <a:rPr lang="tr-TR" dirty="0" err="1">
                <a:effectLst/>
                <a:latin typeface="Aptos" panose="020B0004020202020204" pitchFamily="34" charset="0"/>
              </a:rPr>
              <a:t>Exploring</a:t>
            </a:r>
            <a:r>
              <a:rPr lang="tr-TR" dirty="0"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effectLst/>
                <a:latin typeface="Aptos" panose="020B0004020202020204" pitchFamily="34" charset="0"/>
              </a:rPr>
              <a:t>walking</a:t>
            </a:r>
            <a:r>
              <a:rPr lang="tr-TR" dirty="0"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effectLst/>
                <a:latin typeface="Aptos" panose="020B0004020202020204" pitchFamily="34" charset="0"/>
              </a:rPr>
              <a:t>distance</a:t>
            </a:r>
            <a:r>
              <a:rPr lang="tr-TR" dirty="0"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effectLst/>
                <a:latin typeface="Aptos" panose="020B0004020202020204" pitchFamily="34" charset="0"/>
              </a:rPr>
              <a:t>trends</a:t>
            </a:r>
            <a:r>
              <a:rPr lang="tr-TR" dirty="0"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effectLst/>
                <a:latin typeface="Aptos" panose="020B0004020202020204" pitchFamily="34" charset="0"/>
              </a:rPr>
              <a:t>for</a:t>
            </a:r>
            <a:r>
              <a:rPr lang="tr-TR" dirty="0"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effectLst/>
                <a:latin typeface="Aptos" panose="020B0004020202020204" pitchFamily="34" charset="0"/>
              </a:rPr>
              <a:t>weekdays</a:t>
            </a:r>
            <a:r>
              <a:rPr lang="tr-TR" dirty="0"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effectLst/>
                <a:latin typeface="Aptos" panose="020B0004020202020204" pitchFamily="34" charset="0"/>
              </a:rPr>
              <a:t>and</a:t>
            </a:r>
            <a:r>
              <a:rPr lang="tr-TR" dirty="0"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effectLst/>
                <a:latin typeface="Aptos" panose="020B0004020202020204" pitchFamily="34" charset="0"/>
              </a:rPr>
              <a:t>weekends</a:t>
            </a:r>
            <a:r>
              <a:rPr lang="tr-TR" dirty="0">
                <a:effectLst/>
                <a:latin typeface="Aptos" panose="020B0004020202020204" pitchFamily="34" charset="0"/>
              </a:rPr>
              <a:t>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tr-TR" dirty="0">
                <a:effectLst/>
                <a:latin typeface="Aptos" panose="020B0004020202020204" pitchFamily="34" charset="0"/>
              </a:rPr>
              <a:t>• </a:t>
            </a:r>
            <a:r>
              <a:rPr lang="tr-TR" dirty="0" err="1">
                <a:effectLst/>
                <a:latin typeface="Aptos" panose="020B0004020202020204" pitchFamily="34" charset="0"/>
              </a:rPr>
              <a:t>Investigating</a:t>
            </a:r>
            <a:r>
              <a:rPr lang="tr-TR" dirty="0"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effectLst/>
                <a:latin typeface="Aptos" panose="020B0004020202020204" pitchFamily="34" charset="0"/>
              </a:rPr>
              <a:t>seasonal</a:t>
            </a:r>
            <a:r>
              <a:rPr lang="tr-TR" dirty="0"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effectLst/>
                <a:latin typeface="Aptos" panose="020B0004020202020204" pitchFamily="34" charset="0"/>
              </a:rPr>
              <a:t>patterns</a:t>
            </a:r>
            <a:r>
              <a:rPr lang="tr-TR" dirty="0"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effectLst/>
                <a:latin typeface="Aptos" panose="020B0004020202020204" pitchFamily="34" charset="0"/>
              </a:rPr>
              <a:t>and</a:t>
            </a:r>
            <a:r>
              <a:rPr lang="tr-TR" dirty="0"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effectLst/>
                <a:latin typeface="Aptos" panose="020B0004020202020204" pitchFamily="34" charset="0"/>
              </a:rPr>
              <a:t>yearly</a:t>
            </a:r>
            <a:r>
              <a:rPr lang="tr-TR" dirty="0"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effectLst/>
                <a:latin typeface="Aptos" panose="020B0004020202020204" pitchFamily="34" charset="0"/>
              </a:rPr>
              <a:t>variations</a:t>
            </a:r>
            <a:r>
              <a:rPr lang="tr-TR" dirty="0">
                <a:effectLst/>
                <a:latin typeface="Aptos" panose="020B0004020202020204" pitchFamily="34" charset="0"/>
              </a:rPr>
              <a:t>.</a:t>
            </a:r>
          </a:p>
          <a:p>
            <a:endParaRPr lang="en-GB" dirty="0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16CCAF2B-5EB9-CC77-572F-64B77A831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7141" y="0"/>
            <a:ext cx="5054861" cy="6858000"/>
          </a:xfrm>
          <a:custGeom>
            <a:avLst/>
            <a:gdLst>
              <a:gd name="connsiteX0" fmla="*/ 677913 w 5054861"/>
              <a:gd name="connsiteY0" fmla="*/ 0 h 6858000"/>
              <a:gd name="connsiteX1" fmla="*/ 5054861 w 5054861"/>
              <a:gd name="connsiteY1" fmla="*/ 0 h 6858000"/>
              <a:gd name="connsiteX2" fmla="*/ 5054861 w 5054861"/>
              <a:gd name="connsiteY2" fmla="*/ 6858000 h 6858000"/>
              <a:gd name="connsiteX3" fmla="*/ 677913 w 5054861"/>
              <a:gd name="connsiteY3" fmla="*/ 6858000 h 6858000"/>
              <a:gd name="connsiteX4" fmla="*/ 0 w 5054861"/>
              <a:gd name="connsiteY4" fmla="*/ 6180087 h 6858000"/>
              <a:gd name="connsiteX5" fmla="*/ 0 w 5054861"/>
              <a:gd name="connsiteY5" fmla="*/ 677913 h 6858000"/>
              <a:gd name="connsiteX6" fmla="*/ 677913 w 505486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4861" h="6858000">
                <a:moveTo>
                  <a:pt x="677913" y="0"/>
                </a:moveTo>
                <a:lnTo>
                  <a:pt x="5054861" y="0"/>
                </a:lnTo>
                <a:lnTo>
                  <a:pt x="505486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Resim 7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1F16F074-5EF7-00E3-F804-F5546511B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141" y="0"/>
            <a:ext cx="5150649" cy="3894453"/>
          </a:xfrm>
          <a:prstGeom prst="rect">
            <a:avLst/>
          </a:prstGeom>
        </p:spPr>
      </p:pic>
      <p:pic>
        <p:nvPicPr>
          <p:cNvPr id="10" name="Resim 9" descr="meti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6A3E7EA2-2F4C-545F-4293-47C7A0733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141" y="3894453"/>
            <a:ext cx="4610827" cy="2305519"/>
          </a:xfrm>
          <a:prstGeom prst="rect">
            <a:avLst/>
          </a:prstGeom>
        </p:spPr>
      </p:pic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DA23B87-742D-81C2-6BFD-1108D4A2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633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0E9F74D-F55F-F7B2-75C2-14DECC31E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710A2054-FB7A-EA09-5DA6-8CFF3152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379" y="0"/>
            <a:ext cx="5058469" cy="6874453"/>
          </a:xfrm>
          <a:custGeom>
            <a:avLst/>
            <a:gdLst>
              <a:gd name="connsiteX0" fmla="*/ 679539 w 5058469"/>
              <a:gd name="connsiteY0" fmla="*/ 0 h 6874453"/>
              <a:gd name="connsiteX1" fmla="*/ 5058469 w 5058469"/>
              <a:gd name="connsiteY1" fmla="*/ 0 h 6874453"/>
              <a:gd name="connsiteX2" fmla="*/ 5058469 w 5058469"/>
              <a:gd name="connsiteY2" fmla="*/ 6874453 h 6874453"/>
              <a:gd name="connsiteX3" fmla="*/ 679539 w 5058469"/>
              <a:gd name="connsiteY3" fmla="*/ 6874453 h 6874453"/>
              <a:gd name="connsiteX4" fmla="*/ 0 w 5058469"/>
              <a:gd name="connsiteY4" fmla="*/ 6194913 h 6874453"/>
              <a:gd name="connsiteX5" fmla="*/ 0 w 5058469"/>
              <a:gd name="connsiteY5" fmla="*/ 679540 h 6874453"/>
              <a:gd name="connsiteX6" fmla="*/ 679539 w 505846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8469" h="6874453">
                <a:moveTo>
                  <a:pt x="679539" y="0"/>
                </a:moveTo>
                <a:lnTo>
                  <a:pt x="5058469" y="0"/>
                </a:lnTo>
                <a:lnTo>
                  <a:pt x="505846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78F400D-21B0-3AE3-7FAF-3CC62B101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3034"/>
            <a:ext cx="4256263" cy="1799665"/>
          </a:xfrm>
        </p:spPr>
        <p:txBody>
          <a:bodyPr anchor="t">
            <a:normAutofit/>
          </a:bodyPr>
          <a:lstStyle/>
          <a:p>
            <a:r>
              <a:rPr lang="en-GB" dirty="0"/>
              <a:t>Hypothesis Testing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4A4DDE-71F1-B67A-3660-9F84A853A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19" y="2805545"/>
            <a:ext cx="4256263" cy="3319410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tr-TR" sz="1500" b="0" i="0" u="none" strike="noStrike" err="1">
                <a:effectLst/>
                <a:latin typeface="var(--jp-content-font-family)"/>
              </a:rPr>
              <a:t>We</a:t>
            </a:r>
            <a:r>
              <a:rPr lang="tr-TR" sz="1500" b="0" i="0" u="none" strike="noStrike">
                <a:effectLst/>
                <a:latin typeface="var(--jp-content-font-family)"/>
              </a:rPr>
              <a:t> </a:t>
            </a:r>
            <a:r>
              <a:rPr lang="tr-TR" sz="1500" b="0" i="0" u="none" strike="noStrike" err="1">
                <a:effectLst/>
                <a:latin typeface="var(--jp-content-font-family)"/>
              </a:rPr>
              <a:t>will</a:t>
            </a:r>
            <a:r>
              <a:rPr lang="tr-TR" sz="1500" b="0" i="0" u="none" strike="noStrike">
                <a:effectLst/>
                <a:latin typeface="var(--jp-content-font-family)"/>
              </a:rPr>
              <a:t> </a:t>
            </a:r>
            <a:r>
              <a:rPr lang="tr-TR" sz="1500" b="0" i="0" u="none" strike="noStrike" err="1">
                <a:effectLst/>
                <a:latin typeface="var(--jp-content-font-family)"/>
              </a:rPr>
              <a:t>perform</a:t>
            </a:r>
            <a:r>
              <a:rPr lang="tr-TR" sz="1500" b="0" i="0" u="none" strike="noStrike">
                <a:effectLst/>
                <a:latin typeface="var(--jp-content-font-family)"/>
              </a:rPr>
              <a:t> </a:t>
            </a:r>
            <a:r>
              <a:rPr lang="tr-TR" sz="1500" b="0" i="0" u="none" strike="noStrike" err="1">
                <a:effectLst/>
                <a:latin typeface="var(--jp-content-font-family)"/>
              </a:rPr>
              <a:t>the</a:t>
            </a:r>
            <a:r>
              <a:rPr lang="tr-TR" sz="1500" b="0" i="0" u="none" strike="noStrike">
                <a:effectLst/>
                <a:latin typeface="var(--jp-content-font-family)"/>
              </a:rPr>
              <a:t> </a:t>
            </a:r>
            <a:r>
              <a:rPr lang="tr-TR" sz="1500" b="1" i="0" u="none" strike="noStrike">
                <a:effectLst/>
                <a:latin typeface="var(--jp-content-font-family)"/>
              </a:rPr>
              <a:t>Mann-Whitney U Test</a:t>
            </a:r>
            <a:r>
              <a:rPr lang="tr-TR" sz="1500" b="0" i="0" u="none" strike="noStrike">
                <a:effectLst/>
                <a:latin typeface="var(--jp-content-font-family)"/>
              </a:rPr>
              <a:t>, a </a:t>
            </a:r>
            <a:r>
              <a:rPr lang="tr-TR" sz="1500" b="0" i="0" u="none" strike="noStrike" err="1">
                <a:effectLst/>
                <a:latin typeface="var(--jp-content-font-family)"/>
              </a:rPr>
              <a:t>non-parametric</a:t>
            </a:r>
            <a:r>
              <a:rPr lang="tr-TR" sz="1500" b="0" i="0" u="none" strike="noStrike">
                <a:effectLst/>
                <a:latin typeface="var(--jp-content-font-family)"/>
              </a:rPr>
              <a:t> test </a:t>
            </a:r>
            <a:r>
              <a:rPr lang="tr-TR" sz="1500" b="0" i="0" u="none" strike="noStrike" err="1">
                <a:effectLst/>
                <a:latin typeface="var(--jp-content-font-family)"/>
              </a:rPr>
              <a:t>to</a:t>
            </a:r>
            <a:r>
              <a:rPr lang="tr-TR" sz="1500" b="0" i="0" u="none" strike="noStrike">
                <a:effectLst/>
                <a:latin typeface="var(--jp-content-font-family)"/>
              </a:rPr>
              <a:t> </a:t>
            </a:r>
            <a:r>
              <a:rPr lang="tr-TR" sz="1500" b="0" i="0" u="none" strike="noStrike" err="1">
                <a:effectLst/>
                <a:latin typeface="var(--jp-content-font-family)"/>
              </a:rPr>
              <a:t>compare</a:t>
            </a:r>
            <a:r>
              <a:rPr lang="tr-TR" sz="1500" b="0" i="0" u="none" strike="noStrike">
                <a:effectLst/>
                <a:latin typeface="var(--jp-content-font-family)"/>
              </a:rPr>
              <a:t> </a:t>
            </a:r>
            <a:r>
              <a:rPr lang="tr-TR" sz="1500" b="0" i="0" u="none" strike="noStrike" err="1">
                <a:effectLst/>
                <a:latin typeface="var(--jp-content-font-family)"/>
              </a:rPr>
              <a:t>walking</a:t>
            </a:r>
            <a:r>
              <a:rPr lang="tr-TR" sz="1500" b="0" i="0" u="none" strike="noStrike">
                <a:effectLst/>
                <a:latin typeface="var(--jp-content-font-family)"/>
              </a:rPr>
              <a:t> </a:t>
            </a:r>
            <a:r>
              <a:rPr lang="tr-TR" sz="1500" b="0" i="0" u="none" strike="noStrike" err="1">
                <a:effectLst/>
                <a:latin typeface="var(--jp-content-font-family)"/>
              </a:rPr>
              <a:t>distances</a:t>
            </a:r>
            <a:r>
              <a:rPr lang="tr-TR" sz="1500" b="0" i="0" u="none" strike="noStrike">
                <a:effectLst/>
                <a:latin typeface="var(--jp-content-font-family)"/>
              </a:rPr>
              <a:t> </a:t>
            </a:r>
            <a:r>
              <a:rPr lang="tr-TR" sz="1500" b="0" i="0" u="none" strike="noStrike" err="1">
                <a:effectLst/>
                <a:latin typeface="var(--jp-content-font-family)"/>
              </a:rPr>
              <a:t>between</a:t>
            </a:r>
            <a:r>
              <a:rPr lang="tr-TR" sz="1500" b="0" i="0" u="none" strike="noStrike">
                <a:effectLst/>
                <a:latin typeface="var(--jp-content-font-family)"/>
              </a:rPr>
              <a:t> </a:t>
            </a:r>
            <a:r>
              <a:rPr lang="tr-TR" sz="1500" b="0" i="0" u="none" strike="noStrike" err="1">
                <a:effectLst/>
                <a:latin typeface="var(--jp-content-font-family)"/>
              </a:rPr>
              <a:t>weekdays</a:t>
            </a:r>
            <a:r>
              <a:rPr lang="tr-TR" sz="1500" b="0" i="0" u="none" strike="noStrike">
                <a:effectLst/>
                <a:latin typeface="var(--jp-content-font-family)"/>
              </a:rPr>
              <a:t> </a:t>
            </a:r>
            <a:r>
              <a:rPr lang="tr-TR" sz="1500" b="0" i="0" u="none" strike="noStrike" err="1">
                <a:effectLst/>
                <a:latin typeface="var(--jp-content-font-family)"/>
              </a:rPr>
              <a:t>and</a:t>
            </a:r>
            <a:r>
              <a:rPr lang="tr-TR" sz="1500" b="0" i="0" u="none" strike="noStrike">
                <a:effectLst/>
                <a:latin typeface="var(--jp-content-font-family)"/>
              </a:rPr>
              <a:t> </a:t>
            </a:r>
            <a:r>
              <a:rPr lang="tr-TR" sz="1500" b="0" i="0" u="none" strike="noStrike" err="1">
                <a:effectLst/>
                <a:latin typeface="var(--jp-content-font-family)"/>
              </a:rPr>
              <a:t>weekends</a:t>
            </a:r>
            <a:r>
              <a:rPr lang="tr-TR" sz="1500" b="0" i="0" u="none" strike="noStrike">
                <a:effectLst/>
                <a:latin typeface="var(--jp-content-font-family)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tr-TR" sz="1500" b="1" i="0" u="none" strike="noStrike" err="1">
                <a:effectLst/>
                <a:latin typeface="var(--jp-content-font-family)"/>
              </a:rPr>
              <a:t>Hypotheses</a:t>
            </a:r>
            <a:r>
              <a:rPr lang="tr-TR" sz="1500" b="1" i="0" u="none" strike="noStrike">
                <a:effectLst/>
                <a:latin typeface="var(--jp-content-font-family)"/>
              </a:rPr>
              <a:t>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1500" b="1" i="0" u="none" strike="noStrike" err="1">
                <a:effectLst/>
                <a:latin typeface="var(--jp-content-font-family)"/>
              </a:rPr>
              <a:t>Null</a:t>
            </a:r>
            <a:r>
              <a:rPr lang="tr-TR" sz="1500" b="1" i="0" u="none" strike="noStrike">
                <a:effectLst/>
                <a:latin typeface="var(--jp-content-font-family)"/>
              </a:rPr>
              <a:t> </a:t>
            </a:r>
            <a:r>
              <a:rPr lang="tr-TR" sz="1500" b="1" i="0" u="none" strike="noStrike" err="1">
                <a:effectLst/>
                <a:latin typeface="var(--jp-content-font-family)"/>
              </a:rPr>
              <a:t>Hypothesis</a:t>
            </a:r>
            <a:r>
              <a:rPr lang="tr-TR" sz="1500" b="1" i="0" u="none" strike="noStrike">
                <a:effectLst/>
                <a:latin typeface="var(--jp-content-font-family)"/>
              </a:rPr>
              <a:t> ((H_0))</a:t>
            </a:r>
            <a:r>
              <a:rPr lang="tr-TR" sz="1500" b="0" i="0" u="none" strike="noStrike">
                <a:effectLst/>
                <a:latin typeface="var(--jp-content-font-family)"/>
              </a:rPr>
              <a:t>: </a:t>
            </a:r>
            <a:r>
              <a:rPr lang="tr-TR" sz="1500" b="0" i="0" u="none" strike="noStrike" err="1">
                <a:effectLst/>
                <a:latin typeface="var(--jp-content-font-family)"/>
              </a:rPr>
              <a:t>Weekday</a:t>
            </a:r>
            <a:r>
              <a:rPr lang="tr-TR" sz="1500" b="0" i="0" u="none" strike="noStrike">
                <a:effectLst/>
                <a:latin typeface="var(--jp-content-font-family)"/>
              </a:rPr>
              <a:t> </a:t>
            </a:r>
            <a:r>
              <a:rPr lang="tr-TR" sz="1500" b="0" i="0" u="none" strike="noStrike" err="1">
                <a:effectLst/>
                <a:latin typeface="var(--jp-content-font-family)"/>
              </a:rPr>
              <a:t>walking</a:t>
            </a:r>
            <a:r>
              <a:rPr lang="tr-TR" sz="1500" b="0" i="0" u="none" strike="noStrike">
                <a:effectLst/>
                <a:latin typeface="var(--jp-content-font-family)"/>
              </a:rPr>
              <a:t> </a:t>
            </a:r>
            <a:r>
              <a:rPr lang="tr-TR" sz="1500" b="0" i="0" u="none" strike="noStrike" err="1">
                <a:effectLst/>
                <a:latin typeface="var(--jp-content-font-family)"/>
              </a:rPr>
              <a:t>distances</a:t>
            </a:r>
            <a:r>
              <a:rPr lang="tr-TR" sz="1500" b="0" i="0" u="none" strike="noStrike">
                <a:effectLst/>
                <a:latin typeface="var(--jp-content-font-family)"/>
              </a:rPr>
              <a:t> </a:t>
            </a:r>
            <a:r>
              <a:rPr lang="tr-TR" sz="1500" b="0" i="0" u="none" strike="noStrike" err="1">
                <a:effectLst/>
                <a:latin typeface="var(--jp-content-font-family)"/>
              </a:rPr>
              <a:t>are</a:t>
            </a:r>
            <a:r>
              <a:rPr lang="tr-TR" sz="1500" b="0" i="0" u="none" strike="noStrike">
                <a:effectLst/>
                <a:latin typeface="var(--jp-content-font-family)"/>
              </a:rPr>
              <a:t> not </a:t>
            </a:r>
            <a:r>
              <a:rPr lang="tr-TR" sz="1500" b="0" i="0" u="none" strike="noStrike" err="1">
                <a:effectLst/>
                <a:latin typeface="var(--jp-content-font-family)"/>
              </a:rPr>
              <a:t>higher</a:t>
            </a:r>
            <a:r>
              <a:rPr lang="tr-TR" sz="1500" b="0" i="0" u="none" strike="noStrike">
                <a:effectLst/>
                <a:latin typeface="var(--jp-content-font-family)"/>
              </a:rPr>
              <a:t> </a:t>
            </a:r>
            <a:r>
              <a:rPr lang="tr-TR" sz="1500" b="0" i="0" u="none" strike="noStrike" err="1">
                <a:effectLst/>
                <a:latin typeface="var(--jp-content-font-family)"/>
              </a:rPr>
              <a:t>than</a:t>
            </a:r>
            <a:r>
              <a:rPr lang="tr-TR" sz="1500" b="0" i="0" u="none" strike="noStrike">
                <a:effectLst/>
                <a:latin typeface="var(--jp-content-font-family)"/>
              </a:rPr>
              <a:t> </a:t>
            </a:r>
            <a:r>
              <a:rPr lang="tr-TR" sz="1500" b="0" i="0" u="none" strike="noStrike" err="1">
                <a:effectLst/>
                <a:latin typeface="var(--jp-content-font-family)"/>
              </a:rPr>
              <a:t>weekend</a:t>
            </a:r>
            <a:r>
              <a:rPr lang="tr-TR" sz="1500" b="0" i="0" u="none" strike="noStrike">
                <a:effectLst/>
                <a:latin typeface="var(--jp-content-font-family)"/>
              </a:rPr>
              <a:t> </a:t>
            </a:r>
            <a:r>
              <a:rPr lang="tr-TR" sz="1500" b="0" i="0" u="none" strike="noStrike" err="1">
                <a:effectLst/>
                <a:latin typeface="var(--jp-content-font-family)"/>
              </a:rPr>
              <a:t>walking</a:t>
            </a:r>
            <a:r>
              <a:rPr lang="tr-TR" sz="1500" b="0" i="0" u="none" strike="noStrike">
                <a:effectLst/>
                <a:latin typeface="var(--jp-content-font-family)"/>
              </a:rPr>
              <a:t> </a:t>
            </a:r>
            <a:r>
              <a:rPr lang="tr-TR" sz="1500" b="0" i="0" u="none" strike="noStrike" err="1">
                <a:effectLst/>
                <a:latin typeface="var(--jp-content-font-family)"/>
              </a:rPr>
              <a:t>distances</a:t>
            </a:r>
            <a:r>
              <a:rPr lang="tr-TR" sz="1500" b="0" i="0" u="none" strike="noStrike">
                <a:effectLst/>
                <a:latin typeface="var(--jp-content-font-family)"/>
              </a:rPr>
              <a:t>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1500" b="1" i="0" u="none" strike="noStrike" err="1">
                <a:effectLst/>
                <a:latin typeface="var(--jp-content-font-family)"/>
              </a:rPr>
              <a:t>Alternative</a:t>
            </a:r>
            <a:r>
              <a:rPr lang="tr-TR" sz="1500" b="1" i="0" u="none" strike="noStrike">
                <a:effectLst/>
                <a:latin typeface="var(--jp-content-font-family)"/>
              </a:rPr>
              <a:t> </a:t>
            </a:r>
            <a:r>
              <a:rPr lang="tr-TR" sz="1500" b="1" i="0" u="none" strike="noStrike" err="1">
                <a:effectLst/>
                <a:latin typeface="var(--jp-content-font-family)"/>
              </a:rPr>
              <a:t>Hypothesis</a:t>
            </a:r>
            <a:r>
              <a:rPr lang="tr-TR" sz="1500" b="1" i="0" u="none" strike="noStrike">
                <a:effectLst/>
                <a:latin typeface="var(--jp-content-font-family)"/>
              </a:rPr>
              <a:t> ((</a:t>
            </a:r>
            <a:r>
              <a:rPr lang="tr-TR" sz="1500" b="1" i="0" u="none" strike="noStrike" err="1">
                <a:effectLst/>
                <a:latin typeface="var(--jp-content-font-family)"/>
              </a:rPr>
              <a:t>H_a</a:t>
            </a:r>
            <a:r>
              <a:rPr lang="tr-TR" sz="1500" b="1" i="0" u="none" strike="noStrike">
                <a:effectLst/>
                <a:latin typeface="var(--jp-content-font-family)"/>
              </a:rPr>
              <a:t>))</a:t>
            </a:r>
            <a:r>
              <a:rPr lang="tr-TR" sz="1500" b="0" i="0" u="none" strike="noStrike">
                <a:effectLst/>
                <a:latin typeface="var(--jp-content-font-family)"/>
              </a:rPr>
              <a:t>: </a:t>
            </a:r>
            <a:r>
              <a:rPr lang="tr-TR" sz="1500" b="0" i="0" u="none" strike="noStrike" err="1">
                <a:effectLst/>
                <a:latin typeface="var(--jp-content-font-family)"/>
              </a:rPr>
              <a:t>Weekday</a:t>
            </a:r>
            <a:r>
              <a:rPr lang="tr-TR" sz="1500" b="0" i="0" u="none" strike="noStrike">
                <a:effectLst/>
                <a:latin typeface="var(--jp-content-font-family)"/>
              </a:rPr>
              <a:t> </a:t>
            </a:r>
            <a:r>
              <a:rPr lang="tr-TR" sz="1500" b="0" i="0" u="none" strike="noStrike" err="1">
                <a:effectLst/>
                <a:latin typeface="var(--jp-content-font-family)"/>
              </a:rPr>
              <a:t>walking</a:t>
            </a:r>
            <a:r>
              <a:rPr lang="tr-TR" sz="1500" b="0" i="0" u="none" strike="noStrike">
                <a:effectLst/>
                <a:latin typeface="var(--jp-content-font-family)"/>
              </a:rPr>
              <a:t> </a:t>
            </a:r>
            <a:r>
              <a:rPr lang="tr-TR" sz="1500" b="0" i="0" u="none" strike="noStrike" err="1">
                <a:effectLst/>
                <a:latin typeface="var(--jp-content-font-family)"/>
              </a:rPr>
              <a:t>distances</a:t>
            </a:r>
            <a:r>
              <a:rPr lang="tr-TR" sz="1500" b="0" i="0" u="none" strike="noStrike">
                <a:effectLst/>
                <a:latin typeface="var(--jp-content-font-family)"/>
              </a:rPr>
              <a:t> </a:t>
            </a:r>
            <a:r>
              <a:rPr lang="tr-TR" sz="1500" b="0" i="0" u="none" strike="noStrike" err="1">
                <a:effectLst/>
                <a:latin typeface="var(--jp-content-font-family)"/>
              </a:rPr>
              <a:t>are</a:t>
            </a:r>
            <a:r>
              <a:rPr lang="tr-TR" sz="1500" b="0" i="0" u="none" strike="noStrike">
                <a:effectLst/>
                <a:latin typeface="var(--jp-content-font-family)"/>
              </a:rPr>
              <a:t> </a:t>
            </a:r>
            <a:r>
              <a:rPr lang="tr-TR" sz="1500" b="0" i="0" u="none" strike="noStrike" err="1">
                <a:effectLst/>
                <a:latin typeface="var(--jp-content-font-family)"/>
              </a:rPr>
              <a:t>significantly</a:t>
            </a:r>
            <a:r>
              <a:rPr lang="tr-TR" sz="1500" b="0" i="0" u="none" strike="noStrike">
                <a:effectLst/>
                <a:latin typeface="var(--jp-content-font-family)"/>
              </a:rPr>
              <a:t> </a:t>
            </a:r>
            <a:r>
              <a:rPr lang="tr-TR" sz="1500" b="0" i="0" u="none" strike="noStrike" err="1">
                <a:effectLst/>
                <a:latin typeface="var(--jp-content-font-family)"/>
              </a:rPr>
              <a:t>higher</a:t>
            </a:r>
            <a:r>
              <a:rPr lang="tr-TR" sz="1500" b="0" i="0" u="none" strike="noStrike">
                <a:effectLst/>
                <a:latin typeface="var(--jp-content-font-family)"/>
              </a:rPr>
              <a:t> </a:t>
            </a:r>
            <a:r>
              <a:rPr lang="tr-TR" sz="1500" b="0" i="0" u="none" strike="noStrike" err="1">
                <a:effectLst/>
                <a:latin typeface="var(--jp-content-font-family)"/>
              </a:rPr>
              <a:t>than</a:t>
            </a:r>
            <a:r>
              <a:rPr lang="tr-TR" sz="1500" b="0" i="0" u="none" strike="noStrike">
                <a:effectLst/>
                <a:latin typeface="var(--jp-content-font-family)"/>
              </a:rPr>
              <a:t> </a:t>
            </a:r>
            <a:r>
              <a:rPr lang="tr-TR" sz="1500" b="0" i="0" u="none" strike="noStrike" err="1">
                <a:effectLst/>
                <a:latin typeface="var(--jp-content-font-family)"/>
              </a:rPr>
              <a:t>weekend</a:t>
            </a:r>
            <a:r>
              <a:rPr lang="tr-TR" sz="1500" b="0" i="0" u="none" strike="noStrike">
                <a:effectLst/>
                <a:latin typeface="var(--jp-content-font-family)"/>
              </a:rPr>
              <a:t> </a:t>
            </a:r>
            <a:r>
              <a:rPr lang="tr-TR" sz="1500" b="0" i="0" u="none" strike="noStrike" err="1">
                <a:effectLst/>
                <a:latin typeface="var(--jp-content-font-family)"/>
              </a:rPr>
              <a:t>walking</a:t>
            </a:r>
            <a:r>
              <a:rPr lang="tr-TR" sz="1500" b="0" i="0" u="none" strike="noStrike">
                <a:effectLst/>
                <a:latin typeface="var(--jp-content-font-family)"/>
              </a:rPr>
              <a:t> </a:t>
            </a:r>
            <a:r>
              <a:rPr lang="tr-TR" sz="1500" b="0" i="0" u="none" strike="noStrike" err="1">
                <a:effectLst/>
                <a:latin typeface="var(--jp-content-font-family)"/>
              </a:rPr>
              <a:t>distances</a:t>
            </a:r>
            <a:r>
              <a:rPr lang="tr-TR" sz="1500" b="0" i="0" u="none" strike="noStrike">
                <a:effectLst/>
                <a:latin typeface="var(--jp-content-font-family)"/>
              </a:rPr>
              <a:t>.</a:t>
            </a:r>
          </a:p>
          <a:p>
            <a:pPr>
              <a:lnSpc>
                <a:spcPct val="110000"/>
              </a:lnSpc>
            </a:pPr>
            <a:endParaRPr lang="en-GB" sz="1500"/>
          </a:p>
        </p:txBody>
      </p:sp>
      <p:pic>
        <p:nvPicPr>
          <p:cNvPr id="8" name="Resim 7" descr="metin, yazı tip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AA2A30D-8CFC-58C9-5D5E-57237AF298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6000"/>
          <a:stretch/>
        </p:blipFill>
        <p:spPr>
          <a:xfrm>
            <a:off x="5879846" y="1898790"/>
            <a:ext cx="5467230" cy="3075317"/>
          </a:xfrm>
          <a:prstGeom prst="rect">
            <a:avLst/>
          </a:prstGeom>
        </p:spPr>
      </p:pic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030EB28-3C85-8C1A-518B-E1AD734D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80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D8AF02-F47E-EAF3-B765-10D76D7F7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 Results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838584-E139-1C40-B4AE-88336F88B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2400" b="1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Results</a:t>
            </a:r>
            <a:r>
              <a:rPr lang="tr-TR" sz="2400" b="1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:</a:t>
            </a:r>
            <a:endParaRPr lang="tr-TR" sz="2400" b="1" dirty="0">
              <a:solidFill>
                <a:schemeClr val="tx1">
                  <a:lumMod val="95000"/>
                </a:schemeClr>
              </a:solidFill>
              <a:latin typeface="Aptos" panose="020B0004020202020204" pitchFamily="34" charset="0"/>
            </a:endParaRPr>
          </a:p>
          <a:p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Hypothesis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testing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reveals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a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significant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difference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(p-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value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&lt; 0.05).</a:t>
            </a:r>
          </a:p>
          <a:p>
            <a:r>
              <a:rPr lang="tr-TR" dirty="0" err="1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Rejecting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the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 H(0)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to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accept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 H(a).</a:t>
            </a:r>
            <a:endParaRPr lang="tr-TR" dirty="0">
              <a:solidFill>
                <a:schemeClr val="tx1">
                  <a:lumMod val="95000"/>
                </a:schemeClr>
              </a:solidFill>
              <a:effectLst/>
              <a:latin typeface="Aptos" panose="020B0004020202020204" pitchFamily="34" charset="0"/>
            </a:endParaRPr>
          </a:p>
          <a:p>
            <a:pPr>
              <a:spcBef>
                <a:spcPts val="900"/>
              </a:spcBef>
            </a:pP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Weekday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walking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distances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are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higher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than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weekends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,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confirming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the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tr-TR" dirty="0" err="1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hypothesis</a:t>
            </a:r>
            <a:r>
              <a:rPr lang="tr-TR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.</a:t>
            </a:r>
          </a:p>
          <a:p>
            <a:pPr marL="0" indent="0">
              <a:spcBef>
                <a:spcPts val="900"/>
              </a:spcBef>
              <a:buNone/>
            </a:pPr>
            <a:endParaRPr lang="tr-TR" dirty="0">
              <a:solidFill>
                <a:schemeClr val="tx1">
                  <a:lumMod val="95000"/>
                </a:schemeClr>
              </a:solidFill>
              <a:effectLst/>
              <a:latin typeface=".AppleSystemUIFont"/>
            </a:endParaRPr>
          </a:p>
          <a:p>
            <a:endParaRPr lang="en-GB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CB5C4E7-8A21-8A2E-414D-4F899760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5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FA042AA3-5BE5-3AE5-5A03-B899D5ADD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C22A28C-39DB-0A88-1E4A-15E2788F7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05" y="4570823"/>
            <a:ext cx="4916756" cy="203755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DATA VISUALISATION </a:t>
            </a:r>
          </a:p>
        </p:txBody>
      </p:sp>
      <p:pic>
        <p:nvPicPr>
          <p:cNvPr id="8" name="Resim 7" descr="ekran görüntüsü, metin, öykü gelişim çizgisi; kumpas; grafiğini çıkarma, çizgi içeren bir resim&#10;&#10;Açıklama otomatik olarak oluşturuldu">
            <a:extLst>
              <a:ext uri="{FF2B5EF4-FFF2-40B4-BE49-F238E27FC236}">
                <a16:creationId xmlns:a16="http://schemas.microsoft.com/office/drawing/2014/main" id="{EAEA1415-475F-F43E-E69D-B242F1E09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11" y="2759632"/>
            <a:ext cx="5447626" cy="2642097"/>
          </a:xfrm>
          <a:prstGeom prst="rect">
            <a:avLst/>
          </a:prstGeom>
        </p:spPr>
      </p:pic>
      <p:pic>
        <p:nvPicPr>
          <p:cNvPr id="10" name="Resim 9" descr="metin, ekran görüntüsü, kare, dikdörtgen içeren bir resim&#10;&#10;Açıklama otomatik olarak oluşturuldu">
            <a:extLst>
              <a:ext uri="{FF2B5EF4-FFF2-40B4-BE49-F238E27FC236}">
                <a16:creationId xmlns:a16="http://schemas.microsoft.com/office/drawing/2014/main" id="{C2E2412F-70AE-D43C-ABCB-CD53049D5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87" y="96868"/>
            <a:ext cx="3596347" cy="2562396"/>
          </a:xfrm>
          <a:prstGeom prst="rect">
            <a:avLst/>
          </a:prstGeom>
        </p:spPr>
      </p:pic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6EEF739-EAD6-37C2-FD7D-5774E60B7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9011" cy="6858000"/>
          </a:xfrm>
          <a:custGeom>
            <a:avLst/>
            <a:gdLst>
              <a:gd name="connsiteX0" fmla="*/ 677913 w 6099011"/>
              <a:gd name="connsiteY0" fmla="*/ 0 h 6858000"/>
              <a:gd name="connsiteX1" fmla="*/ 6099011 w 6099011"/>
              <a:gd name="connsiteY1" fmla="*/ 0 h 6858000"/>
              <a:gd name="connsiteX2" fmla="*/ 6099011 w 6099011"/>
              <a:gd name="connsiteY2" fmla="*/ 6858000 h 6858000"/>
              <a:gd name="connsiteX3" fmla="*/ 677913 w 6099011"/>
              <a:gd name="connsiteY3" fmla="*/ 6858000 h 6858000"/>
              <a:gd name="connsiteX4" fmla="*/ 0 w 6099011"/>
              <a:gd name="connsiteY4" fmla="*/ 6180087 h 6858000"/>
              <a:gd name="connsiteX5" fmla="*/ 0 w 6099011"/>
              <a:gd name="connsiteY5" fmla="*/ 677913 h 6858000"/>
              <a:gd name="connsiteX6" fmla="*/ 677913 w 609901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9011" h="6858000">
                <a:moveTo>
                  <a:pt x="677913" y="0"/>
                </a:moveTo>
                <a:lnTo>
                  <a:pt x="6099011" y="0"/>
                </a:lnTo>
                <a:lnTo>
                  <a:pt x="609901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F69D9F-7CE0-1179-116A-7B503FE1E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2650" y="838201"/>
            <a:ext cx="4258493" cy="5338762"/>
          </a:xfrm>
        </p:spPr>
        <p:txBody>
          <a:bodyPr anchor="t">
            <a:normAutofit/>
          </a:bodyPr>
          <a:lstStyle/>
          <a:p>
            <a:r>
              <a:rPr lang="en-US" dirty="0"/>
              <a:t>The upcoming two slides will consist data visualization techniques in order to provide insights into </a:t>
            </a:r>
            <a:r>
              <a:rPr lang="en-US" dirty="0" err="1"/>
              <a:t>walking+running</a:t>
            </a:r>
            <a:r>
              <a:rPr lang="en-US" dirty="0"/>
              <a:t> distance through week days and weekends.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8C7A6E7-8EE5-DC07-6763-DC09BF2A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00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0E9F74D-F55F-F7B2-75C2-14DECC31E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10A2054-FB7A-EA09-5DA6-8CFF3152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379" y="0"/>
            <a:ext cx="5058469" cy="6874453"/>
          </a:xfrm>
          <a:custGeom>
            <a:avLst/>
            <a:gdLst>
              <a:gd name="connsiteX0" fmla="*/ 679539 w 5058469"/>
              <a:gd name="connsiteY0" fmla="*/ 0 h 6874453"/>
              <a:gd name="connsiteX1" fmla="*/ 5058469 w 5058469"/>
              <a:gd name="connsiteY1" fmla="*/ 0 h 6874453"/>
              <a:gd name="connsiteX2" fmla="*/ 5058469 w 5058469"/>
              <a:gd name="connsiteY2" fmla="*/ 6874453 h 6874453"/>
              <a:gd name="connsiteX3" fmla="*/ 679539 w 5058469"/>
              <a:gd name="connsiteY3" fmla="*/ 6874453 h 6874453"/>
              <a:gd name="connsiteX4" fmla="*/ 0 w 5058469"/>
              <a:gd name="connsiteY4" fmla="*/ 6194913 h 6874453"/>
              <a:gd name="connsiteX5" fmla="*/ 0 w 5058469"/>
              <a:gd name="connsiteY5" fmla="*/ 679540 h 6874453"/>
              <a:gd name="connsiteX6" fmla="*/ 679539 w 505846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8469" h="6874453">
                <a:moveTo>
                  <a:pt x="679539" y="0"/>
                </a:moveTo>
                <a:lnTo>
                  <a:pt x="5058469" y="0"/>
                </a:lnTo>
                <a:lnTo>
                  <a:pt x="505846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2A70CB2-46E0-681C-3DAB-853DDE49A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723" y="1668724"/>
            <a:ext cx="4675746" cy="4373730"/>
          </a:xfrm>
        </p:spPr>
        <p:txBody>
          <a:bodyPr anchor="b">
            <a:normAutofit fontScale="85000" lnSpcReduction="20000"/>
          </a:bodyPr>
          <a:lstStyle/>
          <a:p>
            <a:pPr algn="l"/>
            <a:r>
              <a:rPr lang="tr-TR" b="1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Key</a:t>
            </a:r>
            <a:r>
              <a:rPr lang="tr-TR" b="1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1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Considerations</a:t>
            </a:r>
            <a:r>
              <a:rPr lang="tr-TR" b="1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tr-TR" b="1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2019 Data </a:t>
            </a:r>
            <a:r>
              <a:rPr lang="tr-TR" b="1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Limitation</a:t>
            </a:r>
            <a:r>
              <a:rPr lang="tr-TR" b="1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:</a:t>
            </a:r>
            <a:endParaRPr lang="tr-TR" b="0" i="0" u="none" strike="noStrike" dirty="0">
              <a:effectLst/>
              <a:latin typeface="Aptos" panose="020B0004020202020204" pitchFamily="34" charset="0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The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dataset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for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2019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only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includes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the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last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month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of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the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year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Due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to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this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limited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data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availability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,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the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weekend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walking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distance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appears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higher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than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the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weekdays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in 2019.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This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could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be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misleading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and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may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skew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the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hypothesis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test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results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tr-TR" b="1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Cumulative</a:t>
            </a:r>
            <a:r>
              <a:rPr lang="tr-TR" b="1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Data Analysis (</a:t>
            </a:r>
            <a:r>
              <a:rPr lang="tr-TR" b="1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Next</a:t>
            </a:r>
            <a:r>
              <a:rPr lang="tr-TR" b="1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1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Slide</a:t>
            </a:r>
            <a:r>
              <a:rPr lang="tr-TR" b="1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):</a:t>
            </a:r>
            <a:endParaRPr lang="tr-TR" b="0" i="0" u="none" strike="noStrike" dirty="0">
              <a:effectLst/>
              <a:latin typeface="Aptos" panose="020B0004020202020204" pitchFamily="34" charset="0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The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next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slide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presents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a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cumulative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line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graph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,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which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further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illustrates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how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the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incomplete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data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from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2019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and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the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pandemic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effect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could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impact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the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results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The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cumulative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trend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helps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in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visualizing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the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overall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distribution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and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how data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gaps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could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affect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the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hypothesis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testing</a:t>
            </a:r>
            <a:r>
              <a:rPr lang="tr-TR" b="0" i="0" u="none" strike="noStrike" dirty="0">
                <a:effectLst/>
                <a:latin typeface="Aptos" panose="020B0004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.</a:t>
            </a:r>
          </a:p>
          <a:p>
            <a:endParaRPr lang="en-US" b="1" dirty="0"/>
          </a:p>
        </p:txBody>
      </p:sp>
      <p:pic>
        <p:nvPicPr>
          <p:cNvPr id="8" name="İçerik Yer Tutucusu 7" descr="metin, ekran görüntüsü, öykü gelişim çizgisi; kumpas; grafiğini çıkarma, çizgi içeren bir resim&#10;&#10;Açıklama otomatik olarak oluşturuldu">
            <a:extLst>
              <a:ext uri="{FF2B5EF4-FFF2-40B4-BE49-F238E27FC236}">
                <a16:creationId xmlns:a16="http://schemas.microsoft.com/office/drawing/2014/main" id="{3C5BFAF6-02C7-43B6-2B0F-580341B0C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867" y="1110703"/>
            <a:ext cx="6758622" cy="4190345"/>
          </a:xfrm>
          <a:prstGeom prst="rect">
            <a:avLst/>
          </a:prstGeom>
        </p:spPr>
      </p:pic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AD0D257-CBAE-DEAC-1790-79279DB9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355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80E9F74D-F55F-F7B2-75C2-14DECC31E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10A2054-FB7A-EA09-5DA6-8CFF3152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379" y="0"/>
            <a:ext cx="5058469" cy="6874453"/>
          </a:xfrm>
          <a:custGeom>
            <a:avLst/>
            <a:gdLst>
              <a:gd name="connsiteX0" fmla="*/ 679539 w 5058469"/>
              <a:gd name="connsiteY0" fmla="*/ 0 h 6874453"/>
              <a:gd name="connsiteX1" fmla="*/ 5058469 w 5058469"/>
              <a:gd name="connsiteY1" fmla="*/ 0 h 6874453"/>
              <a:gd name="connsiteX2" fmla="*/ 5058469 w 5058469"/>
              <a:gd name="connsiteY2" fmla="*/ 6874453 h 6874453"/>
              <a:gd name="connsiteX3" fmla="*/ 679539 w 5058469"/>
              <a:gd name="connsiteY3" fmla="*/ 6874453 h 6874453"/>
              <a:gd name="connsiteX4" fmla="*/ 0 w 5058469"/>
              <a:gd name="connsiteY4" fmla="*/ 6194913 h 6874453"/>
              <a:gd name="connsiteX5" fmla="*/ 0 w 5058469"/>
              <a:gd name="connsiteY5" fmla="*/ 679540 h 6874453"/>
              <a:gd name="connsiteX6" fmla="*/ 679539 w 505846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8469" h="6874453">
                <a:moveTo>
                  <a:pt x="679539" y="0"/>
                </a:moveTo>
                <a:lnTo>
                  <a:pt x="5058469" y="0"/>
                </a:lnTo>
                <a:lnTo>
                  <a:pt x="505846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F0EE3B-CD31-4A9A-F084-ECD0E4F6E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26" y="0"/>
            <a:ext cx="4785968" cy="5229683"/>
          </a:xfrm>
        </p:spPr>
        <p:txBody>
          <a:bodyPr anchor="b">
            <a:normAutofit/>
          </a:bodyPr>
          <a:lstStyle/>
          <a:p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The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line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graph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shows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higher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walking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distances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during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weekdays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,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peaking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on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Tuesday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,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and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consistently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decreasing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towards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the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weekend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.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This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pattern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supports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rejecting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the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null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hypothesis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, as it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clearly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indicates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lower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physical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activity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on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weekends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compared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to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tr-TR" b="0" i="0" u="none" strike="noStrike" dirty="0" err="1">
                <a:effectLst/>
                <a:latin typeface="Aptos" panose="020B0004020202020204" pitchFamily="34" charset="0"/>
              </a:rPr>
              <a:t>weekdays</a:t>
            </a:r>
            <a:r>
              <a:rPr lang="tr-TR" b="0" i="0" u="none" strike="noStrike" dirty="0">
                <a:effectLst/>
                <a:latin typeface="Aptos" panose="020B0004020202020204" pitchFamily="34" charset="0"/>
              </a:rPr>
              <a:t>.</a:t>
            </a:r>
            <a:endParaRPr lang="en-US" dirty="0">
              <a:latin typeface="Aptos" panose="020B0004020202020204" pitchFamily="34" charset="0"/>
            </a:endParaRPr>
          </a:p>
        </p:txBody>
      </p:sp>
      <p:pic>
        <p:nvPicPr>
          <p:cNvPr id="7" name="Resim 6" descr="metin, diyagram, çizgi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29A6911A-DF9A-F14A-F59D-1A811CAB6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90" y="873994"/>
            <a:ext cx="7007984" cy="4677828"/>
          </a:xfrm>
          <a:prstGeom prst="rect">
            <a:avLst/>
          </a:prstGeom>
        </p:spPr>
      </p:pic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071F8E2-D6C5-852A-8B49-AE9F63AF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117093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Custom 8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613</Words>
  <Application>Microsoft Macintosh PowerPoint</Application>
  <PresentationFormat>Geniş ekran</PresentationFormat>
  <Paragraphs>63</Paragraphs>
  <Slides>12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9" baseType="lpstr">
      <vt:lpstr>-apple-system</vt:lpstr>
      <vt:lpstr>.AppleSystemUIFont</vt:lpstr>
      <vt:lpstr>Aptos</vt:lpstr>
      <vt:lpstr>Arial</vt:lpstr>
      <vt:lpstr>Neue Haas Grotesk Text Pro</vt:lpstr>
      <vt:lpstr>var(--jp-content-font-family)</vt:lpstr>
      <vt:lpstr>DylanVTI</vt:lpstr>
      <vt:lpstr>Weekday vs Weekend Walking Distance Analysis </vt:lpstr>
      <vt:lpstr>PowerPoint Sunusu</vt:lpstr>
      <vt:lpstr>Hypothesis </vt:lpstr>
      <vt:lpstr>Exploratory Data Analysis</vt:lpstr>
      <vt:lpstr>Hypothesis Testing</vt:lpstr>
      <vt:lpstr>Hypothesis Testing Results</vt:lpstr>
      <vt:lpstr>DATA VISUALISATION </vt:lpstr>
      <vt:lpstr>PowerPoint Sunusu</vt:lpstr>
      <vt:lpstr>PowerPoint Sunusu</vt:lpstr>
      <vt:lpstr>Findings</vt:lpstr>
      <vt:lpstr>Limitations</vt:lpstr>
      <vt:lpstr>THANK YOU FOR YOUR TIME AND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Weekday vs Weekend Walking Distance Analysis </dc:title>
  <dc:creator>Ege  Taş</dc:creator>
  <cp:lastModifiedBy>Aziz Çiftçi</cp:lastModifiedBy>
  <cp:revision>2</cp:revision>
  <dcterms:created xsi:type="dcterms:W3CDTF">2025-01-10T15:09:47Z</dcterms:created>
  <dcterms:modified xsi:type="dcterms:W3CDTF">2025-01-10T20:28:14Z</dcterms:modified>
</cp:coreProperties>
</file>