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62" r:id="rId5"/>
    <p:sldId id="261" r:id="rId6"/>
    <p:sldId id="271" r:id="rId7"/>
    <p:sldId id="272" r:id="rId8"/>
    <p:sldId id="263" r:id="rId9"/>
    <p:sldId id="266" r:id="rId10"/>
    <p:sldId id="264" r:id="rId11"/>
    <p:sldId id="265" r:id="rId12"/>
    <p:sldId id="267" r:id="rId13"/>
    <p:sldId id="25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B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ABC83-0382-480F-A37C-5C8A8BEF0CF9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C82211B2-9571-4676-AE07-3305936F2311}">
      <dgm:prSet phldrT="[Metin]" custT="1"/>
      <dgm:spPr/>
      <dgm:t>
        <a:bodyPr/>
        <a:lstStyle/>
        <a:p>
          <a:r>
            <a:rPr lang="tr-TR" sz="2000" b="1" i="0" u="sng" dirty="0"/>
            <a:t>İnovasyon</a:t>
          </a:r>
          <a:r>
            <a:rPr lang="tr-TR" sz="1300" dirty="0"/>
            <a:t> </a:t>
          </a:r>
        </a:p>
        <a:p>
          <a:r>
            <a:rPr lang="tr-TR" sz="1300" dirty="0"/>
            <a:t>Aynı kurumdaki benzer türdeki dokümanlarda benzer tablolarının tekrar üretimi ve Örnek şablon ortaya çıkarılması</a:t>
          </a:r>
        </a:p>
      </dgm:t>
    </dgm:pt>
    <dgm:pt modelId="{1414A9B2-05DA-4376-A83F-6DC85EBA0636}" type="parTrans" cxnId="{F9DE4D0C-A5F5-413E-88EE-913714C03372}">
      <dgm:prSet/>
      <dgm:spPr/>
      <dgm:t>
        <a:bodyPr/>
        <a:lstStyle/>
        <a:p>
          <a:endParaRPr lang="tr-TR"/>
        </a:p>
      </dgm:t>
    </dgm:pt>
    <dgm:pt modelId="{8877C1B3-9627-45E0-B59D-3DCCD637B9C1}" type="sibTrans" cxnId="{F9DE4D0C-A5F5-413E-88EE-913714C03372}">
      <dgm:prSet/>
      <dgm:spPr/>
      <dgm:t>
        <a:bodyPr/>
        <a:lstStyle/>
        <a:p>
          <a:endParaRPr lang="tr-TR"/>
        </a:p>
      </dgm:t>
    </dgm:pt>
    <dgm:pt modelId="{98568DB3-BF97-4A1B-B478-743909FA9405}">
      <dgm:prSet phldrT="[Metin]"/>
      <dgm:spPr/>
      <dgm:t>
        <a:bodyPr/>
        <a:lstStyle/>
        <a:p>
          <a:r>
            <a:rPr lang="tr-TR" dirty="0"/>
            <a:t>Etki</a:t>
          </a:r>
        </a:p>
        <a:p>
          <a:r>
            <a:rPr lang="tr-TR" dirty="0"/>
            <a:t>Aynı kurum içinde karmaşayı engeller, zaman kazandırır. </a:t>
          </a:r>
        </a:p>
      </dgm:t>
    </dgm:pt>
    <dgm:pt modelId="{3BBA0FE5-1839-400A-9254-3FF223389262}" type="parTrans" cxnId="{9AE7B01A-20B8-49FF-86F0-5C23EE688F6B}">
      <dgm:prSet/>
      <dgm:spPr/>
      <dgm:t>
        <a:bodyPr/>
        <a:lstStyle/>
        <a:p>
          <a:endParaRPr lang="tr-TR"/>
        </a:p>
      </dgm:t>
    </dgm:pt>
    <dgm:pt modelId="{5FD0151A-C57A-4F3E-840D-167CF8199242}" type="sibTrans" cxnId="{9AE7B01A-20B8-49FF-86F0-5C23EE688F6B}">
      <dgm:prSet/>
      <dgm:spPr/>
      <dgm:t>
        <a:bodyPr/>
        <a:lstStyle/>
        <a:p>
          <a:endParaRPr lang="tr-TR"/>
        </a:p>
      </dgm:t>
    </dgm:pt>
    <dgm:pt modelId="{268B36E4-50D7-47CE-80FE-3BC330E96F7A}">
      <dgm:prSet phldrT="[Metin]" custT="1"/>
      <dgm:spPr/>
      <dgm:t>
        <a:bodyPr/>
        <a:lstStyle/>
        <a:p>
          <a:r>
            <a:rPr lang="tr-TR" sz="2000" b="1" u="sng" dirty="0"/>
            <a:t>Entegrasyon </a:t>
          </a:r>
        </a:p>
        <a:p>
          <a:r>
            <a:rPr lang="tr-TR" sz="1300" dirty="0"/>
            <a:t> Mevcut MAIN altyapısını kullanarak sadece basit bir UI ile entegre edilebilir.</a:t>
          </a:r>
        </a:p>
      </dgm:t>
    </dgm:pt>
    <dgm:pt modelId="{DDCB3A75-6AC5-4F65-AEA1-AEFA2E648B37}" type="parTrans" cxnId="{8285709A-E513-4C86-BD87-ABCDB0CBC351}">
      <dgm:prSet/>
      <dgm:spPr/>
      <dgm:t>
        <a:bodyPr/>
        <a:lstStyle/>
        <a:p>
          <a:endParaRPr lang="tr-TR"/>
        </a:p>
      </dgm:t>
    </dgm:pt>
    <dgm:pt modelId="{10D39B0A-825C-472F-8A22-1EFAA84A45D1}" type="sibTrans" cxnId="{8285709A-E513-4C86-BD87-ABCDB0CBC351}">
      <dgm:prSet/>
      <dgm:spPr/>
      <dgm:t>
        <a:bodyPr/>
        <a:lstStyle/>
        <a:p>
          <a:endParaRPr lang="tr-TR"/>
        </a:p>
      </dgm:t>
    </dgm:pt>
    <dgm:pt modelId="{3D9AFAFA-40A3-40A3-BBF0-54F260A410A7}">
      <dgm:prSet phldrT="[Metin]"/>
      <dgm:spPr/>
      <dgm:t>
        <a:bodyPr/>
        <a:lstStyle/>
        <a:p>
          <a:r>
            <a:rPr lang="tr-TR" dirty="0" err="1"/>
            <a:t>Ölçeklendirilebilirlik</a:t>
          </a:r>
          <a:endParaRPr lang="tr-TR" dirty="0"/>
        </a:p>
        <a:p>
          <a:r>
            <a:rPr lang="tr-TR" dirty="0"/>
            <a:t>Tüm kamu kurumları ve özel sektörler için uygulanabilir olma</a:t>
          </a:r>
        </a:p>
      </dgm:t>
    </dgm:pt>
    <dgm:pt modelId="{052BCFFC-732F-45E2-85F4-413AA94A8FA5}" type="parTrans" cxnId="{FFCAAD40-3C07-40FA-9102-6064C35735A6}">
      <dgm:prSet/>
      <dgm:spPr/>
      <dgm:t>
        <a:bodyPr/>
        <a:lstStyle/>
        <a:p>
          <a:endParaRPr lang="tr-TR"/>
        </a:p>
      </dgm:t>
    </dgm:pt>
    <dgm:pt modelId="{94F227F6-6CBF-42E2-9880-A93129BD95B4}" type="sibTrans" cxnId="{FFCAAD40-3C07-40FA-9102-6064C35735A6}">
      <dgm:prSet/>
      <dgm:spPr/>
      <dgm:t>
        <a:bodyPr/>
        <a:lstStyle/>
        <a:p>
          <a:endParaRPr lang="tr-TR"/>
        </a:p>
      </dgm:t>
    </dgm:pt>
    <dgm:pt modelId="{09BFAA0F-A254-41E4-85B3-212621E2F4D8}">
      <dgm:prSet phldrT="[Metin]"/>
      <dgm:spPr/>
      <dgm:t>
        <a:bodyPr/>
        <a:lstStyle/>
        <a:p>
          <a:r>
            <a:rPr lang="tr-TR" dirty="0"/>
            <a:t>Uygulanabilirlik </a:t>
          </a:r>
        </a:p>
        <a:p>
          <a:r>
            <a:rPr lang="tr-TR" dirty="0"/>
            <a:t>MAIN’ in gelişmiş LLM altyapısıyla doğrudan az eforla geliştirilmesi</a:t>
          </a:r>
        </a:p>
      </dgm:t>
    </dgm:pt>
    <dgm:pt modelId="{1FA86145-50A8-49DC-9D02-2E19E3923721}" type="sibTrans" cxnId="{E346650F-5809-4328-B4D6-323029534185}">
      <dgm:prSet/>
      <dgm:spPr/>
      <dgm:t>
        <a:bodyPr/>
        <a:lstStyle/>
        <a:p>
          <a:endParaRPr lang="tr-TR"/>
        </a:p>
      </dgm:t>
    </dgm:pt>
    <dgm:pt modelId="{FCAFD384-8CA1-4489-9791-8BE50263D5AE}" type="parTrans" cxnId="{E346650F-5809-4328-B4D6-323029534185}">
      <dgm:prSet/>
      <dgm:spPr/>
      <dgm:t>
        <a:bodyPr/>
        <a:lstStyle/>
        <a:p>
          <a:endParaRPr lang="tr-TR"/>
        </a:p>
      </dgm:t>
    </dgm:pt>
    <dgm:pt modelId="{895ED7DE-F324-4701-836B-809D613AA9AA}">
      <dgm:prSet phldrT="[Metin]"/>
      <dgm:spPr>
        <a:solidFill>
          <a:srgbClr val="7030A0"/>
        </a:solidFill>
      </dgm:spPr>
      <dgm:t>
        <a:bodyPr/>
        <a:lstStyle/>
        <a:p>
          <a:r>
            <a:rPr lang="tr-TR" dirty="0"/>
            <a:t>MAIN</a:t>
          </a:r>
        </a:p>
      </dgm:t>
    </dgm:pt>
    <dgm:pt modelId="{D0C18624-4BAD-456C-A4B8-99569DAD4F44}" type="sibTrans" cxnId="{B6A691B5-0F99-474C-9590-5C5FA41975CC}">
      <dgm:prSet/>
      <dgm:spPr/>
      <dgm:t>
        <a:bodyPr/>
        <a:lstStyle/>
        <a:p>
          <a:endParaRPr lang="tr-TR"/>
        </a:p>
      </dgm:t>
    </dgm:pt>
    <dgm:pt modelId="{D33252D3-D243-455F-9505-0EF95A432B31}" type="parTrans" cxnId="{B6A691B5-0F99-474C-9590-5C5FA41975CC}">
      <dgm:prSet/>
      <dgm:spPr/>
      <dgm:t>
        <a:bodyPr/>
        <a:lstStyle/>
        <a:p>
          <a:endParaRPr lang="tr-TR"/>
        </a:p>
      </dgm:t>
    </dgm:pt>
    <dgm:pt modelId="{CB98B60A-F74A-4086-A6AA-2DB5A292B53E}" type="pres">
      <dgm:prSet presAssocID="{49DABC83-0382-480F-A37C-5C8A8BEF0CF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87B4E2-C70A-401F-8646-7D6FC99918D7}" type="pres">
      <dgm:prSet presAssocID="{895ED7DE-F324-4701-836B-809D613AA9AA}" presName="centerShape" presStyleLbl="node0" presStyleIdx="0" presStyleCnt="1"/>
      <dgm:spPr/>
    </dgm:pt>
    <dgm:pt modelId="{D3981329-58A3-4E8C-8ECB-A357860563DF}" type="pres">
      <dgm:prSet presAssocID="{1414A9B2-05DA-4376-A83F-6DC85EBA0636}" presName="Name9" presStyleLbl="parChTrans1D2" presStyleIdx="0" presStyleCnt="5"/>
      <dgm:spPr/>
    </dgm:pt>
    <dgm:pt modelId="{D507B55F-DD2D-4DCE-BEA2-07AAE15EE7FA}" type="pres">
      <dgm:prSet presAssocID="{1414A9B2-05DA-4376-A83F-6DC85EBA0636}" presName="connTx" presStyleLbl="parChTrans1D2" presStyleIdx="0" presStyleCnt="5"/>
      <dgm:spPr/>
    </dgm:pt>
    <dgm:pt modelId="{DF22A799-6329-4CCF-85D8-A924AAA58C23}" type="pres">
      <dgm:prSet presAssocID="{C82211B2-9571-4676-AE07-3305936F2311}" presName="node" presStyleLbl="node1" presStyleIdx="0" presStyleCnt="5" custRadScaleRad="100001" custRadScaleInc="589">
        <dgm:presLayoutVars>
          <dgm:bulletEnabled val="1"/>
        </dgm:presLayoutVars>
      </dgm:prSet>
      <dgm:spPr/>
    </dgm:pt>
    <dgm:pt modelId="{10B6B891-3D42-4C0C-B4A4-47B50A943DFA}" type="pres">
      <dgm:prSet presAssocID="{FCAFD384-8CA1-4489-9791-8BE50263D5AE}" presName="Name9" presStyleLbl="parChTrans1D2" presStyleIdx="1" presStyleCnt="5"/>
      <dgm:spPr/>
    </dgm:pt>
    <dgm:pt modelId="{D2838513-2A6C-44F8-8F84-C9AF15AB817C}" type="pres">
      <dgm:prSet presAssocID="{FCAFD384-8CA1-4489-9791-8BE50263D5AE}" presName="connTx" presStyleLbl="parChTrans1D2" presStyleIdx="1" presStyleCnt="5"/>
      <dgm:spPr/>
    </dgm:pt>
    <dgm:pt modelId="{5445FFF4-1877-48D2-B34D-CE8B75F8D061}" type="pres">
      <dgm:prSet presAssocID="{09BFAA0F-A254-41E4-85B3-212621E2F4D8}" presName="node" presStyleLbl="node1" presStyleIdx="1" presStyleCnt="5">
        <dgm:presLayoutVars>
          <dgm:bulletEnabled val="1"/>
        </dgm:presLayoutVars>
      </dgm:prSet>
      <dgm:spPr/>
    </dgm:pt>
    <dgm:pt modelId="{E9D2FBE3-E82F-4041-8B38-BA2EC42C75D3}" type="pres">
      <dgm:prSet presAssocID="{3BBA0FE5-1839-400A-9254-3FF223389262}" presName="Name9" presStyleLbl="parChTrans1D2" presStyleIdx="2" presStyleCnt="5"/>
      <dgm:spPr/>
    </dgm:pt>
    <dgm:pt modelId="{C03F0062-7223-4600-AD7D-8585D32B4FDE}" type="pres">
      <dgm:prSet presAssocID="{3BBA0FE5-1839-400A-9254-3FF223389262}" presName="connTx" presStyleLbl="parChTrans1D2" presStyleIdx="2" presStyleCnt="5"/>
      <dgm:spPr/>
    </dgm:pt>
    <dgm:pt modelId="{94136234-6C7E-46FC-B61A-688631FBC328}" type="pres">
      <dgm:prSet presAssocID="{98568DB3-BF97-4A1B-B478-743909FA9405}" presName="node" presStyleLbl="node1" presStyleIdx="2" presStyleCnt="5">
        <dgm:presLayoutVars>
          <dgm:bulletEnabled val="1"/>
        </dgm:presLayoutVars>
      </dgm:prSet>
      <dgm:spPr/>
    </dgm:pt>
    <dgm:pt modelId="{1ED7F223-8E04-40B6-AFA8-3C9EAAC537EE}" type="pres">
      <dgm:prSet presAssocID="{052BCFFC-732F-45E2-85F4-413AA94A8FA5}" presName="Name9" presStyleLbl="parChTrans1D2" presStyleIdx="3" presStyleCnt="5"/>
      <dgm:spPr/>
    </dgm:pt>
    <dgm:pt modelId="{F958D9F3-E959-480A-AE64-0D9091225299}" type="pres">
      <dgm:prSet presAssocID="{052BCFFC-732F-45E2-85F4-413AA94A8FA5}" presName="connTx" presStyleLbl="parChTrans1D2" presStyleIdx="3" presStyleCnt="5"/>
      <dgm:spPr/>
    </dgm:pt>
    <dgm:pt modelId="{DBFF8A45-71EC-48CD-A994-6E24D2ADA8D7}" type="pres">
      <dgm:prSet presAssocID="{3D9AFAFA-40A3-40A3-BBF0-54F260A410A7}" presName="node" presStyleLbl="node1" presStyleIdx="3" presStyleCnt="5">
        <dgm:presLayoutVars>
          <dgm:bulletEnabled val="1"/>
        </dgm:presLayoutVars>
      </dgm:prSet>
      <dgm:spPr/>
    </dgm:pt>
    <dgm:pt modelId="{019E9DB5-A67B-427C-A346-E7C68AC16F7A}" type="pres">
      <dgm:prSet presAssocID="{DDCB3A75-6AC5-4F65-AEA1-AEFA2E648B37}" presName="Name9" presStyleLbl="parChTrans1D2" presStyleIdx="4" presStyleCnt="5"/>
      <dgm:spPr/>
    </dgm:pt>
    <dgm:pt modelId="{B41A1C0B-97B0-4617-9FD6-E204ED23DAF5}" type="pres">
      <dgm:prSet presAssocID="{DDCB3A75-6AC5-4F65-AEA1-AEFA2E648B37}" presName="connTx" presStyleLbl="parChTrans1D2" presStyleIdx="4" presStyleCnt="5"/>
      <dgm:spPr/>
    </dgm:pt>
    <dgm:pt modelId="{2D568374-70FA-421A-9CFE-28393EED6E91}" type="pres">
      <dgm:prSet presAssocID="{268B36E4-50D7-47CE-80FE-3BC330E96F7A}" presName="node" presStyleLbl="node1" presStyleIdx="4" presStyleCnt="5" custRadScaleRad="99648" custRadScaleInc="183">
        <dgm:presLayoutVars>
          <dgm:bulletEnabled val="1"/>
        </dgm:presLayoutVars>
      </dgm:prSet>
      <dgm:spPr/>
    </dgm:pt>
  </dgm:ptLst>
  <dgm:cxnLst>
    <dgm:cxn modelId="{F9DE4D0C-A5F5-413E-88EE-913714C03372}" srcId="{895ED7DE-F324-4701-836B-809D613AA9AA}" destId="{C82211B2-9571-4676-AE07-3305936F2311}" srcOrd="0" destOrd="0" parTransId="{1414A9B2-05DA-4376-A83F-6DC85EBA0636}" sibTransId="{8877C1B3-9627-45E0-B59D-3DCCD637B9C1}"/>
    <dgm:cxn modelId="{E346650F-5809-4328-B4D6-323029534185}" srcId="{895ED7DE-F324-4701-836B-809D613AA9AA}" destId="{09BFAA0F-A254-41E4-85B3-212621E2F4D8}" srcOrd="1" destOrd="0" parTransId="{FCAFD384-8CA1-4489-9791-8BE50263D5AE}" sibTransId="{1FA86145-50A8-49DC-9D02-2E19E3923721}"/>
    <dgm:cxn modelId="{9AE7B01A-20B8-49FF-86F0-5C23EE688F6B}" srcId="{895ED7DE-F324-4701-836B-809D613AA9AA}" destId="{98568DB3-BF97-4A1B-B478-743909FA9405}" srcOrd="2" destOrd="0" parTransId="{3BBA0FE5-1839-400A-9254-3FF223389262}" sibTransId="{5FD0151A-C57A-4F3E-840D-167CF8199242}"/>
    <dgm:cxn modelId="{115CC923-E811-496A-A542-0D731B6FB722}" type="presOf" srcId="{052BCFFC-732F-45E2-85F4-413AA94A8FA5}" destId="{F958D9F3-E959-480A-AE64-0D9091225299}" srcOrd="1" destOrd="0" presId="urn:microsoft.com/office/officeart/2005/8/layout/radial1"/>
    <dgm:cxn modelId="{BF686A3F-01FC-47B8-8254-DE6FAFCB7C80}" type="presOf" srcId="{3BBA0FE5-1839-400A-9254-3FF223389262}" destId="{C03F0062-7223-4600-AD7D-8585D32B4FDE}" srcOrd="1" destOrd="0" presId="urn:microsoft.com/office/officeart/2005/8/layout/radial1"/>
    <dgm:cxn modelId="{355D7F3F-E298-438A-8134-62F665EB2948}" type="presOf" srcId="{1414A9B2-05DA-4376-A83F-6DC85EBA0636}" destId="{D507B55F-DD2D-4DCE-BEA2-07AAE15EE7FA}" srcOrd="1" destOrd="0" presId="urn:microsoft.com/office/officeart/2005/8/layout/radial1"/>
    <dgm:cxn modelId="{FFCAAD40-3C07-40FA-9102-6064C35735A6}" srcId="{895ED7DE-F324-4701-836B-809D613AA9AA}" destId="{3D9AFAFA-40A3-40A3-BBF0-54F260A410A7}" srcOrd="3" destOrd="0" parTransId="{052BCFFC-732F-45E2-85F4-413AA94A8FA5}" sibTransId="{94F227F6-6CBF-42E2-9880-A93129BD95B4}"/>
    <dgm:cxn modelId="{94EB5364-0CD3-4625-B1C6-53EAB08282A7}" type="presOf" srcId="{FCAFD384-8CA1-4489-9791-8BE50263D5AE}" destId="{10B6B891-3D42-4C0C-B4A4-47B50A943DFA}" srcOrd="0" destOrd="0" presId="urn:microsoft.com/office/officeart/2005/8/layout/radial1"/>
    <dgm:cxn modelId="{B3F2E269-3C67-4863-A0F3-7ABB477967CA}" type="presOf" srcId="{3BBA0FE5-1839-400A-9254-3FF223389262}" destId="{E9D2FBE3-E82F-4041-8B38-BA2EC42C75D3}" srcOrd="0" destOrd="0" presId="urn:microsoft.com/office/officeart/2005/8/layout/radial1"/>
    <dgm:cxn modelId="{57788B73-6239-42BF-96F5-EFAE19DB6C2A}" type="presOf" srcId="{FCAFD384-8CA1-4489-9791-8BE50263D5AE}" destId="{D2838513-2A6C-44F8-8F84-C9AF15AB817C}" srcOrd="1" destOrd="0" presId="urn:microsoft.com/office/officeart/2005/8/layout/radial1"/>
    <dgm:cxn modelId="{2A5CB357-ACD6-44D5-9AF4-0C92921DEFFA}" type="presOf" srcId="{1414A9B2-05DA-4376-A83F-6DC85EBA0636}" destId="{D3981329-58A3-4E8C-8ECB-A357860563DF}" srcOrd="0" destOrd="0" presId="urn:microsoft.com/office/officeart/2005/8/layout/radial1"/>
    <dgm:cxn modelId="{78ABC17F-D112-4B79-A809-51AB558423A6}" type="presOf" srcId="{49DABC83-0382-480F-A37C-5C8A8BEF0CF9}" destId="{CB98B60A-F74A-4086-A6AA-2DB5A292B53E}" srcOrd="0" destOrd="0" presId="urn:microsoft.com/office/officeart/2005/8/layout/radial1"/>
    <dgm:cxn modelId="{26E9FA81-E6CD-44C9-89C4-1EF028F87167}" type="presOf" srcId="{DDCB3A75-6AC5-4F65-AEA1-AEFA2E648B37}" destId="{019E9DB5-A67B-427C-A346-E7C68AC16F7A}" srcOrd="0" destOrd="0" presId="urn:microsoft.com/office/officeart/2005/8/layout/radial1"/>
    <dgm:cxn modelId="{8285709A-E513-4C86-BD87-ABCDB0CBC351}" srcId="{895ED7DE-F324-4701-836B-809D613AA9AA}" destId="{268B36E4-50D7-47CE-80FE-3BC330E96F7A}" srcOrd="4" destOrd="0" parTransId="{DDCB3A75-6AC5-4F65-AEA1-AEFA2E648B37}" sibTransId="{10D39B0A-825C-472F-8A22-1EFAA84A45D1}"/>
    <dgm:cxn modelId="{D2B91AA9-DEF1-40C0-860B-122CC107602F}" type="presOf" srcId="{98568DB3-BF97-4A1B-B478-743909FA9405}" destId="{94136234-6C7E-46FC-B61A-688631FBC328}" srcOrd="0" destOrd="0" presId="urn:microsoft.com/office/officeart/2005/8/layout/radial1"/>
    <dgm:cxn modelId="{B8EE43B3-6A16-4C9C-8B70-60EE0FEE13BE}" type="presOf" srcId="{DDCB3A75-6AC5-4F65-AEA1-AEFA2E648B37}" destId="{B41A1C0B-97B0-4617-9FD6-E204ED23DAF5}" srcOrd="1" destOrd="0" presId="urn:microsoft.com/office/officeart/2005/8/layout/radial1"/>
    <dgm:cxn modelId="{F19FCDB3-6594-4C34-807F-71A4FC6F67E7}" type="presOf" srcId="{268B36E4-50D7-47CE-80FE-3BC330E96F7A}" destId="{2D568374-70FA-421A-9CFE-28393EED6E91}" srcOrd="0" destOrd="0" presId="urn:microsoft.com/office/officeart/2005/8/layout/radial1"/>
    <dgm:cxn modelId="{B6A691B5-0F99-474C-9590-5C5FA41975CC}" srcId="{49DABC83-0382-480F-A37C-5C8A8BEF0CF9}" destId="{895ED7DE-F324-4701-836B-809D613AA9AA}" srcOrd="0" destOrd="0" parTransId="{D33252D3-D243-455F-9505-0EF95A432B31}" sibTransId="{D0C18624-4BAD-456C-A4B8-99569DAD4F44}"/>
    <dgm:cxn modelId="{462CCCC6-3EBD-493C-81D2-39891886D00C}" type="presOf" srcId="{09BFAA0F-A254-41E4-85B3-212621E2F4D8}" destId="{5445FFF4-1877-48D2-B34D-CE8B75F8D061}" srcOrd="0" destOrd="0" presId="urn:microsoft.com/office/officeart/2005/8/layout/radial1"/>
    <dgm:cxn modelId="{DC0917CE-9684-4D53-977A-EA3B91837065}" type="presOf" srcId="{895ED7DE-F324-4701-836B-809D613AA9AA}" destId="{EA87B4E2-C70A-401F-8646-7D6FC99918D7}" srcOrd="0" destOrd="0" presId="urn:microsoft.com/office/officeart/2005/8/layout/radial1"/>
    <dgm:cxn modelId="{58703AE2-3F1E-4350-A314-DE2FE4C11039}" type="presOf" srcId="{3D9AFAFA-40A3-40A3-BBF0-54F260A410A7}" destId="{DBFF8A45-71EC-48CD-A994-6E24D2ADA8D7}" srcOrd="0" destOrd="0" presId="urn:microsoft.com/office/officeart/2005/8/layout/radial1"/>
    <dgm:cxn modelId="{971CD7F4-F6F3-4693-AEAB-79D1E61AB25F}" type="presOf" srcId="{052BCFFC-732F-45E2-85F4-413AA94A8FA5}" destId="{1ED7F223-8E04-40B6-AFA8-3C9EAAC537EE}" srcOrd="0" destOrd="0" presId="urn:microsoft.com/office/officeart/2005/8/layout/radial1"/>
    <dgm:cxn modelId="{7BDECDFB-F91A-4483-9387-4D5D78C77847}" type="presOf" srcId="{C82211B2-9571-4676-AE07-3305936F2311}" destId="{DF22A799-6329-4CCF-85D8-A924AAA58C23}" srcOrd="0" destOrd="0" presId="urn:microsoft.com/office/officeart/2005/8/layout/radial1"/>
    <dgm:cxn modelId="{97A2511C-7C2C-4EA3-BEA4-F72640B8D23E}" type="presParOf" srcId="{CB98B60A-F74A-4086-A6AA-2DB5A292B53E}" destId="{EA87B4E2-C70A-401F-8646-7D6FC99918D7}" srcOrd="0" destOrd="0" presId="urn:microsoft.com/office/officeart/2005/8/layout/radial1"/>
    <dgm:cxn modelId="{3345F0F9-B09C-45E8-9ED4-E8C2B6DFDA73}" type="presParOf" srcId="{CB98B60A-F74A-4086-A6AA-2DB5A292B53E}" destId="{D3981329-58A3-4E8C-8ECB-A357860563DF}" srcOrd="1" destOrd="0" presId="urn:microsoft.com/office/officeart/2005/8/layout/radial1"/>
    <dgm:cxn modelId="{18EB59B7-CB68-4068-9054-894B7A50DC1D}" type="presParOf" srcId="{D3981329-58A3-4E8C-8ECB-A357860563DF}" destId="{D507B55F-DD2D-4DCE-BEA2-07AAE15EE7FA}" srcOrd="0" destOrd="0" presId="urn:microsoft.com/office/officeart/2005/8/layout/radial1"/>
    <dgm:cxn modelId="{5B80871A-7F68-4E3F-BC28-63C40E489EBD}" type="presParOf" srcId="{CB98B60A-F74A-4086-A6AA-2DB5A292B53E}" destId="{DF22A799-6329-4CCF-85D8-A924AAA58C23}" srcOrd="2" destOrd="0" presId="urn:microsoft.com/office/officeart/2005/8/layout/radial1"/>
    <dgm:cxn modelId="{A2FBB9FA-D900-47B2-BCB1-AEC86AF4EFA8}" type="presParOf" srcId="{CB98B60A-F74A-4086-A6AA-2DB5A292B53E}" destId="{10B6B891-3D42-4C0C-B4A4-47B50A943DFA}" srcOrd="3" destOrd="0" presId="urn:microsoft.com/office/officeart/2005/8/layout/radial1"/>
    <dgm:cxn modelId="{DAEC67BC-6AE3-4D56-AE40-B00EB281E215}" type="presParOf" srcId="{10B6B891-3D42-4C0C-B4A4-47B50A943DFA}" destId="{D2838513-2A6C-44F8-8F84-C9AF15AB817C}" srcOrd="0" destOrd="0" presId="urn:microsoft.com/office/officeart/2005/8/layout/radial1"/>
    <dgm:cxn modelId="{73F66A45-8CB3-49F3-B7E1-ABA080A1C14E}" type="presParOf" srcId="{CB98B60A-F74A-4086-A6AA-2DB5A292B53E}" destId="{5445FFF4-1877-48D2-B34D-CE8B75F8D061}" srcOrd="4" destOrd="0" presId="urn:microsoft.com/office/officeart/2005/8/layout/radial1"/>
    <dgm:cxn modelId="{8413D175-F34B-4B74-A660-1A4996F968B9}" type="presParOf" srcId="{CB98B60A-F74A-4086-A6AA-2DB5A292B53E}" destId="{E9D2FBE3-E82F-4041-8B38-BA2EC42C75D3}" srcOrd="5" destOrd="0" presId="urn:microsoft.com/office/officeart/2005/8/layout/radial1"/>
    <dgm:cxn modelId="{E8665E2E-264D-4290-8877-EF6719D83A10}" type="presParOf" srcId="{E9D2FBE3-E82F-4041-8B38-BA2EC42C75D3}" destId="{C03F0062-7223-4600-AD7D-8585D32B4FDE}" srcOrd="0" destOrd="0" presId="urn:microsoft.com/office/officeart/2005/8/layout/radial1"/>
    <dgm:cxn modelId="{9C684C1C-EA2B-4C4C-89FC-EF71723EE628}" type="presParOf" srcId="{CB98B60A-F74A-4086-A6AA-2DB5A292B53E}" destId="{94136234-6C7E-46FC-B61A-688631FBC328}" srcOrd="6" destOrd="0" presId="urn:microsoft.com/office/officeart/2005/8/layout/radial1"/>
    <dgm:cxn modelId="{3149CB36-B193-4F51-8E9C-0044A80B1A4F}" type="presParOf" srcId="{CB98B60A-F74A-4086-A6AA-2DB5A292B53E}" destId="{1ED7F223-8E04-40B6-AFA8-3C9EAAC537EE}" srcOrd="7" destOrd="0" presId="urn:microsoft.com/office/officeart/2005/8/layout/radial1"/>
    <dgm:cxn modelId="{0394729E-611B-4431-91C4-47371BA5F273}" type="presParOf" srcId="{1ED7F223-8E04-40B6-AFA8-3C9EAAC537EE}" destId="{F958D9F3-E959-480A-AE64-0D9091225299}" srcOrd="0" destOrd="0" presId="urn:microsoft.com/office/officeart/2005/8/layout/radial1"/>
    <dgm:cxn modelId="{3B84517D-3894-4229-B7A6-E505D2DD1D33}" type="presParOf" srcId="{CB98B60A-F74A-4086-A6AA-2DB5A292B53E}" destId="{DBFF8A45-71EC-48CD-A994-6E24D2ADA8D7}" srcOrd="8" destOrd="0" presId="urn:microsoft.com/office/officeart/2005/8/layout/radial1"/>
    <dgm:cxn modelId="{72EFD9AE-7B16-4A52-8436-7F71D2732105}" type="presParOf" srcId="{CB98B60A-F74A-4086-A6AA-2DB5A292B53E}" destId="{019E9DB5-A67B-427C-A346-E7C68AC16F7A}" srcOrd="9" destOrd="0" presId="urn:microsoft.com/office/officeart/2005/8/layout/radial1"/>
    <dgm:cxn modelId="{C752C4C8-F161-4C09-8067-59A97019D730}" type="presParOf" srcId="{019E9DB5-A67B-427C-A346-E7C68AC16F7A}" destId="{B41A1C0B-97B0-4617-9FD6-E204ED23DAF5}" srcOrd="0" destOrd="0" presId="urn:microsoft.com/office/officeart/2005/8/layout/radial1"/>
    <dgm:cxn modelId="{9749E6AC-51B7-4733-BE98-E5D318A1D6DC}" type="presParOf" srcId="{CB98B60A-F74A-4086-A6AA-2DB5A292B53E}" destId="{2D568374-70FA-421A-9CFE-28393EED6E91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7B4E2-C70A-401F-8646-7D6FC99918D7}">
      <dsp:nvSpPr>
        <dsp:cNvPr id="0" name=""/>
        <dsp:cNvSpPr/>
      </dsp:nvSpPr>
      <dsp:spPr>
        <a:xfrm>
          <a:off x="4922932" y="2549958"/>
          <a:ext cx="1956494" cy="1956494"/>
        </a:xfrm>
        <a:prstGeom prst="ellipse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400" kern="1200" dirty="0"/>
            <a:t>MAIN</a:t>
          </a:r>
        </a:p>
      </dsp:txBody>
      <dsp:txXfrm>
        <a:off x="5209454" y="2836480"/>
        <a:ext cx="1383450" cy="1383450"/>
      </dsp:txXfrm>
    </dsp:sp>
    <dsp:sp modelId="{D3981329-58A3-4E8C-8ECB-A357860563DF}">
      <dsp:nvSpPr>
        <dsp:cNvPr id="0" name=""/>
        <dsp:cNvSpPr/>
      </dsp:nvSpPr>
      <dsp:spPr>
        <a:xfrm rot="16212722">
          <a:off x="5611944" y="2241104"/>
          <a:ext cx="587887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587887" y="149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5891190" y="2241326"/>
        <a:ext cx="29394" cy="29394"/>
      </dsp:txXfrm>
    </dsp:sp>
    <dsp:sp modelId="{DF22A799-6329-4CCF-85D8-A924AAA58C23}">
      <dsp:nvSpPr>
        <dsp:cNvPr id="0" name=""/>
        <dsp:cNvSpPr/>
      </dsp:nvSpPr>
      <dsp:spPr>
        <a:xfrm>
          <a:off x="4932348" y="5593"/>
          <a:ext cx="1956494" cy="19564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0" u="sng" kern="1200" dirty="0"/>
            <a:t>İnovasyon</a:t>
          </a:r>
          <a:r>
            <a:rPr lang="tr-TR" sz="130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Aynı kurumdaki benzer türdeki dokümanlarda benzer tablolarının tekrar üretimi ve Örnek şablon ortaya çıkarılması</a:t>
          </a:r>
        </a:p>
      </dsp:txBody>
      <dsp:txXfrm>
        <a:off x="5218870" y="292115"/>
        <a:ext cx="1383450" cy="1383450"/>
      </dsp:txXfrm>
    </dsp:sp>
    <dsp:sp modelId="{10B6B891-3D42-4C0C-B4A4-47B50A943DFA}">
      <dsp:nvSpPr>
        <dsp:cNvPr id="0" name=""/>
        <dsp:cNvSpPr/>
      </dsp:nvSpPr>
      <dsp:spPr>
        <a:xfrm rot="20520000">
          <a:off x="6817162" y="3120161"/>
          <a:ext cx="587861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587861" y="149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7096396" y="3120384"/>
        <a:ext cx="29393" cy="29393"/>
      </dsp:txXfrm>
    </dsp:sp>
    <dsp:sp modelId="{5445FFF4-1877-48D2-B34D-CE8B75F8D061}">
      <dsp:nvSpPr>
        <dsp:cNvPr id="0" name=""/>
        <dsp:cNvSpPr/>
      </dsp:nvSpPr>
      <dsp:spPr>
        <a:xfrm>
          <a:off x="7342759" y="1763709"/>
          <a:ext cx="1956494" cy="1956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Uygulanabilirlik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MAIN’ in gelişmiş LLM altyapısıyla doğrudan az eforla geliştirilmesi</a:t>
          </a:r>
        </a:p>
      </dsp:txBody>
      <dsp:txXfrm>
        <a:off x="7629281" y="2050231"/>
        <a:ext cx="1383450" cy="1383450"/>
      </dsp:txXfrm>
    </dsp:sp>
    <dsp:sp modelId="{E9D2FBE3-E82F-4041-8B38-BA2EC42C75D3}">
      <dsp:nvSpPr>
        <dsp:cNvPr id="0" name=""/>
        <dsp:cNvSpPr/>
      </dsp:nvSpPr>
      <dsp:spPr>
        <a:xfrm rot="3240000">
          <a:off x="6355016" y="4542500"/>
          <a:ext cx="587861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587861" y="149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6634251" y="4542723"/>
        <a:ext cx="29393" cy="29393"/>
      </dsp:txXfrm>
    </dsp:sp>
    <dsp:sp modelId="{94136234-6C7E-46FC-B61A-688631FBC328}">
      <dsp:nvSpPr>
        <dsp:cNvPr id="0" name=""/>
        <dsp:cNvSpPr/>
      </dsp:nvSpPr>
      <dsp:spPr>
        <a:xfrm>
          <a:off x="6418467" y="4608386"/>
          <a:ext cx="1956494" cy="1956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Etki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Aynı kurum içinde karmaşayı engeller, zaman kazandırır. </a:t>
          </a:r>
        </a:p>
      </dsp:txBody>
      <dsp:txXfrm>
        <a:off x="6704989" y="4894908"/>
        <a:ext cx="1383450" cy="1383450"/>
      </dsp:txXfrm>
    </dsp:sp>
    <dsp:sp modelId="{1ED7F223-8E04-40B6-AFA8-3C9EAAC537EE}">
      <dsp:nvSpPr>
        <dsp:cNvPr id="0" name=""/>
        <dsp:cNvSpPr/>
      </dsp:nvSpPr>
      <dsp:spPr>
        <a:xfrm rot="7560000">
          <a:off x="4859481" y="4542500"/>
          <a:ext cx="587861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587861" y="149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 rot="10800000">
        <a:off x="5138715" y="4542723"/>
        <a:ext cx="29393" cy="29393"/>
      </dsp:txXfrm>
    </dsp:sp>
    <dsp:sp modelId="{DBFF8A45-71EC-48CD-A994-6E24D2ADA8D7}">
      <dsp:nvSpPr>
        <dsp:cNvPr id="0" name=""/>
        <dsp:cNvSpPr/>
      </dsp:nvSpPr>
      <dsp:spPr>
        <a:xfrm>
          <a:off x="3427397" y="4608386"/>
          <a:ext cx="1956494" cy="19564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 err="1"/>
            <a:t>Ölçeklendirilebilirlik</a:t>
          </a:r>
          <a:endParaRPr lang="tr-TR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Tüm kamu kurumları ve özel sektörler için uygulanabilir olma</a:t>
          </a:r>
        </a:p>
      </dsp:txBody>
      <dsp:txXfrm>
        <a:off x="3713919" y="4894908"/>
        <a:ext cx="1383450" cy="1383450"/>
      </dsp:txXfrm>
    </dsp:sp>
    <dsp:sp modelId="{019E9DB5-A67B-427C-A346-E7C68AC16F7A}">
      <dsp:nvSpPr>
        <dsp:cNvPr id="0" name=""/>
        <dsp:cNvSpPr/>
      </dsp:nvSpPr>
      <dsp:spPr>
        <a:xfrm rot="11883953">
          <a:off x="4406523" y="3120159"/>
          <a:ext cx="578905" cy="29838"/>
        </a:xfrm>
        <a:custGeom>
          <a:avLst/>
          <a:gdLst/>
          <a:ahLst/>
          <a:cxnLst/>
          <a:rect l="0" t="0" r="0" b="0"/>
          <a:pathLst>
            <a:path>
              <a:moveTo>
                <a:pt x="0" y="14919"/>
              </a:moveTo>
              <a:lnTo>
                <a:pt x="578905" y="149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 rot="10800000">
        <a:off x="4681503" y="3120606"/>
        <a:ext cx="28945" cy="28945"/>
      </dsp:txXfrm>
    </dsp:sp>
    <dsp:sp modelId="{2D568374-70FA-421A-9CFE-28393EED6E91}">
      <dsp:nvSpPr>
        <dsp:cNvPr id="0" name=""/>
        <dsp:cNvSpPr/>
      </dsp:nvSpPr>
      <dsp:spPr>
        <a:xfrm>
          <a:off x="2512525" y="1763704"/>
          <a:ext cx="1956494" cy="19564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u="sng" kern="1200" dirty="0"/>
            <a:t>Entegrasyon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 Mevcut MAIN altyapısını kullanarak sadece basit bir UI ile entegre edilebilir.</a:t>
          </a:r>
        </a:p>
      </dsp:txBody>
      <dsp:txXfrm>
        <a:off x="2799047" y="2050226"/>
        <a:ext cx="1383450" cy="1383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36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802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36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347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96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69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666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446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9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12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694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772D-1E46-4502-8EA1-060DDA6C60AA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A7E1-D9A1-4B33-95B9-2FA15F2AFC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258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203EB7-AA91-5949-7ACE-FE18F5AF8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Havelsan</a:t>
            </a:r>
            <a:r>
              <a:rPr lang="tr-TR" dirty="0"/>
              <a:t> Ekspres 2024</a:t>
            </a:r>
            <a:br>
              <a:rPr lang="tr-TR" dirty="0"/>
            </a:br>
            <a:r>
              <a:rPr lang="tr-TR" dirty="0"/>
              <a:t>- MAIN –</a:t>
            </a:r>
            <a:br>
              <a:rPr lang="tr-TR" dirty="0"/>
            </a:br>
            <a:r>
              <a:rPr lang="tr-TR" dirty="0" err="1"/>
              <a:t>MAIN.TableProcessor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376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03DF13-20AB-49BF-5200-394FAD1A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C3C23B-9EBA-E42C-FF5F-315611D6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34D208AE-7A98-686A-B92C-1B06AA46CEAD}"/>
              </a:ext>
            </a:extLst>
          </p:cNvPr>
          <p:cNvGrpSpPr/>
          <p:nvPr/>
        </p:nvGrpSpPr>
        <p:grpSpPr>
          <a:xfrm>
            <a:off x="2630078" y="226243"/>
            <a:ext cx="6287679" cy="6023728"/>
            <a:chOff x="3427397" y="4608386"/>
            <a:chExt cx="1956494" cy="19564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BA937B-2FFA-447A-459C-95227A05776A}"/>
                </a:ext>
              </a:extLst>
            </p:cNvPr>
            <p:cNvSpPr/>
            <p:nvPr/>
          </p:nvSpPr>
          <p:spPr>
            <a:xfrm>
              <a:off x="3427397" y="4608386"/>
              <a:ext cx="1956494" cy="195649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66042FF6-3B00-EEAC-226F-3E84F2CA058B}"/>
                </a:ext>
              </a:extLst>
            </p:cNvPr>
            <p:cNvSpPr txBox="1"/>
            <p:nvPr/>
          </p:nvSpPr>
          <p:spPr>
            <a:xfrm>
              <a:off x="3713919" y="4894908"/>
              <a:ext cx="1458776" cy="1383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400" b="1" u="sng" kern="1200" dirty="0" err="1"/>
                <a:t>Ölçeklendirilebilirlik</a:t>
              </a:r>
              <a:endParaRPr lang="tr-TR" sz="4400" b="1" u="sng" kern="1200" dirty="0"/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kern="1200" dirty="0"/>
                <a:t>Eklenti tablolar üzerinde çalışan bir Yoğun doküman ve tablo kullanımının  olduğu tüm kamu kurumları ve özel sektörler için büyük verileri kullanılabilir olma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tr-TR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02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D402A7-668D-9A2C-5521-DC0DD2BC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93ED36-E6AD-4E6E-511D-0CE22295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CDE8B966-45B8-E66A-96F8-E4479E9DA662}"/>
              </a:ext>
            </a:extLst>
          </p:cNvPr>
          <p:cNvGrpSpPr/>
          <p:nvPr/>
        </p:nvGrpSpPr>
        <p:grpSpPr>
          <a:xfrm>
            <a:off x="2582944" y="150828"/>
            <a:ext cx="6297105" cy="5957741"/>
            <a:chOff x="2512525" y="1763704"/>
            <a:chExt cx="1956494" cy="19564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6B8B058-772E-F387-7130-449BB26A34A7}"/>
                </a:ext>
              </a:extLst>
            </p:cNvPr>
            <p:cNvSpPr/>
            <p:nvPr/>
          </p:nvSpPr>
          <p:spPr>
            <a:xfrm>
              <a:off x="2512525" y="1763704"/>
              <a:ext cx="1956494" cy="195649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A8CCF20B-35A4-33F4-4F6F-57CC55AC09D5}"/>
                </a:ext>
              </a:extLst>
            </p:cNvPr>
            <p:cNvSpPr txBox="1"/>
            <p:nvPr/>
          </p:nvSpPr>
          <p:spPr>
            <a:xfrm>
              <a:off x="2799047" y="2050226"/>
              <a:ext cx="1383450" cy="1383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400" b="1" u="sng" kern="1200" dirty="0"/>
                <a:t>Entegrasyon</a:t>
              </a:r>
              <a:r>
                <a:rPr lang="tr-TR" sz="2000" b="1" u="sng" kern="1200" dirty="0"/>
                <a:t> 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kern="1200" dirty="0"/>
                <a:t> Mevcut MAIN altyapısını kullanarak sadece basit bir </a:t>
              </a:r>
              <a:r>
                <a:rPr lang="tr-TR" sz="2400" dirty="0"/>
                <a:t>kütüphane </a:t>
              </a:r>
              <a:r>
                <a:rPr lang="tr-TR" sz="2400" kern="1200" dirty="0"/>
                <a:t>ile entegre edilebilir.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80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D76C1A-26D4-8B8F-AB47-B86C5BD2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34BDB2-139B-9E41-5E7D-D9301F2E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35687127-E019-3705-2F10-089138610333}"/>
              </a:ext>
            </a:extLst>
          </p:cNvPr>
          <p:cNvGrpSpPr/>
          <p:nvPr/>
        </p:nvGrpSpPr>
        <p:grpSpPr>
          <a:xfrm>
            <a:off x="2928594" y="365125"/>
            <a:ext cx="5806910" cy="5811838"/>
            <a:chOff x="6391999" y="4608386"/>
            <a:chExt cx="1956494" cy="19564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096F92-7BCE-6F5A-C485-E1E2A3F6B079}"/>
                </a:ext>
              </a:extLst>
            </p:cNvPr>
            <p:cNvSpPr/>
            <p:nvPr/>
          </p:nvSpPr>
          <p:spPr>
            <a:xfrm>
              <a:off x="6391999" y="4608386"/>
              <a:ext cx="1956494" cy="195649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2F817AA-6840-A737-9C99-4803827F9384}"/>
                </a:ext>
              </a:extLst>
            </p:cNvPr>
            <p:cNvSpPr txBox="1"/>
            <p:nvPr/>
          </p:nvSpPr>
          <p:spPr>
            <a:xfrm>
              <a:off x="6704989" y="4894908"/>
              <a:ext cx="1383450" cy="1383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400" b="1" u="sng" kern="1200" dirty="0"/>
                <a:t>Etki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dirty="0"/>
                <a:t>K</a:t>
              </a:r>
              <a:r>
                <a:rPr lang="tr-TR" sz="2400" kern="1200" dirty="0"/>
                <a:t>urum içinde</a:t>
              </a:r>
              <a:r>
                <a:rPr lang="tr-TR" sz="2400" dirty="0"/>
                <a:t> tabloların</a:t>
              </a:r>
              <a:r>
                <a:rPr lang="tr-TR" sz="2400" kern="1200" dirty="0"/>
                <a:t> karmaşasını engeller,</a:t>
              </a:r>
              <a:r>
                <a:rPr lang="tr-TR" sz="2400" dirty="0"/>
                <a:t> sadelik ve okunabilirliği arttırarak</a:t>
              </a:r>
              <a:r>
                <a:rPr lang="tr-TR" sz="2400" kern="1200" dirty="0"/>
                <a:t> zaman kazandırır.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18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856607FD-10FD-BB43-8716-80AC3AE09B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227558"/>
              </p:ext>
            </p:extLst>
          </p:nvPr>
        </p:nvGraphicFramePr>
        <p:xfrm>
          <a:off x="141402" y="122548"/>
          <a:ext cx="11802360" cy="6570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14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84A51F-9E27-B9B1-C331-2FB8EC301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315"/>
            <a:ext cx="10515600" cy="5573648"/>
          </a:xfrm>
        </p:spPr>
        <p:txBody>
          <a:bodyPr/>
          <a:lstStyle/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dirty="0"/>
              <a:t>Teşekkürler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tr-TR" sz="2800" kern="1200" dirty="0"/>
          </a:p>
          <a:p>
            <a:pPr marL="0" indent="0" algn="ctr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69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57D08B-D024-7770-6CA4-20FA3417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Hepimizin bildiği üzere kamu kurumlarındaki dokümanların içerisinde tablolar sıklıkla kullanılmaktadır.</a:t>
            </a:r>
          </a:p>
          <a:p>
            <a:endParaRPr lang="tr-TR" b="1" dirty="0">
              <a:solidFill>
                <a:srgbClr val="FFC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tr-TR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ise bu tabloların bir </a:t>
            </a:r>
            <a:r>
              <a:rPr lang="tr-TR" b="1" dirty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standardının bulunmaması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E9F63E3-D785-A47E-748B-B16FEEA60894}"/>
              </a:ext>
            </a:extLst>
          </p:cNvPr>
          <p:cNvSpPr txBox="1"/>
          <p:nvPr/>
        </p:nvSpPr>
        <p:spPr>
          <a:xfrm>
            <a:off x="1084082" y="641023"/>
            <a:ext cx="8521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chemeClr val="accent4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56844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48B07D-9AF9-F0D1-171F-D14E51DD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Kullanım Senaryoları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9BC582-6BFB-912B-B0AC-7683C1E0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Aynı konu üzerinde farklı türevlerde tablo iskeletlerinin kullanımı</a:t>
            </a:r>
          </a:p>
          <a:p>
            <a:pPr marL="457200" lvl="1" indent="0">
              <a:buNone/>
            </a:pPr>
            <a:r>
              <a:rPr lang="tr-TR" dirty="0"/>
              <a:t>- Tarihe bağlı,</a:t>
            </a:r>
          </a:p>
          <a:p>
            <a:pPr lvl="1">
              <a:buFontTx/>
              <a:buChar char="-"/>
            </a:pPr>
            <a:r>
              <a:rPr lang="tr-TR" dirty="0"/>
              <a:t>Kişiye bağlı</a:t>
            </a:r>
          </a:p>
          <a:p>
            <a:pPr lvl="1">
              <a:buFontTx/>
              <a:buChar char="-"/>
            </a:pPr>
            <a:r>
              <a:rPr lang="tr-TR" dirty="0"/>
              <a:t>Farklı birimlere bağlı</a:t>
            </a:r>
          </a:p>
          <a:p>
            <a:pPr marL="457200" lvl="1" indent="0">
              <a:buNone/>
            </a:pPr>
            <a:r>
              <a:rPr lang="tr-TR" dirty="0"/>
              <a:t>Kuralsız tabloların oluşturulması.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tr-TR" dirty="0"/>
              <a:t>Aynı konu üzerinde farklı amaçlara  hizmet tabloların  birleştirilmesi.</a:t>
            </a:r>
          </a:p>
        </p:txBody>
      </p:sp>
    </p:spTree>
    <p:extLst>
      <p:ext uri="{BB962C8B-B14F-4D97-AF65-F5344CB8AC3E}">
        <p14:creationId xmlns:p14="http://schemas.microsoft.com/office/powerpoint/2010/main" val="334622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C4FD8B-533B-7E1B-1973-2A129503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Örnek 1: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08C1EEB-A08E-427D-B691-20D6538C0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91" y="2115180"/>
            <a:ext cx="9670618" cy="3772227"/>
          </a:xfrm>
        </p:spPr>
      </p:pic>
    </p:spTree>
    <p:extLst>
      <p:ext uri="{BB962C8B-B14F-4D97-AF65-F5344CB8AC3E}">
        <p14:creationId xmlns:p14="http://schemas.microsoft.com/office/powerpoint/2010/main" val="82334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85EE717-485C-DB5F-F4DC-2280840A6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32" y="901416"/>
            <a:ext cx="5157148" cy="523402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4345B4C-F6D4-8DB3-65D3-956F6838CD5A}"/>
              </a:ext>
            </a:extLst>
          </p:cNvPr>
          <p:cNvSpPr txBox="1"/>
          <p:nvPr/>
        </p:nvSpPr>
        <p:spPr>
          <a:xfrm>
            <a:off x="2790332" y="131975"/>
            <a:ext cx="7654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/>
              <a:t>Örnek 2: </a:t>
            </a:r>
          </a:p>
        </p:txBody>
      </p:sp>
    </p:spTree>
    <p:extLst>
      <p:ext uri="{BB962C8B-B14F-4D97-AF65-F5344CB8AC3E}">
        <p14:creationId xmlns:p14="http://schemas.microsoft.com/office/powerpoint/2010/main" val="304506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54F34D-C480-8CF6-2E1E-53682C65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Özelliklerimiz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B6FC67-44BA-C899-7EE3-366C44122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Tabloları aynı standarda sokulmuş bir biçimde Run-Time’ da  görüntüleyebilir.</a:t>
            </a:r>
          </a:p>
          <a:p>
            <a:r>
              <a:rPr lang="tr-TR" dirty="0"/>
              <a:t>Geriye dönük ilgili tabloları yeni standartta </a:t>
            </a:r>
            <a:r>
              <a:rPr lang="tr-TR" dirty="0">
                <a:solidFill>
                  <a:schemeClr val="accent4"/>
                </a:solidFill>
              </a:rPr>
              <a:t>Re-</a:t>
            </a:r>
            <a:r>
              <a:rPr lang="tr-TR" dirty="0" err="1">
                <a:solidFill>
                  <a:schemeClr val="accent4"/>
                </a:solidFill>
              </a:rPr>
              <a:t>generate</a:t>
            </a:r>
            <a:r>
              <a:rPr lang="tr-TR" dirty="0"/>
              <a:t> edip, bunları orijinalleriyle birlikte kaydedebilir.</a:t>
            </a:r>
          </a:p>
          <a:p>
            <a:r>
              <a:rPr lang="tr-TR" dirty="0"/>
              <a:t>Kullanıcı isterse bu standardın boş bir iskeletini alıp gelecekte kullanabilir.</a:t>
            </a:r>
          </a:p>
        </p:txBody>
      </p:sp>
    </p:spTree>
    <p:extLst>
      <p:ext uri="{BB962C8B-B14F-4D97-AF65-F5344CB8AC3E}">
        <p14:creationId xmlns:p14="http://schemas.microsoft.com/office/powerpoint/2010/main" val="385987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1D8091-EA1C-FCB1-1B6F-644A58DB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621"/>
            <a:ext cx="10515600" cy="5677342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      Tablo 1 			Tablo 2 			Tablo 3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3657600" lvl="8" indent="0">
              <a:buNone/>
            </a:pPr>
            <a:endParaRPr lang="tr-TR" dirty="0"/>
          </a:p>
          <a:p>
            <a:pPr marL="3657600" lvl="8" indent="0">
              <a:buNone/>
            </a:pPr>
            <a:endParaRPr lang="tr-TR" sz="2800" dirty="0"/>
          </a:p>
          <a:p>
            <a:pPr marL="3657600" lvl="8" indent="0">
              <a:buNone/>
            </a:pPr>
            <a:r>
              <a:rPr lang="tr-TR" sz="2800" dirty="0"/>
              <a:t>Yeni Tablo</a:t>
            </a:r>
            <a:endParaRPr lang="tr-TR" dirty="0"/>
          </a:p>
        </p:txBody>
      </p:sp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5BE573E3-E699-4C16-213F-69CD5FD158FE}"/>
              </a:ext>
            </a:extLst>
          </p:cNvPr>
          <p:cNvSpPr/>
          <p:nvPr/>
        </p:nvSpPr>
        <p:spPr>
          <a:xfrm>
            <a:off x="1092724" y="1027521"/>
            <a:ext cx="1715678" cy="19324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-A</a:t>
            </a:r>
          </a:p>
          <a:p>
            <a:pPr algn="ctr"/>
            <a:r>
              <a:rPr lang="tr-TR" dirty="0"/>
              <a:t>-B</a:t>
            </a:r>
          </a:p>
          <a:p>
            <a:pPr algn="ctr"/>
            <a:r>
              <a:rPr lang="tr-TR" dirty="0"/>
              <a:t>-C</a:t>
            </a: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67B61B54-4A3A-B771-3122-19EFFB616510}"/>
              </a:ext>
            </a:extLst>
          </p:cNvPr>
          <p:cNvSpPr/>
          <p:nvPr/>
        </p:nvSpPr>
        <p:spPr>
          <a:xfrm>
            <a:off x="4380322" y="4244468"/>
            <a:ext cx="1715678" cy="1932495"/>
          </a:xfrm>
          <a:prstGeom prst="roundRect">
            <a:avLst/>
          </a:prstGeom>
          <a:solidFill>
            <a:srgbClr val="E9B3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FDD58B9A-81FB-0AA6-6F41-DAE57DF9383A}"/>
              </a:ext>
            </a:extLst>
          </p:cNvPr>
          <p:cNvSpPr/>
          <p:nvPr/>
        </p:nvSpPr>
        <p:spPr>
          <a:xfrm>
            <a:off x="4380322" y="1027522"/>
            <a:ext cx="1715678" cy="19324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68475E06-F29F-06FB-9E4E-109B195DD1AC}"/>
              </a:ext>
            </a:extLst>
          </p:cNvPr>
          <p:cNvSpPr/>
          <p:nvPr/>
        </p:nvSpPr>
        <p:spPr>
          <a:xfrm>
            <a:off x="7922444" y="1027521"/>
            <a:ext cx="1715678" cy="193249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A927EC8-E29F-3B60-1C11-AA3F1F5A3302}"/>
              </a:ext>
            </a:extLst>
          </p:cNvPr>
          <p:cNvSpPr txBox="1"/>
          <p:nvPr/>
        </p:nvSpPr>
        <p:spPr>
          <a:xfrm>
            <a:off x="4507584" y="1232257"/>
            <a:ext cx="1461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-A</a:t>
            </a:r>
          </a:p>
          <a:p>
            <a:pPr algn="ctr"/>
            <a:r>
              <a:rPr lang="tr-TR" dirty="0"/>
              <a:t>-C</a:t>
            </a:r>
          </a:p>
          <a:p>
            <a:pPr algn="ctr"/>
            <a:r>
              <a:rPr lang="tr-TR" dirty="0"/>
              <a:t>-D</a:t>
            </a:r>
          </a:p>
          <a:p>
            <a:pPr algn="ctr"/>
            <a:r>
              <a:rPr lang="tr-TR" dirty="0"/>
              <a:t>-E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60BAB8C-9CF7-2E55-41F1-E444127D26AE}"/>
              </a:ext>
            </a:extLst>
          </p:cNvPr>
          <p:cNvSpPr txBox="1"/>
          <p:nvPr/>
        </p:nvSpPr>
        <p:spPr>
          <a:xfrm>
            <a:off x="8168718" y="1232257"/>
            <a:ext cx="1210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-A</a:t>
            </a:r>
          </a:p>
          <a:p>
            <a:pPr algn="ctr"/>
            <a:r>
              <a:rPr lang="tr-TR" dirty="0"/>
              <a:t>-B</a:t>
            </a:r>
          </a:p>
          <a:p>
            <a:pPr algn="ctr"/>
            <a:r>
              <a:rPr lang="tr-TR" dirty="0"/>
              <a:t>-F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249C919-A659-2C9C-6BDB-9461F0A4388B}"/>
              </a:ext>
            </a:extLst>
          </p:cNvPr>
          <p:cNvSpPr txBox="1"/>
          <p:nvPr/>
        </p:nvSpPr>
        <p:spPr>
          <a:xfrm>
            <a:off x="4977353" y="4333552"/>
            <a:ext cx="104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-A</a:t>
            </a:r>
          </a:p>
          <a:p>
            <a:r>
              <a:rPr lang="tr-TR" dirty="0"/>
              <a:t>-B</a:t>
            </a:r>
          </a:p>
          <a:p>
            <a:r>
              <a:rPr lang="tr-TR" dirty="0"/>
              <a:t>-C</a:t>
            </a:r>
          </a:p>
          <a:p>
            <a:r>
              <a:rPr lang="tr-TR" dirty="0"/>
              <a:t>-D</a:t>
            </a:r>
          </a:p>
          <a:p>
            <a:r>
              <a:rPr lang="tr-TR" dirty="0"/>
              <a:t>-E</a:t>
            </a:r>
          </a:p>
          <a:p>
            <a:r>
              <a:rPr lang="tr-TR" dirty="0"/>
              <a:t>-F</a:t>
            </a: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EDC2E970-6C28-3A48-C099-5008385BF10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50563" y="2960016"/>
            <a:ext cx="2338633" cy="22506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11F79C1B-4CCD-33F7-CC0D-D16197C628C4}"/>
              </a:ext>
            </a:extLst>
          </p:cNvPr>
          <p:cNvCxnSpPr>
            <a:cxnSpLocks/>
          </p:cNvCxnSpPr>
          <p:nvPr/>
        </p:nvCxnSpPr>
        <p:spPr>
          <a:xfrm>
            <a:off x="5190241" y="2954147"/>
            <a:ext cx="23960" cy="8629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06D979DE-BEFD-0BFA-A51E-853F60B7DCB4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flipH="1">
            <a:off x="6096000" y="2960016"/>
            <a:ext cx="2684283" cy="2250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64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75945D-93AB-B438-1C0E-821FD520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5F7AB51C-E050-546A-11CA-5FF07280EC1F}"/>
              </a:ext>
            </a:extLst>
          </p:cNvPr>
          <p:cNvGrpSpPr/>
          <p:nvPr/>
        </p:nvGrpSpPr>
        <p:grpSpPr>
          <a:xfrm>
            <a:off x="2714920" y="216816"/>
            <a:ext cx="6259398" cy="6212264"/>
            <a:chOff x="4932348" y="5593"/>
            <a:chExt cx="1956494" cy="195649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F800CD-76E3-C0C1-E96D-6D0BBC6E26E3}"/>
                </a:ext>
              </a:extLst>
            </p:cNvPr>
            <p:cNvSpPr/>
            <p:nvPr/>
          </p:nvSpPr>
          <p:spPr>
            <a:xfrm>
              <a:off x="4932348" y="5593"/>
              <a:ext cx="1956494" cy="195649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50504895-BC12-4D3B-72DE-18F2ED9F5418}"/>
                </a:ext>
              </a:extLst>
            </p:cNvPr>
            <p:cNvSpPr txBox="1"/>
            <p:nvPr/>
          </p:nvSpPr>
          <p:spPr>
            <a:xfrm>
              <a:off x="5218870" y="292115"/>
              <a:ext cx="1383450" cy="1383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400" b="1" i="0" u="sng" kern="1200" dirty="0"/>
                <a:t>İnovasyon</a:t>
              </a:r>
              <a:r>
                <a:rPr lang="tr-TR" sz="4400" kern="1200" dirty="0"/>
                <a:t> 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kern="1200" dirty="0"/>
                <a:t>Aynı kurumdaki benzer türdeki dokümanlarda benzer tablolarının tekrar üretimi ve Örnek şablon ortaya çıkarılması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78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85E2EC-70E6-BA96-4795-E9670782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E59CFF-4B20-1380-1DDB-EC6BB0262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682BC798-7E6B-F907-D5A2-D43320C53413}"/>
              </a:ext>
            </a:extLst>
          </p:cNvPr>
          <p:cNvGrpSpPr/>
          <p:nvPr/>
        </p:nvGrpSpPr>
        <p:grpSpPr>
          <a:xfrm>
            <a:off x="3026005" y="365124"/>
            <a:ext cx="5948313" cy="5740924"/>
            <a:chOff x="7321055" y="1942757"/>
            <a:chExt cx="1956494" cy="19564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940D03C-2D74-98C9-8C44-BB4F9CC694A5}"/>
                </a:ext>
              </a:extLst>
            </p:cNvPr>
            <p:cNvSpPr/>
            <p:nvPr/>
          </p:nvSpPr>
          <p:spPr>
            <a:xfrm>
              <a:off x="7321055" y="1942757"/>
              <a:ext cx="1956494" cy="195649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51D21854-EAC6-7BFF-8C18-4A57667DA982}"/>
                </a:ext>
              </a:extLst>
            </p:cNvPr>
            <p:cNvSpPr txBox="1"/>
            <p:nvPr/>
          </p:nvSpPr>
          <p:spPr>
            <a:xfrm>
              <a:off x="7629281" y="2050231"/>
              <a:ext cx="1383450" cy="1383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4400" b="1" u="sng" kern="1200" dirty="0"/>
                <a:t>Uygulanabilirlik</a:t>
              </a:r>
              <a:r>
                <a:rPr lang="tr-TR" sz="1300" kern="1200" dirty="0"/>
                <a:t> 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r-TR" sz="2400" kern="1200" dirty="0"/>
                <a:t>MAIN’ in gelişmiş LLM altyapısıyla doğrudan az eforla geliştirilmesi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68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886</TotalTime>
  <Words>291</Words>
  <Application>Microsoft Office PowerPoint</Application>
  <PresentationFormat>Geniş ekran</PresentationFormat>
  <Paragraphs>71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Teması</vt:lpstr>
      <vt:lpstr>Havelsan Ekspres 2024 - MAIN – MAIN.TableProcessor</vt:lpstr>
      <vt:lpstr>PowerPoint Sunusu</vt:lpstr>
      <vt:lpstr>Kullanım Senaryoları</vt:lpstr>
      <vt:lpstr>Örnek 1:</vt:lpstr>
      <vt:lpstr>PowerPoint Sunusu</vt:lpstr>
      <vt:lpstr>Özelliklerimiz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Havelsan Ekspres 2024 - MAIN -</dc:title>
  <dc:creator>EGE GENÇOĞLU</dc:creator>
  <cp:lastModifiedBy>EGE GENÇOĞLU</cp:lastModifiedBy>
  <cp:revision>12</cp:revision>
  <dcterms:created xsi:type="dcterms:W3CDTF">2024-04-23T21:25:26Z</dcterms:created>
  <dcterms:modified xsi:type="dcterms:W3CDTF">2024-04-24T12:12:42Z</dcterms:modified>
</cp:coreProperties>
</file>