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7" r:id="rId2"/>
  </p:sldIdLst>
  <p:sldSz cx="28800425" cy="43200638"/>
  <p:notesSz cx="6858000" cy="9144000"/>
  <p:embeddedFontLst>
    <p:embeddedFont>
      <p:font typeface="DejaVu Serif Condensed" panose="02060606050605020204" pitchFamily="18" charset="0"/>
      <p:regular r:id="rId3"/>
      <p:bold r:id="rId4"/>
      <p:italic r:id="rId5"/>
      <p:boldItalic r:id="rId6"/>
    </p:embeddedFont>
    <p:embeddedFont>
      <p:font typeface="Franklin Gothic Book" panose="020B050302010202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Franklin Gothic Heavy" panose="020B0903020102020204" pitchFamily="34" charset="0"/>
      <p:regular r:id="rId11"/>
      <p:italic r:id="rId12"/>
    </p:embeddedFont>
    <p:embeddedFont>
      <p:font typeface="Franklin Gothic Medium" panose="020B0603020102020204" pitchFamily="34" charset="0"/>
      <p:regular r:id="rId13"/>
      <p:italic r:id="rId14"/>
    </p:embeddedFont>
  </p:embeddedFontLst>
  <p:defaultTextStyle>
    <a:defPPr>
      <a:defRPr lang="tr-TR"/>
    </a:defPPr>
    <a:lvl1pPr marL="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2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FE"/>
    <a:srgbClr val="DEEEC4"/>
    <a:srgbClr val="F7E995"/>
    <a:srgbClr val="CAE8E4"/>
    <a:srgbClr val="C5D8FF"/>
    <a:srgbClr val="C3EFEF"/>
    <a:srgbClr val="D4D4D4"/>
    <a:srgbClr val="FFEFD1"/>
    <a:srgbClr val="F0DCC2"/>
    <a:srgbClr val="00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43" autoAdjust="0"/>
    <p:restoredTop sz="94660"/>
  </p:normalViewPr>
  <p:slideViewPr>
    <p:cSldViewPr>
      <p:cViewPr>
        <p:scale>
          <a:sx n="50" d="100"/>
          <a:sy n="50" d="100"/>
        </p:scale>
        <p:origin x="1038" y="36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19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s Yurtman" userId="6d49d38d8dfbf459" providerId="LiveId" clId="{E3A9BA60-0F00-4BDD-9AD4-9AFA6A6F15A2}"/>
    <pc:docChg chg="undo modSld">
      <pc:chgData name="Aras Yurtman" userId="6d49d38d8dfbf459" providerId="LiveId" clId="{E3A9BA60-0F00-4BDD-9AD4-9AFA6A6F15A2}" dt="2018-03-04T17:19:25.647" v="18" actId="14861"/>
      <pc:docMkLst>
        <pc:docMk/>
      </pc:docMkLst>
      <pc:sldChg chg="addSp modSp">
        <pc:chgData name="Aras Yurtman" userId="6d49d38d8dfbf459" providerId="LiveId" clId="{E3A9BA60-0F00-4BDD-9AD4-9AFA6A6F15A2}" dt="2018-03-04T17:19:25.647" v="18" actId="14861"/>
        <pc:sldMkLst>
          <pc:docMk/>
          <pc:sldMk cId="1625341407" sldId="257"/>
        </pc:sldMkLst>
        <pc:spChg chg="add mod">
          <ac:chgData name="Aras Yurtman" userId="6d49d38d8dfbf459" providerId="LiveId" clId="{E3A9BA60-0F00-4BDD-9AD4-9AFA6A6F15A2}" dt="2018-02-24T09:49:45.734" v="6" actId="164"/>
          <ac:spMkLst>
            <pc:docMk/>
            <pc:sldMk cId="1625341407" sldId="257"/>
            <ac:spMk id="6" creationId="{89282D94-EA1F-4FE3-80D4-294E39C8B9D4}"/>
          </ac:spMkLst>
        </pc:spChg>
        <pc:spChg chg="add mod">
          <ac:chgData name="Aras Yurtman" userId="6d49d38d8dfbf459" providerId="LiveId" clId="{E3A9BA60-0F00-4BDD-9AD4-9AFA6A6F15A2}" dt="2018-03-04T17:18:46.265" v="15" actId="14100"/>
          <ac:spMkLst>
            <pc:docMk/>
            <pc:sldMk cId="1625341407" sldId="257"/>
            <ac:spMk id="93" creationId="{6F7FE940-5E2B-4C5E-B8E6-6573286C31CE}"/>
          </ac:spMkLst>
        </pc:spChg>
        <pc:grpChg chg="add mod">
          <ac:chgData name="Aras Yurtman" userId="6d49d38d8dfbf459" providerId="LiveId" clId="{E3A9BA60-0F00-4BDD-9AD4-9AFA6A6F15A2}" dt="2018-03-04T17:18:25.799" v="9" actId="571"/>
          <ac:grpSpMkLst>
            <pc:docMk/>
            <pc:sldMk cId="1625341407" sldId="257"/>
            <ac:grpSpMk id="14" creationId="{F52F7F9E-7C66-4BA9-A9D4-9FAF7C23EFEA}"/>
          </ac:grpSpMkLst>
        </pc:grpChg>
        <pc:picChg chg="mod ord modCrop">
          <ac:chgData name="Aras Yurtman" userId="6d49d38d8dfbf459" providerId="LiveId" clId="{E3A9BA60-0F00-4BDD-9AD4-9AFA6A6F15A2}" dt="2018-03-04T17:19:25.647" v="18" actId="14861"/>
          <ac:picMkLst>
            <pc:docMk/>
            <pc:sldMk cId="1625341407" sldId="257"/>
            <ac:picMk id="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3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0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2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4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4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94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5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62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852E-D25A-4D14-8C44-9B66CD6F10C7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5BC2-CBBA-44C6-9D2E-AF6887820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68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w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wmf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emf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1"/>
            </a:gs>
            <a:gs pos="74000">
              <a:schemeClr val="accent5">
                <a:lumMod val="45000"/>
                <a:lumOff val="55000"/>
              </a:schemeClr>
            </a:gs>
            <a:gs pos="83000">
              <a:srgbClr val="F7E995"/>
            </a:gs>
            <a:gs pos="100000">
              <a:srgbClr val="DEEEC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48"/>
          <p:cNvSpPr txBox="1">
            <a:spLocks noChangeArrowheads="1"/>
          </p:cNvSpPr>
          <p:nvPr/>
        </p:nvSpPr>
        <p:spPr bwMode="auto">
          <a:xfrm>
            <a:off x="8268594" y="35985948"/>
            <a:ext cx="12609586" cy="616841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216005" tIns="216005" rIns="216005" bIns="216005" numCol="1">
            <a:noAutofit/>
          </a:bodyPr>
          <a:lstStyle/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Arial" panose="020B0604020202020204" pitchFamily="34" charset="0"/>
              <a:buChar char="•"/>
            </a:pPr>
            <a:endParaRPr lang="en-US" sz="3120" dirty="0"/>
          </a:p>
        </p:txBody>
      </p:sp>
      <p:sp>
        <p:nvSpPr>
          <p:cNvPr id="80" name="65 Metin kutusu"/>
          <p:cNvSpPr txBox="1"/>
          <p:nvPr/>
        </p:nvSpPr>
        <p:spPr>
          <a:xfrm>
            <a:off x="8268595" y="25632932"/>
            <a:ext cx="11171617" cy="894453"/>
          </a:xfrm>
          <a:prstGeom prst="rect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840" spc="720" dirty="0">
                <a:solidFill>
                  <a:schemeClr val="bg1"/>
                </a:solidFill>
                <a:effectLst>
                  <a:glow rad="2286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Experimental Results</a:t>
            </a:r>
          </a:p>
        </p:txBody>
      </p:sp>
      <p:sp>
        <p:nvSpPr>
          <p:cNvPr id="126" name="Text Box 48"/>
          <p:cNvSpPr txBox="1">
            <a:spLocks noChangeArrowheads="1"/>
          </p:cNvSpPr>
          <p:nvPr/>
        </p:nvSpPr>
        <p:spPr bwMode="auto">
          <a:xfrm>
            <a:off x="8268594" y="26583201"/>
            <a:ext cx="11151943" cy="15577497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square" lIns="216005" tIns="216005" rIns="216005" bIns="216005" numCol="1">
            <a:noAutofit/>
          </a:bodyPr>
          <a:lstStyle/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Arial" panose="020B0604020202020204" pitchFamily="34" charset="0"/>
              <a:buChar char="•"/>
            </a:pPr>
            <a:endParaRPr lang="en-US" sz="3120" dirty="0"/>
          </a:p>
        </p:txBody>
      </p:sp>
      <p:sp>
        <p:nvSpPr>
          <p:cNvPr id="79" name="192 Metin kutusu"/>
          <p:cNvSpPr txBox="1"/>
          <p:nvPr/>
        </p:nvSpPr>
        <p:spPr>
          <a:xfrm rot="16200000">
            <a:off x="15251632" y="16799075"/>
            <a:ext cx="1860615" cy="645638"/>
          </a:xfrm>
          <a:prstGeom prst="rect">
            <a:avLst/>
          </a:prstGeom>
          <a:solidFill>
            <a:srgbClr val="0058A8"/>
          </a:solidFill>
          <a:ln w="25400" cap="flat" cmpd="sng" algn="ctr">
            <a:solidFill>
              <a:srgbClr val="0058A8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noAutofit/>
          </a:bodyPr>
          <a:lstStyle/>
          <a:p>
            <a:pPr algn="ctr" defTabSz="1097280"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Franklin Gothic Medium" pitchFamily="34" charset="0"/>
              </a:rPr>
              <a:t>TEMPLATES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2982" y="2807905"/>
            <a:ext cx="4815598" cy="4815598"/>
          </a:xfrm>
          <a:prstGeom prst="rect">
            <a:avLst/>
          </a:prstGeom>
          <a:gradFill flip="none" rotWithShape="1">
            <a:gsLst>
              <a:gs pos="50000">
                <a:srgbClr val="FFCCCC"/>
              </a:gs>
              <a:gs pos="72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Dikdörtgen 7"/>
          <p:cNvSpPr/>
          <p:nvPr/>
        </p:nvSpPr>
        <p:spPr>
          <a:xfrm>
            <a:off x="0" y="3905424"/>
            <a:ext cx="28800426" cy="2557067"/>
          </a:xfrm>
          <a:prstGeom prst="rect">
            <a:avLst/>
          </a:prstGeom>
          <a:ln w="38100">
            <a:solidFill>
              <a:srgbClr val="959595"/>
            </a:solidFill>
          </a:ln>
          <a:effectLst>
            <a:glow rad="139700">
              <a:srgbClr val="959595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sz="4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Aras Yurtman   </a:t>
            </a:r>
            <a:r>
              <a:rPr lang="en-US" sz="4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and  </a:t>
            </a:r>
            <a:r>
              <a:rPr lang="en-US" sz="4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 Billur Barshan</a:t>
            </a:r>
          </a:p>
          <a:p>
            <a:pPr algn="ctr">
              <a:lnSpc>
                <a:spcPct val="8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sz="336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Department of Electrical and Electronics Engineering, Bilkent University</a:t>
            </a:r>
          </a:p>
          <a:p>
            <a:pPr algn="ctr">
              <a:lnSpc>
                <a:spcPct val="8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sz="3360" b="1" dirty="0">
                <a:solidFill>
                  <a:schemeClr val="bg1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yurtman@ee.bilkent.edu.tr,   billur@ee.bilkent.edu.tr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360212" y="1059439"/>
            <a:ext cx="28080000" cy="2610894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 lnSpcReduction="10000"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+mj-lt"/>
              </a:rPr>
              <a:t>Automated Evaluation of Physical Therapy Exercises </a:t>
            </a:r>
            <a:br>
              <a:rPr lang="en-US" sz="6000" dirty="0">
                <a:solidFill>
                  <a:schemeClr val="accent2"/>
                </a:solidFill>
                <a:latin typeface="+mj-lt"/>
              </a:rPr>
            </a:br>
            <a:r>
              <a:rPr lang="en-US" sz="6000" dirty="0">
                <a:solidFill>
                  <a:schemeClr val="accent2"/>
                </a:solidFill>
                <a:latin typeface="+mj-lt"/>
              </a:rPr>
              <a:t>by Multi-Template Dynamic Time Warping </a:t>
            </a:r>
            <a:br>
              <a:rPr lang="en-US" sz="6000" dirty="0">
                <a:solidFill>
                  <a:schemeClr val="accent2"/>
                </a:solidFill>
                <a:latin typeface="+mj-lt"/>
              </a:rPr>
            </a:br>
            <a:r>
              <a:rPr lang="en-US" sz="6000" dirty="0">
                <a:solidFill>
                  <a:schemeClr val="accent2"/>
                </a:solidFill>
                <a:latin typeface="+mj-lt"/>
              </a:rPr>
              <a:t>of Wearable Sensor Signals</a:t>
            </a:r>
          </a:p>
        </p:txBody>
      </p:sp>
      <p:pic>
        <p:nvPicPr>
          <p:cNvPr id="4" name="Picture 2" descr="ing-amblem 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42" y="3419918"/>
            <a:ext cx="3528078" cy="352807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>
            <a:glow rad="139700">
              <a:srgbClr val="FF0000">
                <a:alpha val="50000"/>
              </a:srgbClr>
            </a:glow>
          </a:effectLst>
        </p:spPr>
      </p:pic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720212" y="8480960"/>
            <a:ext cx="13247990" cy="553350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216005" tIns="216005" rIns="216005" bIns="216005">
            <a:noAutofit/>
          </a:bodyPr>
          <a:lstStyle/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Tx/>
              <a:buChar char="●"/>
            </a:pPr>
            <a:r>
              <a:rPr lang="en-US" sz="3120" dirty="0"/>
              <a:t>Physical therapy often requires repeating certain exercise movements.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Tx/>
              <a:buChar char="●"/>
            </a:pPr>
            <a:r>
              <a:rPr lang="en-US" sz="3120" dirty="0"/>
              <a:t>Patients first perform the required exercises under supervision in a hospital or rehabilitation center.</a:t>
            </a:r>
            <a:r>
              <a:rPr lang="en-US" sz="3120" dirty="0">
                <a:sym typeface="Wingdings" panose="05000000000000000000" pitchFamily="2" charset="2"/>
              </a:rPr>
              <a:t> </a:t>
            </a:r>
            <a:br>
              <a:rPr lang="en-US" sz="3120" dirty="0">
                <a:sym typeface="Wingdings" panose="05000000000000000000" pitchFamily="2" charset="2"/>
              </a:rPr>
            </a:br>
            <a:r>
              <a:rPr lang="en-US" sz="3120" dirty="0">
                <a:sym typeface="Wingdings" panose="05000000000000000000" pitchFamily="2" charset="2"/>
              </a:rPr>
              <a:t>    </a:t>
            </a:r>
            <a:r>
              <a:rPr lang="en-US" sz="3120" i="1" dirty="0">
                <a:solidFill>
                  <a:schemeClr val="bg1"/>
                </a:solidFill>
                <a:effectLst>
                  <a:glow rad="228600">
                    <a:schemeClr val="accent4">
                      <a:alpha val="75000"/>
                    </a:schemeClr>
                  </a:glow>
                </a:effectLst>
                <a:latin typeface="+mj-lt"/>
              </a:rPr>
              <a:t>PARTIAL AND SUBJECTIVE FEEDBACK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Tx/>
              <a:buChar char="●"/>
            </a:pPr>
            <a:r>
              <a:rPr lang="en-US" sz="3120" dirty="0"/>
              <a:t>Most patients continue their exercises at home. </a:t>
            </a:r>
            <a:br>
              <a:rPr lang="en-US" sz="3120" dirty="0"/>
            </a:br>
            <a:r>
              <a:rPr lang="en-US" sz="3120" dirty="0"/>
              <a:t>   </a:t>
            </a:r>
            <a:r>
              <a:rPr lang="en-US" sz="3120" dirty="0">
                <a:sym typeface="Wingdings" panose="05000000000000000000" pitchFamily="2" charset="2"/>
              </a:rPr>
              <a:t></a:t>
            </a:r>
            <a:r>
              <a:rPr lang="en-US" sz="3120" dirty="0"/>
              <a:t> </a:t>
            </a:r>
            <a:r>
              <a:rPr lang="en-US" sz="3120" i="1" dirty="0">
                <a:solidFill>
                  <a:schemeClr val="bg1"/>
                </a:solidFill>
                <a:effectLst>
                  <a:glow rad="228600">
                    <a:schemeClr val="accent4">
                      <a:alpha val="75000"/>
                    </a:schemeClr>
                  </a:glow>
                </a:effectLst>
                <a:latin typeface="+mj-lt"/>
              </a:rPr>
              <a:t>NO FEEDBACK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Tx/>
              <a:buChar char="●"/>
            </a:pPr>
            <a:r>
              <a:rPr lang="en-US" sz="3120" dirty="0"/>
              <a:t>The intensity of a physical therapy session is estimated by the number of correct executions.</a:t>
            </a:r>
          </a:p>
          <a:p>
            <a:pPr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sz="3120" b="1" dirty="0">
                <a:solidFill>
                  <a:schemeClr val="tx2"/>
                </a:solidFill>
                <a:latin typeface="+mj-lt"/>
              </a:rPr>
              <a:t>OBJECTIVE :</a:t>
            </a:r>
            <a:r>
              <a:rPr lang="en-US" sz="3120" b="1" dirty="0"/>
              <a:t>   </a:t>
            </a:r>
            <a:r>
              <a:rPr lang="en-US" sz="3120" b="1" i="1" dirty="0"/>
              <a:t>to detect and evaluate all exercise executions in a physical therapy session by using wearable motion sensors based on template recordings</a:t>
            </a:r>
          </a:p>
        </p:txBody>
      </p:sp>
      <p:sp>
        <p:nvSpPr>
          <p:cNvPr id="12" name="65 Metin kutusu"/>
          <p:cNvSpPr txBox="1"/>
          <p:nvPr/>
        </p:nvSpPr>
        <p:spPr>
          <a:xfrm>
            <a:off x="720212" y="7569601"/>
            <a:ext cx="13247990" cy="894453"/>
          </a:xfrm>
          <a:prstGeom prst="rect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840" spc="720" dirty="0">
                <a:solidFill>
                  <a:schemeClr val="bg1"/>
                </a:solidFill>
                <a:effectLst>
                  <a:glow rad="2286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Introduction</a:t>
            </a:r>
          </a:p>
        </p:txBody>
      </p:sp>
      <p:sp>
        <p:nvSpPr>
          <p:cNvPr id="13" name="65 Metin kutusu"/>
          <p:cNvSpPr txBox="1"/>
          <p:nvPr/>
        </p:nvSpPr>
        <p:spPr>
          <a:xfrm>
            <a:off x="740589" y="25602708"/>
            <a:ext cx="6837408" cy="894453"/>
          </a:xfrm>
          <a:prstGeom prst="rect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840" spc="720" dirty="0">
                <a:solidFill>
                  <a:schemeClr val="bg1"/>
                </a:solidFill>
                <a:effectLst>
                  <a:glow rad="2286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Algorithm</a:t>
            </a: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14852598" y="8471182"/>
            <a:ext cx="13227613" cy="55531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216005" tIns="216005" rIns="216005" bIns="216005">
            <a:noAutofit/>
          </a:bodyPr>
          <a:lstStyle/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Clr>
                <a:schemeClr val="tx1"/>
              </a:buClr>
              <a:buFontTx/>
              <a:buChar char="●"/>
            </a:pPr>
            <a:r>
              <a:rPr lang="en-US" sz="3120" b="1" dirty="0">
                <a:solidFill>
                  <a:schemeClr val="accent1"/>
                </a:solidFill>
              </a:rPr>
              <a:t>5 wearable motion sensors</a:t>
            </a:r>
            <a:r>
              <a:rPr lang="en-US" sz="3120" dirty="0"/>
              <a:t>, each containing a tri-axial accelerometer, gyroscope, and magnetometer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Clr>
                <a:schemeClr val="tx1"/>
              </a:buClr>
              <a:buFontTx/>
              <a:buChar char="●"/>
            </a:pPr>
            <a:r>
              <a:rPr lang="en-US" sz="3120" b="1" dirty="0">
                <a:solidFill>
                  <a:schemeClr val="accent1"/>
                </a:solidFill>
              </a:rPr>
              <a:t>8 exercise types performed by 5 subjects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Clr>
                <a:schemeClr val="tx1"/>
              </a:buClr>
              <a:buFontTx/>
              <a:buChar char="●"/>
            </a:pPr>
            <a:r>
              <a:rPr lang="en-US" sz="3120" dirty="0"/>
              <a:t>Each exercise is assumed to have </a:t>
            </a:r>
            <a:r>
              <a:rPr lang="en-US" sz="3120" b="1" dirty="0">
                <a:solidFill>
                  <a:schemeClr val="accent1"/>
                </a:solidFill>
              </a:rPr>
              <a:t>3 execution types</a:t>
            </a:r>
            <a:r>
              <a:rPr lang="en-US" sz="3120" dirty="0"/>
              <a:t>: one correct and two erroneous (fast and low-amplitude execution)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Clr>
                <a:schemeClr val="tx1"/>
              </a:buClr>
              <a:buFontTx/>
              <a:buChar char="●"/>
            </a:pPr>
            <a:r>
              <a:rPr lang="en-US" sz="3120" dirty="0"/>
              <a:t>one </a:t>
            </a:r>
            <a:r>
              <a:rPr lang="en-US" sz="3120" b="1" dirty="0">
                <a:solidFill>
                  <a:schemeClr val="accent1"/>
                </a:solidFill>
              </a:rPr>
              <a:t>template</a:t>
            </a:r>
            <a:r>
              <a:rPr lang="en-US" sz="3120" dirty="0">
                <a:solidFill>
                  <a:schemeClr val="accent1"/>
                </a:solidFill>
              </a:rPr>
              <a:t> </a:t>
            </a:r>
            <a:r>
              <a:rPr lang="en-US" sz="3120" dirty="0"/>
              <a:t>for each execution type of each exercise of each subject</a:t>
            </a:r>
            <a:r>
              <a:rPr lang="tr-TR" sz="3120" dirty="0"/>
              <a:t> </a:t>
            </a:r>
            <a:br>
              <a:rPr lang="tr-TR" sz="3120" dirty="0"/>
            </a:br>
            <a:r>
              <a:rPr lang="tr-TR" sz="3120" dirty="0"/>
              <a:t>   </a:t>
            </a:r>
            <a:r>
              <a:rPr lang="en-US" sz="3120" dirty="0">
                <a:sym typeface="Wingdings" panose="05000000000000000000" pitchFamily="2" charset="2"/>
              </a:rPr>
              <a:t> </a:t>
            </a:r>
            <a:r>
              <a:rPr lang="en-US" sz="3120" i="1" dirty="0">
                <a:solidFill>
                  <a:schemeClr val="bg1"/>
                </a:solidFill>
                <a:effectLst>
                  <a:glow rad="228600">
                    <a:schemeClr val="accent4">
                      <a:alpha val="75000"/>
                    </a:schemeClr>
                  </a:glow>
                </a:effectLst>
                <a:latin typeface="+mj-lt"/>
              </a:rPr>
              <a:t>120 TEMPLATES IN TOTAL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Clr>
                <a:schemeClr val="tx1"/>
              </a:buClr>
              <a:buFontTx/>
              <a:buChar char="●"/>
            </a:pPr>
            <a:r>
              <a:rPr lang="en-US" sz="3120" dirty="0"/>
              <a:t>To </a:t>
            </a:r>
            <a:r>
              <a:rPr lang="en-US" sz="3120" b="1" dirty="0">
                <a:solidFill>
                  <a:schemeClr val="accent1"/>
                </a:solidFill>
              </a:rPr>
              <a:t>simulate a physical therapy session</a:t>
            </a:r>
            <a:r>
              <a:rPr lang="en-US" sz="3120" dirty="0"/>
              <a:t>, for each exercise, each subject performs the exercise 10 times in the correct way, then 10 times with type-1 error, and finally 10 times with type-2 error. Between these 3 blocks, the subject is idle.   </a:t>
            </a:r>
            <a:r>
              <a:rPr lang="en-US" sz="3120" dirty="0">
                <a:sym typeface="Wingdings" panose="05000000000000000000" pitchFamily="2" charset="2"/>
              </a:rPr>
              <a:t> </a:t>
            </a:r>
            <a:r>
              <a:rPr lang="en-US" sz="3120" i="1" dirty="0">
                <a:solidFill>
                  <a:schemeClr val="bg1"/>
                </a:solidFill>
                <a:effectLst>
                  <a:glow rad="228600">
                    <a:schemeClr val="accent4">
                      <a:alpha val="75000"/>
                    </a:schemeClr>
                  </a:glow>
                </a:effectLst>
                <a:latin typeface="+mj-lt"/>
              </a:rPr>
              <a:t>1,200 TEST EXECUTIONS IN TOTAL</a:t>
            </a:r>
          </a:p>
        </p:txBody>
      </p:sp>
      <p:sp>
        <p:nvSpPr>
          <p:cNvPr id="17" name="65 Metin kutusu"/>
          <p:cNvSpPr txBox="1"/>
          <p:nvPr/>
        </p:nvSpPr>
        <p:spPr>
          <a:xfrm>
            <a:off x="14852598" y="7560010"/>
            <a:ext cx="13227613" cy="894453"/>
          </a:xfrm>
          <a:prstGeom prst="rect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840" spc="720" dirty="0">
                <a:solidFill>
                  <a:schemeClr val="bg1"/>
                </a:solidFill>
                <a:effectLst>
                  <a:glow rad="2286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Dataset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720212" y="26497162"/>
            <a:ext cx="6856969" cy="156394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216005" tIns="216005" rIns="216005" bIns="216005" numCol="1">
            <a:noAutofit/>
          </a:bodyPr>
          <a:lstStyle/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b="1" i="1" dirty="0">
                <a:solidFill>
                  <a:schemeClr val="accent3"/>
                </a:solidFill>
              </a:rPr>
              <a:t>Standard DTW </a:t>
            </a:r>
          </a:p>
          <a:p>
            <a:pPr marL="1097280" lvl="1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measures the similarity </a:t>
            </a:r>
            <a:br>
              <a:rPr lang="en-US" sz="3120" dirty="0"/>
            </a:br>
            <a:r>
              <a:rPr lang="en-US" sz="3120" dirty="0"/>
              <a:t>between two signals that are </a:t>
            </a:r>
            <a:r>
              <a:rPr lang="en-US" sz="3120" b="1" dirty="0">
                <a:solidFill>
                  <a:schemeClr val="accent1"/>
                </a:solidFill>
              </a:rPr>
              <a:t>different in time or speed</a:t>
            </a:r>
          </a:p>
          <a:p>
            <a:pPr marL="1097280" lvl="1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matches two signals by transforming their time axes nonlinearly to maximize the similarity</a:t>
            </a:r>
            <a:br>
              <a:rPr lang="en-US" sz="3120" dirty="0"/>
            </a:br>
            <a:endParaRPr lang="en-US" sz="3120" dirty="0"/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b="1" i="1" dirty="0">
                <a:solidFill>
                  <a:schemeClr val="accent3"/>
                </a:solidFill>
              </a:rPr>
              <a:t>Multi-Template Multi-Match DTW </a:t>
            </a:r>
            <a:br>
              <a:rPr lang="en-US" sz="3120" b="1" i="1" dirty="0">
                <a:solidFill>
                  <a:schemeClr val="accent3"/>
                </a:solidFill>
              </a:rPr>
            </a:br>
            <a:r>
              <a:rPr lang="en-US" sz="3120" b="1" i="1" dirty="0">
                <a:solidFill>
                  <a:schemeClr val="accent3"/>
                </a:solidFill>
              </a:rPr>
              <a:t>(MTMM-DTW)   </a:t>
            </a:r>
            <a:r>
              <a:rPr lang="en-US" sz="3120" dirty="0"/>
              <a:t>has been developed based on DTW to</a:t>
            </a:r>
            <a:endParaRPr lang="en-US" sz="3120" b="1" i="1" dirty="0">
              <a:solidFill>
                <a:schemeClr val="accent3"/>
              </a:solidFill>
            </a:endParaRPr>
          </a:p>
          <a:p>
            <a:pPr marL="1097280" lvl="1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detect </a:t>
            </a:r>
            <a:r>
              <a:rPr lang="en-US" sz="3120" b="1" dirty="0">
                <a:solidFill>
                  <a:schemeClr val="accent1"/>
                </a:solidFill>
              </a:rPr>
              <a:t>multiple occurrences</a:t>
            </a:r>
            <a:r>
              <a:rPr lang="en-US" sz="3120" b="1" dirty="0"/>
              <a:t> </a:t>
            </a:r>
            <a:r>
              <a:rPr lang="en-US" sz="3120" dirty="0"/>
              <a:t>of </a:t>
            </a:r>
            <a:r>
              <a:rPr lang="en-US" sz="3120" b="1" dirty="0">
                <a:solidFill>
                  <a:schemeClr val="accent1"/>
                </a:solidFill>
              </a:rPr>
              <a:t>multiple template signals</a:t>
            </a:r>
            <a:r>
              <a:rPr lang="en-US" sz="3120" dirty="0"/>
              <a:t> </a:t>
            </a:r>
            <a:br>
              <a:rPr lang="en-US" sz="3120" dirty="0"/>
            </a:br>
            <a:r>
              <a:rPr lang="en-US" sz="3120" dirty="0"/>
              <a:t>in a long test signal</a:t>
            </a:r>
          </a:p>
          <a:p>
            <a:pPr marL="1097280" lvl="1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both </a:t>
            </a:r>
            <a:r>
              <a:rPr lang="en-US" sz="3120" b="1" dirty="0">
                <a:solidFill>
                  <a:schemeClr val="accent1"/>
                </a:solidFill>
              </a:rPr>
              <a:t>detect and classify </a:t>
            </a:r>
            <a:br>
              <a:rPr lang="en-US" sz="3120" dirty="0"/>
            </a:br>
            <a:r>
              <a:rPr lang="en-US" sz="3120" dirty="0"/>
              <a:t>the occurrences</a:t>
            </a:r>
            <a:br>
              <a:rPr lang="en-US" sz="3120" dirty="0"/>
            </a:br>
            <a:endParaRPr lang="en-US" sz="3120" dirty="0"/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3120" b="1" i="1" dirty="0"/>
              <a:t>Features of MTMM-DTW:</a:t>
            </a:r>
          </a:p>
          <a:p>
            <a:pPr marL="548640" indent="-548640">
              <a:lnSpc>
                <a:spcPct val="85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The number of templates, occurrences, their positions, and lengths of the template and test signals may be arbitrary.</a:t>
            </a:r>
          </a:p>
          <a:p>
            <a:pPr marL="548640" indent="-548640">
              <a:lnSpc>
                <a:spcPct val="85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The signals may be </a:t>
            </a:r>
            <a:r>
              <a:rPr lang="en-US" sz="3120" b="1" dirty="0">
                <a:solidFill>
                  <a:schemeClr val="accent1"/>
                </a:solidFill>
              </a:rPr>
              <a:t>multi-D</a:t>
            </a:r>
            <a:r>
              <a:rPr lang="en-US" sz="3120" dirty="0"/>
              <a:t>.</a:t>
            </a:r>
          </a:p>
          <a:p>
            <a:pPr marL="548640" indent="-548640">
              <a:lnSpc>
                <a:spcPct val="85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A threshold factor can be </a:t>
            </a:r>
            <a:br>
              <a:rPr lang="en-US" sz="3120" dirty="0"/>
            </a:br>
            <a:r>
              <a:rPr lang="en-US" sz="3120" dirty="0"/>
              <a:t>selected to prevent relatively </a:t>
            </a:r>
            <a:br>
              <a:rPr lang="en-US" sz="3120" dirty="0"/>
            </a:br>
            <a:r>
              <a:rPr lang="en-US" sz="3120" b="1" dirty="0">
                <a:solidFill>
                  <a:schemeClr val="accent1"/>
                </a:solidFill>
              </a:rPr>
              <a:t>short matches </a:t>
            </a:r>
            <a:r>
              <a:rPr lang="en-US" sz="3120" dirty="0"/>
              <a:t>compared to </a:t>
            </a:r>
            <a:br>
              <a:rPr lang="en-US" sz="3120" dirty="0"/>
            </a:br>
            <a:r>
              <a:rPr lang="en-US" sz="3120" dirty="0"/>
              <a:t>the matching template.</a:t>
            </a:r>
          </a:p>
          <a:p>
            <a:pPr marL="548640" indent="-548640">
              <a:lnSpc>
                <a:spcPct val="85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The amount of </a:t>
            </a:r>
            <a:r>
              <a:rPr lang="en-US" sz="3120" b="1" dirty="0">
                <a:solidFill>
                  <a:schemeClr val="accent1"/>
                </a:solidFill>
              </a:rPr>
              <a:t>overlap</a:t>
            </a:r>
            <a:r>
              <a:rPr lang="en-US" sz="3120" dirty="0">
                <a:solidFill>
                  <a:schemeClr val="accent1"/>
                </a:solidFill>
              </a:rPr>
              <a:t> </a:t>
            </a:r>
            <a:r>
              <a:rPr lang="en-US" sz="3120" dirty="0"/>
              <a:t>between </a:t>
            </a:r>
            <a:br>
              <a:rPr lang="en-US" sz="3120" dirty="0"/>
            </a:br>
            <a:r>
              <a:rPr lang="en-US" sz="3120" dirty="0"/>
              <a:t>the matched subsequences </a:t>
            </a:r>
            <a:br>
              <a:rPr lang="en-US" sz="3120" dirty="0"/>
            </a:br>
            <a:r>
              <a:rPr lang="en-US" sz="3120" dirty="0"/>
              <a:t>can be adjusted.</a:t>
            </a:r>
          </a:p>
          <a:p>
            <a:pPr marL="548640" indent="-548640">
              <a:lnSpc>
                <a:spcPct val="85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Any modification to the DTW algorithm may be used in </a:t>
            </a:r>
            <a:br>
              <a:rPr lang="en-US" sz="3120" dirty="0"/>
            </a:br>
            <a:r>
              <a:rPr lang="en-US" sz="3120" dirty="0"/>
              <a:t>MTMM-DTW.</a:t>
            </a:r>
          </a:p>
        </p:txBody>
      </p:sp>
      <p:grpSp>
        <p:nvGrpSpPr>
          <p:cNvPr id="23" name="95 Grup"/>
          <p:cNvGrpSpPr/>
          <p:nvPr/>
        </p:nvGrpSpPr>
        <p:grpSpPr>
          <a:xfrm>
            <a:off x="2303945" y="15037420"/>
            <a:ext cx="11232248" cy="9115501"/>
            <a:chOff x="444579" y="26654455"/>
            <a:chExt cx="12942166" cy="9308987"/>
          </a:xfrm>
        </p:grpSpPr>
        <p:sp>
          <p:nvSpPr>
            <p:cNvPr id="24" name="195 Yuvarlatılmış Dikdörtgen"/>
            <p:cNvSpPr/>
            <p:nvPr/>
          </p:nvSpPr>
          <p:spPr>
            <a:xfrm rot="830662">
              <a:off x="5013412" y="29689295"/>
              <a:ext cx="5533084" cy="14909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A800">
                    <a:tint val="50000"/>
                    <a:satMod val="300000"/>
                    <a:alpha val="25000"/>
                  </a:srgbClr>
                </a:gs>
                <a:gs pos="35000">
                  <a:srgbClr val="00A800">
                    <a:tint val="37000"/>
                    <a:satMod val="300000"/>
                    <a:alpha val="25000"/>
                  </a:srgbClr>
                </a:gs>
                <a:gs pos="100000">
                  <a:srgbClr val="00A800">
                    <a:tint val="15000"/>
                    <a:satMod val="350000"/>
                    <a:alpha val="2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A800">
                  <a:shade val="95000"/>
                  <a:satMod val="105000"/>
                </a:srgbClr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1097280">
                <a:defRPr/>
              </a:pPr>
              <a:endParaRPr lang="en-US" sz="1680" kern="0" dirty="0">
                <a:solidFill>
                  <a:sysClr val="windowText" lastClr="000000"/>
                </a:solidFill>
                <a:latin typeface="Franklin Gothic Medium" pitchFamily="34" charset="0"/>
              </a:endParaRPr>
            </a:p>
          </p:txBody>
        </p:sp>
        <p:sp>
          <p:nvSpPr>
            <p:cNvPr id="25" name="3 İçerik Yer Tutucusu"/>
            <p:cNvSpPr txBox="1">
              <a:spLocks/>
            </p:cNvSpPr>
            <p:nvPr/>
          </p:nvSpPr>
          <p:spPr>
            <a:xfrm>
              <a:off x="444579" y="26654455"/>
              <a:ext cx="7379388" cy="1733018"/>
            </a:xfrm>
            <a:prstGeom prst="wedgeRoundRectCallout">
              <a:avLst>
                <a:gd name="adj1" fmla="val 26571"/>
                <a:gd name="adj2" fmla="val 108787"/>
                <a:gd name="adj3" fmla="val 16667"/>
              </a:avLst>
            </a:prstGeom>
            <a:gradFill rotWithShape="1">
              <a:gsLst>
                <a:gs pos="0">
                  <a:srgbClr val="0058A8">
                    <a:tint val="50000"/>
                    <a:satMod val="300000"/>
                    <a:alpha val="85000"/>
                  </a:srgbClr>
                </a:gs>
                <a:gs pos="35000">
                  <a:srgbClr val="0058A8">
                    <a:tint val="37000"/>
                    <a:satMod val="300000"/>
                    <a:alpha val="85000"/>
                  </a:srgbClr>
                </a:gs>
                <a:gs pos="100000">
                  <a:srgbClr val="0058A8">
                    <a:tint val="15000"/>
                    <a:satMod val="350000"/>
                    <a:alpha val="8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8A8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lIns="216005" tIns="216005" rIns="216005" bIns="216005" rtlCol="0" anchor="ctr">
              <a:noAutofit/>
            </a:bodyPr>
            <a:lstStyle/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defRPr/>
              </a:pPr>
              <a:r>
                <a:rPr lang="en-US" sz="2400" b="1" dirty="0">
                  <a:solidFill>
                    <a:srgbClr val="0058A8">
                      <a:lumMod val="75000"/>
                    </a:srgbClr>
                  </a:solidFill>
                  <a:latin typeface="Franklin Gothic Medium" pitchFamily="34" charset="0"/>
                </a:rPr>
                <a:t>EXECUTION TYPES: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correct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type-1 error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(executed too fast)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type-2 error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(executed in low amplitude)</a:t>
              </a:r>
            </a:p>
          </p:txBody>
        </p:sp>
        <p:sp>
          <p:nvSpPr>
            <p:cNvPr id="26" name="178 Metin kutusu"/>
            <p:cNvSpPr txBox="1"/>
            <p:nvPr/>
          </p:nvSpPr>
          <p:spPr>
            <a:xfrm>
              <a:off x="685800" y="29415097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</a:rPr>
                <a:t>5</a:t>
              </a: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subjects</a:t>
              </a:r>
            </a:p>
          </p:txBody>
        </p:sp>
        <p:sp>
          <p:nvSpPr>
            <p:cNvPr id="27" name="179 Metin kutusu"/>
            <p:cNvSpPr txBox="1"/>
            <p:nvPr/>
          </p:nvSpPr>
          <p:spPr>
            <a:xfrm>
              <a:off x="2823583" y="29415097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</a:rPr>
                <a:t>8</a:t>
              </a: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exercises</a:t>
              </a:r>
            </a:p>
          </p:txBody>
        </p:sp>
        <p:sp>
          <p:nvSpPr>
            <p:cNvPr id="28" name="180 Metin kutusu"/>
            <p:cNvSpPr txBox="1"/>
            <p:nvPr/>
          </p:nvSpPr>
          <p:spPr>
            <a:xfrm>
              <a:off x="4961365" y="29415097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</a:rPr>
                <a:t>3</a:t>
              </a: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execution types</a:t>
              </a:r>
            </a:p>
          </p:txBody>
        </p:sp>
        <p:sp>
          <p:nvSpPr>
            <p:cNvPr id="29" name="181 Metin kutusu"/>
            <p:cNvSpPr txBox="1"/>
            <p:nvPr/>
          </p:nvSpPr>
          <p:spPr>
            <a:xfrm>
              <a:off x="8356667" y="30281606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A800"/>
                  </a:solidFill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Franklin Gothic Medium" pitchFamily="34" charset="0"/>
                </a:rPr>
                <a:t>10</a:t>
              </a: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repetitions</a:t>
              </a:r>
            </a:p>
          </p:txBody>
        </p:sp>
        <p:sp>
          <p:nvSpPr>
            <p:cNvPr id="30" name="182 Metin kutusu"/>
            <p:cNvSpPr txBox="1"/>
            <p:nvPr/>
          </p:nvSpPr>
          <p:spPr>
            <a:xfrm>
              <a:off x="8356667" y="28548586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</a:rPr>
                <a:t>1</a:t>
              </a:r>
              <a:r>
                <a:rPr lang="en-US" sz="2400" b="1" i="1" kern="0" dirty="0">
                  <a:solidFill>
                    <a:srgbClr val="C00000"/>
                  </a:solidFill>
                  <a:latin typeface="Franklin Gothic Medium" pitchFamily="34" charset="0"/>
                </a:rPr>
                <a:t> </a:t>
              </a:r>
              <a:r>
                <a:rPr lang="en-US" sz="2400" b="1" i="1" kern="0" dirty="0">
                  <a:solidFill>
                    <a:srgbClr val="C00000"/>
                  </a:solidFill>
                </a:rPr>
                <a:t>of 3</a:t>
              </a: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executions selected</a:t>
              </a:r>
            </a:p>
          </p:txBody>
        </p:sp>
        <p:sp>
          <p:nvSpPr>
            <p:cNvPr id="31" name="183 Metin kutusu"/>
            <p:cNvSpPr txBox="1"/>
            <p:nvPr/>
          </p:nvSpPr>
          <p:spPr>
            <a:xfrm>
              <a:off x="2446327" y="29415097"/>
              <a:ext cx="754512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  <a:ea typeface="Arial Unicode MS"/>
                  <a:cs typeface="Arial Unicode MS"/>
                </a:rPr>
                <a:t>✕</a:t>
              </a:r>
              <a:endParaRPr lang="en-US" sz="3840" b="1" kern="0" dirty="0">
                <a:solidFill>
                  <a:srgbClr val="0058A8"/>
                </a:solidFill>
                <a:latin typeface="Franklin Gothic Medium" pitchFamily="34" charset="0"/>
              </a:endParaRPr>
            </a:p>
            <a:p>
              <a:pPr algn="ctr" defTabSz="1097280">
                <a:lnSpc>
                  <a:spcPct val="80000"/>
                </a:lnSpc>
                <a:defRPr/>
              </a:pPr>
              <a:endParaRPr lang="en-US" sz="2400" b="1" i="1" kern="0" dirty="0">
                <a:solidFill>
                  <a:srgbClr val="C00000"/>
                </a:solidFill>
                <a:latin typeface="Franklin Gothic Medium" pitchFamily="34" charset="0"/>
              </a:endParaRPr>
            </a:p>
          </p:txBody>
        </p:sp>
        <p:sp>
          <p:nvSpPr>
            <p:cNvPr id="32" name="184 Metin kutusu"/>
            <p:cNvSpPr txBox="1"/>
            <p:nvPr/>
          </p:nvSpPr>
          <p:spPr>
            <a:xfrm>
              <a:off x="4584110" y="29415097"/>
              <a:ext cx="754512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  <a:ea typeface="Arial Unicode MS"/>
                  <a:cs typeface="Arial Unicode MS"/>
                </a:rPr>
                <a:t>✕</a:t>
              </a:r>
              <a:endParaRPr lang="en-US" sz="3840" b="1" kern="0" dirty="0">
                <a:solidFill>
                  <a:srgbClr val="0058A8"/>
                </a:solidFill>
                <a:latin typeface="Franklin Gothic Medium" pitchFamily="34" charset="0"/>
              </a:endParaRPr>
            </a:p>
            <a:p>
              <a:pPr algn="ctr" defTabSz="1097280">
                <a:lnSpc>
                  <a:spcPct val="80000"/>
                </a:lnSpc>
                <a:defRPr/>
              </a:pPr>
              <a:endParaRPr lang="en-US" sz="2400" b="1" i="1" kern="0" dirty="0">
                <a:solidFill>
                  <a:srgbClr val="C00000"/>
                </a:solidFill>
                <a:latin typeface="Franklin Gothic Medium" pitchFamily="34" charset="0"/>
              </a:endParaRPr>
            </a:p>
          </p:txBody>
        </p:sp>
        <p:sp>
          <p:nvSpPr>
            <p:cNvPr id="33" name="185 Metin kutusu"/>
            <p:cNvSpPr txBox="1"/>
            <p:nvPr/>
          </p:nvSpPr>
          <p:spPr>
            <a:xfrm>
              <a:off x="6721892" y="29415097"/>
              <a:ext cx="754512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latin typeface="Franklin Gothic Medium" pitchFamily="34" charset="0"/>
                  <a:ea typeface="Arial Unicode MS"/>
                  <a:cs typeface="Arial Unicode MS"/>
                </a:rPr>
                <a:t>✕</a:t>
              </a:r>
              <a:endParaRPr lang="en-US" sz="3840" b="1" kern="0" dirty="0">
                <a:solidFill>
                  <a:srgbClr val="0058A8"/>
                </a:solidFill>
                <a:latin typeface="Franklin Gothic Medium" pitchFamily="34" charset="0"/>
              </a:endParaRPr>
            </a:p>
            <a:p>
              <a:pPr algn="ctr" defTabSz="1097280">
                <a:lnSpc>
                  <a:spcPct val="80000"/>
                </a:lnSpc>
                <a:defRPr/>
              </a:pPr>
              <a:endParaRPr lang="en-US" sz="2400" b="1" i="1" kern="0" dirty="0">
                <a:solidFill>
                  <a:srgbClr val="C00000"/>
                </a:solidFill>
                <a:latin typeface="Franklin Gothic Medium" pitchFamily="34" charset="0"/>
              </a:endParaRPr>
            </a:p>
          </p:txBody>
        </p:sp>
        <p:sp>
          <p:nvSpPr>
            <p:cNvPr id="34" name="186 Sağ Ok"/>
            <p:cNvSpPr/>
            <p:nvPr/>
          </p:nvSpPr>
          <p:spPr>
            <a:xfrm rot="19800000">
              <a:off x="7520176" y="29204538"/>
              <a:ext cx="754512" cy="371362"/>
            </a:xfrm>
            <a:prstGeom prst="rightArrow">
              <a:avLst/>
            </a:prstGeom>
            <a:solidFill>
              <a:srgbClr val="0058A8"/>
            </a:solidFill>
            <a:ln w="25400" cap="flat" cmpd="sng" algn="ctr">
              <a:solidFill>
                <a:srgbClr val="0058A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>
                <a:defRPr/>
              </a:pPr>
              <a:endParaRPr lang="en-US" sz="2880" kern="0" dirty="0">
                <a:solidFill>
                  <a:sysClr val="window" lastClr="FFFFFF"/>
                </a:solidFill>
                <a:latin typeface="Franklin Gothic Medium" pitchFamily="34" charset="0"/>
              </a:endParaRPr>
            </a:p>
          </p:txBody>
        </p:sp>
        <p:sp>
          <p:nvSpPr>
            <p:cNvPr id="35" name="187 Sağ Ok"/>
            <p:cNvSpPr/>
            <p:nvPr/>
          </p:nvSpPr>
          <p:spPr>
            <a:xfrm rot="1800000" flipV="1">
              <a:off x="7520175" y="29997012"/>
              <a:ext cx="754512" cy="371362"/>
            </a:xfrm>
            <a:prstGeom prst="rightArrow">
              <a:avLst/>
            </a:prstGeom>
            <a:solidFill>
              <a:srgbClr val="0058A8"/>
            </a:solidFill>
            <a:ln w="25400" cap="flat" cmpd="sng" algn="ctr">
              <a:solidFill>
                <a:srgbClr val="0058A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>
                <a:defRPr/>
              </a:pPr>
              <a:endParaRPr lang="en-US" sz="2880" kern="0" dirty="0">
                <a:solidFill>
                  <a:sysClr val="window" lastClr="FFFFFF"/>
                </a:solidFill>
                <a:latin typeface="Franklin Gothic Medium" pitchFamily="34" charset="0"/>
              </a:endParaRPr>
            </a:p>
          </p:txBody>
        </p:sp>
        <p:sp>
          <p:nvSpPr>
            <p:cNvPr id="36" name="188 Metin kutusu"/>
            <p:cNvSpPr txBox="1"/>
            <p:nvPr/>
          </p:nvSpPr>
          <p:spPr>
            <a:xfrm>
              <a:off x="10494450" y="28424801"/>
              <a:ext cx="754512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5280" b="1" kern="0" dirty="0">
                  <a:solidFill>
                    <a:srgbClr val="0058A8"/>
                  </a:solidFill>
                  <a:latin typeface="Franklin Gothic Medium" pitchFamily="34" charset="0"/>
                  <a:ea typeface="Arial Unicode MS"/>
                  <a:cs typeface="Arial Unicode MS"/>
                </a:rPr>
                <a:t>=</a:t>
              </a:r>
              <a:endParaRPr lang="en-US" sz="5280" b="1" kern="0" dirty="0">
                <a:solidFill>
                  <a:srgbClr val="0058A8"/>
                </a:solidFill>
                <a:latin typeface="Franklin Gothic Medium" pitchFamily="34" charset="0"/>
              </a:endParaRPr>
            </a:p>
            <a:p>
              <a:pPr algn="ctr" defTabSz="1097280">
                <a:lnSpc>
                  <a:spcPct val="80000"/>
                </a:lnSpc>
                <a:defRPr/>
              </a:pPr>
              <a:endParaRPr lang="en-US" sz="3840" b="1" i="1" kern="0" dirty="0">
                <a:solidFill>
                  <a:srgbClr val="C00000"/>
                </a:solidFill>
                <a:latin typeface="Franklin Gothic Medium" pitchFamily="34" charset="0"/>
              </a:endParaRPr>
            </a:p>
          </p:txBody>
        </p:sp>
        <p:sp>
          <p:nvSpPr>
            <p:cNvPr id="37" name="189 Metin kutusu"/>
            <p:cNvSpPr txBox="1"/>
            <p:nvPr/>
          </p:nvSpPr>
          <p:spPr>
            <a:xfrm>
              <a:off x="10494450" y="30157819"/>
              <a:ext cx="754512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5280" b="1" kern="0" dirty="0">
                  <a:solidFill>
                    <a:srgbClr val="0058A8"/>
                  </a:solidFill>
                  <a:latin typeface="Franklin Gothic Medium" pitchFamily="34" charset="0"/>
                  <a:ea typeface="Arial Unicode MS"/>
                  <a:cs typeface="Arial Unicode MS"/>
                </a:rPr>
                <a:t>=</a:t>
              </a:r>
              <a:endParaRPr lang="en-US" sz="5280" b="1" kern="0" dirty="0">
                <a:solidFill>
                  <a:srgbClr val="0058A8"/>
                </a:solidFill>
                <a:latin typeface="Franklin Gothic Medium" pitchFamily="34" charset="0"/>
              </a:endParaRPr>
            </a:p>
            <a:p>
              <a:pPr algn="ctr" defTabSz="1097280">
                <a:lnSpc>
                  <a:spcPct val="80000"/>
                </a:lnSpc>
                <a:defRPr/>
              </a:pPr>
              <a:endParaRPr lang="en-US" sz="3840" b="1" i="1" kern="0" dirty="0">
                <a:solidFill>
                  <a:srgbClr val="C00000"/>
                </a:solidFill>
                <a:latin typeface="Franklin Gothic Medium" pitchFamily="34" charset="0"/>
              </a:endParaRPr>
            </a:p>
          </p:txBody>
        </p:sp>
        <p:sp>
          <p:nvSpPr>
            <p:cNvPr id="38" name="190 Metin kutusu"/>
            <p:cNvSpPr txBox="1"/>
            <p:nvPr/>
          </p:nvSpPr>
          <p:spPr>
            <a:xfrm>
              <a:off x="11248962" y="28548586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58A8"/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Franklin Gothic Medium" pitchFamily="34" charset="0"/>
                </a:rPr>
                <a:t>120</a:t>
              </a:r>
              <a:endParaRPr lang="en-US" sz="2400" b="1" i="1" kern="0" dirty="0">
                <a:solidFill>
                  <a:srgbClr val="C0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Franklin Gothic Medium" pitchFamily="34" charset="0"/>
              </a:endParaRP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templates</a:t>
              </a:r>
            </a:p>
          </p:txBody>
        </p:sp>
        <p:sp>
          <p:nvSpPr>
            <p:cNvPr id="39" name="191 Metin kutusu"/>
            <p:cNvSpPr txBox="1"/>
            <p:nvPr/>
          </p:nvSpPr>
          <p:spPr>
            <a:xfrm>
              <a:off x="11248962" y="30281606"/>
              <a:ext cx="2137783" cy="1485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 anchor="t">
              <a:noAutofit/>
            </a:bodyPr>
            <a:lstStyle/>
            <a:p>
              <a:pPr algn="ctr" defTabSz="1097280">
                <a:lnSpc>
                  <a:spcPct val="80000"/>
                </a:lnSpc>
                <a:defRPr/>
              </a:pPr>
              <a:r>
                <a:rPr lang="en-US" sz="3840" b="1" kern="0" dirty="0">
                  <a:solidFill>
                    <a:srgbClr val="00A800"/>
                  </a:solidFill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Franklin Gothic Medium" pitchFamily="34" charset="0"/>
                </a:rPr>
                <a:t>1,200</a:t>
              </a:r>
            </a:p>
            <a:p>
              <a:pPr algn="ctr" defTabSz="1097280">
                <a:lnSpc>
                  <a:spcPct val="80000"/>
                </a:lnSpc>
                <a:defRPr/>
              </a:pPr>
              <a:r>
                <a:rPr lang="en-US" sz="2400" b="1" i="1" kern="0" dirty="0">
                  <a:solidFill>
                    <a:srgbClr val="C00000"/>
                  </a:solidFill>
                </a:rPr>
                <a:t>executions</a:t>
              </a:r>
            </a:p>
          </p:txBody>
        </p:sp>
        <p:sp>
          <p:nvSpPr>
            <p:cNvPr id="42" name="3 İçerik Yer Tutucusu"/>
            <p:cNvSpPr txBox="1">
              <a:spLocks/>
            </p:cNvSpPr>
            <p:nvPr/>
          </p:nvSpPr>
          <p:spPr>
            <a:xfrm>
              <a:off x="444579" y="32100164"/>
              <a:ext cx="7422656" cy="3863278"/>
            </a:xfrm>
            <a:prstGeom prst="wedgeRoundRectCallout">
              <a:avLst>
                <a:gd name="adj1" fmla="val 38398"/>
                <a:gd name="adj2" fmla="val -75884"/>
                <a:gd name="adj3" fmla="val 16667"/>
              </a:avLst>
            </a:prstGeom>
            <a:gradFill rotWithShape="1">
              <a:gsLst>
                <a:gs pos="0">
                  <a:srgbClr val="00A800">
                    <a:tint val="50000"/>
                    <a:satMod val="300000"/>
                  </a:srgbClr>
                </a:gs>
                <a:gs pos="35000">
                  <a:srgbClr val="00A800">
                    <a:tint val="37000"/>
                    <a:satMod val="300000"/>
                  </a:srgbClr>
                </a:gs>
                <a:gs pos="100000">
                  <a:srgbClr val="00A8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A8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lIns="216005" tIns="216005" rIns="216005" bIns="216005" rtlCol="0" anchor="ctr">
              <a:noAutofit/>
            </a:bodyPr>
            <a:lstStyle/>
            <a:p>
              <a:pPr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defRPr/>
              </a:pPr>
              <a:r>
                <a:rPr lang="en-US" sz="2400" b="1" dirty="0">
                  <a:solidFill>
                    <a:srgbClr val="00A800">
                      <a:lumMod val="75000"/>
                    </a:srgbClr>
                  </a:solidFill>
                  <a:latin typeface="Franklin Gothic Medium" pitchFamily="34" charset="0"/>
                </a:rPr>
                <a:t>EXPERIMENTS SIMULATING A </a:t>
              </a:r>
              <a:br>
                <a:rPr lang="en-US" sz="2400" b="1" dirty="0">
                  <a:solidFill>
                    <a:srgbClr val="00A800">
                      <a:lumMod val="75000"/>
                    </a:srgbClr>
                  </a:solidFill>
                  <a:latin typeface="Franklin Gothic Medium" pitchFamily="34" charset="0"/>
                </a:rPr>
              </a:br>
              <a:r>
                <a:rPr lang="en-US" sz="2400" b="1" dirty="0">
                  <a:solidFill>
                    <a:srgbClr val="00A800">
                      <a:lumMod val="75000"/>
                    </a:srgbClr>
                  </a:solidFill>
                  <a:latin typeface="Franklin Gothic Medium" pitchFamily="34" charset="0"/>
                </a:rPr>
                <a:t>PHYSICAL THERAPY SESSION</a:t>
              </a:r>
            </a:p>
            <a:p>
              <a:pPr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For each exercise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, each subject has simulated a therapy session by executing the exercise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10 times in the correct way,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waiting idly,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10 times with type-1 error,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waiting idly, and then</a:t>
              </a:r>
            </a:p>
            <a:p>
              <a:pPr marL="411480" indent="-411480" defTabSz="10972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  <a:buFont typeface="Franklin Gothic Medium" panose="020B0603020102020204" pitchFamily="34" charset="0"/>
                <a:buChar char="●"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Franklin Gothic Medium" pitchFamily="34" charset="0"/>
                </a:rPr>
                <a:t>10 times with type-2 error.</a:t>
              </a:r>
            </a:p>
          </p:txBody>
        </p:sp>
      </p:grpSp>
      <p:grpSp>
        <p:nvGrpSpPr>
          <p:cNvPr id="84" name="Grup 83"/>
          <p:cNvGrpSpPr/>
          <p:nvPr/>
        </p:nvGrpSpPr>
        <p:grpSpPr>
          <a:xfrm>
            <a:off x="11604694" y="20048831"/>
            <a:ext cx="6786963" cy="5184114"/>
            <a:chOff x="8470215" y="17929264"/>
            <a:chExt cx="5655678" cy="4320000"/>
          </a:xfrm>
        </p:grpSpPr>
        <p:sp>
          <p:nvSpPr>
            <p:cNvPr id="22" name="86 Köşeleri Yuvarlanmış Dikdörtgen Belirtme Çizgisi"/>
            <p:cNvSpPr/>
            <p:nvPr/>
          </p:nvSpPr>
          <p:spPr>
            <a:xfrm>
              <a:off x="8482929" y="17955151"/>
              <a:ext cx="5321999" cy="4074332"/>
            </a:xfrm>
            <a:prstGeom prst="wedgeRoundRectCallout">
              <a:avLst>
                <a:gd name="adj1" fmla="val -17321"/>
                <a:gd name="adj2" fmla="val -24440"/>
                <a:gd name="adj3" fmla="val 16667"/>
              </a:avLst>
            </a:prstGeom>
            <a:gradFill rotWithShape="1">
              <a:gsLst>
                <a:gs pos="0">
                  <a:srgbClr val="00A800">
                    <a:tint val="50000"/>
                    <a:satMod val="300000"/>
                  </a:srgbClr>
                </a:gs>
                <a:gs pos="35000">
                  <a:srgbClr val="00A800">
                    <a:tint val="37000"/>
                    <a:satMod val="300000"/>
                  </a:srgbClr>
                </a:gs>
                <a:gs pos="100000">
                  <a:srgbClr val="00A8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A8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lIns="216005" tIns="216005" rIns="216005" bIns="216005" rtlCol="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</a:pPr>
              <a:endParaRPr lang="en-US" sz="2400" b="1" dirty="0">
                <a:solidFill>
                  <a:srgbClr val="00A800">
                    <a:lumMod val="75000"/>
                  </a:srgbClr>
                </a:solidFill>
                <a:latin typeface="Franklin Gothic Medium" pitchFamily="34" charset="0"/>
              </a:endParaRPr>
            </a:p>
          </p:txBody>
        </p:sp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70215" y="17929264"/>
              <a:ext cx="5655678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6" name="Grup 75"/>
          <p:cNvGrpSpPr>
            <a:grpSpLocks noChangeAspect="1"/>
          </p:cNvGrpSpPr>
          <p:nvPr/>
        </p:nvGrpSpPr>
        <p:grpSpPr>
          <a:xfrm>
            <a:off x="16531588" y="14538782"/>
            <a:ext cx="6716398" cy="5184114"/>
            <a:chOff x="12825169" y="13180707"/>
            <a:chExt cx="5885767" cy="4542984"/>
          </a:xfrm>
        </p:grpSpPr>
        <p:sp>
          <p:nvSpPr>
            <p:cNvPr id="44" name="84 Köşeleri Yuvarlanmış Dikdörtgen Belirtme Çizgisi"/>
            <p:cNvSpPr/>
            <p:nvPr/>
          </p:nvSpPr>
          <p:spPr>
            <a:xfrm>
              <a:off x="12825169" y="13180707"/>
              <a:ext cx="5543072" cy="4314383"/>
            </a:xfrm>
            <a:prstGeom prst="wedgeRoundRectCallout">
              <a:avLst>
                <a:gd name="adj1" fmla="val -42685"/>
                <a:gd name="adj2" fmla="val 21926"/>
                <a:gd name="adj3" fmla="val 16667"/>
              </a:avLst>
            </a:prstGeom>
            <a:gradFill rotWithShape="1">
              <a:gsLst>
                <a:gs pos="0">
                  <a:srgbClr val="0058A8">
                    <a:tint val="50000"/>
                    <a:satMod val="300000"/>
                    <a:alpha val="85000"/>
                  </a:srgbClr>
                </a:gs>
                <a:gs pos="35000">
                  <a:srgbClr val="0058A8">
                    <a:tint val="37000"/>
                    <a:satMod val="300000"/>
                    <a:alpha val="85000"/>
                  </a:srgbClr>
                </a:gs>
                <a:gs pos="100000">
                  <a:srgbClr val="0058A8">
                    <a:tint val="15000"/>
                    <a:satMod val="350000"/>
                    <a:alpha val="85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8A8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lIns="216005" tIns="216005" rIns="216005" bIns="216005" rtlCol="0" anchor="ctr">
              <a:noAutofit/>
            </a:bodyPr>
            <a:lstStyle/>
            <a:p>
              <a:pPr marL="411480" indent="-411480">
                <a:lnSpc>
                  <a:spcPct val="80000"/>
                </a:lnSpc>
                <a:spcBef>
                  <a:spcPts val="240"/>
                </a:spcBef>
                <a:spcAft>
                  <a:spcPts val="240"/>
                </a:spcAft>
              </a:pPr>
              <a:endParaRPr lang="en-US" sz="2400" b="1" dirty="0">
                <a:solidFill>
                  <a:srgbClr val="0058A8">
                    <a:lumMod val="75000"/>
                  </a:srgbClr>
                </a:solidFill>
                <a:latin typeface="Franklin Gothic Medium" pitchFamily="34" charset="0"/>
              </a:endParaRPr>
            </a:p>
          </p:txBody>
        </p: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12830625" y="13232108"/>
              <a:ext cx="5880311" cy="449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1" name="92 Yuvarlatılmış Dikdörtgen"/>
          <p:cNvSpPr/>
          <p:nvPr/>
        </p:nvSpPr>
        <p:spPr>
          <a:xfrm>
            <a:off x="24850572" y="15334834"/>
            <a:ext cx="2897637" cy="2314837"/>
          </a:xfrm>
          <a:prstGeom prst="round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2400" b="1" dirty="0">
              <a:solidFill>
                <a:schemeClr val="accent5">
                  <a:lumMod val="7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72" name="91 Resim" descr="fig1.eps"/>
          <p:cNvPicPr>
            <a:picLocks noChangeAspect="1"/>
          </p:cNvPicPr>
          <p:nvPr/>
        </p:nvPicPr>
        <p:blipFill>
          <a:blip r:embed="rId5" cstate="print"/>
          <a:srcRect l="7407" t="13211" r="13602" b="12933"/>
          <a:stretch>
            <a:fillRect/>
          </a:stretch>
        </p:blipFill>
        <p:spPr>
          <a:xfrm>
            <a:off x="25044854" y="15620170"/>
            <a:ext cx="2370592" cy="1626876"/>
          </a:xfrm>
          <a:prstGeom prst="rect">
            <a:avLst/>
          </a:prstGeom>
        </p:spPr>
      </p:pic>
      <p:grpSp>
        <p:nvGrpSpPr>
          <p:cNvPr id="5" name="Grup 4"/>
          <p:cNvGrpSpPr/>
          <p:nvPr/>
        </p:nvGrpSpPr>
        <p:grpSpPr>
          <a:xfrm>
            <a:off x="24431336" y="18250100"/>
            <a:ext cx="3648876" cy="9296651"/>
            <a:chOff x="14931270" y="17307522"/>
            <a:chExt cx="3040663" cy="7747038"/>
          </a:xfrm>
        </p:grpSpPr>
        <p:sp>
          <p:nvSpPr>
            <p:cNvPr id="46" name="75 Dikdörtgen"/>
            <p:cNvSpPr/>
            <p:nvPr/>
          </p:nvSpPr>
          <p:spPr>
            <a:xfrm>
              <a:off x="14931270" y="17307522"/>
              <a:ext cx="3040663" cy="774703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>
                <a:defRPr/>
              </a:pPr>
              <a:endParaRPr lang="en-US" sz="2160" kern="0" dirty="0">
                <a:solidFill>
                  <a:sysClr val="windowText" lastClr="000000"/>
                </a:solidFill>
                <a:latin typeface="DejaVu Serif Condensed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t="5555" b="4545"/>
            <a:stretch>
              <a:fillRect/>
            </a:stretch>
          </p:blipFill>
          <p:spPr bwMode="auto">
            <a:xfrm>
              <a:off x="15629282" y="17338301"/>
              <a:ext cx="2146350" cy="289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2" name="35 Grup"/>
            <p:cNvGrpSpPr/>
            <p:nvPr/>
          </p:nvGrpSpPr>
          <p:grpSpPr>
            <a:xfrm>
              <a:off x="15056676" y="20236069"/>
              <a:ext cx="2694956" cy="4752707"/>
              <a:chOff x="360040" y="1130524"/>
              <a:chExt cx="3131840" cy="5610844"/>
            </a:xfrm>
          </p:grpSpPr>
          <p:pic>
            <p:nvPicPr>
              <p:cNvPr id="53" name="Picture 10" descr="K:\! ! ! PhD - 2nd semester\Ξ GRC\Exercises\Exercise 1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0040" y="1202532"/>
                <a:ext cx="1751799" cy="1970738"/>
              </a:xfrm>
              <a:prstGeom prst="rect">
                <a:avLst/>
              </a:prstGeom>
              <a:noFill/>
            </p:spPr>
          </p:pic>
          <p:pic>
            <p:nvPicPr>
              <p:cNvPr id="54" name="Picture 11" descr="K:\! ! ! PhD - 2nd semester\Ξ GRC\Exercises\Exercise 2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85567" y="1130524"/>
                <a:ext cx="1165964" cy="2163005"/>
              </a:xfrm>
              <a:prstGeom prst="rect">
                <a:avLst/>
              </a:prstGeom>
              <a:noFill/>
            </p:spPr>
          </p:pic>
          <p:pic>
            <p:nvPicPr>
              <p:cNvPr id="55" name="Picture 12" descr="K:\! ! ! PhD - 2nd semester\Ξ GRC\Exercises\Exercise 3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2593" y="3218756"/>
                <a:ext cx="2727558" cy="1393936"/>
              </a:xfrm>
              <a:prstGeom prst="rect">
                <a:avLst/>
              </a:prstGeom>
              <a:noFill/>
            </p:spPr>
          </p:pic>
          <p:pic>
            <p:nvPicPr>
              <p:cNvPr id="56" name="Picture 13" descr="K:\! ! ! PhD - 2nd semester\Ξ GRC\Exercises\Exercise 4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7628" y="4586908"/>
                <a:ext cx="2638161" cy="1055379"/>
              </a:xfrm>
              <a:prstGeom prst="rect">
                <a:avLst/>
              </a:prstGeom>
              <a:noFill/>
            </p:spPr>
          </p:pic>
          <p:pic>
            <p:nvPicPr>
              <p:cNvPr id="57" name="Picture 14" descr="K:\! ! ! PhD - 2nd semester\Ξ GRC\Exercises\Exercise 5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2592" y="5667028"/>
                <a:ext cx="2815272" cy="1074340"/>
              </a:xfrm>
              <a:prstGeom prst="rect">
                <a:avLst/>
              </a:prstGeom>
              <a:noFill/>
            </p:spPr>
          </p:pic>
          <p:sp>
            <p:nvSpPr>
              <p:cNvPr id="58" name="231 Metin kutusu"/>
              <p:cNvSpPr txBox="1"/>
              <p:nvPr/>
            </p:nvSpPr>
            <p:spPr>
              <a:xfrm>
                <a:off x="1403648" y="2786708"/>
                <a:ext cx="432048" cy="360040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9" name="232 Metin kutusu"/>
              <p:cNvSpPr txBox="1"/>
              <p:nvPr/>
            </p:nvSpPr>
            <p:spPr>
              <a:xfrm>
                <a:off x="3059832" y="2786708"/>
                <a:ext cx="432048" cy="360040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0" name="233 Metin kutusu"/>
              <p:cNvSpPr txBox="1"/>
              <p:nvPr/>
            </p:nvSpPr>
            <p:spPr>
              <a:xfrm>
                <a:off x="3059832" y="4154860"/>
                <a:ext cx="432048" cy="360040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61" name="234 Metin kutusu"/>
              <p:cNvSpPr txBox="1"/>
              <p:nvPr/>
            </p:nvSpPr>
            <p:spPr>
              <a:xfrm>
                <a:off x="3059832" y="5306988"/>
                <a:ext cx="432048" cy="360040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62" name="235 Metin kutusu"/>
              <p:cNvSpPr txBox="1"/>
              <p:nvPr/>
            </p:nvSpPr>
            <p:spPr>
              <a:xfrm>
                <a:off x="3059832" y="6315100"/>
                <a:ext cx="432048" cy="360040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5</a:t>
                </a:r>
              </a:p>
            </p:txBody>
          </p:sp>
        </p:grpSp>
        <p:sp>
          <p:nvSpPr>
            <p:cNvPr id="74" name="73 Metin kutusu"/>
            <p:cNvSpPr txBox="1"/>
            <p:nvPr/>
          </p:nvSpPr>
          <p:spPr>
            <a:xfrm rot="16200000">
              <a:off x="14015400" y="18639724"/>
              <a:ext cx="2577492" cy="313009"/>
            </a:xfrm>
            <a:prstGeom prst="rect">
              <a:avLst/>
            </a:prstGeom>
            <a:solidFill>
              <a:schemeClr val="accent5"/>
            </a:solidFill>
            <a:ln w="3810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sz="2400" b="1" kern="0" dirty="0">
                  <a:solidFill>
                    <a:sysClr val="window" lastClr="FFFFFF"/>
                  </a:solidFill>
                  <a:latin typeface="Franklin Gothic Medium" pitchFamily="34" charset="0"/>
                </a:rPr>
                <a:t>LEG EXERCISES</a:t>
              </a:r>
            </a:p>
          </p:txBody>
        </p:sp>
      </p:grpSp>
      <p:grpSp>
        <p:nvGrpSpPr>
          <p:cNvPr id="2" name="Grup 1"/>
          <p:cNvGrpSpPr/>
          <p:nvPr/>
        </p:nvGrpSpPr>
        <p:grpSpPr>
          <a:xfrm>
            <a:off x="20160212" y="19841191"/>
            <a:ext cx="3648876" cy="7705559"/>
            <a:chOff x="17971933" y="17307523"/>
            <a:chExt cx="3040663" cy="6421158"/>
          </a:xfrm>
        </p:grpSpPr>
        <p:sp>
          <p:nvSpPr>
            <p:cNvPr id="47" name="77 Dikdörtgen"/>
            <p:cNvSpPr/>
            <p:nvPr/>
          </p:nvSpPr>
          <p:spPr>
            <a:xfrm>
              <a:off x="17971933" y="17307523"/>
              <a:ext cx="3040663" cy="64211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>
                <a:defRPr/>
              </a:pPr>
              <a:endParaRPr lang="en-US" sz="2160" kern="0" dirty="0">
                <a:solidFill>
                  <a:sysClr val="windowText" lastClr="000000"/>
                </a:solidFill>
                <a:latin typeface="DejaVu Serif Condensed"/>
              </a:endParaRPr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12" cstate="print"/>
            <a:srcRect t="5555" b="4545"/>
            <a:stretch>
              <a:fillRect/>
            </a:stretch>
          </p:blipFill>
          <p:spPr bwMode="auto">
            <a:xfrm>
              <a:off x="18669945" y="17338301"/>
              <a:ext cx="2146350" cy="289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3" name="94 Grup"/>
            <p:cNvGrpSpPr/>
            <p:nvPr/>
          </p:nvGrpSpPr>
          <p:grpSpPr>
            <a:xfrm>
              <a:off x="18104099" y="20280785"/>
              <a:ext cx="2877586" cy="3353593"/>
              <a:chOff x="16836826" y="19754850"/>
              <a:chExt cx="4903701" cy="5714866"/>
            </a:xfrm>
          </p:grpSpPr>
          <p:pic>
            <p:nvPicPr>
              <p:cNvPr id="65" name="Picture 15" descr="K:\! ! ! PhD - 2nd semester\Ξ GRC\Exercises\Exercise 6.jpg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6916400" y="19754850"/>
                <a:ext cx="1934944" cy="2734759"/>
              </a:xfrm>
              <a:prstGeom prst="rect">
                <a:avLst/>
              </a:prstGeom>
              <a:noFill/>
            </p:spPr>
          </p:pic>
          <p:pic>
            <p:nvPicPr>
              <p:cNvPr id="66" name="Picture 16" descr="K:\! ! ! PhD - 2nd semester\Ξ GRC\Exercises\Exercise 7.jpg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8847738" y="19754850"/>
                <a:ext cx="2564462" cy="3761316"/>
              </a:xfrm>
              <a:prstGeom prst="rect">
                <a:avLst/>
              </a:prstGeom>
              <a:noFill/>
            </p:spPr>
          </p:pic>
          <p:pic>
            <p:nvPicPr>
              <p:cNvPr id="67" name="Picture 17" descr="K:\! ! ! PhD - 2nd semester\Ξ GRC\Exercises\Exercise 8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6836826" y="23336250"/>
                <a:ext cx="4903701" cy="2133466"/>
              </a:xfrm>
              <a:prstGeom prst="rect">
                <a:avLst/>
              </a:prstGeom>
              <a:noFill/>
            </p:spPr>
          </p:pic>
          <p:sp>
            <p:nvSpPr>
              <p:cNvPr id="68" name="241 Metin kutusu"/>
              <p:cNvSpPr txBox="1"/>
              <p:nvPr/>
            </p:nvSpPr>
            <p:spPr>
              <a:xfrm>
                <a:off x="17221200" y="22421850"/>
                <a:ext cx="641116" cy="525916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6</a:t>
                </a:r>
              </a:p>
            </p:txBody>
          </p:sp>
          <p:sp>
            <p:nvSpPr>
              <p:cNvPr id="69" name="242 Metin kutusu"/>
              <p:cNvSpPr txBox="1"/>
              <p:nvPr/>
            </p:nvSpPr>
            <p:spPr>
              <a:xfrm>
                <a:off x="19583400" y="22421850"/>
                <a:ext cx="641116" cy="525916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7</a:t>
                </a:r>
              </a:p>
            </p:txBody>
          </p:sp>
          <p:sp>
            <p:nvSpPr>
              <p:cNvPr id="70" name="243 Metin kutusu"/>
              <p:cNvSpPr txBox="1"/>
              <p:nvPr/>
            </p:nvSpPr>
            <p:spPr>
              <a:xfrm>
                <a:off x="20576668" y="24555450"/>
                <a:ext cx="641116" cy="525916"/>
              </a:xfrm>
              <a:prstGeom prst="diamond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97280">
                  <a:defRPr/>
                </a:pPr>
                <a:r>
                  <a:rPr lang="en-US" sz="2160" b="1" kern="0" dirty="0">
                    <a:solidFill>
                      <a:srgbClr val="C00000"/>
                    </a:solidFill>
                    <a:latin typeface="+mj-lt"/>
                  </a:rPr>
                  <a:t>8</a:t>
                </a:r>
              </a:p>
            </p:txBody>
          </p:sp>
        </p:grpSp>
        <p:sp>
          <p:nvSpPr>
            <p:cNvPr id="75" name="76 Metin kutusu"/>
            <p:cNvSpPr txBox="1"/>
            <p:nvPr/>
          </p:nvSpPr>
          <p:spPr>
            <a:xfrm rot="16200000">
              <a:off x="17066433" y="18628956"/>
              <a:ext cx="2556752" cy="313009"/>
            </a:xfrm>
            <a:prstGeom prst="rect">
              <a:avLst/>
            </a:prstGeom>
            <a:solidFill>
              <a:schemeClr val="accent5"/>
            </a:solidFill>
            <a:ln w="3810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sz="2400" b="1" kern="0" dirty="0">
                  <a:solidFill>
                    <a:sysClr val="window" lastClr="FFFFFF"/>
                  </a:solidFill>
                  <a:latin typeface="Franklin Gothic Medium" pitchFamily="34" charset="0"/>
                </a:rPr>
                <a:t>ARM EXERCISES</a:t>
              </a:r>
            </a:p>
          </p:txBody>
        </p:sp>
      </p:grpSp>
      <p:cxnSp>
        <p:nvCxnSpPr>
          <p:cNvPr id="85" name="Düz Ok Bağlayıcısı 84"/>
          <p:cNvCxnSpPr>
            <a:endCxn id="79" idx="0"/>
          </p:cNvCxnSpPr>
          <p:nvPr/>
        </p:nvCxnSpPr>
        <p:spPr>
          <a:xfrm>
            <a:off x="13536193" y="17121894"/>
            <a:ext cx="2322928" cy="0"/>
          </a:xfrm>
          <a:prstGeom prst="straightConnector1">
            <a:avLst/>
          </a:prstGeom>
          <a:ln w="104775">
            <a:solidFill>
              <a:srgbClr val="005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irsek Bağlayıcısı 89"/>
          <p:cNvCxnSpPr>
            <a:endCxn id="102" idx="0"/>
          </p:cNvCxnSpPr>
          <p:nvPr/>
        </p:nvCxnSpPr>
        <p:spPr>
          <a:xfrm>
            <a:off x="13720150" y="18813496"/>
            <a:ext cx="905382" cy="598770"/>
          </a:xfrm>
          <a:prstGeom prst="bentConnector2">
            <a:avLst/>
          </a:prstGeom>
          <a:ln w="104775">
            <a:solidFill>
              <a:srgbClr val="00A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93 Metin kutusu"/>
          <p:cNvSpPr txBox="1"/>
          <p:nvPr/>
        </p:nvSpPr>
        <p:spPr>
          <a:xfrm>
            <a:off x="14059342" y="19412266"/>
            <a:ext cx="1132379" cy="645638"/>
          </a:xfrm>
          <a:prstGeom prst="rect">
            <a:avLst/>
          </a:prstGeom>
          <a:solidFill>
            <a:srgbClr val="00A800"/>
          </a:solidFill>
          <a:ln w="25400" cap="flat" cmpd="sng" algn="ctr">
            <a:solidFill>
              <a:srgbClr val="00A800"/>
            </a:solidFill>
            <a:prstDash val="soli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 anchor="ctr">
            <a:noAutofit/>
          </a:bodyPr>
          <a:lstStyle/>
          <a:p>
            <a:pPr algn="ctr" defTabSz="1097280"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Franklin Gothic Medium" pitchFamily="34" charset="0"/>
              </a:rPr>
              <a:t>TEST</a:t>
            </a:r>
          </a:p>
        </p:txBody>
      </p:sp>
      <p:sp>
        <p:nvSpPr>
          <p:cNvPr id="106" name="192 Metin kutusu"/>
          <p:cNvSpPr txBox="1"/>
          <p:nvPr/>
        </p:nvSpPr>
        <p:spPr>
          <a:xfrm>
            <a:off x="25255778" y="14445792"/>
            <a:ext cx="2087225" cy="900809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Franklin Gothic Medium" pitchFamily="34" charset="0"/>
              </a:rPr>
              <a:t>XSENS </a:t>
            </a:r>
            <a:r>
              <a:rPr lang="en-US" sz="2400" b="1" kern="0" dirty="0" err="1">
                <a:solidFill>
                  <a:sysClr val="window" lastClr="FFFFFF"/>
                </a:solidFill>
                <a:latin typeface="Franklin Gothic Medium" pitchFamily="34" charset="0"/>
              </a:rPr>
              <a:t>MTx</a:t>
            </a:r>
            <a:r>
              <a:rPr lang="en-US" sz="2400" b="1" kern="0" dirty="0">
                <a:solidFill>
                  <a:sysClr val="window" lastClr="FFFFFF"/>
                </a:solidFill>
                <a:latin typeface="Franklin Gothic Medium" pitchFamily="34" charset="0"/>
              </a:rPr>
              <a:t> SENSOR UNIT</a:t>
            </a:r>
          </a:p>
        </p:txBody>
      </p:sp>
      <p:graphicFrame>
        <p:nvGraphicFramePr>
          <p:cNvPr id="78" name="8 İçerik Yer Tutucusu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147970"/>
              </p:ext>
            </p:extLst>
          </p:nvPr>
        </p:nvGraphicFramePr>
        <p:xfrm>
          <a:off x="8686801" y="30134907"/>
          <a:ext cx="10393412" cy="459607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3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Number</a:t>
                      </a:r>
                      <a:r>
                        <a:rPr lang="en-US" sz="2600" b="1" baseline="0" dirty="0">
                          <a:latin typeface="Franklin Gothic Medium" panose="020B0603020102020204" pitchFamily="34" charset="0"/>
                        </a:rPr>
                        <a:t> of total executions</a:t>
                      </a:r>
                      <a:endParaRPr lang="tr-TR" sz="2600" b="1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1,200</a:t>
                      </a:r>
                      <a:endParaRPr lang="tr-TR" sz="2600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Number of</a:t>
                      </a:r>
                      <a:r>
                        <a:rPr lang="en-US" sz="2600" b="1" baseline="0" dirty="0">
                          <a:latin typeface="Franklin Gothic Medium" panose="020B0603020102020204" pitchFamily="34" charset="0"/>
                        </a:rPr>
                        <a:t> executions detected</a:t>
                      </a:r>
                      <a:endParaRPr lang="tr-TR" sz="2600" b="1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1,125</a:t>
                      </a:r>
                      <a:endParaRPr lang="tr-TR" sz="2600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Accuracy</a:t>
                      </a:r>
                      <a:r>
                        <a:rPr lang="en-US" sz="2600" b="1" baseline="0" dirty="0">
                          <a:latin typeface="Franklin Gothic Medium" panose="020B0603020102020204" pitchFamily="34" charset="0"/>
                        </a:rPr>
                        <a:t> of exercise classification</a:t>
                      </a:r>
                      <a:endParaRPr lang="tr-TR" sz="2600" b="1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93.5%</a:t>
                      </a:r>
                      <a:endParaRPr lang="tr-TR" sz="2600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Accuracy of exercise and execution type classification</a:t>
                      </a:r>
                      <a:endParaRPr lang="tr-TR" sz="2600" b="1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88.7%</a:t>
                      </a: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Misdetection rate </a:t>
                      </a:r>
                      <a:r>
                        <a:rPr lang="en-US" sz="2600" b="0" dirty="0">
                          <a:latin typeface="+mn-lt"/>
                        </a:rPr>
                        <a:t>(MDs / positives)</a:t>
                      </a:r>
                      <a:endParaRPr lang="tr-TR" sz="2600" b="0" dirty="0">
                        <a:latin typeface="+mn-lt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8.6%</a:t>
                      </a: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False</a:t>
                      </a:r>
                      <a:r>
                        <a:rPr lang="en-US" sz="2600" b="1" baseline="0" dirty="0">
                          <a:latin typeface="Franklin Gothic Medium" panose="020B0603020102020204" pitchFamily="34" charset="0"/>
                        </a:rPr>
                        <a:t> alarm rate </a:t>
                      </a:r>
                      <a:r>
                        <a:rPr lang="en-US" sz="2600" b="0" baseline="0" dirty="0">
                          <a:latin typeface="+mn-lt"/>
                        </a:rPr>
                        <a:t>(</a:t>
                      </a:r>
                      <a:r>
                        <a:rPr lang="en-US" sz="2600" b="0" baseline="0" dirty="0" err="1">
                          <a:latin typeface="+mn-lt"/>
                        </a:rPr>
                        <a:t>FAs</a:t>
                      </a:r>
                      <a:r>
                        <a:rPr lang="en-US" sz="2600" b="0" baseline="0" dirty="0">
                          <a:latin typeface="+mn-lt"/>
                        </a:rPr>
                        <a:t> / negatives)</a:t>
                      </a:r>
                      <a:endParaRPr lang="tr-TR" sz="2600" b="0" dirty="0">
                        <a:latin typeface="+mn-lt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4.9%</a:t>
                      </a: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Sensitivity</a:t>
                      </a:r>
                      <a:endParaRPr lang="tr-TR" sz="2600" b="1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91.4%</a:t>
                      </a: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509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Franklin Gothic Medium" panose="020B0603020102020204" pitchFamily="34" charset="0"/>
                        </a:rPr>
                        <a:t>Specificity</a:t>
                      </a:r>
                      <a:endParaRPr lang="tr-TR" sz="2600" b="1" dirty="0">
                        <a:latin typeface="Franklin Gothic Medium" panose="020B0603020102020204" pitchFamily="34" charset="0"/>
                      </a:endParaRPr>
                    </a:p>
                  </a:txBody>
                  <a:tcPr marL="109730" marR="109730" marT="54865" marB="5486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>
                          <a:latin typeface="Franklin Gothic Medium" panose="020B0603020102020204" pitchFamily="34" charset="0"/>
                        </a:rPr>
                        <a:t>95.1%</a:t>
                      </a:r>
                    </a:p>
                  </a:txBody>
                  <a:tcPr marL="109730" marR="109730" marT="54865" marB="548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61745" y="35745341"/>
            <a:ext cx="14038468" cy="673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Serbest Form 49"/>
          <p:cNvSpPr/>
          <p:nvPr/>
        </p:nvSpPr>
        <p:spPr>
          <a:xfrm>
            <a:off x="26568146" y="17649671"/>
            <a:ext cx="622189" cy="1607044"/>
          </a:xfrm>
          <a:custGeom>
            <a:avLst/>
            <a:gdLst>
              <a:gd name="connsiteX0" fmla="*/ 60960 w 518479"/>
              <a:gd name="connsiteY0" fmla="*/ 1158240 h 1158240"/>
              <a:gd name="connsiteX1" fmla="*/ 518160 w 518479"/>
              <a:gd name="connsiteY1" fmla="*/ 741680 h 1158240"/>
              <a:gd name="connsiteX2" fmla="*/ 0 w 518479"/>
              <a:gd name="connsiteY2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479" h="1158240">
                <a:moveTo>
                  <a:pt x="60960" y="1158240"/>
                </a:moveTo>
                <a:cubicBezTo>
                  <a:pt x="294640" y="1046480"/>
                  <a:pt x="528320" y="934720"/>
                  <a:pt x="518160" y="741680"/>
                </a:cubicBezTo>
                <a:cubicBezTo>
                  <a:pt x="508000" y="548640"/>
                  <a:pt x="254000" y="274320"/>
                  <a:pt x="0" y="0"/>
                </a:cubicBezTo>
              </a:path>
            </a:pathLst>
          </a:custGeom>
          <a:ln w="38100">
            <a:solidFill>
              <a:schemeClr val="accent4"/>
            </a:solidFill>
            <a:prstDash val="sysDash"/>
            <a:headEnd type="arrow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8264102" y="26496951"/>
            <a:ext cx="11176110" cy="353995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216005" tIns="216005" rIns="216005" bIns="216005">
            <a:noAutofit/>
          </a:bodyPr>
          <a:lstStyle/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We apply the proposed MTMM-DTW algorithm to each test signal with the </a:t>
            </a:r>
            <a:r>
              <a:rPr lang="en-US" sz="3120" b="1" dirty="0">
                <a:solidFill>
                  <a:schemeClr val="accent1"/>
                </a:solidFill>
              </a:rPr>
              <a:t>24 template signals of the same subject</a:t>
            </a:r>
            <a:r>
              <a:rPr lang="en-US" sz="3120" dirty="0"/>
              <a:t> </a:t>
            </a:r>
            <a:br>
              <a:rPr lang="tr-TR" sz="3120" dirty="0"/>
            </a:br>
            <a:r>
              <a:rPr lang="en-US" sz="3120" dirty="0"/>
              <a:t>for 8 exercise types × 3 execution types.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Each detected exercise must be at least half the </a:t>
            </a:r>
            <a:br>
              <a:rPr lang="tr-TR" sz="3120" dirty="0"/>
            </a:br>
            <a:r>
              <a:rPr lang="en-US" sz="3120" dirty="0"/>
              <a:t>length of the matching template.</a:t>
            </a:r>
          </a:p>
          <a:p>
            <a:pPr marL="548640" indent="-548640" defTabSz="6017896">
              <a:lnSpc>
                <a:spcPct val="85000"/>
              </a:lnSpc>
              <a:spcBef>
                <a:spcPts val="480"/>
              </a:spcBef>
              <a:spcAft>
                <a:spcPts val="480"/>
              </a:spcAft>
              <a:buFont typeface="Franklin Gothic Book" panose="020B0503020102020204" pitchFamily="34" charset="0"/>
              <a:buChar char="●"/>
            </a:pPr>
            <a:r>
              <a:rPr lang="en-US" sz="3120" dirty="0"/>
              <a:t>Detections with a normalized DTW distance </a:t>
            </a:r>
            <a:br>
              <a:rPr lang="tr-TR" sz="3120" dirty="0"/>
            </a:br>
            <a:r>
              <a:rPr lang="en-US" sz="3120" dirty="0"/>
              <a:t>larger than 10 are omitted.</a:t>
            </a:r>
          </a:p>
        </p:txBody>
      </p:sp>
      <p:sp>
        <p:nvSpPr>
          <p:cNvPr id="95" name="65 Metin kutusu"/>
          <p:cNvSpPr txBox="1"/>
          <p:nvPr/>
        </p:nvSpPr>
        <p:spPr>
          <a:xfrm>
            <a:off x="20165201" y="28092305"/>
            <a:ext cx="7910518" cy="894453"/>
          </a:xfrm>
          <a:prstGeom prst="rect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840" spc="720" dirty="0">
                <a:solidFill>
                  <a:schemeClr val="bg1"/>
                </a:solidFill>
                <a:effectLst>
                  <a:glow rad="2286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Conclusion</a:t>
            </a:r>
          </a:p>
        </p:txBody>
      </p:sp>
      <p:sp>
        <p:nvSpPr>
          <p:cNvPr id="96" name="Text Box 48"/>
          <p:cNvSpPr txBox="1">
            <a:spLocks noChangeArrowheads="1"/>
          </p:cNvSpPr>
          <p:nvPr/>
        </p:nvSpPr>
        <p:spPr bwMode="auto">
          <a:xfrm>
            <a:off x="20142569" y="28986760"/>
            <a:ext cx="7933150" cy="63249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216005" tIns="216005" rIns="216005" bIns="216005" numCol="1">
            <a:noAutofit/>
          </a:bodyPr>
          <a:lstStyle/>
          <a:p>
            <a:pPr marL="548640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The proposed system can be used in </a:t>
            </a:r>
            <a:br>
              <a:rPr lang="tr-TR" sz="3120" dirty="0"/>
            </a:br>
            <a:r>
              <a:rPr lang="en-US" sz="3120" b="1" dirty="0">
                <a:solidFill>
                  <a:schemeClr val="accent1"/>
                </a:solidFill>
              </a:rPr>
              <a:t>tele-rehabilitation</a:t>
            </a:r>
            <a:r>
              <a:rPr lang="en-US" sz="3120" dirty="0"/>
              <a:t> to provide feedback </a:t>
            </a:r>
            <a:br>
              <a:rPr lang="tr-TR" sz="3120" dirty="0"/>
            </a:br>
            <a:r>
              <a:rPr lang="en-US" sz="3120" dirty="0"/>
              <a:t>to the patient exercising remotely </a:t>
            </a:r>
            <a:br>
              <a:rPr lang="tr-TR" sz="3120" dirty="0"/>
            </a:br>
            <a:r>
              <a:rPr lang="en-US" sz="3120" dirty="0"/>
              <a:t>and assessing the effectiveness </a:t>
            </a:r>
            <a:br>
              <a:rPr lang="tr-TR" sz="3120" dirty="0"/>
            </a:br>
            <a:r>
              <a:rPr lang="en-US" sz="3120" dirty="0"/>
              <a:t>of the exercising session.</a:t>
            </a:r>
          </a:p>
          <a:p>
            <a:pPr marL="548640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spc="-12" dirty="0"/>
              <a:t>In previous systems, each execution is recorded separately or cropped manually.</a:t>
            </a:r>
          </a:p>
          <a:p>
            <a:pPr marL="548640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Our system</a:t>
            </a:r>
          </a:p>
          <a:p>
            <a:pPr marL="1097280" lvl="1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automatically detects the individual executions and idle time periods,</a:t>
            </a:r>
          </a:p>
          <a:p>
            <a:pPr marL="1097280" lvl="1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classifies each execution as </a:t>
            </a:r>
            <a:br>
              <a:rPr lang="tr-TR" sz="3120" dirty="0"/>
            </a:br>
            <a:r>
              <a:rPr lang="en-US" sz="3120" dirty="0"/>
              <a:t>one of the exercise types,</a:t>
            </a:r>
          </a:p>
          <a:p>
            <a:pPr marL="1097280" lvl="1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evaluates its correctness, and</a:t>
            </a:r>
          </a:p>
          <a:p>
            <a:pPr marL="1097280" lvl="1" indent="-548640">
              <a:lnSpc>
                <a:spcPct val="80000"/>
              </a:lnSpc>
              <a:spcBef>
                <a:spcPct val="20000"/>
              </a:spcBef>
              <a:buFont typeface="Franklin Gothic Book" panose="020B0503020102020204" pitchFamily="34" charset="0"/>
              <a:buChar char="●"/>
            </a:pPr>
            <a:r>
              <a:rPr lang="en-US" sz="3120" dirty="0"/>
              <a:t>identifies the error type if any.</a:t>
            </a:r>
          </a:p>
        </p:txBody>
      </p:sp>
      <p:cxnSp>
        <p:nvCxnSpPr>
          <p:cNvPr id="92" name="Düz Bağlayıcı 91"/>
          <p:cNvCxnSpPr/>
          <p:nvPr/>
        </p:nvCxnSpPr>
        <p:spPr>
          <a:xfrm flipV="1">
            <a:off x="8290165" y="26496951"/>
            <a:ext cx="9716326" cy="304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Bağlayıcı 99"/>
          <p:cNvCxnSpPr/>
          <p:nvPr/>
        </p:nvCxnSpPr>
        <p:spPr>
          <a:xfrm flipH="1">
            <a:off x="8264102" y="26545147"/>
            <a:ext cx="4493" cy="1560921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Düz Bağlayıcı 103"/>
          <p:cNvCxnSpPr/>
          <p:nvPr/>
        </p:nvCxnSpPr>
        <p:spPr>
          <a:xfrm flipV="1">
            <a:off x="8264102" y="42136601"/>
            <a:ext cx="12618141" cy="1776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/>
          <p:nvPr/>
        </p:nvCxnSpPr>
        <p:spPr>
          <a:xfrm>
            <a:off x="19440212" y="26545147"/>
            <a:ext cx="0" cy="9440801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/>
          <p:nvPr/>
        </p:nvCxnSpPr>
        <p:spPr>
          <a:xfrm>
            <a:off x="19440212" y="35991900"/>
            <a:ext cx="1440000" cy="1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20878179" y="35985949"/>
            <a:ext cx="8557" cy="6150651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65 Metin kutusu"/>
          <p:cNvSpPr txBox="1"/>
          <p:nvPr/>
        </p:nvSpPr>
        <p:spPr>
          <a:xfrm>
            <a:off x="21623179" y="35986278"/>
            <a:ext cx="6457033" cy="746671"/>
          </a:xfrm>
          <a:prstGeom prst="rect">
            <a:avLst/>
          </a:prstGeom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840" spc="720" dirty="0">
                <a:solidFill>
                  <a:schemeClr val="bg1"/>
                </a:solidFill>
                <a:effectLst>
                  <a:glow rad="2286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References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21600213" y="36732949"/>
            <a:ext cx="6475506" cy="5421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216005" tIns="216005" rIns="216005" bIns="216005" numCol="1">
            <a:noAutofit/>
          </a:bodyPr>
          <a:lstStyle/>
          <a:p>
            <a:pPr marL="541020" indent="-541020">
              <a:lnSpc>
                <a:spcPct val="85000"/>
              </a:lnSpc>
              <a:spcBef>
                <a:spcPct val="20000"/>
              </a:spcBef>
              <a:tabLst>
                <a:tab pos="541020" algn="l"/>
              </a:tabLst>
            </a:pPr>
            <a:r>
              <a:rPr lang="en-US" sz="2640" dirty="0"/>
              <a:t>[1]	A. Yurtman and B. Barshan, </a:t>
            </a:r>
            <a:r>
              <a:rPr lang="en-US" sz="2640" b="1" dirty="0"/>
              <a:t>“Automated evaluation of physical therapy exercises using multi-template dynamic time warping on wearable sensor signals,”</a:t>
            </a:r>
            <a:r>
              <a:rPr lang="en-US" sz="2640" dirty="0"/>
              <a:t> </a:t>
            </a:r>
            <a:r>
              <a:rPr lang="en-US" sz="2640" i="1" dirty="0"/>
              <a:t>Comp. Meth. and </a:t>
            </a:r>
            <a:r>
              <a:rPr lang="en-US" sz="2640" i="1" dirty="0" err="1"/>
              <a:t>Prog</a:t>
            </a:r>
            <a:r>
              <a:rPr lang="en-US" sz="2640" i="1" dirty="0"/>
              <a:t>. Biomed.</a:t>
            </a:r>
            <a:r>
              <a:rPr lang="en-US" sz="2640" dirty="0"/>
              <a:t>, 117(2):189–207, </a:t>
            </a:r>
            <a:br>
              <a:rPr lang="tr-TR" sz="2640" dirty="0"/>
            </a:br>
            <a:r>
              <a:rPr lang="en-US" sz="2640" dirty="0"/>
              <a:t>Nov. 2014.</a:t>
            </a:r>
          </a:p>
          <a:p>
            <a:pPr marL="541020" indent="-541020">
              <a:lnSpc>
                <a:spcPct val="85000"/>
              </a:lnSpc>
              <a:spcBef>
                <a:spcPct val="20000"/>
              </a:spcBef>
              <a:tabLst>
                <a:tab pos="541020" algn="l"/>
              </a:tabLst>
            </a:pPr>
            <a:r>
              <a:rPr lang="en-US" sz="2640" dirty="0"/>
              <a:t>[2]	P. </a:t>
            </a:r>
            <a:r>
              <a:rPr lang="en-US" sz="2640" dirty="0" err="1"/>
              <a:t>Tormene</a:t>
            </a:r>
            <a:r>
              <a:rPr lang="en-US" sz="2640" dirty="0"/>
              <a:t>, T. </a:t>
            </a:r>
            <a:r>
              <a:rPr lang="en-US" sz="2640" dirty="0" err="1"/>
              <a:t>Giorgino</a:t>
            </a:r>
            <a:r>
              <a:rPr lang="en-US" sz="2640" dirty="0"/>
              <a:t>, S. </a:t>
            </a:r>
            <a:r>
              <a:rPr lang="en-US" sz="2640" dirty="0" err="1"/>
              <a:t>Quaglini</a:t>
            </a:r>
            <a:r>
              <a:rPr lang="en-US" sz="2640" dirty="0"/>
              <a:t>, and M. </a:t>
            </a:r>
            <a:r>
              <a:rPr lang="en-US" sz="2640" dirty="0" err="1"/>
              <a:t>Stefanelli</a:t>
            </a:r>
            <a:r>
              <a:rPr lang="en-US" sz="2640" dirty="0"/>
              <a:t>, </a:t>
            </a:r>
            <a:r>
              <a:rPr lang="en-US" sz="2640" b="1" dirty="0"/>
              <a:t>“Matching incomplete time series with dynamic time warping: an algorithm and an application to post-stroke rehabilitation,”</a:t>
            </a:r>
            <a:r>
              <a:rPr lang="en-US" sz="2640" dirty="0"/>
              <a:t> </a:t>
            </a:r>
            <a:r>
              <a:rPr lang="en-US" sz="2640" i="1" dirty="0" err="1"/>
              <a:t>Artif</a:t>
            </a:r>
            <a:r>
              <a:rPr lang="en-US" sz="2640" i="1" dirty="0"/>
              <a:t>. </a:t>
            </a:r>
            <a:r>
              <a:rPr lang="en-US" sz="2640" i="1" dirty="0" err="1"/>
              <a:t>Intell</a:t>
            </a:r>
            <a:r>
              <a:rPr lang="en-US" sz="2640" i="1" dirty="0"/>
              <a:t>. Med.</a:t>
            </a:r>
            <a:r>
              <a:rPr lang="en-US" sz="2640" dirty="0"/>
              <a:t>, 45(1):11–34, Jan. 2009.</a:t>
            </a:r>
          </a:p>
        </p:txBody>
      </p:sp>
      <p:sp>
        <p:nvSpPr>
          <p:cNvPr id="122" name="7 Metin kutusu"/>
          <p:cNvSpPr txBox="1"/>
          <p:nvPr/>
        </p:nvSpPr>
        <p:spPr>
          <a:xfrm>
            <a:off x="10492921" y="35007220"/>
            <a:ext cx="4132610" cy="97872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b="1" normalizeH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DETECTION</a:t>
            </a:r>
          </a:p>
          <a:p>
            <a:pPr algn="ctr"/>
            <a:r>
              <a:rPr lang="en-US" sz="1440" b="1" normalizeH="1" dirty="0">
                <a:solidFill>
                  <a:srgbClr val="00FF00"/>
                </a:solidFill>
                <a:latin typeface="+mj-lt"/>
              </a:rPr>
              <a:t>CORRECT CLASSIFICATION</a:t>
            </a:r>
          </a:p>
          <a:p>
            <a:pPr algn="ctr"/>
            <a:r>
              <a:rPr lang="en-US" sz="1440" b="1" normalizeH="1" dirty="0">
                <a:solidFill>
                  <a:srgbClr val="0080FF"/>
                </a:solidFill>
                <a:latin typeface="+mj-lt"/>
              </a:rPr>
              <a:t>INCORRECT EXECUTION TYPE CLASSIFICATION</a:t>
            </a:r>
          </a:p>
          <a:p>
            <a:pPr algn="ctr"/>
            <a:r>
              <a:rPr lang="en-US" sz="1440" b="1" normalizeH="1" dirty="0">
                <a:solidFill>
                  <a:srgbClr val="FF0000"/>
                </a:solidFill>
                <a:latin typeface="+mj-lt"/>
              </a:rPr>
              <a:t>INCORRECT EXERCISE CLASSIFICATION</a:t>
            </a:r>
          </a:p>
        </p:txBody>
      </p:sp>
      <p:cxnSp>
        <p:nvCxnSpPr>
          <p:cNvPr id="123" name="Dirsek Bağlayıcısı 122"/>
          <p:cNvCxnSpPr/>
          <p:nvPr/>
        </p:nvCxnSpPr>
        <p:spPr>
          <a:xfrm rot="16200000" flipH="1">
            <a:off x="14575505" y="35516663"/>
            <a:ext cx="674681" cy="452691"/>
          </a:xfrm>
          <a:prstGeom prst="bentConnector3">
            <a:avLst>
              <a:gd name="adj1" fmla="val 8436"/>
            </a:avLst>
          </a:prstGeom>
          <a:ln w="1047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193CD09-30F1-4F39-980B-6A66789F6FB5}"/>
              </a:ext>
            </a:extLst>
          </p:cNvPr>
          <p:cNvSpPr/>
          <p:nvPr/>
        </p:nvSpPr>
        <p:spPr>
          <a:xfrm>
            <a:off x="24431336" y="3196970"/>
            <a:ext cx="4162545" cy="4108527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558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DE96E3-FE6B-4D73-96BF-EBD46657E15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065" y="2728038"/>
            <a:ext cx="4829904" cy="48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4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GRC 20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FE"/>
      </a:accent1>
      <a:accent2>
        <a:srgbClr val="012B81"/>
      </a:accent2>
      <a:accent3>
        <a:srgbClr val="FF0000"/>
      </a:accent3>
      <a:accent4>
        <a:srgbClr val="954F72"/>
      </a:accent4>
      <a:accent5>
        <a:srgbClr val="FFC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 201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3197</TotalTime>
  <Words>805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Franklin Gothic Medium</vt:lpstr>
      <vt:lpstr>Franklin Gothic Demi</vt:lpstr>
      <vt:lpstr>DejaVu Serif Condensed</vt:lpstr>
      <vt:lpstr>Franklin Gothic Heavy</vt:lpstr>
      <vt:lpstr>Franklin Gothic Book</vt:lpstr>
      <vt:lpstr>Arial</vt:lpstr>
      <vt:lpstr>Office Teması</vt:lpstr>
      <vt:lpstr>PowerPoint Presentation</vt:lpstr>
    </vt:vector>
  </TitlesOfParts>
  <Manager>Aras Yurtman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Evaluation of Physical Therapy Exercises by Multi-Template Dynamic Time Warping of Wearable Sensor Signals</dc:title>
  <dc:creator>Aras Yurtman</dc:creator>
  <cp:lastModifiedBy>Ege Hakan Karaağaç</cp:lastModifiedBy>
  <cp:revision>76</cp:revision>
  <dcterms:created xsi:type="dcterms:W3CDTF">2016-01-25T13:00:21Z</dcterms:created>
  <dcterms:modified xsi:type="dcterms:W3CDTF">2020-03-01T11:24:12Z</dcterms:modified>
</cp:coreProperties>
</file>