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4.png" ContentType="image/png"/>
  <Override PartName="/ppt/media/image2.wmf" ContentType="image/x-wmf"/>
  <Override PartName="/ppt/media/image15.wmf" ContentType="image/x-wmf"/>
  <Override PartName="/ppt/media/image13.png" ContentType="image/png"/>
  <Override PartName="/ppt/media/image1.wmf" ContentType="image/x-wmf"/>
  <Override PartName="/ppt/media/image3.wmf" ContentType="image/x-wmf"/>
  <Override PartName="/ppt/media/image5.png" ContentType="image/png"/>
  <Override PartName="/ppt/media/image16.png" ContentType="image/png"/>
  <Override PartName="/ppt/media/image4.wmf" ContentType="image/x-wmf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8800425" cy="432006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2591964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40000" y="23196240"/>
            <a:ext cx="2591964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40000" y="2319624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721480" y="2319624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203480" y="1010880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8966960" y="1010880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40000" y="2319624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0203480" y="2319624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8966960" y="23196240"/>
            <a:ext cx="834588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40000" y="10108800"/>
            <a:ext cx="25919640" cy="2505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2591964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1264860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4721480" y="10108800"/>
            <a:ext cx="1264860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0" y="1723680"/>
            <a:ext cx="25919640" cy="3344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721480" y="10108800"/>
            <a:ext cx="1264860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440000" y="2319624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12648600" cy="2505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4721480" y="2319624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0" y="1723680"/>
            <a:ext cx="25919640" cy="721404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225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40000" y="23196240"/>
            <a:ext cx="25919640" cy="119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882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1980000" y="40040640"/>
            <a:ext cx="6479640" cy="2299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DE06E56-E2DA-4F51-9CA1-C154818A6908}" type="datetime">
              <a:rPr b="0" lang="en-US" sz="3780" spc="-1" strike="noStrike">
                <a:solidFill>
                  <a:srgbClr val="8b8b8b"/>
                </a:solidFill>
                <a:latin typeface="Franklin Gothic Book"/>
              </a:rPr>
              <a:t>3/4/20</a:t>
            </a:fld>
            <a:endParaRPr b="0" lang="en-US" sz="378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9540000" y="40040640"/>
            <a:ext cx="9719640" cy="2299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0340360" y="40040640"/>
            <a:ext cx="6479640" cy="2299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A1ED2F-FE7E-4FBC-BF89-79F55A1F3D1E}" type="slidenum">
              <a:rPr b="0" lang="en-US" sz="3780" spc="-1" strike="noStrike">
                <a:solidFill>
                  <a:srgbClr val="8b8b8b"/>
                </a:solidFill>
                <a:latin typeface="Franklin Gothic Book"/>
              </a:rPr>
              <a:t>&lt;number&gt;</a:t>
            </a:fld>
            <a:endParaRPr b="0" lang="en-US" sz="378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wmf"/><Relationship Id="rId16" Type="http://schemas.openxmlformats.org/officeDocument/2006/relationships/image" Target="../media/image16.png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3000" y="2808000"/>
            <a:ext cx="4815360" cy="4815360"/>
          </a:xfrm>
          <a:prstGeom prst="rect">
            <a:avLst/>
          </a:prstGeom>
          <a:gradFill rotWithShape="0">
            <a:gsLst>
              <a:gs pos="50000">
                <a:srgbClr val="ffcccc"/>
              </a:gs>
              <a:gs pos="72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3905280"/>
            <a:ext cx="28800000" cy="2556720"/>
          </a:xfrm>
          <a:prstGeom prst="rect">
            <a:avLst/>
          </a:prstGeom>
          <a:ln w="38160">
            <a:solidFill>
              <a:srgbClr val="959595"/>
            </a:solidFill>
          </a:ln>
          <a:effectLst>
            <a:glow rad="139700">
              <a:srgbClr val="959595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b="0" lang="en-US" sz="4800" spc="-1" strike="noStrike">
                <a:solidFill>
                  <a:srgbClr val="ffffff"/>
                </a:solidFill>
                <a:latin typeface="Franklin Gothic Demi"/>
              </a:rPr>
              <a:t>Aras Yurtman   and   Billur Barshan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b="1" lang="en-US" sz="3359" spc="-1" strike="noStrike">
                <a:solidFill>
                  <a:srgbClr val="ffffff"/>
                </a:solidFill>
                <a:latin typeface="Franklin Gothic Book"/>
              </a:rPr>
              <a:t>Department of Electrical and Electronics Engineering, Bilkent University</a:t>
            </a:r>
            <a:endParaRPr b="0" lang="en-US" sz="3359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720"/>
              </a:spcBef>
              <a:spcAft>
                <a:spcPts val="720"/>
              </a:spcAft>
            </a:pPr>
            <a:r>
              <a:rPr b="1" lang="en-US" sz="3359" spc="-1" strike="noStrike">
                <a:solidFill>
                  <a:srgbClr val="bfbfbf"/>
                </a:solidFill>
                <a:latin typeface="Franklin Gothic Book"/>
              </a:rPr>
              <a:t>yurtman@ee.bilkent.edu.tr,   billur@ee.bilkent.edu.tr</a:t>
            </a:r>
            <a:endParaRPr b="0" lang="en-US" sz="3359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8268480" y="35985960"/>
            <a:ext cx="12609360" cy="6167880"/>
          </a:xfrm>
          <a:prstGeom prst="rect">
            <a:avLst/>
          </a:prstGeom>
          <a:solidFill>
            <a:schemeClr val="bg1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8268480" y="25633080"/>
            <a:ext cx="11171160" cy="89424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Experimental Results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8268480" y="26583120"/>
            <a:ext cx="11151720" cy="15577200"/>
          </a:xfrm>
          <a:prstGeom prst="rect">
            <a:avLst/>
          </a:prstGeom>
          <a:solidFill>
            <a:schemeClr val="bg1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16200000">
            <a:off x="15251400" y="16799400"/>
            <a:ext cx="1860120" cy="645120"/>
          </a:xfrm>
          <a:prstGeom prst="rect">
            <a:avLst/>
          </a:prstGeom>
          <a:solidFill>
            <a:srgbClr val="0058a8"/>
          </a:solidFill>
          <a:ln w="25560">
            <a:solidFill>
              <a:srgbClr val="0058a8"/>
            </a:solidFill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Franklin Gothic Medium"/>
              </a:rPr>
              <a:t>TEMPLATES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60360" y="1059480"/>
            <a:ext cx="28079640" cy="26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12b81"/>
                </a:solidFill>
                <a:latin typeface="Franklin Gothic Demi"/>
              </a:rPr>
              <a:t>Automated Evaluation of Physical Therapy Exercises </a:t>
            </a:r>
            <a:br/>
            <a:r>
              <a:rPr b="0" lang="en-US" sz="6000" spc="-1" strike="noStrike">
                <a:solidFill>
                  <a:srgbClr val="012b81"/>
                </a:solidFill>
                <a:latin typeface="Franklin Gothic Demi"/>
              </a:rPr>
              <a:t>by Multi-Template Dynamic Time Warping </a:t>
            </a:r>
            <a:br/>
            <a:r>
              <a:rPr b="0" lang="en-US" sz="6000" spc="-1" strike="noStrike">
                <a:solidFill>
                  <a:srgbClr val="012b81"/>
                </a:solidFill>
                <a:latin typeface="Franklin Gothic Demi"/>
              </a:rPr>
              <a:t>of Wearable Sensor Signals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706680" y="3420000"/>
            <a:ext cx="3527640" cy="3527640"/>
          </a:xfrm>
          <a:prstGeom prst="rect">
            <a:avLst/>
          </a:prstGeom>
          <a:ln w="9360">
            <a:noFill/>
          </a:ln>
          <a:effectLst>
            <a:glow rad="139700">
              <a:srgbClr val="ff0000">
                <a:alpha val="50000"/>
              </a:srgbClr>
            </a:glow>
          </a:effectLst>
        </p:spPr>
      </p:pic>
      <p:sp>
        <p:nvSpPr>
          <p:cNvPr id="47" name="CustomShape 8"/>
          <p:cNvSpPr/>
          <p:nvPr/>
        </p:nvSpPr>
        <p:spPr>
          <a:xfrm>
            <a:off x="720360" y="8480880"/>
            <a:ext cx="13247640" cy="553320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Physical therapy often requires repeating certain exercise movements.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Patients first perform the required exercises under supervision in a hospital or rehabilitation center.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  </a:t>
            </a:r>
            <a:r>
              <a:rPr b="0" lang="en-US" sz="312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3120" spc="-1" strike="noStrike">
                <a:solidFill>
                  <a:srgbClr val="ffffff"/>
                </a:solidFill>
                <a:latin typeface="Franklin Gothic Demi"/>
              </a:rPr>
              <a:t>PARTIAL AND SUBJECTIVE FEEDBACK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Most patients continue their exercises at home.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  </a:t>
            </a:r>
            <a:r>
              <a:rPr b="0" lang="en-US" sz="312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3120" spc="-1" strike="noStrike">
                <a:solidFill>
                  <a:srgbClr val="ffffff"/>
                </a:solidFill>
                <a:latin typeface="Franklin Gothic Demi"/>
              </a:rPr>
              <a:t>NO FEEDBACK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intensity of a physical therapy session is estimated by the number of correct executions.</a:t>
            </a:r>
            <a:endParaRPr b="0" lang="en-US" sz="312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</a:pPr>
            <a:r>
              <a:rPr b="1" lang="en-US" sz="3120" spc="-1" strike="noStrike">
                <a:solidFill>
                  <a:srgbClr val="44546a"/>
                </a:solidFill>
                <a:latin typeface="Franklin Gothic Demi"/>
              </a:rPr>
              <a:t>OBJECTIVE :</a:t>
            </a:r>
            <a:r>
              <a:rPr b="1" lang="en-US" sz="3120" spc="-1" strike="noStrike">
                <a:solidFill>
                  <a:srgbClr val="000000"/>
                </a:solidFill>
                <a:latin typeface="Franklin Gothic Book"/>
              </a:rPr>
              <a:t>   </a:t>
            </a:r>
            <a:r>
              <a:rPr b="1" i="1" lang="en-US" sz="3120" spc="-1" strike="noStrike">
                <a:solidFill>
                  <a:srgbClr val="000000"/>
                </a:solidFill>
                <a:latin typeface="Franklin Gothic Book"/>
              </a:rPr>
              <a:t>to detect and evaluate all exercise executions in a physical therapy session by using wearable motion sensors based on template recordings</a:t>
            </a:r>
            <a:endParaRPr b="0" lang="en-US" sz="312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720360" y="7569720"/>
            <a:ext cx="13247640" cy="89424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Introduction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740520" y="25602840"/>
            <a:ext cx="6837120" cy="89424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Algorithm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4852520" y="8471160"/>
            <a:ext cx="13227120" cy="555264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5 wearable motion sensors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, each containing a tri-axial accelerometer, gyroscope, and magnetometer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8 exercise types performed by 5 subjects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Each exercise is assumed to have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3 execution types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: one correct and two erroneous (fast and low-amplitude execution)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one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template</a:t>
            </a:r>
            <a:r>
              <a:rPr b="0" lang="en-US" sz="3120" spc="-1" strike="noStrike">
                <a:solidFill>
                  <a:srgbClr val="0055fe"/>
                </a:solidFill>
                <a:latin typeface="Franklin Gothic Book"/>
              </a:rPr>
              <a:t> 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for each execution type of each exercise of each subject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  </a:t>
            </a:r>
            <a:r>
              <a:rPr b="0" lang="en-US" sz="312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3120" spc="-1" strike="noStrike">
                <a:solidFill>
                  <a:srgbClr val="ffffff"/>
                </a:solidFill>
                <a:latin typeface="Franklin Gothic Demi"/>
              </a:rPr>
              <a:t>120 TEMPLATES IN TOTAL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To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simulate a physical therapy session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, for each exercise, each subject performs the exercise 10 times in the correct way, then 10 times with type-1 error, and finally 10 times with type-2 error. Between these 3 blocks, the subject is idle.   </a:t>
            </a:r>
            <a:r>
              <a:rPr b="0" lang="en-US" sz="312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3120" spc="-1" strike="noStrike">
                <a:solidFill>
                  <a:srgbClr val="ffffff"/>
                </a:solidFill>
                <a:latin typeface="Franklin Gothic Demi"/>
              </a:rPr>
              <a:t>1,200 TEST EXECUTIONS IN TOTAL</a:t>
            </a:r>
            <a:endParaRPr b="0" lang="en-US" sz="312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14852520" y="7560000"/>
            <a:ext cx="13227120" cy="89424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Dataset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720360" y="26497080"/>
            <a:ext cx="6856560" cy="1563912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ff0000"/>
              </a:buClr>
              <a:buFont typeface="Franklin Gothic Book"/>
              <a:buChar char="●"/>
            </a:pPr>
            <a:r>
              <a:rPr b="1" i="1" lang="en-US" sz="3120" spc="-1" strike="noStrike">
                <a:solidFill>
                  <a:srgbClr val="ff0000"/>
                </a:solidFill>
                <a:latin typeface="Franklin Gothic Book"/>
              </a:rPr>
              <a:t>Standard DTW 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measures the similarity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between two signals that are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different in time or speed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matches two signals by transforming their time axes nonlinearly to maximize the similarity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ff0000"/>
              </a:buClr>
              <a:buFont typeface="Franklin Gothic Book"/>
              <a:buChar char="●"/>
            </a:pPr>
            <a:r>
              <a:rPr b="1" i="1" lang="en-US" sz="3120" spc="-1" strike="noStrike">
                <a:solidFill>
                  <a:srgbClr val="ff0000"/>
                </a:solidFill>
                <a:latin typeface="Franklin Gothic Book"/>
              </a:rPr>
              <a:t>Multi-Template Multi-Match DTW </a:t>
            </a:r>
            <a:br/>
            <a:r>
              <a:rPr b="1" i="1" lang="en-US" sz="3120" spc="-1" strike="noStrike">
                <a:solidFill>
                  <a:srgbClr val="ff0000"/>
                </a:solidFill>
                <a:latin typeface="Franklin Gothic Book"/>
              </a:rPr>
              <a:t>(MTMM-DTW)   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has been developed based on DTW to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detect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multiple occurrences</a:t>
            </a:r>
            <a:r>
              <a:rPr b="1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of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multiple template signals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in a long test signal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both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detect and classify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occurrences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en-US" sz="312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624"/>
              </a:spcBef>
            </a:pPr>
            <a:r>
              <a:rPr b="1" i="1" lang="en-US" sz="3120" spc="-1" strike="noStrike">
                <a:solidFill>
                  <a:srgbClr val="000000"/>
                </a:solidFill>
                <a:latin typeface="Franklin Gothic Book"/>
              </a:rPr>
              <a:t>Features of MTMM-DTW: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number of templates, occurrences, their positions, and lengths of the template and test signals may be arbitrary.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signals may be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multi-D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A threshold factor can be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selected to prevent relatively </a:t>
            </a:r>
            <a:br/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short matches 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compared to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matching template.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amount of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overlap</a:t>
            </a:r>
            <a:r>
              <a:rPr b="0" lang="en-US" sz="3120" spc="-1" strike="noStrike">
                <a:solidFill>
                  <a:srgbClr val="0055fe"/>
                </a:solidFill>
                <a:latin typeface="Franklin Gothic Book"/>
              </a:rPr>
              <a:t> 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between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matched subsequences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can be adjusted.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Any modification to the DTW algorithm may be used in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MTMM-DTW.</a:t>
            </a:r>
            <a:endParaRPr b="0" lang="en-US" sz="3120" spc="-1" strike="noStrike">
              <a:latin typeface="Arial"/>
            </a:endParaRPr>
          </a:p>
        </p:txBody>
      </p:sp>
      <p:grpSp>
        <p:nvGrpSpPr>
          <p:cNvPr id="53" name="Group 14"/>
          <p:cNvGrpSpPr/>
          <p:nvPr/>
        </p:nvGrpSpPr>
        <p:grpSpPr>
          <a:xfrm>
            <a:off x="2304000" y="15037560"/>
            <a:ext cx="11232000" cy="9114840"/>
            <a:chOff x="2304000" y="15037560"/>
            <a:chExt cx="11232000" cy="9114840"/>
          </a:xfrm>
        </p:grpSpPr>
        <p:sp>
          <p:nvSpPr>
            <p:cNvPr id="54" name="CustomShape 15"/>
            <p:cNvSpPr/>
            <p:nvPr/>
          </p:nvSpPr>
          <p:spPr>
            <a:xfrm rot="932400">
              <a:off x="6211080" y="18003960"/>
              <a:ext cx="4839120" cy="14482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9ff69f">
                    <a:alpha val="25000"/>
                  </a:srgbClr>
                </a:gs>
                <a:gs pos="35000">
                  <a:srgbClr val="bdf6bd">
                    <a:alpha val="25000"/>
                  </a:srgbClr>
                </a:gs>
                <a:gs pos="100000">
                  <a:srgbClr val="e4fde4">
                    <a:alpha val="25000"/>
                  </a:srgbClr>
                </a:gs>
              </a:gsLst>
              <a:lin ang="17028000"/>
            </a:gradFill>
            <a:ln w="9360">
              <a:solidFill>
                <a:srgbClr val="00a400"/>
              </a:solidFill>
              <a:custDash>
                <a:ds d="500000" sp="400000"/>
              </a:custDash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6"/>
            <p:cNvSpPr/>
            <p:nvPr/>
          </p:nvSpPr>
          <p:spPr>
            <a:xfrm>
              <a:off x="2304000" y="15037560"/>
              <a:ext cx="6404040" cy="1696680"/>
            </a:xfrm>
            <a:prstGeom prst="wedgeRoundRectCallout">
              <a:avLst>
                <a:gd name="adj1" fmla="val 26571"/>
                <a:gd name="adj2" fmla="val 108787"/>
                <a:gd name="adj3" fmla="val 16667"/>
              </a:avLst>
            </a:prstGeom>
            <a:gradFill rotWithShape="0">
              <a:gsLst>
                <a:gs pos="0">
                  <a:srgbClr val="9fb4f6">
                    <a:alpha val="85000"/>
                  </a:srgbClr>
                </a:gs>
                <a:gs pos="35000">
                  <a:srgbClr val="bdccf6">
                    <a:alpha val="85000"/>
                  </a:srgbClr>
                </a:gs>
                <a:gs pos="100000">
                  <a:srgbClr val="e4ebfd">
                    <a:alpha val="85000"/>
                  </a:srgbClr>
                </a:gs>
              </a:gsLst>
              <a:lin ang="16200000"/>
            </a:gradFill>
            <a:ln w="9360">
              <a:solidFill>
                <a:srgbClr val="0056a4"/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216000" rIns="216000" tIns="216000" bIns="216000" anchor="ctr"/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US" sz="2400" spc="-1" strike="noStrike">
                  <a:solidFill>
                    <a:srgbClr val="00427e"/>
                  </a:solidFill>
                  <a:latin typeface="Franklin Gothic Medium"/>
                </a:rPr>
                <a:t>EXECUTION TYPES: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1" lang="en-US" sz="2400" spc="-1" strike="noStrike">
                  <a:solidFill>
                    <a:srgbClr val="000000"/>
                  </a:solidFill>
                  <a:latin typeface="Franklin Gothic Medium"/>
                </a:rPr>
                <a:t>correct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1" lang="en-US" sz="2400" spc="-1" strike="noStrike">
                  <a:solidFill>
                    <a:srgbClr val="000000"/>
                  </a:solidFill>
                  <a:latin typeface="Franklin Gothic Medium"/>
                </a:rPr>
                <a:t>type-1 error </a:t>
              </a: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(executed too fast)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1" lang="en-US" sz="2400" spc="-1" strike="noStrike">
                  <a:solidFill>
                    <a:srgbClr val="000000"/>
                  </a:solidFill>
                  <a:latin typeface="Franklin Gothic Medium"/>
                </a:rPr>
                <a:t>type-2 error </a:t>
              </a: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(executed in low amplitude)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" name="CustomShape 17"/>
            <p:cNvSpPr/>
            <p:nvPr/>
          </p:nvSpPr>
          <p:spPr>
            <a:xfrm>
              <a:off x="2513160" y="1774080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</a:rPr>
                <a:t>5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subjects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7" name="CustomShape 18"/>
            <p:cNvSpPr/>
            <p:nvPr/>
          </p:nvSpPr>
          <p:spPr>
            <a:xfrm>
              <a:off x="4368600" y="1774080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</a:rPr>
                <a:t>8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exercises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8" name="CustomShape 19"/>
            <p:cNvSpPr/>
            <p:nvPr/>
          </p:nvSpPr>
          <p:spPr>
            <a:xfrm>
              <a:off x="6224040" y="1774080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</a:rPr>
                <a:t>3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execution types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9" name="CustomShape 20"/>
            <p:cNvSpPr/>
            <p:nvPr/>
          </p:nvSpPr>
          <p:spPr>
            <a:xfrm>
              <a:off x="9170640" y="1858932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a800"/>
                  </a:solidFill>
                  <a:latin typeface="Franklin Gothic Medium"/>
                </a:rPr>
                <a:t>10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repetitions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0" name="CustomShape 21"/>
            <p:cNvSpPr/>
            <p:nvPr/>
          </p:nvSpPr>
          <p:spPr>
            <a:xfrm>
              <a:off x="9170640" y="1689228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</a:rPr>
                <a:t>1</a:t>
              </a:r>
              <a:r>
                <a:rPr b="1" i="1" lang="en-US" sz="2400" spc="-1" strike="noStrike">
                  <a:solidFill>
                    <a:srgbClr val="c00000"/>
                  </a:solidFill>
                  <a:latin typeface="Franklin Gothic Medium"/>
                </a:rPr>
                <a:t> </a:t>
              </a: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of 3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executions selected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1" name="CustomShape 22"/>
            <p:cNvSpPr/>
            <p:nvPr/>
          </p:nvSpPr>
          <p:spPr>
            <a:xfrm>
              <a:off x="4041360" y="17740800"/>
              <a:ext cx="6544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  <a:ea typeface="Arial Unicode MS"/>
                </a:rPr>
                <a:t>✕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endParaRPr b="0" lang="en-US" sz="3840" spc="-1" strike="noStrike">
                <a:latin typeface="Arial"/>
              </a:endParaRPr>
            </a:p>
          </p:txBody>
        </p:sp>
        <p:sp>
          <p:nvSpPr>
            <p:cNvPr id="62" name="CustomShape 23"/>
            <p:cNvSpPr/>
            <p:nvPr/>
          </p:nvSpPr>
          <p:spPr>
            <a:xfrm>
              <a:off x="5896440" y="17740800"/>
              <a:ext cx="6544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  <a:ea typeface="Arial Unicode MS"/>
                </a:rPr>
                <a:t>✕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endParaRPr b="0" lang="en-US" sz="3840" spc="-1" strike="noStrike">
                <a:latin typeface="Arial"/>
              </a:endParaRPr>
            </a:p>
          </p:txBody>
        </p:sp>
        <p:sp>
          <p:nvSpPr>
            <p:cNvPr id="63" name="CustomShape 24"/>
            <p:cNvSpPr/>
            <p:nvPr/>
          </p:nvSpPr>
          <p:spPr>
            <a:xfrm>
              <a:off x="7751880" y="17740800"/>
              <a:ext cx="6544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  <a:ea typeface="Arial Unicode MS"/>
                </a:rPr>
                <a:t>✕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endParaRPr b="0" lang="en-US" sz="3840" spc="-1" strike="noStrike">
                <a:latin typeface="Arial"/>
              </a:endParaRPr>
            </a:p>
          </p:txBody>
        </p:sp>
        <p:sp>
          <p:nvSpPr>
            <p:cNvPr id="64" name="CustomShape 25"/>
            <p:cNvSpPr/>
            <p:nvPr/>
          </p:nvSpPr>
          <p:spPr>
            <a:xfrm rot="19615200">
              <a:off x="8449200" y="17530560"/>
              <a:ext cx="676440" cy="351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58a8"/>
            </a:solidFill>
            <a:ln w="25560">
              <a:solidFill>
                <a:srgbClr val="00417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26"/>
            <p:cNvSpPr/>
            <p:nvPr/>
          </p:nvSpPr>
          <p:spPr>
            <a:xfrm flipV="1" rot="1984800">
              <a:off x="8418240" y="18325440"/>
              <a:ext cx="676440" cy="351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58a8"/>
            </a:solidFill>
            <a:ln w="25560">
              <a:solidFill>
                <a:srgbClr val="00417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27"/>
            <p:cNvSpPr/>
            <p:nvPr/>
          </p:nvSpPr>
          <p:spPr>
            <a:xfrm>
              <a:off x="11026080" y="16770960"/>
              <a:ext cx="6544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5280" spc="-1" strike="noStrike">
                  <a:solidFill>
                    <a:srgbClr val="0058a8"/>
                  </a:solidFill>
                  <a:latin typeface="Franklin Gothic Medium"/>
                  <a:ea typeface="Arial Unicode MS"/>
                </a:rPr>
                <a:t>=</a:t>
              </a:r>
              <a:endParaRPr b="0" lang="en-US" sz="528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endParaRPr b="0" lang="en-US" sz="5280" spc="-1" strike="noStrike">
                <a:latin typeface="Arial"/>
              </a:endParaRPr>
            </a:p>
          </p:txBody>
        </p:sp>
        <p:sp>
          <p:nvSpPr>
            <p:cNvPr id="67" name="CustomShape 28"/>
            <p:cNvSpPr/>
            <p:nvPr/>
          </p:nvSpPr>
          <p:spPr>
            <a:xfrm>
              <a:off x="11026080" y="18468000"/>
              <a:ext cx="6544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5280" spc="-1" strike="noStrike">
                  <a:solidFill>
                    <a:srgbClr val="0058a8"/>
                  </a:solidFill>
                  <a:latin typeface="Franklin Gothic Medium"/>
                  <a:ea typeface="Arial Unicode MS"/>
                </a:rPr>
                <a:t>=</a:t>
              </a:r>
              <a:endParaRPr b="0" lang="en-US" sz="528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endParaRPr b="0" lang="en-US" sz="5280" spc="-1" strike="noStrike">
                <a:latin typeface="Arial"/>
              </a:endParaRPr>
            </a:p>
          </p:txBody>
        </p:sp>
        <p:sp>
          <p:nvSpPr>
            <p:cNvPr id="68" name="CustomShape 29"/>
            <p:cNvSpPr/>
            <p:nvPr/>
          </p:nvSpPr>
          <p:spPr>
            <a:xfrm>
              <a:off x="11680920" y="1689228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58a8"/>
                  </a:solidFill>
                  <a:latin typeface="Franklin Gothic Medium"/>
                </a:rPr>
                <a:t>120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templates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9" name="CustomShape 30"/>
            <p:cNvSpPr/>
            <p:nvPr/>
          </p:nvSpPr>
          <p:spPr>
            <a:xfrm>
              <a:off x="11680920" y="18589320"/>
              <a:ext cx="1855080" cy="1454040"/>
            </a:xfrm>
            <a:prstGeom prst="rect">
              <a:avLst/>
            </a:prstGeom>
            <a:noFill/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80000"/>
                </a:lnSpc>
              </a:pPr>
              <a:r>
                <a:rPr b="1" lang="en-US" sz="3840" spc="-1" strike="noStrike">
                  <a:solidFill>
                    <a:srgbClr val="00a800"/>
                  </a:solidFill>
                  <a:latin typeface="Franklin Gothic Medium"/>
                </a:rPr>
                <a:t>1,200</a:t>
              </a:r>
              <a:endParaRPr b="0" lang="en-US" sz="384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</a:pPr>
              <a:r>
                <a:rPr b="1" i="1" lang="en-US" sz="2400" spc="-1" strike="noStrike">
                  <a:solidFill>
                    <a:srgbClr val="c00000"/>
                  </a:solidFill>
                  <a:latin typeface="Franklin Gothic Book"/>
                </a:rPr>
                <a:t>executions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" name="CustomShape 31"/>
            <p:cNvSpPr/>
            <p:nvPr/>
          </p:nvSpPr>
          <p:spPr>
            <a:xfrm>
              <a:off x="2304000" y="20369880"/>
              <a:ext cx="6441480" cy="3782520"/>
            </a:xfrm>
            <a:prstGeom prst="wedgeRoundRectCallout">
              <a:avLst>
                <a:gd name="adj1" fmla="val 38398"/>
                <a:gd name="adj2" fmla="val -75884"/>
                <a:gd name="adj3" fmla="val 16667"/>
              </a:avLst>
            </a:prstGeom>
            <a:gradFill rotWithShape="0">
              <a:gsLst>
                <a:gs pos="0">
                  <a:srgbClr val="9ff69f"/>
                </a:gs>
                <a:gs pos="35000">
                  <a:srgbClr val="bdf6bd"/>
                </a:gs>
                <a:gs pos="100000">
                  <a:srgbClr val="e4fde4"/>
                </a:gs>
              </a:gsLst>
              <a:lin ang="16200000"/>
            </a:gradFill>
            <a:ln w="9360">
              <a:solidFill>
                <a:srgbClr val="00a400"/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216000" rIns="216000" tIns="216000" bIns="216000" anchor="ctr"/>
            <a:p>
              <a:pPr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US" sz="2400" spc="-1" strike="noStrike">
                  <a:solidFill>
                    <a:srgbClr val="007e00"/>
                  </a:solidFill>
                  <a:latin typeface="Franklin Gothic Medium"/>
                </a:rPr>
                <a:t>EXPERIMENTS SIMULATING A </a:t>
              </a:r>
              <a:br/>
              <a:r>
                <a:rPr b="1" lang="en-US" sz="2400" spc="-1" strike="noStrike">
                  <a:solidFill>
                    <a:srgbClr val="007e00"/>
                  </a:solidFill>
                  <a:latin typeface="Franklin Gothic Medium"/>
                </a:rPr>
                <a:t>PHYSICAL THERAPY SESSION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</a:pPr>
              <a:r>
                <a:rPr b="1" lang="en-US" sz="2400" spc="-1" strike="noStrike">
                  <a:solidFill>
                    <a:srgbClr val="000000"/>
                  </a:solidFill>
                  <a:latin typeface="Franklin Gothic Medium"/>
                </a:rPr>
                <a:t>For each exercise</a:t>
              </a: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, each subject has simulated a therapy session by executing the exercise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10 times in the correct way,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waiting idly,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10 times with type-1 error,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waiting idly, and then</a:t>
              </a:r>
              <a:endParaRPr b="0" lang="en-US" sz="2400" spc="-1" strike="noStrike">
                <a:latin typeface="Arial"/>
              </a:endParaRPr>
            </a:p>
            <a:p>
              <a:pPr marL="411480" indent="-411120">
                <a:lnSpc>
                  <a:spcPct val="80000"/>
                </a:lnSpc>
                <a:spcBef>
                  <a:spcPts val="241"/>
                </a:spcBef>
                <a:spcAft>
                  <a:spcPts val="241"/>
                </a:spcAft>
                <a:buClr>
                  <a:srgbClr val="000000"/>
                </a:buClr>
                <a:buFont typeface="Franklin Gothic Medium"/>
                <a:buChar char="●"/>
              </a:pPr>
              <a:r>
                <a:rPr b="0" lang="en-US" sz="2400" spc="-1" strike="noStrike">
                  <a:solidFill>
                    <a:srgbClr val="000000"/>
                  </a:solidFill>
                  <a:latin typeface="Franklin Gothic Medium"/>
                </a:rPr>
                <a:t>10 times with type-2 error.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71" name="Group 32"/>
          <p:cNvGrpSpPr/>
          <p:nvPr/>
        </p:nvGrpSpPr>
        <p:grpSpPr>
          <a:xfrm>
            <a:off x="11604600" y="20048760"/>
            <a:ext cx="6786720" cy="5183640"/>
            <a:chOff x="11604600" y="20048760"/>
            <a:chExt cx="6786720" cy="5183640"/>
          </a:xfrm>
        </p:grpSpPr>
        <p:sp>
          <p:nvSpPr>
            <p:cNvPr id="72" name="CustomShape 33"/>
            <p:cNvSpPr/>
            <p:nvPr/>
          </p:nvSpPr>
          <p:spPr>
            <a:xfrm>
              <a:off x="11620080" y="20079720"/>
              <a:ext cx="6386040" cy="4888800"/>
            </a:xfrm>
            <a:prstGeom prst="wedgeRoundRectCallout">
              <a:avLst>
                <a:gd name="adj1" fmla="val -17321"/>
                <a:gd name="adj2" fmla="val -24440"/>
                <a:gd name="adj3" fmla="val 16667"/>
              </a:avLst>
            </a:prstGeom>
            <a:gradFill rotWithShape="0">
              <a:gsLst>
                <a:gs pos="0">
                  <a:srgbClr val="9ff69f"/>
                </a:gs>
                <a:gs pos="35000">
                  <a:srgbClr val="bdf6bd"/>
                </a:gs>
                <a:gs pos="100000">
                  <a:srgbClr val="e4fde4"/>
                </a:gs>
              </a:gsLst>
              <a:lin ang="16200000"/>
            </a:gradFill>
            <a:ln w="9360">
              <a:solidFill>
                <a:srgbClr val="00a400"/>
              </a:solidFill>
              <a:round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73" name="Picture 6" descr=""/>
            <p:cNvPicPr/>
            <p:nvPr/>
          </p:nvPicPr>
          <p:blipFill>
            <a:blip r:embed="rId2"/>
            <a:stretch/>
          </p:blipFill>
          <p:spPr>
            <a:xfrm>
              <a:off x="11604600" y="20048760"/>
              <a:ext cx="6786720" cy="5183640"/>
            </a:xfrm>
            <a:prstGeom prst="rect">
              <a:avLst/>
            </a:prstGeom>
            <a:ln w="9360">
              <a:noFill/>
            </a:ln>
          </p:spPr>
        </p:pic>
      </p:grpSp>
      <p:grpSp>
        <p:nvGrpSpPr>
          <p:cNvPr id="74" name="Group 34"/>
          <p:cNvGrpSpPr/>
          <p:nvPr/>
        </p:nvGrpSpPr>
        <p:grpSpPr>
          <a:xfrm>
            <a:off x="16531560" y="14538960"/>
            <a:ext cx="6715800" cy="5183280"/>
            <a:chOff x="16531560" y="14538960"/>
            <a:chExt cx="6715800" cy="5183280"/>
          </a:xfrm>
        </p:grpSpPr>
        <p:sp>
          <p:nvSpPr>
            <p:cNvPr id="75" name="CustomShape 35"/>
            <p:cNvSpPr/>
            <p:nvPr/>
          </p:nvSpPr>
          <p:spPr>
            <a:xfrm>
              <a:off x="16531560" y="14538960"/>
              <a:ext cx="6324840" cy="4923000"/>
            </a:xfrm>
            <a:prstGeom prst="wedgeRoundRectCallout">
              <a:avLst>
                <a:gd name="adj1" fmla="val -42685"/>
                <a:gd name="adj2" fmla="val 21926"/>
                <a:gd name="adj3" fmla="val 16667"/>
              </a:avLst>
            </a:prstGeom>
            <a:gradFill rotWithShape="0">
              <a:gsLst>
                <a:gs pos="0">
                  <a:srgbClr val="9fb4f6">
                    <a:alpha val="85000"/>
                  </a:srgbClr>
                </a:gs>
                <a:gs pos="35000">
                  <a:srgbClr val="bdccf6">
                    <a:alpha val="85000"/>
                  </a:srgbClr>
                </a:gs>
                <a:gs pos="100000">
                  <a:srgbClr val="e4ebfd">
                    <a:alpha val="85000"/>
                  </a:srgbClr>
                </a:gs>
              </a:gsLst>
              <a:lin ang="16200000"/>
            </a:gradFill>
            <a:ln w="9360">
              <a:solidFill>
                <a:srgbClr val="0056a4"/>
              </a:solidFill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76" name="Picture 5" descr=""/>
            <p:cNvPicPr/>
            <p:nvPr/>
          </p:nvPicPr>
          <p:blipFill>
            <a:blip r:embed="rId3"/>
            <a:stretch/>
          </p:blipFill>
          <p:spPr>
            <a:xfrm>
              <a:off x="16537680" y="14597280"/>
              <a:ext cx="6709680" cy="51249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77" name="CustomShape 36"/>
          <p:cNvSpPr/>
          <p:nvPr/>
        </p:nvSpPr>
        <p:spPr>
          <a:xfrm>
            <a:off x="24850440" y="15334920"/>
            <a:ext cx="2897280" cy="2314440"/>
          </a:xfrm>
          <a:prstGeom prst="roundRect">
            <a:avLst>
              <a:gd name="adj" fmla="val 16667"/>
            </a:avLst>
          </a:prstGeom>
          <a:ln w="38160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78" name="91 Resim" descr=""/>
          <p:cNvPicPr/>
          <p:nvPr/>
        </p:nvPicPr>
        <p:blipFill>
          <a:blip r:embed="rId4"/>
          <a:srcRect l="7408" t="13211" r="13601" b="12935"/>
          <a:stretch/>
        </p:blipFill>
        <p:spPr>
          <a:xfrm>
            <a:off x="25044840" y="15620040"/>
            <a:ext cx="2370240" cy="1626480"/>
          </a:xfrm>
          <a:prstGeom prst="rect">
            <a:avLst/>
          </a:prstGeom>
          <a:ln>
            <a:noFill/>
          </a:ln>
        </p:spPr>
      </p:pic>
      <p:grpSp>
        <p:nvGrpSpPr>
          <p:cNvPr id="79" name="Group 37"/>
          <p:cNvGrpSpPr/>
          <p:nvPr/>
        </p:nvGrpSpPr>
        <p:grpSpPr>
          <a:xfrm>
            <a:off x="24431400" y="18250200"/>
            <a:ext cx="3648600" cy="9296280"/>
            <a:chOff x="24431400" y="18250200"/>
            <a:chExt cx="3648600" cy="9296280"/>
          </a:xfrm>
        </p:grpSpPr>
        <p:sp>
          <p:nvSpPr>
            <p:cNvPr id="80" name="CustomShape 38"/>
            <p:cNvSpPr/>
            <p:nvPr/>
          </p:nvSpPr>
          <p:spPr>
            <a:xfrm>
              <a:off x="24431400" y="18250200"/>
              <a:ext cx="3648600" cy="9296280"/>
            </a:xfrm>
            <a:prstGeom prst="rect">
              <a:avLst/>
            </a:prstGeom>
            <a:solidFill>
              <a:schemeClr val="bg1"/>
            </a:solidFill>
            <a:ln w="381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1" name="Picture 2" descr=""/>
            <p:cNvPicPr/>
            <p:nvPr/>
          </p:nvPicPr>
          <p:blipFill>
            <a:blip r:embed="rId5"/>
            <a:srcRect l="0" t="5559" r="0" b="4548"/>
            <a:stretch/>
          </p:blipFill>
          <p:spPr>
            <a:xfrm>
              <a:off x="25269120" y="18286920"/>
              <a:ext cx="2575440" cy="3472920"/>
            </a:xfrm>
            <a:prstGeom prst="rect">
              <a:avLst/>
            </a:prstGeom>
            <a:ln w="9360">
              <a:noFill/>
            </a:ln>
          </p:spPr>
        </p:pic>
        <p:grpSp>
          <p:nvGrpSpPr>
            <p:cNvPr id="82" name="Group 39"/>
            <p:cNvGrpSpPr/>
            <p:nvPr/>
          </p:nvGrpSpPr>
          <p:grpSpPr>
            <a:xfrm>
              <a:off x="24581880" y="21764520"/>
              <a:ext cx="3233520" cy="5702760"/>
              <a:chOff x="24581880" y="21764520"/>
              <a:chExt cx="3233520" cy="5702760"/>
            </a:xfrm>
          </p:grpSpPr>
          <p:pic>
            <p:nvPicPr>
              <p:cNvPr id="83" name="Picture 10" descr=""/>
              <p:cNvPicPr/>
              <p:nvPr/>
            </p:nvPicPr>
            <p:blipFill>
              <a:blip r:embed="rId6"/>
              <a:stretch/>
            </p:blipFill>
            <p:spPr>
              <a:xfrm>
                <a:off x="24581880" y="21837600"/>
                <a:ext cx="1808640" cy="20030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4" name="Picture 11" descr=""/>
              <p:cNvPicPr/>
              <p:nvPr/>
            </p:nvPicPr>
            <p:blipFill>
              <a:blip r:embed="rId7"/>
              <a:stretch/>
            </p:blipFill>
            <p:spPr>
              <a:xfrm>
                <a:off x="26363520" y="21764520"/>
                <a:ext cx="1203480" cy="219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5" name="Picture 12" descr=""/>
              <p:cNvPicPr/>
              <p:nvPr/>
            </p:nvPicPr>
            <p:blipFill>
              <a:blip r:embed="rId8"/>
              <a:stretch/>
            </p:blipFill>
            <p:spPr>
              <a:xfrm>
                <a:off x="24760080" y="23887080"/>
                <a:ext cx="2816280" cy="14166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Picture 13" descr=""/>
              <p:cNvPicPr/>
              <p:nvPr/>
            </p:nvPicPr>
            <p:blipFill>
              <a:blip r:embed="rId9"/>
              <a:stretch/>
            </p:blipFill>
            <p:spPr>
              <a:xfrm>
                <a:off x="24878880" y="25277760"/>
                <a:ext cx="2723760" cy="10724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Picture 14" descr=""/>
              <p:cNvPicPr/>
              <p:nvPr/>
            </p:nvPicPr>
            <p:blipFill>
              <a:blip r:embed="rId10"/>
              <a:stretch/>
            </p:blipFill>
            <p:spPr>
              <a:xfrm>
                <a:off x="24760080" y="26375760"/>
                <a:ext cx="2906640" cy="10915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CustomShape 40"/>
              <p:cNvSpPr/>
              <p:nvPr/>
            </p:nvSpPr>
            <p:spPr>
              <a:xfrm>
                <a:off x="25659360" y="23447880"/>
                <a:ext cx="445680" cy="36576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1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89" name="CustomShape 41"/>
              <p:cNvSpPr/>
              <p:nvPr/>
            </p:nvSpPr>
            <p:spPr>
              <a:xfrm>
                <a:off x="27369720" y="23447880"/>
                <a:ext cx="445680" cy="36576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2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90" name="CustomShape 42"/>
              <p:cNvSpPr/>
              <p:nvPr/>
            </p:nvSpPr>
            <p:spPr>
              <a:xfrm>
                <a:off x="27369720" y="24838560"/>
                <a:ext cx="445680" cy="36576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3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91" name="CustomShape 43"/>
              <p:cNvSpPr/>
              <p:nvPr/>
            </p:nvSpPr>
            <p:spPr>
              <a:xfrm>
                <a:off x="27369720" y="26009640"/>
                <a:ext cx="445680" cy="36576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4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92" name="CustomShape 44"/>
              <p:cNvSpPr/>
              <p:nvPr/>
            </p:nvSpPr>
            <p:spPr>
              <a:xfrm>
                <a:off x="27369720" y="27034560"/>
                <a:ext cx="445680" cy="36576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5</a:t>
                </a:r>
                <a:endParaRPr b="0" lang="en-US" sz="2160" spc="-1" strike="noStrike">
                  <a:latin typeface="Arial"/>
                </a:endParaRPr>
              </a:p>
            </p:txBody>
          </p:sp>
        </p:grpSp>
        <p:sp>
          <p:nvSpPr>
            <p:cNvPr id="93" name="CustomShape 45"/>
            <p:cNvSpPr/>
            <p:nvPr/>
          </p:nvSpPr>
          <p:spPr>
            <a:xfrm rot="16200000">
              <a:off x="23331960" y="19848960"/>
              <a:ext cx="3092760" cy="375120"/>
            </a:xfrm>
            <a:prstGeom prst="rect">
              <a:avLst/>
            </a:prstGeom>
            <a:solidFill>
              <a:schemeClr val="accent5"/>
            </a:solidFill>
            <a:ln w="3816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Franklin Gothic Medium"/>
                </a:rPr>
                <a:t>LEG EXERCISES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94" name="Group 46"/>
          <p:cNvGrpSpPr/>
          <p:nvPr/>
        </p:nvGrpSpPr>
        <p:grpSpPr>
          <a:xfrm>
            <a:off x="20160360" y="19841040"/>
            <a:ext cx="3648600" cy="7705080"/>
            <a:chOff x="20160360" y="19841040"/>
            <a:chExt cx="3648600" cy="7705080"/>
          </a:xfrm>
        </p:grpSpPr>
        <p:sp>
          <p:nvSpPr>
            <p:cNvPr id="95" name="CustomShape 47"/>
            <p:cNvSpPr/>
            <p:nvPr/>
          </p:nvSpPr>
          <p:spPr>
            <a:xfrm>
              <a:off x="20160360" y="19841040"/>
              <a:ext cx="3648600" cy="7705080"/>
            </a:xfrm>
            <a:prstGeom prst="rect">
              <a:avLst/>
            </a:prstGeom>
            <a:solidFill>
              <a:schemeClr val="bg1"/>
            </a:solidFill>
            <a:ln w="381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6" name="Picture 3" descr=""/>
            <p:cNvPicPr/>
            <p:nvPr/>
          </p:nvPicPr>
          <p:blipFill>
            <a:blip r:embed="rId11"/>
            <a:srcRect l="0" t="5559" r="0" b="4548"/>
            <a:stretch/>
          </p:blipFill>
          <p:spPr>
            <a:xfrm>
              <a:off x="20997720" y="19878120"/>
              <a:ext cx="2575440" cy="3472920"/>
            </a:xfrm>
            <a:prstGeom prst="rect">
              <a:avLst/>
            </a:prstGeom>
            <a:ln w="9360">
              <a:noFill/>
            </a:ln>
          </p:spPr>
        </p:pic>
        <p:grpSp>
          <p:nvGrpSpPr>
            <p:cNvPr id="97" name="Group 48"/>
            <p:cNvGrpSpPr/>
            <p:nvPr/>
          </p:nvGrpSpPr>
          <p:grpSpPr>
            <a:xfrm>
              <a:off x="20318760" y="23409360"/>
              <a:ext cx="3452760" cy="4023720"/>
              <a:chOff x="20318760" y="23409360"/>
              <a:chExt cx="3452760" cy="4023720"/>
            </a:xfrm>
          </p:grpSpPr>
          <p:pic>
            <p:nvPicPr>
              <p:cNvPr id="98" name="Picture 15" descr=""/>
              <p:cNvPicPr/>
              <p:nvPr/>
            </p:nvPicPr>
            <p:blipFill>
              <a:blip r:embed="rId12"/>
              <a:stretch/>
            </p:blipFill>
            <p:spPr>
              <a:xfrm>
                <a:off x="20374920" y="23409360"/>
                <a:ext cx="1362240" cy="19252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9" name="Picture 16" descr=""/>
              <p:cNvPicPr/>
              <p:nvPr/>
            </p:nvPicPr>
            <p:blipFill>
              <a:blip r:embed="rId13"/>
              <a:stretch/>
            </p:blipFill>
            <p:spPr>
              <a:xfrm>
                <a:off x="21735000" y="23409360"/>
                <a:ext cx="1805400" cy="26485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0" name="Picture 17" descr=""/>
              <p:cNvPicPr/>
              <p:nvPr/>
            </p:nvPicPr>
            <p:blipFill>
              <a:blip r:embed="rId14"/>
              <a:stretch/>
            </p:blipFill>
            <p:spPr>
              <a:xfrm>
                <a:off x="20318760" y="25931160"/>
                <a:ext cx="3452760" cy="1501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1" name="CustomShape 49"/>
              <p:cNvSpPr/>
              <p:nvPr/>
            </p:nvSpPr>
            <p:spPr>
              <a:xfrm>
                <a:off x="20589480" y="25287120"/>
                <a:ext cx="451080" cy="37008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6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102" name="CustomShape 50"/>
              <p:cNvSpPr/>
              <p:nvPr/>
            </p:nvSpPr>
            <p:spPr>
              <a:xfrm>
                <a:off x="22253040" y="25287120"/>
                <a:ext cx="451080" cy="37008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7</a:t>
                </a:r>
                <a:endParaRPr b="0" lang="en-US" sz="2160" spc="-1" strike="noStrike">
                  <a:latin typeface="Arial"/>
                </a:endParaRPr>
              </a:p>
            </p:txBody>
          </p:sp>
          <p:sp>
            <p:nvSpPr>
              <p:cNvPr id="103" name="CustomShape 51"/>
              <p:cNvSpPr/>
              <p:nvPr/>
            </p:nvSpPr>
            <p:spPr>
              <a:xfrm>
                <a:off x="22952520" y="26789760"/>
                <a:ext cx="451080" cy="370080"/>
              </a:xfrm>
              <a:prstGeom prst="diamond">
                <a:avLst/>
              </a:prstGeom>
              <a:solidFill>
                <a:srgbClr val="ffffff"/>
              </a:solidFill>
              <a:ln w="25560">
                <a:solidFill>
                  <a:srgbClr val="c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US" sz="2160" spc="-1" strike="noStrike">
                    <a:solidFill>
                      <a:srgbClr val="c00000"/>
                    </a:solidFill>
                    <a:latin typeface="Franklin Gothic Demi"/>
                  </a:rPr>
                  <a:t>8</a:t>
                </a:r>
                <a:endParaRPr b="0" lang="en-US" sz="2160" spc="-1" strike="noStrike">
                  <a:latin typeface="Arial"/>
                </a:endParaRPr>
              </a:p>
            </p:txBody>
          </p:sp>
        </p:grpSp>
        <p:sp>
          <p:nvSpPr>
            <p:cNvPr id="104" name="CustomShape 52"/>
            <p:cNvSpPr/>
            <p:nvPr/>
          </p:nvSpPr>
          <p:spPr>
            <a:xfrm rot="16200000">
              <a:off x="19073520" y="21427200"/>
              <a:ext cx="3067920" cy="375120"/>
            </a:xfrm>
            <a:prstGeom prst="rect">
              <a:avLst/>
            </a:prstGeom>
            <a:solidFill>
              <a:schemeClr val="accent5"/>
            </a:solidFill>
            <a:ln w="3816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Franklin Gothic Medium"/>
                </a:rPr>
                <a:t>ARM EXERCISES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05" name="CustomShape 53"/>
          <p:cNvSpPr/>
          <p:nvPr/>
        </p:nvSpPr>
        <p:spPr>
          <a:xfrm>
            <a:off x="13536360" y="17121960"/>
            <a:ext cx="232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04760">
            <a:solidFill>
              <a:srgbClr val="0058a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4"/>
          <p:cNvSpPr/>
          <p:nvPr/>
        </p:nvSpPr>
        <p:spPr>
          <a:xfrm>
            <a:off x="13720320" y="18813600"/>
            <a:ext cx="905040" cy="598320"/>
          </a:xfrm>
          <a:prstGeom prst="bentConnector2">
            <a:avLst/>
          </a:prstGeom>
          <a:noFill/>
          <a:ln w="104760">
            <a:solidFill>
              <a:srgbClr val="00a8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5"/>
          <p:cNvSpPr/>
          <p:nvPr/>
        </p:nvSpPr>
        <p:spPr>
          <a:xfrm>
            <a:off x="14059440" y="19412280"/>
            <a:ext cx="1131840" cy="645120"/>
          </a:xfrm>
          <a:prstGeom prst="rect">
            <a:avLst/>
          </a:prstGeom>
          <a:solidFill>
            <a:srgbClr val="00a800"/>
          </a:solidFill>
          <a:ln w="25560">
            <a:solidFill>
              <a:srgbClr val="00a800"/>
            </a:solidFill>
            <a:rou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Franklin Gothic Medium"/>
              </a:rPr>
              <a:t>TEST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56"/>
          <p:cNvSpPr/>
          <p:nvPr/>
        </p:nvSpPr>
        <p:spPr>
          <a:xfrm>
            <a:off x="25255800" y="14445720"/>
            <a:ext cx="2086920" cy="900360"/>
          </a:xfrm>
          <a:prstGeom prst="rect">
            <a:avLst/>
          </a:prstGeom>
          <a:solidFill>
            <a:schemeClr val="accent4"/>
          </a:solidFill>
          <a:ln w="25560">
            <a:solidFill>
              <a:schemeClr val="accent4"/>
            </a:solidFill>
            <a:rou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Franklin Gothic Medium"/>
              </a:rPr>
              <a:t>XSENS MTx SENSOR UNIT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09" name="Table 57"/>
          <p:cNvGraphicFramePr/>
          <p:nvPr/>
        </p:nvGraphicFramePr>
        <p:xfrm>
          <a:off x="8686800" y="30134880"/>
          <a:ext cx="10393200" cy="4595760"/>
        </p:xfrm>
        <a:graphic>
          <a:graphicData uri="http://schemas.openxmlformats.org/drawingml/2006/table">
            <a:tbl>
              <a:tblPr/>
              <a:tblGrid>
                <a:gridCol w="8233200"/>
                <a:gridCol w="2160000"/>
              </a:tblGrid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Number of total executions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  <a:tc>
                  <a:txBody>
                    <a:bodyPr lIns="109440" rIns="109440" tIns="54720" bIns="547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1,200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</a:tr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Number of executions detected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  <a:tc>
                  <a:txBody>
                    <a:bodyPr lIns="109440" rIns="109440" tIns="54720" bIns="5472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1,125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</a:tr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Accuracy of exercise classification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93.5%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</a:tr>
              <a:tr h="87804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Accuracy of exercise and execution type classification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88.7%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</a:tr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Misdetection rate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(MDs / positives)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8.6%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</a:tr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False alarm rate </a:t>
                      </a: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Book"/>
                        </a:rPr>
                        <a:t>(FAs / negatives)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4.9%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</a:tr>
              <a:tr h="5313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Sensitivity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91.4%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solidFill>
                      <a:srgbClr val="0055fe">
                        <a:alpha val="20000"/>
                      </a:srgbClr>
                    </a:solidFill>
                  </a:tcPr>
                </a:tc>
              </a:tr>
              <a:tr h="529560">
                <a:tc>
                  <a:txBody>
                    <a:bodyPr lIns="109440" rIns="109440" tIns="54720" bIns="5472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Specificity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  <a:tc>
                  <a:txBody>
                    <a:bodyPr lIns="109440" rIns="109440" tIns="54720" bIns="5472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600" spc="-1" strike="noStrike">
                          <a:solidFill>
                            <a:srgbClr val="000000"/>
                          </a:solidFill>
                          <a:latin typeface="Franklin Gothic Medium"/>
                        </a:rPr>
                        <a:t>95.1%</a:t>
                      </a:r>
                      <a:endParaRPr b="0" lang="en-US" sz="2600" spc="-1" strike="noStrike">
                        <a:latin typeface="Arial"/>
                      </a:endParaRPr>
                    </a:p>
                  </a:txBody>
                  <a:tcPr marL="109440" marR="109440">
                    <a:lnT w="12240">
                      <a:solidFill>
                        <a:srgbClr val="0055fe"/>
                      </a:solidFill>
                    </a:lnT>
                    <a:lnB w="12240">
                      <a:solidFill>
                        <a:srgbClr val="0055f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0" name="Picture 3" descr=""/>
          <p:cNvPicPr/>
          <p:nvPr/>
        </p:nvPicPr>
        <p:blipFill>
          <a:blip r:embed="rId15"/>
          <a:stretch/>
        </p:blipFill>
        <p:spPr>
          <a:xfrm>
            <a:off x="7561800" y="35745480"/>
            <a:ext cx="14038200" cy="673452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58"/>
          <p:cNvSpPr/>
          <p:nvPr/>
        </p:nvSpPr>
        <p:spPr>
          <a:xfrm>
            <a:off x="26568000" y="17649720"/>
            <a:ext cx="621720" cy="1606680"/>
          </a:xfrm>
          <a:custGeom>
            <a:avLst/>
            <a:gdLst/>
            <a:ahLst/>
            <a:rect l="l" t="t" r="r" b="b"/>
            <a:pathLst>
              <a:path w="518479" h="1158240">
                <a:moveTo>
                  <a:pt x="60960" y="1158240"/>
                </a:moveTo>
                <a:cubicBezTo>
                  <a:pt x="294640" y="1046480"/>
                  <a:pt x="528320" y="934720"/>
                  <a:pt x="518160" y="741680"/>
                </a:cubicBezTo>
                <a:cubicBezTo>
                  <a:pt x="508000" y="548640"/>
                  <a:pt x="254000" y="274320"/>
                  <a:pt x="0" y="0"/>
                </a:cubicBezTo>
              </a:path>
            </a:pathLst>
          </a:custGeom>
          <a:noFill/>
          <a:ln w="38160">
            <a:solidFill>
              <a:schemeClr val="accent4"/>
            </a:solidFill>
            <a:custDash>
              <a:ds d="300000" sp="100000"/>
            </a:custDash>
            <a:headEnd len="med" type="triangle" w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CustomShape 59"/>
          <p:cNvSpPr/>
          <p:nvPr/>
        </p:nvSpPr>
        <p:spPr>
          <a:xfrm>
            <a:off x="8264160" y="26497080"/>
            <a:ext cx="11175840" cy="3539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We apply the proposed MTMM-DTW algorithm to each test signal with the </a:t>
            </a:r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24 template signals of the same subject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for 8 exercise types × 3 execution types.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Each detected exercise must be at least half the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length of the matching template.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5000"/>
              </a:lnSpc>
              <a:spcBef>
                <a:spcPts val="479"/>
              </a:spcBef>
              <a:spcAft>
                <a:spcPts val="479"/>
              </a:spcAft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Detections with a normalized DTW distance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larger than 10 are omitted.</a:t>
            </a:r>
            <a:endParaRPr b="0" lang="en-US" sz="3120" spc="-1" strike="noStrike">
              <a:latin typeface="Arial"/>
            </a:endParaRPr>
          </a:p>
        </p:txBody>
      </p:sp>
      <p:sp>
        <p:nvSpPr>
          <p:cNvPr id="113" name="CustomShape 60"/>
          <p:cNvSpPr/>
          <p:nvPr/>
        </p:nvSpPr>
        <p:spPr>
          <a:xfrm>
            <a:off x="20165040" y="28092240"/>
            <a:ext cx="7910280" cy="89424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Conclusion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114" name="CustomShape 61"/>
          <p:cNvSpPr/>
          <p:nvPr/>
        </p:nvSpPr>
        <p:spPr>
          <a:xfrm>
            <a:off x="20142720" y="28986840"/>
            <a:ext cx="7932960" cy="632448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864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The proposed system can be used in </a:t>
            </a:r>
            <a:br/>
            <a:r>
              <a:rPr b="1" lang="en-US" sz="3120" spc="-1" strike="noStrike">
                <a:solidFill>
                  <a:srgbClr val="0055fe"/>
                </a:solidFill>
                <a:latin typeface="Franklin Gothic Book"/>
              </a:rPr>
              <a:t>tele-rehabilitation</a:t>
            </a: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 to provide feedback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to the patient exercising remotely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and assessing the effectiveness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of the exercising session.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9" strike="noStrike">
                <a:solidFill>
                  <a:srgbClr val="000000"/>
                </a:solidFill>
                <a:latin typeface="Franklin Gothic Book"/>
              </a:rPr>
              <a:t>In previous systems, each execution is recorded separately or cropped manually.</a:t>
            </a:r>
            <a:endParaRPr b="0" lang="en-US" sz="3120" spc="-1" strike="noStrike">
              <a:latin typeface="Arial"/>
            </a:endParaRPr>
          </a:p>
          <a:p>
            <a:pPr marL="54864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Our system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automatically detects the individual executions and idle time periods,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classifies each execution as </a:t>
            </a:r>
            <a:br/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one of the exercise types,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evaluates its correctness, and</a:t>
            </a:r>
            <a:endParaRPr b="0" lang="en-US" sz="3120" spc="-1" strike="noStrike">
              <a:latin typeface="Arial"/>
            </a:endParaRPr>
          </a:p>
          <a:p>
            <a:pPr lvl="1" marL="1097280" indent="-548280">
              <a:lnSpc>
                <a:spcPct val="80000"/>
              </a:lnSpc>
              <a:spcBef>
                <a:spcPts val="624"/>
              </a:spcBef>
              <a:buClr>
                <a:srgbClr val="000000"/>
              </a:buClr>
              <a:buFont typeface="Franklin Gothic Book"/>
              <a:buChar char="●"/>
            </a:pPr>
            <a:r>
              <a:rPr b="0" lang="en-US" sz="3120" spc="-1" strike="noStrike">
                <a:solidFill>
                  <a:srgbClr val="000000"/>
                </a:solidFill>
                <a:latin typeface="Franklin Gothic Book"/>
              </a:rPr>
              <a:t>identifies the error type if any.</a:t>
            </a:r>
            <a:endParaRPr b="0" lang="en-US" sz="3120" spc="-1" strike="noStrike">
              <a:latin typeface="Arial"/>
            </a:endParaRPr>
          </a:p>
        </p:txBody>
      </p:sp>
      <p:sp>
        <p:nvSpPr>
          <p:cNvPr id="115" name="Line 62"/>
          <p:cNvSpPr/>
          <p:nvPr/>
        </p:nvSpPr>
        <p:spPr>
          <a:xfrm flipV="1">
            <a:off x="8290080" y="26496720"/>
            <a:ext cx="9716400" cy="3060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63"/>
          <p:cNvSpPr/>
          <p:nvPr/>
        </p:nvSpPr>
        <p:spPr>
          <a:xfrm flipH="1">
            <a:off x="8263800" y="26544960"/>
            <a:ext cx="4680" cy="1560924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64"/>
          <p:cNvSpPr/>
          <p:nvPr/>
        </p:nvSpPr>
        <p:spPr>
          <a:xfrm flipV="1">
            <a:off x="8263800" y="42136560"/>
            <a:ext cx="12618360" cy="1764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65"/>
          <p:cNvSpPr/>
          <p:nvPr/>
        </p:nvSpPr>
        <p:spPr>
          <a:xfrm>
            <a:off x="19440000" y="26544960"/>
            <a:ext cx="360" cy="944064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66"/>
          <p:cNvSpPr/>
          <p:nvPr/>
        </p:nvSpPr>
        <p:spPr>
          <a:xfrm>
            <a:off x="19440000" y="35991720"/>
            <a:ext cx="1440000" cy="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7"/>
          <p:cNvSpPr/>
          <p:nvPr/>
        </p:nvSpPr>
        <p:spPr>
          <a:xfrm>
            <a:off x="20877840" y="35985600"/>
            <a:ext cx="8640" cy="6150960"/>
          </a:xfrm>
          <a:prstGeom prst="line">
            <a:avLst/>
          </a:prstGeom>
          <a:ln w="3816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8"/>
          <p:cNvSpPr/>
          <p:nvPr/>
        </p:nvSpPr>
        <p:spPr>
          <a:xfrm>
            <a:off x="21623040" y="35986320"/>
            <a:ext cx="6456600" cy="746280"/>
          </a:xfrm>
          <a:prstGeom prst="rect">
            <a:avLst/>
          </a:prstGeom>
          <a:ln w="38160"/>
          <a:effectLst>
            <a:glow rad="228600">
              <a:schemeClr val="accent2">
                <a:satMod val="175000"/>
                <a:alpha val="40000"/>
              </a:schemeClr>
            </a:glow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840" spc="718" strike="noStrike">
                <a:solidFill>
                  <a:srgbClr val="ffffff"/>
                </a:solidFill>
                <a:latin typeface="Franklin Gothic Heavy"/>
              </a:rPr>
              <a:t>References</a:t>
            </a:r>
            <a:endParaRPr b="0" lang="en-US" sz="3840" spc="-1" strike="noStrike">
              <a:latin typeface="Arial"/>
            </a:endParaRPr>
          </a:p>
        </p:txBody>
      </p:sp>
      <p:sp>
        <p:nvSpPr>
          <p:cNvPr id="122" name="CustomShape 69"/>
          <p:cNvSpPr/>
          <p:nvPr/>
        </p:nvSpPr>
        <p:spPr>
          <a:xfrm>
            <a:off x="21600360" y="36732960"/>
            <a:ext cx="6475320" cy="5420880"/>
          </a:xfrm>
          <a:prstGeom prst="rect">
            <a:avLst/>
          </a:prstGeom>
          <a:solidFill>
            <a:schemeClr val="bg1"/>
          </a:solidFill>
          <a:ln w="381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16000" rIns="216000" tIns="216000" bIns="216000"/>
          <a:p>
            <a:pPr marL="541080" indent="-540720">
              <a:lnSpc>
                <a:spcPct val="85000"/>
              </a:lnSpc>
              <a:spcBef>
                <a:spcPts val="527"/>
              </a:spcBef>
            </a:pP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[1]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A. Yurtman and B. Barshan, </a:t>
            </a:r>
            <a:r>
              <a:rPr b="1" lang="en-US" sz="2640" spc="-1" strike="noStrike">
                <a:solidFill>
                  <a:srgbClr val="000000"/>
                </a:solidFill>
                <a:latin typeface="Franklin Gothic Book"/>
              </a:rPr>
              <a:t>“Automated evaluation of physical therapy exercises using multi-template dynamic time warping on wearable sensor signals,”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2640" spc="-1" strike="noStrike">
                <a:solidFill>
                  <a:srgbClr val="000000"/>
                </a:solidFill>
                <a:latin typeface="Franklin Gothic Book"/>
              </a:rPr>
              <a:t>Comp. Meth. and Prog. Biomed.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, 117(2):189–207, </a:t>
            </a:r>
            <a:br/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Nov. 2014.</a:t>
            </a:r>
            <a:endParaRPr b="0" lang="en-US" sz="2640" spc="-1" strike="noStrike">
              <a:latin typeface="Arial"/>
            </a:endParaRPr>
          </a:p>
          <a:p>
            <a:pPr marL="541080" indent="-540720">
              <a:lnSpc>
                <a:spcPct val="85000"/>
              </a:lnSpc>
              <a:spcBef>
                <a:spcPts val="527"/>
              </a:spcBef>
            </a:pP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[2]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	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P. Tormene, T. Giorgino, S. Quaglini, and M. Stefanelli, </a:t>
            </a:r>
            <a:r>
              <a:rPr b="1" lang="en-US" sz="2640" spc="-1" strike="noStrike">
                <a:solidFill>
                  <a:srgbClr val="000000"/>
                </a:solidFill>
                <a:latin typeface="Franklin Gothic Book"/>
              </a:rPr>
              <a:t>“Matching incomplete time series with dynamic time warping: an algorithm and an application to post-stroke rehabilitation,”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 </a:t>
            </a:r>
            <a:r>
              <a:rPr b="0" i="1" lang="en-US" sz="2640" spc="-1" strike="noStrike">
                <a:solidFill>
                  <a:srgbClr val="000000"/>
                </a:solidFill>
                <a:latin typeface="Franklin Gothic Book"/>
              </a:rPr>
              <a:t>Artif. Intell. Med.</a:t>
            </a:r>
            <a:r>
              <a:rPr b="0" lang="en-US" sz="2640" spc="-1" strike="noStrike">
                <a:solidFill>
                  <a:srgbClr val="000000"/>
                </a:solidFill>
                <a:latin typeface="Franklin Gothic Book"/>
              </a:rPr>
              <a:t>, 45(1):11–34, Jan. 2009.</a:t>
            </a:r>
            <a:endParaRPr b="0" lang="en-US" sz="2640" spc="-1" strike="noStrike">
              <a:latin typeface="Arial"/>
            </a:endParaRPr>
          </a:p>
        </p:txBody>
      </p:sp>
      <p:sp>
        <p:nvSpPr>
          <p:cNvPr id="123" name="CustomShape 70"/>
          <p:cNvSpPr/>
          <p:nvPr/>
        </p:nvSpPr>
        <p:spPr>
          <a:xfrm>
            <a:off x="10492920" y="35007120"/>
            <a:ext cx="4132080" cy="1405080"/>
          </a:xfrm>
          <a:prstGeom prst="rect">
            <a:avLst/>
          </a:prstGeom>
          <a:ln w="32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40" spc="-1" strike="noStrike">
                <a:solidFill>
                  <a:srgbClr val="808080"/>
                </a:solidFill>
                <a:latin typeface="Franklin Gothic Demi"/>
              </a:rPr>
              <a:t>DETECTION</a:t>
            </a:r>
            <a:endParaRPr b="0" lang="en-US" sz="144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40" spc="-1" strike="noStrike">
                <a:solidFill>
                  <a:srgbClr val="00ff00"/>
                </a:solidFill>
                <a:latin typeface="Franklin Gothic Demi"/>
              </a:rPr>
              <a:t>CORRECT CLASSIFICATION</a:t>
            </a:r>
            <a:endParaRPr b="0" lang="en-US" sz="144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40" spc="-1" strike="noStrike">
                <a:solidFill>
                  <a:srgbClr val="0080ff"/>
                </a:solidFill>
                <a:latin typeface="Franklin Gothic Demi"/>
              </a:rPr>
              <a:t>INCORRECT EXECUTION TYPE CLASSIFICATION</a:t>
            </a:r>
            <a:endParaRPr b="0" lang="en-US" sz="144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40" spc="-1" strike="noStrike">
                <a:solidFill>
                  <a:srgbClr val="ff0000"/>
                </a:solidFill>
                <a:latin typeface="Franklin Gothic Demi"/>
              </a:rPr>
              <a:t>INCORRECT EXERCISE CLASSIFICATION</a:t>
            </a:r>
            <a:endParaRPr b="0" lang="en-US" sz="1440" spc="-1" strike="noStrike">
              <a:latin typeface="Arial"/>
            </a:endParaRPr>
          </a:p>
        </p:txBody>
      </p:sp>
      <p:sp>
        <p:nvSpPr>
          <p:cNvPr id="124" name="CustomShape 71"/>
          <p:cNvSpPr/>
          <p:nvPr/>
        </p:nvSpPr>
        <p:spPr>
          <a:xfrm flipH="1" rot="16200000">
            <a:off x="14575680" y="35516520"/>
            <a:ext cx="674280" cy="452160"/>
          </a:xfrm>
          <a:prstGeom prst="bentConnector3">
            <a:avLst>
              <a:gd name="adj1" fmla="val 8436"/>
            </a:avLst>
          </a:prstGeom>
          <a:noFill/>
          <a:ln w="104760">
            <a:solidFill>
              <a:schemeClr val="bg1">
                <a:lumMod val="6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2"/>
          <p:cNvSpPr/>
          <p:nvPr/>
        </p:nvSpPr>
        <p:spPr>
          <a:xfrm>
            <a:off x="24431400" y="3196800"/>
            <a:ext cx="4162320" cy="41083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outerShdw algn="ctr" blurRad="50800" dir="5400000" dist="50800" rotWithShape="0" sx="1000" sy="1000">
              <a:srgbClr val="000000">
                <a:alpha val="44000"/>
              </a:srgbClr>
            </a:outerShdw>
            <a:softEdge rad="558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3"/>
          <p:cNvSpPr/>
          <p:nvPr/>
        </p:nvSpPr>
        <p:spPr>
          <a:xfrm>
            <a:off x="24374520" y="3451680"/>
            <a:ext cx="3527640" cy="3527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14" descr=""/>
          <p:cNvPicPr/>
          <p:nvPr/>
        </p:nvPicPr>
        <p:blipFill>
          <a:blip r:embed="rId16"/>
          <a:stretch/>
        </p:blipFill>
        <p:spPr>
          <a:xfrm>
            <a:off x="23841000" y="2730240"/>
            <a:ext cx="4829400" cy="482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5fe"/>
      </a:accent1>
      <a:accent2>
        <a:srgbClr val="012b81"/>
      </a:accent2>
      <a:accent3>
        <a:srgbClr val="ff0000"/>
      </a:accent3>
      <a:accent4>
        <a:srgbClr val="954f72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Application>LibreOffice/6.0.7.3$Linux_X86_64 LibreOffice_project/00m0$Build-3</Application>
  <Words>266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2016-01-25T13:00:21Z</dcterms:created>
  <dc:creator>Aras Yurtman</dc:creator>
  <dc:description/>
  <dc:language>en-US</dc:language>
  <cp:lastModifiedBy>BDRL_Lab</cp:lastModifiedBy>
  <dcterms:modified xsi:type="dcterms:W3CDTF">2020-03-03T12:34:48Z</dcterms:modified>
  <cp:revision>77</cp:revision>
  <dc:subject/>
  <dc:title>Automated Evaluation of Physical Therapy Exercises by Multi-Template Dynamic Time Warping of Wearable Sensor Signals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anager">
    <vt:lpwstr>Aras Yurtman</vt:lpwstr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