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4" r:id="rId5"/>
    <p:sldId id="258" r:id="rId6"/>
    <p:sldId id="259" r:id="rId7"/>
    <p:sldId id="260" r:id="rId8"/>
    <p:sldId id="276" r:id="rId9"/>
    <p:sldId id="262" r:id="rId10"/>
    <p:sldId id="261" r:id="rId11"/>
    <p:sldId id="264" r:id="rId12"/>
    <p:sldId id="263" r:id="rId13"/>
    <p:sldId id="265" r:id="rId14"/>
    <p:sldId id="266" r:id="rId15"/>
    <p:sldId id="279" r:id="rId16"/>
    <p:sldId id="280" r:id="rId17"/>
    <p:sldId id="278" r:id="rId18"/>
    <p:sldId id="272" r:id="rId19"/>
    <p:sldId id="269" r:id="rId20"/>
    <p:sldId id="270" r:id="rId21"/>
    <p:sldId id="271" r:id="rId22"/>
    <p:sldId id="277" r:id="rId23"/>
    <p:sldId id="282" r:id="rId24"/>
    <p:sldId id="281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kubernetes logo">
            <a:extLst>
              <a:ext uri="{FF2B5EF4-FFF2-40B4-BE49-F238E27FC236}">
                <a16:creationId xmlns:a16="http://schemas.microsoft.com/office/drawing/2014/main" id="{0FBD18C7-65CD-4A0E-9231-D07F4436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52" y="2331055"/>
            <a:ext cx="4755696" cy="241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0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Pod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/>
              <a:t>Atomic unit</a:t>
            </a:r>
            <a:r>
              <a:rPr lang="en-US" sz="2000" dirty="0"/>
              <a:t> or smallest “</a:t>
            </a:r>
            <a:r>
              <a:rPr lang="en-US" sz="2000" i="1" dirty="0"/>
              <a:t>unit of work</a:t>
            </a:r>
            <a:r>
              <a:rPr lang="en-US" sz="2000" dirty="0"/>
              <a:t>” of Kubernetes.</a:t>
            </a:r>
          </a:p>
          <a:p>
            <a:r>
              <a:rPr lang="en-US" sz="2000" dirty="0"/>
              <a:t>Pods are </a:t>
            </a:r>
            <a:r>
              <a:rPr lang="en-US" sz="2000" b="1" dirty="0"/>
              <a:t>one or MORE containers</a:t>
            </a:r>
            <a:r>
              <a:rPr lang="en-US" sz="2000" dirty="0"/>
              <a:t> that share volumes, a network, and are a part of a </a:t>
            </a:r>
            <a:r>
              <a:rPr lang="en-US" sz="2000" b="1" dirty="0"/>
              <a:t>single context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9" name="Segnaposto contenuto 4">
            <a:extLst>
              <a:ext uri="{FF2B5EF4-FFF2-40B4-BE49-F238E27FC236}">
                <a16:creationId xmlns:a16="http://schemas.microsoft.com/office/drawing/2014/main" id="{1618934A-2507-4F68-AEBD-DF22DCD43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1496" y="2366963"/>
            <a:ext cx="452834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Workloads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Workloads are higher level objects that manage Pods.</a:t>
            </a:r>
          </a:p>
          <a:p>
            <a:endParaRPr lang="en-US" sz="2000" dirty="0"/>
          </a:p>
          <a:p>
            <a:pPr lvl="1"/>
            <a:r>
              <a:rPr lang="en-US" sz="1800" b="1" dirty="0" err="1"/>
              <a:t>ReplicaSet</a:t>
            </a:r>
            <a:endParaRPr lang="en-US" sz="1800" b="1" dirty="0"/>
          </a:p>
          <a:p>
            <a:pPr lvl="1"/>
            <a:r>
              <a:rPr lang="en-US" sz="1800" b="1" dirty="0"/>
              <a:t>Deployment</a:t>
            </a:r>
          </a:p>
          <a:p>
            <a:pPr lvl="1"/>
            <a:r>
              <a:rPr lang="en-US" sz="1800" b="1" dirty="0" err="1"/>
              <a:t>StatefulSet</a:t>
            </a:r>
            <a:endParaRPr lang="en-US" sz="1800" b="1" dirty="0"/>
          </a:p>
          <a:p>
            <a:pPr lvl="1"/>
            <a:r>
              <a:rPr lang="en-US" sz="1800" b="1" dirty="0" err="1"/>
              <a:t>DaemonSet</a:t>
            </a:r>
            <a:endParaRPr lang="en-US" sz="1800" b="1" dirty="0"/>
          </a:p>
          <a:p>
            <a:pPr lvl="1"/>
            <a:r>
              <a:rPr lang="en-US" sz="1800" b="1" dirty="0"/>
              <a:t>Job</a:t>
            </a:r>
          </a:p>
          <a:p>
            <a:pPr lvl="1"/>
            <a:r>
              <a:rPr lang="en-US" sz="1800" b="1" dirty="0" err="1"/>
              <a:t>CronJob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412923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ReplicaSet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Primary method of managing pod replicas and their lifecycle.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Includes their scheduling, scaling, and deletion.</a:t>
            </a:r>
          </a:p>
          <a:p>
            <a:pPr fontAlgn="base"/>
            <a:endParaRPr lang="en-US" sz="2000" dirty="0"/>
          </a:p>
          <a:p>
            <a:r>
              <a:rPr lang="en-US" sz="2000" dirty="0"/>
              <a:t>Their job is simple: </a:t>
            </a:r>
            <a:r>
              <a:rPr lang="en-US" sz="2000" b="1" dirty="0"/>
              <a:t>Always ensure the desired number of pods are running.</a:t>
            </a:r>
          </a:p>
          <a:p>
            <a:endParaRPr lang="en-US" b="1" dirty="0"/>
          </a:p>
          <a:p>
            <a:endParaRPr lang="it-IT" dirty="0"/>
          </a:p>
        </p:txBody>
      </p:sp>
      <p:pic>
        <p:nvPicPr>
          <p:cNvPr id="11267" name="Picture 3" descr="https://lh6.googleusercontent.com/Z5OZJBmzkkyDFocpT-al7jcHknpwq0-0DiqYcaVk82tMHeaCMdrr303r_mCu536COnsfFJBlJr_-A7lzrChhHDJgmbL796NzVY5fpohsxjrVyzAML1J30poR7B-lCzvhwOntpd57nUA">
            <a:extLst>
              <a:ext uri="{FF2B5EF4-FFF2-40B4-BE49-F238E27FC236}">
                <a16:creationId xmlns:a16="http://schemas.microsoft.com/office/drawing/2014/main" id="{55C94646-1725-4D64-A58C-37F116E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17" y="5126825"/>
            <a:ext cx="5299301" cy="9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54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Deployment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Declarative method of managing Pods via </a:t>
            </a:r>
            <a:r>
              <a:rPr lang="en-US" sz="2000" b="1" dirty="0" err="1"/>
              <a:t>ReplicaSets</a:t>
            </a:r>
            <a:r>
              <a:rPr lang="en-US" sz="2000" b="1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Provide rollback functionality and update control.</a:t>
            </a:r>
          </a:p>
        </p:txBody>
      </p:sp>
      <p:pic>
        <p:nvPicPr>
          <p:cNvPr id="9219" name="Picture 3" descr="https://lh4.googleusercontent.com/hUPlzMpphfgTjB3JwEpYWKrHFYY8KAr2YUwrW1E3CQHbLu1JwW0UYhf8wfFgQJYTM4H2noPlHowE0qBv0SQbQ7NEJgjgYT-p6MfqvzF0EkmAEVqhoo6cGCCUMkE15XAsRpkdr4sDscA">
            <a:extLst>
              <a:ext uri="{FF2B5EF4-FFF2-40B4-BE49-F238E27FC236}">
                <a16:creationId xmlns:a16="http://schemas.microsoft.com/office/drawing/2014/main" id="{AB28CEEA-455D-4F02-8A71-D0ABC254C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770" y="4913184"/>
            <a:ext cx="6317796" cy="11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85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Persistent</a:t>
            </a:r>
            <a:r>
              <a:rPr lang="it-IT" dirty="0"/>
              <a:t> Volume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</a:t>
            </a:r>
            <a:r>
              <a:rPr lang="en-US" b="1" dirty="0" err="1"/>
              <a:t>PersistentVolume</a:t>
            </a:r>
            <a:r>
              <a:rPr lang="en-US" dirty="0"/>
              <a:t> (PV) represents a storage resource.  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PVs are a </a:t>
            </a:r>
            <a:r>
              <a:rPr lang="en-US" b="1" dirty="0"/>
              <a:t>cluster wide resource</a:t>
            </a:r>
            <a:r>
              <a:rPr lang="en-US" dirty="0"/>
              <a:t> linked to a backing storage provider: NFS, </a:t>
            </a:r>
            <a:r>
              <a:rPr lang="en-US" dirty="0" err="1"/>
              <a:t>GCEPersistentDisk</a:t>
            </a:r>
            <a:r>
              <a:rPr lang="en-US" dirty="0"/>
              <a:t>, </a:t>
            </a:r>
            <a:r>
              <a:rPr lang="en-US" dirty="0" err="1"/>
              <a:t>Ceph</a:t>
            </a:r>
            <a:r>
              <a:rPr lang="en-US" dirty="0"/>
              <a:t>, Azure Disk etc.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Their lifecycle is handled independently from a pod</a:t>
            </a:r>
          </a:p>
          <a:p>
            <a:pPr fontAlgn="base"/>
            <a:endParaRPr lang="en-US" b="1" dirty="0"/>
          </a:p>
          <a:p>
            <a:pPr fontAlgn="base"/>
            <a:r>
              <a:rPr lang="en-US" b="1" dirty="0"/>
              <a:t>CANNOT</a:t>
            </a:r>
            <a:r>
              <a:rPr lang="en-US" dirty="0"/>
              <a:t> be attached to a Pod directly. Relies on a  </a:t>
            </a:r>
            <a:r>
              <a:rPr lang="en-US" b="1" dirty="0" err="1"/>
              <a:t>PersistentVolumeClaim</a:t>
            </a:r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6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Persistent</a:t>
            </a:r>
            <a:r>
              <a:rPr lang="it-IT" dirty="0"/>
              <a:t> </a:t>
            </a:r>
            <a:r>
              <a:rPr lang="it-IT" dirty="0" err="1"/>
              <a:t>Volumes</a:t>
            </a:r>
            <a:r>
              <a:rPr lang="it-IT" dirty="0"/>
              <a:t> </a:t>
            </a:r>
            <a:r>
              <a:rPr lang="it-IT" dirty="0" err="1"/>
              <a:t>Claim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A </a:t>
            </a:r>
            <a:r>
              <a:rPr lang="en-US" b="1" dirty="0" err="1"/>
              <a:t>PersistentVolumeClaim</a:t>
            </a:r>
            <a:r>
              <a:rPr lang="en-US" dirty="0"/>
              <a:t> (PVC) is a </a:t>
            </a:r>
            <a:r>
              <a:rPr lang="en-US" b="1" dirty="0" err="1"/>
              <a:t>namespaced</a:t>
            </a:r>
            <a:r>
              <a:rPr lang="en-US" dirty="0"/>
              <a:t> request for storage.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r>
              <a:rPr lang="en-US" dirty="0"/>
              <a:t>Ensures that an application’s ‘</a:t>
            </a:r>
            <a:r>
              <a:rPr lang="en-US" i="1" dirty="0"/>
              <a:t>claim</a:t>
            </a:r>
            <a:r>
              <a:rPr lang="en-US" dirty="0"/>
              <a:t>’ for storage is portable across numerous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152851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tangolo 44">
            <a:extLst>
              <a:ext uri="{FF2B5EF4-FFF2-40B4-BE49-F238E27FC236}">
                <a16:creationId xmlns:a16="http://schemas.microsoft.com/office/drawing/2014/main" id="{4CDECCF7-62B1-49B4-B9E2-52272F2D6AFA}"/>
              </a:ext>
            </a:extLst>
          </p:cNvPr>
          <p:cNvSpPr/>
          <p:nvPr/>
        </p:nvSpPr>
        <p:spPr>
          <a:xfrm>
            <a:off x="1911786" y="4746605"/>
            <a:ext cx="6648468" cy="147684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Persistent</a:t>
            </a:r>
            <a:r>
              <a:rPr lang="it-IT" dirty="0"/>
              <a:t> </a:t>
            </a:r>
            <a:r>
              <a:rPr lang="it-IT" dirty="0" err="1"/>
              <a:t>Volumes</a:t>
            </a:r>
            <a:r>
              <a:rPr lang="it-IT" dirty="0"/>
              <a:t> </a:t>
            </a:r>
            <a:r>
              <a:rPr lang="it-IT" dirty="0" err="1"/>
              <a:t>Claim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B27148C-560A-4F22-A026-B4554F739D68}"/>
              </a:ext>
            </a:extLst>
          </p:cNvPr>
          <p:cNvSpPr/>
          <p:nvPr/>
        </p:nvSpPr>
        <p:spPr>
          <a:xfrm>
            <a:off x="2231577" y="1799751"/>
            <a:ext cx="341075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6DB9C88-2456-47B4-8A7D-8691B53E48D2}"/>
              </a:ext>
            </a:extLst>
          </p:cNvPr>
          <p:cNvSpPr txBox="1"/>
          <p:nvPr/>
        </p:nvSpPr>
        <p:spPr>
          <a:xfrm>
            <a:off x="2688777" y="1353828"/>
            <a:ext cx="208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Namespace A</a:t>
            </a:r>
          </a:p>
        </p:txBody>
      </p:sp>
      <p:pic>
        <p:nvPicPr>
          <p:cNvPr id="28" name="Picture 2" descr="Risultati immagini per mysql icon">
            <a:extLst>
              <a:ext uri="{FF2B5EF4-FFF2-40B4-BE49-F238E27FC236}">
                <a16:creationId xmlns:a16="http://schemas.microsoft.com/office/drawing/2014/main" id="{3934E7D3-C395-4720-B21D-1FAD7E4A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75" y="1799751"/>
            <a:ext cx="1030061" cy="103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v-128.png">
            <a:extLst>
              <a:ext uri="{FF2B5EF4-FFF2-40B4-BE49-F238E27FC236}">
                <a16:creationId xmlns:a16="http://schemas.microsoft.com/office/drawing/2014/main" id="{1F929E67-E4C3-4B9F-ABC4-CE328E7F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30" y="5066651"/>
            <a:ext cx="1040946" cy="104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vc-128.png">
            <a:extLst>
              <a:ext uri="{FF2B5EF4-FFF2-40B4-BE49-F238E27FC236}">
                <a16:creationId xmlns:a16="http://schemas.microsoft.com/office/drawing/2014/main" id="{43AB03BA-2B0F-4653-AC95-D7F22C72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32" y="3163661"/>
            <a:ext cx="964746" cy="9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6A2323E8-43EF-4A3B-8289-B31A024BCBAE}"/>
              </a:ext>
            </a:extLst>
          </p:cNvPr>
          <p:cNvCxnSpPr>
            <a:cxnSpLocks/>
            <a:stCxn id="1030" idx="2"/>
            <a:endCxn id="1028" idx="0"/>
          </p:cNvCxnSpPr>
          <p:nvPr/>
        </p:nvCxnSpPr>
        <p:spPr>
          <a:xfrm rot="5400000">
            <a:off x="2662832" y="4596878"/>
            <a:ext cx="938244" cy="1302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296CD99F-9F68-455D-8385-FE0F63156A28}"/>
              </a:ext>
            </a:extLst>
          </p:cNvPr>
          <p:cNvCxnSpPr>
            <a:cxnSpLocks/>
            <a:stCxn id="28" idx="2"/>
            <a:endCxn id="1030" idx="0"/>
          </p:cNvCxnSpPr>
          <p:nvPr/>
        </p:nvCxnSpPr>
        <p:spPr>
          <a:xfrm rot="5400000">
            <a:off x="2965682" y="2996736"/>
            <a:ext cx="333849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5ABBDCA-E727-43AC-AF46-C4E9E8304540}"/>
              </a:ext>
            </a:extLst>
          </p:cNvPr>
          <p:cNvSpPr txBox="1"/>
          <p:nvPr/>
        </p:nvSpPr>
        <p:spPr>
          <a:xfrm>
            <a:off x="3495056" y="6271110"/>
            <a:ext cx="258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Cluster Wide </a:t>
            </a:r>
            <a:r>
              <a:rPr lang="it-IT" dirty="0" err="1"/>
              <a:t>Resources</a:t>
            </a:r>
            <a:endParaRPr lang="it-IT" dirty="0"/>
          </a:p>
        </p:txBody>
      </p:sp>
      <p:pic>
        <p:nvPicPr>
          <p:cNvPr id="51" name="Picture 4" descr="pv-128.png">
            <a:extLst>
              <a:ext uri="{FF2B5EF4-FFF2-40B4-BE49-F238E27FC236}">
                <a16:creationId xmlns:a16="http://schemas.microsoft.com/office/drawing/2014/main" id="{9190FD0C-8CCE-4AD4-B7E9-69CC0451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327" y="5047987"/>
            <a:ext cx="1040946" cy="104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CasellaDiTesto 2055">
            <a:extLst>
              <a:ext uri="{FF2B5EF4-FFF2-40B4-BE49-F238E27FC236}">
                <a16:creationId xmlns:a16="http://schemas.microsoft.com/office/drawing/2014/main" id="{4BC4000E-293E-4017-8661-56BD353181D6}"/>
              </a:ext>
            </a:extLst>
          </p:cNvPr>
          <p:cNvSpPr txBox="1"/>
          <p:nvPr/>
        </p:nvSpPr>
        <p:spPr>
          <a:xfrm>
            <a:off x="3496040" y="572738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10Gb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6D636C1-46C1-4E57-B89F-D5424EF542B8}"/>
              </a:ext>
            </a:extLst>
          </p:cNvPr>
          <p:cNvSpPr txBox="1"/>
          <p:nvPr/>
        </p:nvSpPr>
        <p:spPr>
          <a:xfrm>
            <a:off x="3118974" y="406708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10Gb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E7EED6E8-D5B2-46DC-80B0-B50FB7E4FC40}"/>
              </a:ext>
            </a:extLst>
          </p:cNvPr>
          <p:cNvSpPr/>
          <p:nvPr/>
        </p:nvSpPr>
        <p:spPr>
          <a:xfrm>
            <a:off x="6401075" y="1792061"/>
            <a:ext cx="1652993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0A5F234-9A3C-4988-B2EE-E576E66C97DF}"/>
              </a:ext>
            </a:extLst>
          </p:cNvPr>
          <p:cNvSpPr txBox="1"/>
          <p:nvPr/>
        </p:nvSpPr>
        <p:spPr>
          <a:xfrm>
            <a:off x="6308505" y="1351343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Namespace B</a:t>
            </a:r>
          </a:p>
        </p:txBody>
      </p:sp>
      <p:pic>
        <p:nvPicPr>
          <p:cNvPr id="57" name="Picture 6" descr="pvc-128.png">
            <a:extLst>
              <a:ext uri="{FF2B5EF4-FFF2-40B4-BE49-F238E27FC236}">
                <a16:creationId xmlns:a16="http://schemas.microsoft.com/office/drawing/2014/main" id="{C4610C7E-BE72-409F-8318-656C7F4E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98" y="3161884"/>
            <a:ext cx="964746" cy="9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EEECF9A-4BE0-4E29-B6B0-BF3CFD4F33E6}"/>
              </a:ext>
            </a:extLst>
          </p:cNvPr>
          <p:cNvSpPr txBox="1"/>
          <p:nvPr/>
        </p:nvSpPr>
        <p:spPr>
          <a:xfrm>
            <a:off x="6595748" y="570663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50Gb</a:t>
            </a:r>
          </a:p>
        </p:txBody>
      </p:sp>
      <p:pic>
        <p:nvPicPr>
          <p:cNvPr id="59" name="Picture 6" descr="pvc-128.png">
            <a:extLst>
              <a:ext uri="{FF2B5EF4-FFF2-40B4-BE49-F238E27FC236}">
                <a16:creationId xmlns:a16="http://schemas.microsoft.com/office/drawing/2014/main" id="{4DA017F6-7693-4B5C-8C1A-3439B3134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12" y="3171351"/>
            <a:ext cx="964746" cy="9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697A3C42-C1EE-4B9B-8412-2E0989C83460}"/>
              </a:ext>
            </a:extLst>
          </p:cNvPr>
          <p:cNvCxnSpPr>
            <a:cxnSpLocks/>
            <a:stCxn id="59" idx="2"/>
            <a:endCxn id="51" idx="1"/>
          </p:cNvCxnSpPr>
          <p:nvPr/>
        </p:nvCxnSpPr>
        <p:spPr>
          <a:xfrm rot="16200000" flipH="1">
            <a:off x="4488975" y="4415107"/>
            <a:ext cx="1432363" cy="874342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a gomito 62">
            <a:extLst>
              <a:ext uri="{FF2B5EF4-FFF2-40B4-BE49-F238E27FC236}">
                <a16:creationId xmlns:a16="http://schemas.microsoft.com/office/drawing/2014/main" id="{CA1114AD-026B-4639-9F26-5737225C50C1}"/>
              </a:ext>
            </a:extLst>
          </p:cNvPr>
          <p:cNvCxnSpPr>
            <a:cxnSpLocks/>
            <a:stCxn id="57" idx="2"/>
            <a:endCxn id="51" idx="3"/>
          </p:cNvCxnSpPr>
          <p:nvPr/>
        </p:nvCxnSpPr>
        <p:spPr>
          <a:xfrm rot="5400000">
            <a:off x="6234507" y="4575396"/>
            <a:ext cx="1441830" cy="54429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9364341-E980-4C52-B84A-E5349E83CB3C}"/>
              </a:ext>
            </a:extLst>
          </p:cNvPr>
          <p:cNvSpPr txBox="1"/>
          <p:nvPr/>
        </p:nvSpPr>
        <p:spPr>
          <a:xfrm>
            <a:off x="4871973" y="406524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20Gb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4C61CE6-0DE6-470D-B1B5-532B9E5AE6DD}"/>
              </a:ext>
            </a:extLst>
          </p:cNvPr>
          <p:cNvSpPr txBox="1"/>
          <p:nvPr/>
        </p:nvSpPr>
        <p:spPr>
          <a:xfrm>
            <a:off x="7307047" y="405500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30Gb</a:t>
            </a:r>
          </a:p>
        </p:txBody>
      </p:sp>
      <p:pic>
        <p:nvPicPr>
          <p:cNvPr id="1032" name="Picture 8" descr="Risultati immagini per prometheus icon">
            <a:extLst>
              <a:ext uri="{FF2B5EF4-FFF2-40B4-BE49-F238E27FC236}">
                <a16:creationId xmlns:a16="http://schemas.microsoft.com/office/drawing/2014/main" id="{7E6DCC42-6955-45B9-80D7-63B8B27F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031" y="1859550"/>
            <a:ext cx="964746" cy="9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kafka icon">
            <a:extLst>
              <a:ext uri="{FF2B5EF4-FFF2-40B4-BE49-F238E27FC236}">
                <a16:creationId xmlns:a16="http://schemas.microsoft.com/office/drawing/2014/main" id="{2A8A3661-64DB-4E80-ADBB-CD2880F20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304" y="1844653"/>
            <a:ext cx="898134" cy="8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nettore a gomito 72">
            <a:extLst>
              <a:ext uri="{FF2B5EF4-FFF2-40B4-BE49-F238E27FC236}">
                <a16:creationId xmlns:a16="http://schemas.microsoft.com/office/drawing/2014/main" id="{EF97C53F-01EC-463C-A0E7-D82F5C8F3111}"/>
              </a:ext>
            </a:extLst>
          </p:cNvPr>
          <p:cNvCxnSpPr>
            <a:cxnSpLocks/>
            <a:stCxn id="1032" idx="2"/>
            <a:endCxn id="59" idx="0"/>
          </p:cNvCxnSpPr>
          <p:nvPr/>
        </p:nvCxnSpPr>
        <p:spPr>
          <a:xfrm rot="5400000">
            <a:off x="4594668" y="2997614"/>
            <a:ext cx="347055" cy="419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06FA0CEE-EDA2-45DB-9B97-F67A86DA1CC6}"/>
              </a:ext>
            </a:extLst>
          </p:cNvPr>
          <p:cNvCxnSpPr>
            <a:cxnSpLocks/>
            <a:stCxn id="1034" idx="2"/>
            <a:endCxn id="57" idx="0"/>
          </p:cNvCxnSpPr>
          <p:nvPr/>
        </p:nvCxnSpPr>
        <p:spPr>
          <a:xfrm rot="5400000">
            <a:off x="7018423" y="2951935"/>
            <a:ext cx="419097" cy="80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8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A set of routing rules that defines how to access the Pods. </a:t>
            </a:r>
          </a:p>
          <a:p>
            <a:pPr fontAlgn="base"/>
            <a:endParaRPr lang="en-US" sz="2000" b="1" dirty="0"/>
          </a:p>
          <a:p>
            <a:pPr lvl="1" fontAlgn="base"/>
            <a:r>
              <a:rPr lang="it-IT" sz="1800" b="1" dirty="0" err="1"/>
              <a:t>ClusterIP</a:t>
            </a:r>
            <a:r>
              <a:rPr lang="it-IT" sz="1800" b="1" dirty="0"/>
              <a:t> (default)</a:t>
            </a:r>
          </a:p>
          <a:p>
            <a:pPr lvl="1" fontAlgn="base"/>
            <a:r>
              <a:rPr lang="it-IT" sz="1800" b="1" dirty="0" err="1"/>
              <a:t>NodePort</a:t>
            </a:r>
            <a:endParaRPr lang="it-IT" sz="1800" b="1" dirty="0"/>
          </a:p>
          <a:p>
            <a:pPr lvl="1" fontAlgn="base"/>
            <a:r>
              <a:rPr lang="it-IT" sz="1800" b="1" dirty="0" err="1"/>
              <a:t>LoadBalancer</a:t>
            </a:r>
            <a:endParaRPr lang="it-IT" sz="1800" b="1" dirty="0"/>
          </a:p>
          <a:p>
            <a:pPr lvl="1" fontAlgn="base"/>
            <a:r>
              <a:rPr lang="it-IT" sz="1800" b="1" dirty="0" err="1"/>
              <a:t>ExternalName</a:t>
            </a:r>
            <a:endParaRPr lang="it-IT" sz="1800" b="1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2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ClusterIP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085"/>
            <a:ext cx="8596668" cy="3880773"/>
          </a:xfrm>
        </p:spPr>
        <p:txBody>
          <a:bodyPr>
            <a:normAutofit/>
          </a:bodyPr>
          <a:lstStyle/>
          <a:p>
            <a:pPr fontAlgn="base"/>
            <a:r>
              <a:rPr lang="en-US" sz="2000" b="1" dirty="0" err="1"/>
              <a:t>ClusterIP</a:t>
            </a:r>
            <a:r>
              <a:rPr lang="en-US" sz="2000" dirty="0"/>
              <a:t> services exposes a pod on a strictly cluster internal virtual IP.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9A58080-64A7-4773-8733-68B0A735FB22}"/>
              </a:ext>
            </a:extLst>
          </p:cNvPr>
          <p:cNvSpPr/>
          <p:nvPr/>
        </p:nvSpPr>
        <p:spPr>
          <a:xfrm>
            <a:off x="2917998" y="2898023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D908CC7-E079-485D-8DF2-769CE77E6B17}"/>
              </a:ext>
            </a:extLst>
          </p:cNvPr>
          <p:cNvSpPr/>
          <p:nvPr/>
        </p:nvSpPr>
        <p:spPr>
          <a:xfrm>
            <a:off x="5137322" y="2905155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Picture 2" descr="Risultati immagini per spring boot">
            <a:extLst>
              <a:ext uri="{FF2B5EF4-FFF2-40B4-BE49-F238E27FC236}">
                <a16:creationId xmlns:a16="http://schemas.microsoft.com/office/drawing/2014/main" id="{02326D37-0351-445A-AAE9-6E46A66D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31" y="2922968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F5FC335-6C55-4CDB-99B6-503FDB26C047}"/>
              </a:ext>
            </a:extLst>
          </p:cNvPr>
          <p:cNvSpPr/>
          <p:nvPr/>
        </p:nvSpPr>
        <p:spPr>
          <a:xfrm>
            <a:off x="2983313" y="2934761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4E1B21B-0BA9-4A18-9925-0CAD7FBB27D0}"/>
              </a:ext>
            </a:extLst>
          </p:cNvPr>
          <p:cNvSpPr txBox="1"/>
          <p:nvPr/>
        </p:nvSpPr>
        <p:spPr>
          <a:xfrm>
            <a:off x="2917998" y="3451378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192.168.0.56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F35CB6-D228-40DF-A8ED-ADAF75E2126A}"/>
              </a:ext>
            </a:extLst>
          </p:cNvPr>
          <p:cNvSpPr txBox="1"/>
          <p:nvPr/>
        </p:nvSpPr>
        <p:spPr>
          <a:xfrm>
            <a:off x="3481335" y="3671235"/>
            <a:ext cx="512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8080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412216A-C046-4D8D-B680-7AE3EF78BCC0}"/>
              </a:ext>
            </a:extLst>
          </p:cNvPr>
          <p:cNvSpPr/>
          <p:nvPr/>
        </p:nvSpPr>
        <p:spPr>
          <a:xfrm>
            <a:off x="3550075" y="3671235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4AE1E71-2765-4AAF-9809-675834783068}"/>
              </a:ext>
            </a:extLst>
          </p:cNvPr>
          <p:cNvSpPr txBox="1"/>
          <p:nvPr/>
        </p:nvSpPr>
        <p:spPr>
          <a:xfrm>
            <a:off x="3202176" y="565654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CD8DCA5-8CFB-4109-B49A-2C1CFC2B4CB4}"/>
              </a:ext>
            </a:extLst>
          </p:cNvPr>
          <p:cNvSpPr txBox="1"/>
          <p:nvPr/>
        </p:nvSpPr>
        <p:spPr>
          <a:xfrm>
            <a:off x="5459407" y="56412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E13C350-07B1-4FE3-A3C0-DA7DFDD2613D}"/>
              </a:ext>
            </a:extLst>
          </p:cNvPr>
          <p:cNvSpPr/>
          <p:nvPr/>
        </p:nvSpPr>
        <p:spPr>
          <a:xfrm>
            <a:off x="6023490" y="2934761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06176A9A-BF6F-4D67-8D66-084BF76CA670}"/>
              </a:ext>
            </a:extLst>
          </p:cNvPr>
          <p:cNvSpPr/>
          <p:nvPr/>
        </p:nvSpPr>
        <p:spPr>
          <a:xfrm>
            <a:off x="6590252" y="3671235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49248FD-BED3-4BF2-8F04-5D9197C9E78B}"/>
              </a:ext>
            </a:extLst>
          </p:cNvPr>
          <p:cNvSpPr txBox="1"/>
          <p:nvPr/>
        </p:nvSpPr>
        <p:spPr>
          <a:xfrm>
            <a:off x="6520200" y="3650358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3306</a:t>
            </a:r>
          </a:p>
        </p:txBody>
      </p:sp>
      <p:pic>
        <p:nvPicPr>
          <p:cNvPr id="25" name="Picture 2" descr="Risultati immagini per mysql icon">
            <a:extLst>
              <a:ext uri="{FF2B5EF4-FFF2-40B4-BE49-F238E27FC236}">
                <a16:creationId xmlns:a16="http://schemas.microsoft.com/office/drawing/2014/main" id="{C4118678-27ED-48AE-9249-51755851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64" y="2929316"/>
            <a:ext cx="560703" cy="56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mbo 25">
            <a:extLst>
              <a:ext uri="{FF2B5EF4-FFF2-40B4-BE49-F238E27FC236}">
                <a16:creationId xmlns:a16="http://schemas.microsoft.com/office/drawing/2014/main" id="{32CD862F-1C78-4C4F-9F94-163102AFAC00}"/>
              </a:ext>
            </a:extLst>
          </p:cNvPr>
          <p:cNvSpPr/>
          <p:nvPr/>
        </p:nvSpPr>
        <p:spPr>
          <a:xfrm>
            <a:off x="4274705" y="3522200"/>
            <a:ext cx="1374852" cy="1320800"/>
          </a:xfrm>
          <a:prstGeom prst="diamond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700" dirty="0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BE79887-D0B3-4495-8E08-63CB1618AEE9}"/>
              </a:ext>
            </a:extLst>
          </p:cNvPr>
          <p:cNvSpPr txBox="1"/>
          <p:nvPr/>
        </p:nvSpPr>
        <p:spPr>
          <a:xfrm>
            <a:off x="4609066" y="3961634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 err="1"/>
              <a:t>mysql</a:t>
            </a:r>
            <a:endParaRPr lang="it-IT" sz="1200" dirty="0"/>
          </a:p>
          <a:p>
            <a:pPr algn="ctr"/>
            <a:r>
              <a:rPr lang="it-IT" sz="1200" dirty="0"/>
              <a:t>Service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AF12F91A-6A7D-474F-A1D9-22A9BAAD26D4}"/>
              </a:ext>
            </a:extLst>
          </p:cNvPr>
          <p:cNvSpPr/>
          <p:nvPr/>
        </p:nvSpPr>
        <p:spPr>
          <a:xfrm>
            <a:off x="4274705" y="4864834"/>
            <a:ext cx="1525193" cy="44184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10.108.134.167:3306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</a:rPr>
              <a:t>mysql:3306</a:t>
            </a:r>
          </a:p>
        </p:txBody>
      </p: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F7D5192B-2CF4-4743-ABEE-03D6239B02E4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3897713" y="3304938"/>
            <a:ext cx="376992" cy="8776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5DF551C5-FE9F-4FD9-9B2C-53F5F3EE16A9}"/>
              </a:ext>
            </a:extLst>
          </p:cNvPr>
          <p:cNvCxnSpPr>
            <a:cxnSpLocks/>
            <a:stCxn id="26" idx="3"/>
            <a:endCxn id="24" idx="2"/>
          </p:cNvCxnSpPr>
          <p:nvPr/>
        </p:nvCxnSpPr>
        <p:spPr>
          <a:xfrm flipV="1">
            <a:off x="5649557" y="3911968"/>
            <a:ext cx="1110452" cy="2706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0D84A4C-5F2D-40C0-BF21-8526C6FED0E5}"/>
              </a:ext>
            </a:extLst>
          </p:cNvPr>
          <p:cNvSpPr txBox="1"/>
          <p:nvPr/>
        </p:nvSpPr>
        <p:spPr>
          <a:xfrm>
            <a:off x="5966510" y="339905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192.168.0.87</a:t>
            </a:r>
          </a:p>
        </p:txBody>
      </p:sp>
    </p:spTree>
    <p:extLst>
      <p:ext uri="{BB962C8B-B14F-4D97-AF65-F5344CB8AC3E}">
        <p14:creationId xmlns:p14="http://schemas.microsoft.com/office/powerpoint/2010/main" val="77642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Configuration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Kubernetes has an integrated pattern for decoupling configuration from application or container.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pattern makes use of two Kubernetes components: </a:t>
            </a:r>
            <a:r>
              <a:rPr lang="en-US" sz="2000" b="1" dirty="0" err="1"/>
              <a:t>ConfigMaps</a:t>
            </a:r>
            <a:r>
              <a:rPr lang="en-US" sz="2000" dirty="0"/>
              <a:t> and </a:t>
            </a:r>
            <a:r>
              <a:rPr lang="en-US" sz="2000" b="1" dirty="0"/>
              <a:t>Secrets.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648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Fabio Sforza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it-IT" dirty="0"/>
              <a:t>I Work in Relatech</a:t>
            </a:r>
          </a:p>
          <a:p>
            <a:endParaRPr lang="it-IT" dirty="0"/>
          </a:p>
          <a:p>
            <a:r>
              <a:rPr lang="it-IT" dirty="0"/>
              <a:t>I </a:t>
            </a:r>
            <a:r>
              <a:rPr lang="it-IT" dirty="0" err="1"/>
              <a:t>am</a:t>
            </a:r>
            <a:r>
              <a:rPr lang="it-IT" dirty="0"/>
              <a:t> </a:t>
            </a:r>
            <a:r>
              <a:rPr lang="it-IT" dirty="0" err="1"/>
              <a:t>DevOps</a:t>
            </a:r>
            <a:r>
              <a:rPr lang="it-IT" dirty="0"/>
              <a:t> </a:t>
            </a:r>
            <a:r>
              <a:rPr lang="it-IT" dirty="0" err="1"/>
              <a:t>Engineer</a:t>
            </a:r>
            <a:endParaRPr lang="it-IT" b="1" dirty="0"/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I'm</a:t>
            </a:r>
            <a:r>
              <a:rPr lang="it-IT" dirty="0"/>
              <a:t> a </a:t>
            </a:r>
            <a:r>
              <a:rPr lang="it-IT" dirty="0" err="1"/>
              <a:t>sofa</a:t>
            </a:r>
            <a:r>
              <a:rPr lang="it-IT" dirty="0"/>
              <a:t> sportsman</a:t>
            </a:r>
          </a:p>
          <a:p>
            <a:endParaRPr lang="it-IT" dirty="0"/>
          </a:p>
          <a:p>
            <a:r>
              <a:rPr lang="en-US" dirty="0"/>
              <a:t>I'm a wasted talent in baking</a:t>
            </a:r>
            <a:endParaRPr lang="it-IT" b="1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'immagine puÃ² contenere: 2 persone, persone sedute e barba">
            <a:extLst>
              <a:ext uri="{FF2B5EF4-FFF2-40B4-BE49-F238E27FC236}">
                <a16:creationId xmlns:a16="http://schemas.microsoft.com/office/drawing/2014/main" id="{EE4AC702-C8C6-4AA5-87E9-B18074C3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19" y="1401262"/>
            <a:ext cx="3665365" cy="366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50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ConfigMap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Externalized data stored within </a:t>
            </a:r>
            <a:r>
              <a:rPr lang="en-US" sz="2000" dirty="0" err="1"/>
              <a:t>kubernetes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Can be referenced through several different means:</a:t>
            </a:r>
          </a:p>
          <a:p>
            <a:pPr lvl="1" fontAlgn="base"/>
            <a:r>
              <a:rPr lang="en-US" sz="1800" dirty="0"/>
              <a:t>environment variable</a:t>
            </a:r>
          </a:p>
          <a:p>
            <a:pPr lvl="1" fontAlgn="base"/>
            <a:r>
              <a:rPr lang="en-US" sz="1800" dirty="0"/>
              <a:t>a command line argument (via env var)</a:t>
            </a:r>
          </a:p>
          <a:p>
            <a:pPr lvl="1" fontAlgn="base"/>
            <a:r>
              <a:rPr lang="en-US" sz="1800" dirty="0"/>
              <a:t>injected as a file into a volume mount</a:t>
            </a:r>
          </a:p>
          <a:p>
            <a:pPr lvl="1" fontAlgn="base"/>
            <a:endParaRPr lang="en-US" sz="1800" dirty="0"/>
          </a:p>
          <a:p>
            <a:pPr fontAlgn="base"/>
            <a:r>
              <a:rPr lang="en-US" sz="2000" dirty="0"/>
              <a:t>Can be created from a manifest, literals, directories, or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43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Secret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Functionally identical to a </a:t>
            </a:r>
            <a:r>
              <a:rPr lang="en-US" sz="2000" dirty="0" err="1"/>
              <a:t>ConfigMap</a:t>
            </a:r>
            <a:r>
              <a:rPr lang="en-US" sz="2000" dirty="0"/>
              <a:t>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Stored as </a:t>
            </a:r>
            <a:r>
              <a:rPr lang="en-US" sz="2000" b="1" dirty="0"/>
              <a:t>base64 encoded content.</a:t>
            </a:r>
            <a:endParaRPr lang="en-US" sz="2000" dirty="0"/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Ideal for username/passwords, certificates or other sensitive information that should not be stored in a container.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Can be created from a manifest, literals, directories, or from files directly.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25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C9074-18A7-45BD-8893-27579CE5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Ingress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41058-154A-4912-B219-3EFCF110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Balancer</a:t>
            </a:r>
            <a:r>
              <a:rPr lang="it-IT" dirty="0"/>
              <a:t> </a:t>
            </a:r>
            <a:r>
              <a:rPr lang="en-US" dirty="0"/>
              <a:t>placed in the context of Kubernetes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Exposes</a:t>
            </a:r>
            <a:r>
              <a:rPr lang="it-IT" dirty="0"/>
              <a:t> a Service to </a:t>
            </a:r>
            <a:r>
              <a:rPr lang="it-IT" dirty="0" err="1"/>
              <a:t>external</a:t>
            </a:r>
            <a:r>
              <a:rPr lang="it-IT" dirty="0"/>
              <a:t> clients by </a:t>
            </a:r>
            <a:r>
              <a:rPr lang="it-IT" dirty="0" err="1"/>
              <a:t>reachable</a:t>
            </a:r>
            <a:r>
              <a:rPr lang="it-IT" dirty="0"/>
              <a:t> </a:t>
            </a:r>
            <a:r>
              <a:rPr lang="it-IT" dirty="0" err="1"/>
              <a:t>URLs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en-US" dirty="0"/>
              <a:t>Operate at the application layer of the network stack (HTTP)</a:t>
            </a:r>
          </a:p>
          <a:p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4" descr="Risultati immagini per kubernetes logo">
            <a:extLst>
              <a:ext uri="{FF2B5EF4-FFF2-40B4-BE49-F238E27FC236}">
                <a16:creationId xmlns:a16="http://schemas.microsoft.com/office/drawing/2014/main" id="{BECFC573-B38C-40D3-8739-CA915314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918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C9074-18A7-45BD-8893-27579CE5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Ingress</a:t>
            </a:r>
          </a:p>
        </p:txBody>
      </p:sp>
      <p:pic>
        <p:nvPicPr>
          <p:cNvPr id="2050" name="Picture 2" descr="Risultati immagini per user icon">
            <a:extLst>
              <a:ext uri="{FF2B5EF4-FFF2-40B4-BE49-F238E27FC236}">
                <a16:creationId xmlns:a16="http://schemas.microsoft.com/office/drawing/2014/main" id="{EEDD7466-F0AB-445C-904B-CAB46FC1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73727"/>
            <a:ext cx="634093" cy="63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isultati immagini per user icon">
            <a:extLst>
              <a:ext uri="{FF2B5EF4-FFF2-40B4-BE49-F238E27FC236}">
                <a16:creationId xmlns:a16="http://schemas.microsoft.com/office/drawing/2014/main" id="{D359F6EF-7A16-41FC-86CA-C891CD6B9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4342719"/>
            <a:ext cx="634093" cy="63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magine correlata">
            <a:extLst>
              <a:ext uri="{FF2B5EF4-FFF2-40B4-BE49-F238E27FC236}">
                <a16:creationId xmlns:a16="http://schemas.microsoft.com/office/drawing/2014/main" id="{F97708D4-D491-4CA8-8615-5BF453A6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35" y="2938463"/>
            <a:ext cx="981073" cy="98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isultati immagini per jenkins icon">
            <a:extLst>
              <a:ext uri="{FF2B5EF4-FFF2-40B4-BE49-F238E27FC236}">
                <a16:creationId xmlns:a16="http://schemas.microsoft.com/office/drawing/2014/main" id="{A8BB2DE7-16BC-4A0C-BEFA-7DFA867C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903" y="1647938"/>
            <a:ext cx="821734" cy="11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isultati immagini per gitlab icon">
            <a:extLst>
              <a:ext uri="{FF2B5EF4-FFF2-40B4-BE49-F238E27FC236}">
                <a16:creationId xmlns:a16="http://schemas.microsoft.com/office/drawing/2014/main" id="{A57C560B-399F-45A3-A7FB-11136B1E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76" y="4061731"/>
            <a:ext cx="1319551" cy="11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C3FDF06-141F-48D6-9CCB-F9D0FCEBA104}"/>
              </a:ext>
            </a:extLst>
          </p:cNvPr>
          <p:cNvCxnSpPr>
            <a:stCxn id="2050" idx="3"/>
            <a:endCxn id="2052" idx="1"/>
          </p:cNvCxnSpPr>
          <p:nvPr/>
        </p:nvCxnSpPr>
        <p:spPr>
          <a:xfrm>
            <a:off x="1311427" y="2390774"/>
            <a:ext cx="2223708" cy="103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6362397-BAAB-4C2D-8787-0B448ADE5DDD}"/>
              </a:ext>
            </a:extLst>
          </p:cNvPr>
          <p:cNvCxnSpPr>
            <a:cxnSpLocks/>
            <a:stCxn id="7" idx="3"/>
            <a:endCxn id="2052" idx="1"/>
          </p:cNvCxnSpPr>
          <p:nvPr/>
        </p:nvCxnSpPr>
        <p:spPr>
          <a:xfrm flipV="1">
            <a:off x="1311426" y="3429000"/>
            <a:ext cx="2223709" cy="123076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96362EF-3070-4CFB-947C-9CD68463B426}"/>
              </a:ext>
            </a:extLst>
          </p:cNvPr>
          <p:cNvCxnSpPr>
            <a:cxnSpLocks/>
            <a:stCxn id="2052" idx="3"/>
            <a:endCxn id="27" idx="1"/>
          </p:cNvCxnSpPr>
          <p:nvPr/>
        </p:nvCxnSpPr>
        <p:spPr>
          <a:xfrm>
            <a:off x="4516208" y="3429000"/>
            <a:ext cx="1337585" cy="1230765"/>
          </a:xfrm>
          <a:prstGeom prst="straightConnector1">
            <a:avLst/>
          </a:prstGeom>
          <a:ln w="381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72631B9-0A6F-4208-9067-ADEDBCD251DE}"/>
              </a:ext>
            </a:extLst>
          </p:cNvPr>
          <p:cNvCxnSpPr>
            <a:cxnSpLocks/>
            <a:stCxn id="2052" idx="3"/>
            <a:endCxn id="21" idx="1"/>
          </p:cNvCxnSpPr>
          <p:nvPr/>
        </p:nvCxnSpPr>
        <p:spPr>
          <a:xfrm flipV="1">
            <a:off x="4516208" y="2216490"/>
            <a:ext cx="1337585" cy="12125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278C51C-B30C-443E-A259-009857E8E04E}"/>
              </a:ext>
            </a:extLst>
          </p:cNvPr>
          <p:cNvSpPr txBox="1"/>
          <p:nvPr/>
        </p:nvSpPr>
        <p:spPr>
          <a:xfrm rot="1507017">
            <a:off x="1325195" y="2552636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jenkins.example.com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7B7F6A6-23B0-4ABA-AF96-F14E3B14C425}"/>
              </a:ext>
            </a:extLst>
          </p:cNvPr>
          <p:cNvSpPr txBox="1"/>
          <p:nvPr/>
        </p:nvSpPr>
        <p:spPr>
          <a:xfrm rot="19847125">
            <a:off x="1166229" y="373487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gitlab.example.com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9CF4F2B-8417-47CB-B0AF-A9BD95102162}"/>
              </a:ext>
            </a:extLst>
          </p:cNvPr>
          <p:cNvSpPr/>
          <p:nvPr/>
        </p:nvSpPr>
        <p:spPr>
          <a:xfrm>
            <a:off x="5853793" y="1759290"/>
            <a:ext cx="1191986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Jenkins Service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DABF5F4-6A57-4014-AEA2-4F2F4C73643B}"/>
              </a:ext>
            </a:extLst>
          </p:cNvPr>
          <p:cNvSpPr/>
          <p:nvPr/>
        </p:nvSpPr>
        <p:spPr>
          <a:xfrm>
            <a:off x="5853793" y="4202565"/>
            <a:ext cx="1191986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Gitlab</a:t>
            </a:r>
            <a:r>
              <a:rPr lang="it-IT" dirty="0">
                <a:solidFill>
                  <a:schemeClr val="tx1"/>
                </a:solidFill>
              </a:rPr>
              <a:t> Service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7BC98A6-5F41-4649-8570-28A80933C3E8}"/>
              </a:ext>
            </a:extLst>
          </p:cNvPr>
          <p:cNvCxnSpPr>
            <a:cxnSpLocks/>
            <a:stCxn id="21" idx="3"/>
            <a:endCxn id="2054" idx="1"/>
          </p:cNvCxnSpPr>
          <p:nvPr/>
        </p:nvCxnSpPr>
        <p:spPr>
          <a:xfrm>
            <a:off x="7045779" y="2216490"/>
            <a:ext cx="1020124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2BAAA16-5EF4-40E1-ACC8-EC141029C271}"/>
              </a:ext>
            </a:extLst>
          </p:cNvPr>
          <p:cNvCxnSpPr>
            <a:cxnSpLocks/>
            <a:stCxn id="27" idx="3"/>
            <a:endCxn id="2056" idx="1"/>
          </p:cNvCxnSpPr>
          <p:nvPr/>
        </p:nvCxnSpPr>
        <p:spPr>
          <a:xfrm>
            <a:off x="7045779" y="4659765"/>
            <a:ext cx="849697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Rettangolo con angoli arrotondati 2052">
            <a:extLst>
              <a:ext uri="{FF2B5EF4-FFF2-40B4-BE49-F238E27FC236}">
                <a16:creationId xmlns:a16="http://schemas.microsoft.com/office/drawing/2014/main" id="{66B99A0F-CD15-42B0-AA1C-482284C65CB9}"/>
              </a:ext>
            </a:extLst>
          </p:cNvPr>
          <p:cNvSpPr/>
          <p:nvPr/>
        </p:nvSpPr>
        <p:spPr>
          <a:xfrm>
            <a:off x="3535136" y="1445259"/>
            <a:ext cx="5968094" cy="436771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" name="Picture 4" descr="Risultati immagini per kubernetes logo">
            <a:extLst>
              <a:ext uri="{FF2B5EF4-FFF2-40B4-BE49-F238E27FC236}">
                <a16:creationId xmlns:a16="http://schemas.microsoft.com/office/drawing/2014/main" id="{CFC3E399-1A3F-488F-B354-59DC70E3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CasellaDiTesto 2054">
            <a:extLst>
              <a:ext uri="{FF2B5EF4-FFF2-40B4-BE49-F238E27FC236}">
                <a16:creationId xmlns:a16="http://schemas.microsoft.com/office/drawing/2014/main" id="{A1E0E999-43FC-4266-8C6E-D271A99CDE1F}"/>
              </a:ext>
            </a:extLst>
          </p:cNvPr>
          <p:cNvSpPr txBox="1"/>
          <p:nvPr/>
        </p:nvSpPr>
        <p:spPr>
          <a:xfrm>
            <a:off x="5341490" y="5821294"/>
            <a:ext cx="21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Kubernetes Cluster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83EB8A7-FA96-454D-8010-6A55BF0E3A5A}"/>
              </a:ext>
            </a:extLst>
          </p:cNvPr>
          <p:cNvSpPr txBox="1"/>
          <p:nvPr/>
        </p:nvSpPr>
        <p:spPr>
          <a:xfrm>
            <a:off x="3024192" y="399193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182219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C9074-18A7-45BD-8893-27579CE5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Backup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41058-154A-4912-B219-3EFCF110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76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NodePort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997EF-BA1F-48AA-9CD4-DB729382E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000" dirty="0"/>
              <a:t>Exposes a port on every node’s IP.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/>
              <a:t>Port can either be statically defined, or dynamically taken from a range between </a:t>
            </a:r>
            <a:r>
              <a:rPr lang="en-US" sz="2000" b="1" dirty="0"/>
              <a:t>30000-32767</a:t>
            </a:r>
            <a:r>
              <a:rPr lang="en-US" sz="2000" dirty="0"/>
              <a:t>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2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D21653-F419-43D7-A75B-10012B405911}"/>
              </a:ext>
            </a:extLst>
          </p:cNvPr>
          <p:cNvSpPr txBox="1"/>
          <p:nvPr/>
        </p:nvSpPr>
        <p:spPr>
          <a:xfrm>
            <a:off x="4736475" y="424089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3384080" y="152931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5603404" y="1536451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 </a:t>
            </a:r>
            <a:r>
              <a:rPr lang="it-IT" dirty="0" err="1"/>
              <a:t>NodePort</a:t>
            </a:r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3405648" y="3973435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10.115.134.130</a:t>
            </a:r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3" y="1554264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3449395" y="1566057"/>
            <a:ext cx="914400" cy="7403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53218C-785A-4A4C-82B3-1CEE638D1071}"/>
              </a:ext>
            </a:extLst>
          </p:cNvPr>
          <p:cNvSpPr txBox="1"/>
          <p:nvPr/>
        </p:nvSpPr>
        <p:spPr>
          <a:xfrm>
            <a:off x="3384080" y="2082674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192.168.0.56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272547-FDD8-4812-949C-5AA431433E36}"/>
              </a:ext>
            </a:extLst>
          </p:cNvPr>
          <p:cNvSpPr txBox="1"/>
          <p:nvPr/>
        </p:nvSpPr>
        <p:spPr>
          <a:xfrm>
            <a:off x="3947417" y="2302531"/>
            <a:ext cx="5123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8080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8F22D2-6ACC-4448-ADF5-3B51A97BAC64}"/>
              </a:ext>
            </a:extLst>
          </p:cNvPr>
          <p:cNvSpPr/>
          <p:nvPr/>
        </p:nvSpPr>
        <p:spPr>
          <a:xfrm>
            <a:off x="4016157" y="2302531"/>
            <a:ext cx="347638" cy="219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CCEB72C-6750-4008-A895-569489BEA3E3}"/>
              </a:ext>
            </a:extLst>
          </p:cNvPr>
          <p:cNvSpPr/>
          <p:nvPr/>
        </p:nvSpPr>
        <p:spPr>
          <a:xfrm>
            <a:off x="3475957" y="400662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467A3D-E9E4-4A5F-9DD3-748FA204C854}"/>
              </a:ext>
            </a:extLst>
          </p:cNvPr>
          <p:cNvSpPr txBox="1"/>
          <p:nvPr/>
        </p:nvSpPr>
        <p:spPr>
          <a:xfrm>
            <a:off x="5587937" y="399452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10.115.134.131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EDB0E59B-645A-4DEB-BAF7-F13C605CB67C}"/>
              </a:ext>
            </a:extLst>
          </p:cNvPr>
          <p:cNvSpPr/>
          <p:nvPr/>
        </p:nvSpPr>
        <p:spPr>
          <a:xfrm>
            <a:off x="5649601" y="400662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5C158BE-CDBF-4B21-A757-F0545FEE91F3}"/>
              </a:ext>
            </a:extLst>
          </p:cNvPr>
          <p:cNvSpPr/>
          <p:nvPr/>
        </p:nvSpPr>
        <p:spPr>
          <a:xfrm>
            <a:off x="4788338" y="4272519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350B496-FD2B-4876-BC3A-9F2F5DE3681C}"/>
              </a:ext>
            </a:extLst>
          </p:cNvPr>
          <p:cNvSpPr txBox="1"/>
          <p:nvPr/>
        </p:nvSpPr>
        <p:spPr>
          <a:xfrm>
            <a:off x="6951261" y="4250208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7B0EE67B-9E70-4BCE-860C-0A74DFB47985}"/>
              </a:ext>
            </a:extLst>
          </p:cNvPr>
          <p:cNvSpPr/>
          <p:nvPr/>
        </p:nvSpPr>
        <p:spPr>
          <a:xfrm>
            <a:off x="7007206" y="4281830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CF3AC55-A49B-4DD9-8A96-D4F58D5808DF}"/>
              </a:ext>
            </a:extLst>
          </p:cNvPr>
          <p:cNvSpPr txBox="1"/>
          <p:nvPr/>
        </p:nvSpPr>
        <p:spPr>
          <a:xfrm>
            <a:off x="3668258" y="428783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84DE41D-5B77-4C0A-AB4A-0C97F350BA7C}"/>
              </a:ext>
            </a:extLst>
          </p:cNvPr>
          <p:cNvSpPr txBox="1"/>
          <p:nvPr/>
        </p:nvSpPr>
        <p:spPr>
          <a:xfrm>
            <a:off x="5925489" y="4272519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3</a:t>
            </a:r>
          </a:p>
        </p:txBody>
      </p:sp>
      <p:pic>
        <p:nvPicPr>
          <p:cNvPr id="12292" name="Picture 4" descr="Risultati immagini per users icon">
            <a:extLst>
              <a:ext uri="{FF2B5EF4-FFF2-40B4-BE49-F238E27FC236}">
                <a16:creationId xmlns:a16="http://schemas.microsoft.com/office/drawing/2014/main" id="{7639D425-8E4E-447F-891F-BDF5B4F7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361" y="5403069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32260B-199D-4324-A0F5-3B2640AEE2A9}"/>
              </a:ext>
            </a:extLst>
          </p:cNvPr>
          <p:cNvCxnSpPr>
            <a:cxnSpLocks/>
            <a:stCxn id="40" idx="0"/>
            <a:endCxn id="30" idx="2"/>
          </p:cNvCxnSpPr>
          <p:nvPr/>
        </p:nvCxnSpPr>
        <p:spPr>
          <a:xfrm flipH="1" flipV="1">
            <a:off x="4203603" y="2564141"/>
            <a:ext cx="3024039" cy="171768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3CA76A23-B5AC-4AE9-948C-9FCFCA1ACC6C}"/>
              </a:ext>
            </a:extLst>
          </p:cNvPr>
          <p:cNvCxnSpPr>
            <a:cxnSpLocks/>
            <a:stCxn id="7" idx="0"/>
            <a:endCxn id="30" idx="2"/>
          </p:cNvCxnSpPr>
          <p:nvPr/>
        </p:nvCxnSpPr>
        <p:spPr>
          <a:xfrm flipH="1" flipV="1">
            <a:off x="4203603" y="2564141"/>
            <a:ext cx="805171" cy="170837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506CB3B6-BAFC-4943-B4E7-9E9DFE287041}"/>
              </a:ext>
            </a:extLst>
          </p:cNvPr>
          <p:cNvCxnSpPr>
            <a:cxnSpLocks/>
            <a:stCxn id="12292" idx="0"/>
            <a:endCxn id="40" idx="2"/>
          </p:cNvCxnSpPr>
          <p:nvPr/>
        </p:nvCxnSpPr>
        <p:spPr>
          <a:xfrm flipV="1">
            <a:off x="5008774" y="4495586"/>
            <a:ext cx="2218868" cy="907483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DAC8679D-01E4-4196-AABC-C1763B1292F9}"/>
              </a:ext>
            </a:extLst>
          </p:cNvPr>
          <p:cNvCxnSpPr>
            <a:cxnSpLocks/>
            <a:stCxn id="12292" idx="0"/>
            <a:endCxn id="7" idx="2"/>
          </p:cNvCxnSpPr>
          <p:nvPr/>
        </p:nvCxnSpPr>
        <p:spPr>
          <a:xfrm flipV="1">
            <a:off x="5008774" y="4486275"/>
            <a:ext cx="0" cy="91679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4FC1145-D13A-4F46-A992-C445AA26BA74}"/>
              </a:ext>
            </a:extLst>
          </p:cNvPr>
          <p:cNvSpPr txBox="1"/>
          <p:nvPr/>
        </p:nvSpPr>
        <p:spPr>
          <a:xfrm>
            <a:off x="2618493" y="423795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32465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D3860248-DCC0-423D-B761-FD21D19A8C3E}"/>
              </a:ext>
            </a:extLst>
          </p:cNvPr>
          <p:cNvSpPr/>
          <p:nvPr/>
        </p:nvSpPr>
        <p:spPr>
          <a:xfrm>
            <a:off x="1266098" y="1526379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C10D9C76-FC4B-4DDA-9261-877E040933C3}"/>
              </a:ext>
            </a:extLst>
          </p:cNvPr>
          <p:cNvSpPr txBox="1"/>
          <p:nvPr/>
        </p:nvSpPr>
        <p:spPr>
          <a:xfrm>
            <a:off x="1237505" y="3992580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10.115.134.129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3D6DBF33-5B17-407E-9BAF-B03CEDA620E8}"/>
              </a:ext>
            </a:extLst>
          </p:cNvPr>
          <p:cNvSpPr/>
          <p:nvPr/>
        </p:nvSpPr>
        <p:spPr>
          <a:xfrm>
            <a:off x="1315160" y="4011745"/>
            <a:ext cx="1094014" cy="2262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DCC1EE32-A055-4184-9929-1DCAB3D65E51}"/>
              </a:ext>
            </a:extLst>
          </p:cNvPr>
          <p:cNvSpPr/>
          <p:nvPr/>
        </p:nvSpPr>
        <p:spPr>
          <a:xfrm>
            <a:off x="2670356" y="4269579"/>
            <a:ext cx="440871" cy="213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FE418E98-7248-4A7D-9079-2A7B8BC407FD}"/>
              </a:ext>
            </a:extLst>
          </p:cNvPr>
          <p:cNvSpPr txBox="1"/>
          <p:nvPr/>
        </p:nvSpPr>
        <p:spPr>
          <a:xfrm>
            <a:off x="1550276" y="428489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ABBC4CF5-01D5-40C0-972B-55ABBD8BB997}"/>
              </a:ext>
            </a:extLst>
          </p:cNvPr>
          <p:cNvCxnSpPr>
            <a:cxnSpLocks/>
            <a:stCxn id="57" idx="0"/>
            <a:endCxn id="6" idx="2"/>
          </p:cNvCxnSpPr>
          <p:nvPr/>
        </p:nvCxnSpPr>
        <p:spPr>
          <a:xfrm flipV="1">
            <a:off x="2911202" y="2522388"/>
            <a:ext cx="1278774" cy="171556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0918F15D-6D92-4CA9-9513-A64FC886FCDC}"/>
              </a:ext>
            </a:extLst>
          </p:cNvPr>
          <p:cNvCxnSpPr>
            <a:cxnSpLocks/>
            <a:stCxn id="12292" idx="0"/>
            <a:endCxn id="66" idx="2"/>
          </p:cNvCxnSpPr>
          <p:nvPr/>
        </p:nvCxnSpPr>
        <p:spPr>
          <a:xfrm flipH="1" flipV="1">
            <a:off x="2890792" y="4483335"/>
            <a:ext cx="2117982" cy="919734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8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3AlJxaA4lVSUyvmb7i39jvhbgYa73IurAFRP9pfxYghQ9jb3XnyE6BciLnXBKWPHkfGWY9qZsVeCJDEQddfImegAu-faRIRB9wrjN7EwcCjXTcPJJ7qeu6kQAASfeonjnEmQyaJZmBRqXUCujszgmBBUt-jtsfeTWconIS7xzjmkvU8uSHcPq4Ya-qotrh6l9N4lHeDi7xtjYCeXpRdtPdqcufDNI4cdiF5yvZZVS0A55Dk0nnZxC610ybV5nuLgAPqSQkatlXXnp_ruMM25bLMVJ81857OJrbshgrnKFusVbsKNxddt9SwRHrWxDru2xiIsmX7KD2nUQJxkJveYDov5GzEU5FMW7nn0f101AkCZYuXzuMk1WvhpYdEBS-tZ3TG6zad20QcARaF6_n0Y8_Dbse5goAXuoq0Si98MPIUU5Mm6bQGkrlS-WtkYVM7aN0S6fvlAkiKYyp-S2tEYYkUuIM7R5WR_KJ8444JZ7gYPLpi_jfco1hJRT5q_0Aly0YdKIu9xP7XcH1xgYm8wlo2E88ghU3YdgMtTsgg_AaJycODruECx4LuHxyUPKRmSw9HV-0kKAYdZIEV8cqfFNIwbziqXq3EFZ1qGwj8acGtAws75Huuc2bXqY5UXjIZ9HILk5ZJEt798IwYEHLOfM8MyRNRnoWE=w1250-h937-no">
            <a:extLst>
              <a:ext uri="{FF2B5EF4-FFF2-40B4-BE49-F238E27FC236}">
                <a16:creationId xmlns:a16="http://schemas.microsoft.com/office/drawing/2014/main" id="{AC483B3E-FAEC-4E57-8BD1-DA2DE0035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0" t="4969" b="18230"/>
          <a:stretch/>
        </p:blipFill>
        <p:spPr bwMode="auto">
          <a:xfrm>
            <a:off x="1670854" y="1208315"/>
            <a:ext cx="7108825" cy="47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4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Kubernetes?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Open Source Project</a:t>
            </a:r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by Google, with name </a:t>
            </a:r>
            <a:r>
              <a:rPr lang="it-IT" b="1" dirty="0"/>
              <a:t>Borg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maintained</a:t>
            </a:r>
            <a:r>
              <a:rPr lang="it-IT" dirty="0"/>
              <a:t> by </a:t>
            </a:r>
            <a:r>
              <a:rPr lang="it-IT" b="1" dirty="0"/>
              <a:t>CNCF</a:t>
            </a:r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</a:t>
            </a:r>
            <a:r>
              <a:rPr lang="it-IT" b="1" dirty="0"/>
              <a:t>Go</a:t>
            </a:r>
          </a:p>
          <a:p>
            <a:endParaRPr lang="it-IT" b="1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Container Orchestrator</a:t>
            </a:r>
          </a:p>
        </p:txBody>
      </p:sp>
      <p:pic>
        <p:nvPicPr>
          <p:cNvPr id="2050" name="Picture 2" descr="Risultati immagini per cncf">
            <a:extLst>
              <a:ext uri="{FF2B5EF4-FFF2-40B4-BE49-F238E27FC236}">
                <a16:creationId xmlns:a16="http://schemas.microsoft.com/office/drawing/2014/main" id="{B54C7E16-7D96-4B36-B9E8-24A2218B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22" y="2926897"/>
            <a:ext cx="1511754" cy="151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1423098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0BAA31-B2C5-4BB1-9A81-8DA427C0FE49}"/>
              </a:ext>
            </a:extLst>
          </p:cNvPr>
          <p:cNvSpPr txBox="1"/>
          <p:nvPr/>
        </p:nvSpPr>
        <p:spPr>
          <a:xfrm>
            <a:off x="4163575" y="5715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22E50A-C5B0-4287-B549-19EFD33656A7}"/>
              </a:ext>
            </a:extLst>
          </p:cNvPr>
          <p:cNvSpPr txBox="1"/>
          <p:nvPr/>
        </p:nvSpPr>
        <p:spPr>
          <a:xfrm>
            <a:off x="6873594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5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Cluster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7CE466D-8C75-4E04-A2A2-687F80849927}"/>
              </a:ext>
            </a:extLst>
          </p:cNvPr>
          <p:cNvSpPr/>
          <p:nvPr/>
        </p:nvSpPr>
        <p:spPr>
          <a:xfrm>
            <a:off x="951139" y="2686050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 descr="Risultati immagini per kubernetes logo">
            <a:extLst>
              <a:ext uri="{FF2B5EF4-FFF2-40B4-BE49-F238E27FC236}">
                <a16:creationId xmlns:a16="http://schemas.microsoft.com/office/drawing/2014/main" id="{54B423B2-3C8D-4572-8D76-D6B7C8CA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60" y="1160863"/>
            <a:ext cx="1024229" cy="99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90C00F-B3E7-4CF3-8AD1-EDB8D87A55FA}"/>
              </a:ext>
            </a:extLst>
          </p:cNvPr>
          <p:cNvSpPr txBox="1"/>
          <p:nvPr/>
        </p:nvSpPr>
        <p:spPr>
          <a:xfrm>
            <a:off x="1423098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0BAA31-B2C5-4BB1-9A81-8DA427C0FE49}"/>
              </a:ext>
            </a:extLst>
          </p:cNvPr>
          <p:cNvSpPr txBox="1"/>
          <p:nvPr/>
        </p:nvSpPr>
        <p:spPr>
          <a:xfrm>
            <a:off x="4163575" y="57150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Master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A22E50A-C5B0-4287-B549-19EFD33656A7}"/>
              </a:ext>
            </a:extLst>
          </p:cNvPr>
          <p:cNvSpPr txBox="1"/>
          <p:nvPr/>
        </p:nvSpPr>
        <p:spPr>
          <a:xfrm>
            <a:off x="6873594" y="57150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Node</a:t>
            </a:r>
            <a:r>
              <a:rPr lang="it-IT" dirty="0"/>
              <a:t> 2</a:t>
            </a:r>
          </a:p>
        </p:txBody>
      </p:sp>
      <p:pic>
        <p:nvPicPr>
          <p:cNvPr id="3076" name="Picture 4" descr="Risultati immagini per docker icon">
            <a:extLst>
              <a:ext uri="{FF2B5EF4-FFF2-40B4-BE49-F238E27FC236}">
                <a16:creationId xmlns:a16="http://schemas.microsoft.com/office/drawing/2014/main" id="{4A753ABF-0707-4543-83AE-8CEC359E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96" y="4686300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7FB5F53-13E8-4302-9E74-C7AB26525800}"/>
              </a:ext>
            </a:extLst>
          </p:cNvPr>
          <p:cNvCxnSpPr>
            <a:stCxn id="4" idx="0"/>
            <a:endCxn id="3074" idx="2"/>
          </p:cNvCxnSpPr>
          <p:nvPr/>
        </p:nvCxnSpPr>
        <p:spPr>
          <a:xfrm flipV="1">
            <a:off x="1873704" y="2160589"/>
            <a:ext cx="2737271" cy="52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AE9E489-A9B7-44FD-9375-8F3E9F006016}"/>
              </a:ext>
            </a:extLst>
          </p:cNvPr>
          <p:cNvCxnSpPr>
            <a:cxnSpLocks/>
            <a:stCxn id="23" idx="0"/>
            <a:endCxn id="3074" idx="2"/>
          </p:cNvCxnSpPr>
          <p:nvPr/>
        </p:nvCxnSpPr>
        <p:spPr>
          <a:xfrm flipV="1">
            <a:off x="4610100" y="2160589"/>
            <a:ext cx="875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BA37854-BA72-4669-86D4-1BB73A01F1C8}"/>
              </a:ext>
            </a:extLst>
          </p:cNvPr>
          <p:cNvCxnSpPr>
            <a:cxnSpLocks/>
            <a:stCxn id="26" idx="0"/>
            <a:endCxn id="3074" idx="2"/>
          </p:cNvCxnSpPr>
          <p:nvPr/>
        </p:nvCxnSpPr>
        <p:spPr>
          <a:xfrm flipH="1" flipV="1">
            <a:off x="4610975" y="2160589"/>
            <a:ext cx="2678369" cy="52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17">
            <a:extLst>
              <a:ext uri="{FF2B5EF4-FFF2-40B4-BE49-F238E27FC236}">
                <a16:creationId xmlns:a16="http://schemas.microsoft.com/office/drawing/2014/main" id="{A5520558-33F2-4F7B-AD1E-81042612CC06}"/>
              </a:ext>
            </a:extLst>
          </p:cNvPr>
          <p:cNvSpPr/>
          <p:nvPr/>
        </p:nvSpPr>
        <p:spPr>
          <a:xfrm>
            <a:off x="951138" y="4686300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74D55E9-54F6-4482-9EFC-66109223F7F0}"/>
              </a:ext>
            </a:extLst>
          </p:cNvPr>
          <p:cNvSpPr/>
          <p:nvPr/>
        </p:nvSpPr>
        <p:spPr>
          <a:xfrm>
            <a:off x="3687535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Picture 4" descr="Risultati immagini per docker icon">
            <a:extLst>
              <a:ext uri="{FF2B5EF4-FFF2-40B4-BE49-F238E27FC236}">
                <a16:creationId xmlns:a16="http://schemas.microsoft.com/office/drawing/2014/main" id="{73B56792-2A88-4086-AE54-03A3321C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92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CFE3AA84-FEDA-48FF-8C30-455217F4D45D}"/>
              </a:ext>
            </a:extLst>
          </p:cNvPr>
          <p:cNvSpPr/>
          <p:nvPr/>
        </p:nvSpPr>
        <p:spPr>
          <a:xfrm>
            <a:off x="3687534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66F6ED8-EAA6-4FDA-AFF5-FC3BD82DC792}"/>
              </a:ext>
            </a:extLst>
          </p:cNvPr>
          <p:cNvSpPr/>
          <p:nvPr/>
        </p:nvSpPr>
        <p:spPr>
          <a:xfrm>
            <a:off x="6366779" y="2683327"/>
            <a:ext cx="1845129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Picture 4" descr="Risultati immagini per docker icon">
            <a:extLst>
              <a:ext uri="{FF2B5EF4-FFF2-40B4-BE49-F238E27FC236}">
                <a16:creationId xmlns:a16="http://schemas.microsoft.com/office/drawing/2014/main" id="{71BF34D4-B522-4075-BBB1-09355416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136" y="4683577"/>
            <a:ext cx="782411" cy="7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63AEA73C-E6B4-4AE8-9142-E88003E1B24A}"/>
              </a:ext>
            </a:extLst>
          </p:cNvPr>
          <p:cNvSpPr/>
          <p:nvPr/>
        </p:nvSpPr>
        <p:spPr>
          <a:xfrm>
            <a:off x="6366778" y="4683577"/>
            <a:ext cx="1845129" cy="740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 descr="Risultati immagini per spring boot">
            <a:extLst>
              <a:ext uri="{FF2B5EF4-FFF2-40B4-BE49-F238E27FC236}">
                <a16:creationId xmlns:a16="http://schemas.microsoft.com/office/drawing/2014/main" id="{2E058A85-1812-4D19-ABD4-8CA597CB7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2" y="2710995"/>
            <a:ext cx="595993" cy="5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isultati immagini per mariadb icon">
            <a:extLst>
              <a:ext uri="{FF2B5EF4-FFF2-40B4-BE49-F238E27FC236}">
                <a16:creationId xmlns:a16="http://schemas.microsoft.com/office/drawing/2014/main" id="{DAEE9C4D-809A-41B9-B5FA-E5AA50F5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31" y="2722788"/>
            <a:ext cx="711620" cy="61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8C13140-B54C-4D69-842D-82019B886CC2}"/>
              </a:ext>
            </a:extLst>
          </p:cNvPr>
          <p:cNvSpPr/>
          <p:nvPr/>
        </p:nvSpPr>
        <p:spPr>
          <a:xfrm>
            <a:off x="1016454" y="2722788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30F57DB9-7153-4A67-8C24-BFB38CD174BF}"/>
              </a:ext>
            </a:extLst>
          </p:cNvPr>
          <p:cNvSpPr/>
          <p:nvPr/>
        </p:nvSpPr>
        <p:spPr>
          <a:xfrm>
            <a:off x="7502976" y="4038936"/>
            <a:ext cx="693964" cy="614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8771C98-FE7F-4E75-BFBC-EB4303BAF31B}"/>
              </a:ext>
            </a:extLst>
          </p:cNvPr>
          <p:cNvSpPr/>
          <p:nvPr/>
        </p:nvSpPr>
        <p:spPr>
          <a:xfrm>
            <a:off x="6388535" y="2696195"/>
            <a:ext cx="782411" cy="667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4" name="Picture 8" descr="Risultati immagini per redis icon">
            <a:extLst>
              <a:ext uri="{FF2B5EF4-FFF2-40B4-BE49-F238E27FC236}">
                <a16:creationId xmlns:a16="http://schemas.microsoft.com/office/drawing/2014/main" id="{9EF8E671-56C4-4DE7-BC9B-F673E469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48" y="4054927"/>
            <a:ext cx="539972" cy="53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tangolo 33">
            <a:extLst>
              <a:ext uri="{FF2B5EF4-FFF2-40B4-BE49-F238E27FC236}">
                <a16:creationId xmlns:a16="http://schemas.microsoft.com/office/drawing/2014/main" id="{85FCB296-4439-4746-A168-FB355C25C9E8}"/>
              </a:ext>
            </a:extLst>
          </p:cNvPr>
          <p:cNvSpPr/>
          <p:nvPr/>
        </p:nvSpPr>
        <p:spPr>
          <a:xfrm>
            <a:off x="2071006" y="4048123"/>
            <a:ext cx="709613" cy="5825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6" name="Picture 10" descr="Risultati immagini per nodejs icon">
            <a:extLst>
              <a:ext uri="{FF2B5EF4-FFF2-40B4-BE49-F238E27FC236}">
                <a16:creationId xmlns:a16="http://schemas.microsoft.com/office/drawing/2014/main" id="{C1BEF2E8-564D-4CFE-A773-2489DF33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63" y="4084167"/>
            <a:ext cx="970189" cy="52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Production Features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F0318-F736-4EAA-B8B9-836EB672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Horizontal</a:t>
            </a:r>
            <a:r>
              <a:rPr lang="it-IT" dirty="0"/>
              <a:t> Application </a:t>
            </a:r>
            <a:r>
              <a:rPr lang="it-IT" dirty="0" err="1"/>
              <a:t>Scaling</a:t>
            </a:r>
            <a:endParaRPr lang="it-IT" dirty="0"/>
          </a:p>
          <a:p>
            <a:r>
              <a:rPr lang="it-IT" dirty="0" err="1"/>
              <a:t>HealthChecks</a:t>
            </a:r>
            <a:endParaRPr lang="it-IT" dirty="0"/>
          </a:p>
          <a:p>
            <a:r>
              <a:rPr lang="it-IT" dirty="0"/>
              <a:t>Resource </a:t>
            </a:r>
            <a:r>
              <a:rPr lang="it-IT" dirty="0" err="1"/>
              <a:t>Quotas</a:t>
            </a:r>
            <a:endParaRPr lang="it-IT" dirty="0"/>
          </a:p>
          <a:p>
            <a:r>
              <a:rPr lang="it-IT" dirty="0"/>
              <a:t>Rolling Update</a:t>
            </a:r>
          </a:p>
          <a:p>
            <a:r>
              <a:rPr lang="it-IT" dirty="0" err="1"/>
              <a:t>Externalized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endParaRPr lang="it-IT" dirty="0"/>
          </a:p>
          <a:p>
            <a:r>
              <a:rPr lang="it-IT" dirty="0" err="1"/>
              <a:t>Secrets</a:t>
            </a:r>
            <a:r>
              <a:rPr lang="it-IT" dirty="0"/>
              <a:t> Handling</a:t>
            </a:r>
          </a:p>
          <a:p>
            <a:r>
              <a:rPr lang="it-IT" dirty="0" err="1"/>
              <a:t>Persistent</a:t>
            </a:r>
            <a:r>
              <a:rPr lang="it-IT" dirty="0"/>
              <a:t> </a:t>
            </a:r>
            <a:r>
              <a:rPr lang="it-IT" dirty="0" err="1"/>
              <a:t>Volumes</a:t>
            </a:r>
            <a:endParaRPr lang="it-IT" dirty="0"/>
          </a:p>
          <a:p>
            <a:r>
              <a:rPr lang="it-IT" dirty="0"/>
              <a:t>Network </a:t>
            </a:r>
            <a:r>
              <a:rPr lang="it-IT" dirty="0" err="1"/>
              <a:t>Segmentation</a:t>
            </a:r>
            <a:endParaRPr lang="it-IT" dirty="0"/>
          </a:p>
          <a:p>
            <a:r>
              <a:rPr lang="it-IT" dirty="0"/>
              <a:t>RBAC</a:t>
            </a:r>
          </a:p>
          <a:p>
            <a:r>
              <a:rPr lang="it-IT" dirty="0"/>
              <a:t>…</a:t>
            </a:r>
          </a:p>
          <a:p>
            <a:endParaRPr lang="it-IT" dirty="0"/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91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6B062-5F89-43F0-9CF2-B5B88BB8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Kubernetes Architecture</a:t>
            </a:r>
          </a:p>
        </p:txBody>
      </p:sp>
      <p:pic>
        <p:nvPicPr>
          <p:cNvPr id="1026" name="Picture 2" descr="CCM Kube Arch">
            <a:extLst>
              <a:ext uri="{FF2B5EF4-FFF2-40B4-BE49-F238E27FC236}">
                <a16:creationId xmlns:a16="http://schemas.microsoft.com/office/drawing/2014/main" id="{4D337FEF-DC3B-491D-BBEA-117A7B0D7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7" y="1859530"/>
            <a:ext cx="8650915" cy="374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isultati immagini per kubernetes logo">
            <a:extLst>
              <a:ext uri="{FF2B5EF4-FFF2-40B4-BE49-F238E27FC236}">
                <a16:creationId xmlns:a16="http://schemas.microsoft.com/office/drawing/2014/main" id="{A8E08D4B-B952-4C8C-888E-0A96866E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3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3EB2-CCD3-4263-8C51-13A0788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Namespace</a:t>
            </a:r>
          </a:p>
        </p:txBody>
      </p:sp>
      <p:pic>
        <p:nvPicPr>
          <p:cNvPr id="2052" name="Picture 4" descr="Risultati immagini per kubernetes logo">
            <a:extLst>
              <a:ext uri="{FF2B5EF4-FFF2-40B4-BE49-F238E27FC236}">
                <a16:creationId xmlns:a16="http://schemas.microsoft.com/office/drawing/2014/main" id="{2EF0C7C2-B372-4C6C-8620-3476E8ABB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59" y="379411"/>
            <a:ext cx="3868511" cy="83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C9B20DA-1797-4AAC-A9FE-0AB03362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pPr fontAlgn="base"/>
            <a:r>
              <a:rPr lang="en-US" sz="2000" dirty="0"/>
              <a:t>Namespaces are a logical cluster or environment, and are the primary method of partitioning a cluster or scoping access.</a:t>
            </a:r>
          </a:p>
          <a:p>
            <a:pPr fontAlgn="base"/>
            <a:endParaRPr lang="en-US" dirty="0"/>
          </a:p>
          <a:p>
            <a:pPr fontAlgn="base"/>
            <a:endParaRPr lang="it-IT" dirty="0"/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kubectl</a:t>
            </a:r>
            <a:r>
              <a:rPr lang="en-US" dirty="0">
                <a:latin typeface="Consolas" panose="020B0609020204030204" pitchFamily="49" charset="0"/>
              </a:rPr>
              <a:t> get namespaces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NAME          STATUS    AGE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</a:rPr>
              <a:t>default    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-system   Active    1d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</a:rPr>
              <a:t>kube</a:t>
            </a:r>
            <a:r>
              <a:rPr lang="en-US" dirty="0">
                <a:latin typeface="Consolas" panose="020B0609020204030204" pitchFamily="49" charset="0"/>
              </a:rPr>
              <a:t>-public   Active    1d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422E60A-606E-4548-91B7-CD050F53392F}"/>
              </a:ext>
            </a:extLst>
          </p:cNvPr>
          <p:cNvSpPr/>
          <p:nvPr/>
        </p:nvSpPr>
        <p:spPr>
          <a:xfrm>
            <a:off x="706211" y="2808514"/>
            <a:ext cx="3788228" cy="204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95193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2292</TotalTime>
  <Words>557</Words>
  <Application>Microsoft Office PowerPoint</Application>
  <PresentationFormat>Widescreen</PresentationFormat>
  <Paragraphs>163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Consolas</vt:lpstr>
      <vt:lpstr>Trebuchet MS</vt:lpstr>
      <vt:lpstr>Wingdings 3</vt:lpstr>
      <vt:lpstr>Sfaccettatura</vt:lpstr>
      <vt:lpstr>Presentazione standard di PowerPoint</vt:lpstr>
      <vt:lpstr>Fabio Sforza</vt:lpstr>
      <vt:lpstr>Presentazione standard di PowerPoint</vt:lpstr>
      <vt:lpstr>What is Kubernetes?</vt:lpstr>
      <vt:lpstr>Kubernetes Cluster</vt:lpstr>
      <vt:lpstr>Kubernetes Cluster</vt:lpstr>
      <vt:lpstr>Production Features</vt:lpstr>
      <vt:lpstr>Kubernetes Architecture</vt:lpstr>
      <vt:lpstr>Namespace</vt:lpstr>
      <vt:lpstr>Pod</vt:lpstr>
      <vt:lpstr>Workloads</vt:lpstr>
      <vt:lpstr>ReplicaSet</vt:lpstr>
      <vt:lpstr>Deployment</vt:lpstr>
      <vt:lpstr>Persistent Volume</vt:lpstr>
      <vt:lpstr>Persistent Volumes Claim</vt:lpstr>
      <vt:lpstr>Persistent Volumes Claim</vt:lpstr>
      <vt:lpstr>Service</vt:lpstr>
      <vt:lpstr>Service ClusterIP</vt:lpstr>
      <vt:lpstr>Configuration</vt:lpstr>
      <vt:lpstr>ConfigMap</vt:lpstr>
      <vt:lpstr>Secret</vt:lpstr>
      <vt:lpstr>Ingress</vt:lpstr>
      <vt:lpstr>Ingress</vt:lpstr>
      <vt:lpstr>Backup</vt:lpstr>
      <vt:lpstr>Service NodePort</vt:lpstr>
      <vt:lpstr>Service NodePort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Sforza</dc:creator>
  <cp:lastModifiedBy>Fabio Sforza</cp:lastModifiedBy>
  <cp:revision>37</cp:revision>
  <dcterms:created xsi:type="dcterms:W3CDTF">2019-01-12T15:32:59Z</dcterms:created>
  <dcterms:modified xsi:type="dcterms:W3CDTF">2019-04-13T17:09:53Z</dcterms:modified>
</cp:coreProperties>
</file>