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76" r:id="rId9"/>
    <p:sldId id="262" r:id="rId10"/>
    <p:sldId id="261" r:id="rId11"/>
    <p:sldId id="264" r:id="rId12"/>
    <p:sldId id="263" r:id="rId13"/>
    <p:sldId id="265" r:id="rId14"/>
    <p:sldId id="266" r:id="rId15"/>
    <p:sldId id="272" r:id="rId16"/>
    <p:sldId id="269" r:id="rId17"/>
    <p:sldId id="270" r:id="rId18"/>
    <p:sldId id="271" r:id="rId19"/>
    <p:sldId id="277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2331055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Atomic unit</a:t>
            </a:r>
            <a:r>
              <a:rPr lang="en-US" sz="2000" dirty="0"/>
              <a:t> or smallest “</a:t>
            </a:r>
            <a:r>
              <a:rPr lang="en-US" sz="2000" i="1" dirty="0"/>
              <a:t>unit of work</a:t>
            </a:r>
            <a:r>
              <a:rPr lang="en-US" sz="2000" dirty="0"/>
              <a:t>” of Kubernetes.</a:t>
            </a:r>
          </a:p>
          <a:p>
            <a:r>
              <a:rPr lang="en-US" sz="2000" dirty="0"/>
              <a:t>Pods are </a:t>
            </a:r>
            <a:r>
              <a:rPr lang="en-US" sz="2000" b="1" dirty="0"/>
              <a:t>one or MORE containers</a:t>
            </a:r>
            <a:r>
              <a:rPr lang="en-US" sz="2000" dirty="0"/>
              <a:t> that share volumes, a network, and are a part of a </a:t>
            </a:r>
            <a:r>
              <a:rPr lang="en-US" sz="2000" b="1" dirty="0"/>
              <a:t>single context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Workloads are higher level objects that manage Pods.</a:t>
            </a:r>
          </a:p>
          <a:p>
            <a:endParaRPr lang="en-US" sz="2000" dirty="0"/>
          </a:p>
          <a:p>
            <a:pPr lvl="1"/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b="1" dirty="0"/>
              <a:t>Deployment</a:t>
            </a:r>
          </a:p>
          <a:p>
            <a:pPr lvl="1"/>
            <a:r>
              <a:rPr lang="en-US" sz="1800" b="1" dirty="0" err="1"/>
              <a:t>StatefulSet</a:t>
            </a:r>
            <a:endParaRPr lang="en-US" sz="1800" b="1" dirty="0"/>
          </a:p>
          <a:p>
            <a:pPr lvl="1"/>
            <a:r>
              <a:rPr lang="en-US" sz="1800" b="1" dirty="0" err="1"/>
              <a:t>DaemonSet</a:t>
            </a:r>
            <a:endParaRPr lang="en-US" sz="1800" b="1" dirty="0"/>
          </a:p>
          <a:p>
            <a:pPr lvl="1"/>
            <a:r>
              <a:rPr lang="en-US" sz="1800" b="1" dirty="0"/>
              <a:t>Job</a:t>
            </a:r>
          </a:p>
          <a:p>
            <a:pPr lvl="1"/>
            <a:r>
              <a:rPr lang="en-US" sz="1800" b="1" dirty="0" err="1"/>
              <a:t>CronJob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Primary method of managing pod replicas and their lifecycle.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Includes their scheduling, scaling, and deletion.</a:t>
            </a:r>
          </a:p>
          <a:p>
            <a:pPr fontAlgn="base"/>
            <a:endParaRPr lang="en-US" sz="2000" dirty="0"/>
          </a:p>
          <a:p>
            <a:r>
              <a:rPr lang="en-US" sz="2000" dirty="0"/>
              <a:t>Their job is simple: </a:t>
            </a:r>
            <a:r>
              <a:rPr lang="en-US" sz="2000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Declarative method of managing Pods via </a:t>
            </a:r>
            <a:r>
              <a:rPr lang="en-US" sz="2000" b="1" dirty="0" err="1"/>
              <a:t>ReplicaSets</a:t>
            </a:r>
            <a:r>
              <a:rPr lang="en-US" sz="2000" b="1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set of routing rules that defines how to access the Pods. </a:t>
            </a:r>
          </a:p>
          <a:p>
            <a:pPr fontAlgn="base"/>
            <a:endParaRPr lang="en-US" sz="2000" b="1" dirty="0"/>
          </a:p>
          <a:p>
            <a:pPr lvl="1" fontAlgn="base"/>
            <a:r>
              <a:rPr lang="it-IT" sz="1800" b="1" dirty="0" err="1"/>
              <a:t>ClusterIP</a:t>
            </a:r>
            <a:r>
              <a:rPr lang="it-IT" sz="1800" b="1" dirty="0"/>
              <a:t> (default)</a:t>
            </a:r>
          </a:p>
          <a:p>
            <a:pPr lvl="1" fontAlgn="base"/>
            <a:r>
              <a:rPr lang="it-IT" sz="1800" b="1" dirty="0" err="1"/>
              <a:t>NodePort</a:t>
            </a:r>
            <a:endParaRPr lang="it-IT" sz="1800" b="1" dirty="0"/>
          </a:p>
          <a:p>
            <a:pPr lvl="1" fontAlgn="base"/>
            <a:r>
              <a:rPr lang="it-IT" sz="1800" b="1" dirty="0" err="1"/>
              <a:t>LoadBalancer</a:t>
            </a:r>
            <a:endParaRPr lang="it-IT" sz="1800" b="1" dirty="0"/>
          </a:p>
          <a:p>
            <a:pPr lvl="1" fontAlgn="base"/>
            <a:r>
              <a:rPr lang="it-IT" sz="1800" b="1" dirty="0" err="1"/>
              <a:t>ExternalName</a:t>
            </a:r>
            <a:endParaRPr lang="it-IT" sz="18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085"/>
            <a:ext cx="8596668" cy="3880773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 err="1"/>
              <a:t>ClusterIP</a:t>
            </a:r>
            <a:r>
              <a:rPr lang="en-US" sz="2000" dirty="0"/>
              <a:t> services exposes a service on a strictly cluster internal virtual IP.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9A58080-64A7-4773-8733-68B0A735FB22}"/>
              </a:ext>
            </a:extLst>
          </p:cNvPr>
          <p:cNvSpPr/>
          <p:nvPr/>
        </p:nvSpPr>
        <p:spPr>
          <a:xfrm>
            <a:off x="3531037" y="295806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D908CC7-E079-485D-8DF2-769CE77E6B17}"/>
              </a:ext>
            </a:extLst>
          </p:cNvPr>
          <p:cNvSpPr/>
          <p:nvPr/>
        </p:nvSpPr>
        <p:spPr>
          <a:xfrm>
            <a:off x="5750361" y="296520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B66F28-19FF-40E6-8E79-B81E16A30D58}"/>
              </a:ext>
            </a:extLst>
          </p:cNvPr>
          <p:cNvSpPr txBox="1"/>
          <p:nvPr/>
        </p:nvSpPr>
        <p:spPr>
          <a:xfrm>
            <a:off x="4198775" y="544320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8" name="Picture 2" descr="Risultati immagini per spring boot">
            <a:extLst>
              <a:ext uri="{FF2B5EF4-FFF2-40B4-BE49-F238E27FC236}">
                <a16:creationId xmlns:a16="http://schemas.microsoft.com/office/drawing/2014/main" id="{02326D37-0351-445A-AAE9-6E46A66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70" y="298301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5FC335-6C55-4CDB-99B6-503FDB26C047}"/>
              </a:ext>
            </a:extLst>
          </p:cNvPr>
          <p:cNvSpPr/>
          <p:nvPr/>
        </p:nvSpPr>
        <p:spPr>
          <a:xfrm>
            <a:off x="3596352" y="299480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E1B21B-0BA9-4A18-9925-0CAD7FBB27D0}"/>
              </a:ext>
            </a:extLst>
          </p:cNvPr>
          <p:cNvSpPr txBox="1"/>
          <p:nvPr/>
        </p:nvSpPr>
        <p:spPr>
          <a:xfrm>
            <a:off x="3531037" y="351142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F35CB6-D228-40DF-A8ED-ADAF75E2126A}"/>
              </a:ext>
            </a:extLst>
          </p:cNvPr>
          <p:cNvSpPr txBox="1"/>
          <p:nvPr/>
        </p:nvSpPr>
        <p:spPr>
          <a:xfrm>
            <a:off x="4094374" y="373128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412216A-C046-4D8D-B680-7AE3EF78BCC0}"/>
              </a:ext>
            </a:extLst>
          </p:cNvPr>
          <p:cNvSpPr/>
          <p:nvPr/>
        </p:nvSpPr>
        <p:spPr>
          <a:xfrm>
            <a:off x="4163114" y="373128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ED0E022-3909-4835-928A-5D926765846D}"/>
              </a:ext>
            </a:extLst>
          </p:cNvPr>
          <p:cNvSpPr/>
          <p:nvPr/>
        </p:nvSpPr>
        <p:spPr>
          <a:xfrm>
            <a:off x="4265820" y="544320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B759D24-2802-4798-B34E-936E97BD9A35}"/>
              </a:ext>
            </a:extLst>
          </p:cNvPr>
          <p:cNvSpPr txBox="1"/>
          <p:nvPr/>
        </p:nvSpPr>
        <p:spPr>
          <a:xfrm>
            <a:off x="6412937" y="543140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4BBC1F4-794C-4DA3-94A7-CD8CDE60651D}"/>
              </a:ext>
            </a:extLst>
          </p:cNvPr>
          <p:cNvSpPr/>
          <p:nvPr/>
        </p:nvSpPr>
        <p:spPr>
          <a:xfrm>
            <a:off x="6483247" y="5447752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AE1E71-2765-4AAF-9809-675834783068}"/>
              </a:ext>
            </a:extLst>
          </p:cNvPr>
          <p:cNvSpPr txBox="1"/>
          <p:nvPr/>
        </p:nvSpPr>
        <p:spPr>
          <a:xfrm>
            <a:off x="3815215" y="571658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D8DCA5-8CFB-4109-B49A-2C1CFC2B4CB4}"/>
              </a:ext>
            </a:extLst>
          </p:cNvPr>
          <p:cNvSpPr txBox="1"/>
          <p:nvPr/>
        </p:nvSpPr>
        <p:spPr>
          <a:xfrm>
            <a:off x="6072446" y="570126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AA017AB-8891-4CBD-AD32-D3C7242A76F9}"/>
              </a:ext>
            </a:extLst>
          </p:cNvPr>
          <p:cNvSpPr/>
          <p:nvPr/>
        </p:nvSpPr>
        <p:spPr>
          <a:xfrm>
            <a:off x="1413055" y="295512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81386A-980C-44F4-8476-9E22945C22D5}"/>
              </a:ext>
            </a:extLst>
          </p:cNvPr>
          <p:cNvSpPr txBox="1"/>
          <p:nvPr/>
        </p:nvSpPr>
        <p:spPr>
          <a:xfrm>
            <a:off x="2080793" y="544026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89E7FB1-D296-4AA2-9911-D89CEBBA0CC3}"/>
              </a:ext>
            </a:extLst>
          </p:cNvPr>
          <p:cNvSpPr/>
          <p:nvPr/>
        </p:nvSpPr>
        <p:spPr>
          <a:xfrm>
            <a:off x="2147838" y="5440267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A4D794-02CC-488D-9958-33428CC653EA}"/>
              </a:ext>
            </a:extLst>
          </p:cNvPr>
          <p:cNvSpPr txBox="1"/>
          <p:nvPr/>
        </p:nvSpPr>
        <p:spPr>
          <a:xfrm>
            <a:off x="1697233" y="571364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E13C350-07B1-4FE3-A3C0-DA7DFDD2613D}"/>
              </a:ext>
            </a:extLst>
          </p:cNvPr>
          <p:cNvSpPr/>
          <p:nvPr/>
        </p:nvSpPr>
        <p:spPr>
          <a:xfrm>
            <a:off x="6636529" y="299480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6176A9A-BF6F-4D67-8D66-084BF76CA670}"/>
              </a:ext>
            </a:extLst>
          </p:cNvPr>
          <p:cNvSpPr/>
          <p:nvPr/>
        </p:nvSpPr>
        <p:spPr>
          <a:xfrm>
            <a:off x="7203291" y="373128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9248FD-BED3-4BF2-8F04-5D9197C9E78B}"/>
              </a:ext>
            </a:extLst>
          </p:cNvPr>
          <p:cNvSpPr txBox="1"/>
          <p:nvPr/>
        </p:nvSpPr>
        <p:spPr>
          <a:xfrm>
            <a:off x="7133239" y="371040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25" name="Picture 2" descr="Risultati immagini per mysql icon">
            <a:extLst>
              <a:ext uri="{FF2B5EF4-FFF2-40B4-BE49-F238E27FC236}">
                <a16:creationId xmlns:a16="http://schemas.microsoft.com/office/drawing/2014/main" id="{C4118678-27ED-48AE-9249-5175585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03" y="2989362"/>
            <a:ext cx="560703" cy="5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mbo 25">
            <a:extLst>
              <a:ext uri="{FF2B5EF4-FFF2-40B4-BE49-F238E27FC236}">
                <a16:creationId xmlns:a16="http://schemas.microsoft.com/office/drawing/2014/main" id="{32CD862F-1C78-4C4F-9F94-163102AFAC00}"/>
              </a:ext>
            </a:extLst>
          </p:cNvPr>
          <p:cNvSpPr/>
          <p:nvPr/>
        </p:nvSpPr>
        <p:spPr>
          <a:xfrm>
            <a:off x="4887744" y="3582246"/>
            <a:ext cx="1374852" cy="13208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BE79887-D0B3-4495-8E08-63CB1618AEE9}"/>
              </a:ext>
            </a:extLst>
          </p:cNvPr>
          <p:cNvSpPr txBox="1"/>
          <p:nvPr/>
        </p:nvSpPr>
        <p:spPr>
          <a:xfrm>
            <a:off x="5222105" y="402168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mysql</a:t>
            </a:r>
            <a:endParaRPr lang="it-IT" sz="1200" dirty="0"/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F12F91A-6A7D-474F-A1D9-22A9BAAD26D4}"/>
              </a:ext>
            </a:extLst>
          </p:cNvPr>
          <p:cNvSpPr/>
          <p:nvPr/>
        </p:nvSpPr>
        <p:spPr>
          <a:xfrm>
            <a:off x="4887744" y="4924880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10.108.134.167:3306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mysql:3306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7D5192B-2CF4-4743-ABEE-03D6239B02E4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4510752" y="3364984"/>
            <a:ext cx="376992" cy="1780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DF551C5-FE9F-4FD9-9B2C-53F5F3EE16A9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>
          <a:xfrm flipV="1">
            <a:off x="6412937" y="3972014"/>
            <a:ext cx="960111" cy="11737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0D84A4C-5F2D-40C0-BF21-8526C6FED0E5}"/>
              </a:ext>
            </a:extLst>
          </p:cNvPr>
          <p:cNvSpPr txBox="1"/>
          <p:nvPr/>
        </p:nvSpPr>
        <p:spPr>
          <a:xfrm>
            <a:off x="6579549" y="345910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192.168.0.87</a:t>
            </a:r>
          </a:p>
        </p:txBody>
      </p:sp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Kubernetes has an integrated pattern for decoupling configuration from application or container.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pattern makes use of two Kubernetes components: </a:t>
            </a:r>
            <a:r>
              <a:rPr lang="en-US" sz="2000" b="1" dirty="0" err="1"/>
              <a:t>ConfigMaps</a:t>
            </a:r>
            <a:r>
              <a:rPr lang="en-US" sz="2000" dirty="0"/>
              <a:t> and </a:t>
            </a:r>
            <a:r>
              <a:rPr lang="en-US" sz="2000" b="1" dirty="0"/>
              <a:t>Secrets.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Externalized data stored within </a:t>
            </a:r>
            <a:r>
              <a:rPr lang="en-US" sz="2000" dirty="0" err="1"/>
              <a:t>kubernetes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referenced through several different means:</a:t>
            </a:r>
          </a:p>
          <a:p>
            <a:pPr lvl="1" fontAlgn="base"/>
            <a:r>
              <a:rPr lang="en-US" sz="1800" dirty="0"/>
              <a:t>environment variable</a:t>
            </a:r>
          </a:p>
          <a:p>
            <a:pPr lvl="1" fontAlgn="base"/>
            <a:r>
              <a:rPr lang="en-US" sz="1800" dirty="0"/>
              <a:t>a command line argument (via env var)</a:t>
            </a:r>
          </a:p>
          <a:p>
            <a:pPr lvl="1" fontAlgn="base"/>
            <a:r>
              <a:rPr lang="en-US" sz="1800" dirty="0"/>
              <a:t>injected as a file into a volume mount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000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Functionally identical to a </a:t>
            </a:r>
            <a:r>
              <a:rPr lang="en-US" sz="2000" dirty="0" err="1"/>
              <a:t>ConfigMap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Stored as </a:t>
            </a:r>
            <a:r>
              <a:rPr lang="en-US" sz="2000" b="1" dirty="0"/>
              <a:t>base64 encoded content.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41058-154A-4912-B219-3EFCF11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9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Fabio Sforza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/>
              <a:t>I Work in Relatech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Engineer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I'm</a:t>
            </a:r>
            <a:r>
              <a:rPr lang="it-IT" dirty="0"/>
              <a:t> a </a:t>
            </a:r>
            <a:r>
              <a:rPr lang="it-IT" dirty="0" err="1"/>
              <a:t>sofa</a:t>
            </a:r>
            <a:r>
              <a:rPr lang="it-IT" dirty="0"/>
              <a:t> sportsman</a:t>
            </a:r>
          </a:p>
          <a:p>
            <a:endParaRPr lang="it-IT" dirty="0"/>
          </a:p>
          <a:p>
            <a:r>
              <a:rPr lang="en-US" dirty="0"/>
              <a:t>I'm a wasted talent in baking</a:t>
            </a:r>
            <a:endParaRPr lang="it-IT" b="1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'immagine puÃ² contenere: 2 persone, persone sedute e barba">
            <a:extLst>
              <a:ext uri="{FF2B5EF4-FFF2-40B4-BE49-F238E27FC236}">
                <a16:creationId xmlns:a16="http://schemas.microsoft.com/office/drawing/2014/main" id="{EE4AC702-C8C6-4AA5-87E9-B18074C3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9" y="1401262"/>
            <a:ext cx="3665365" cy="36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Exposes a port on every node’s IP.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Port can either be statically defined, or dynamically taken from a range between </a:t>
            </a:r>
            <a:r>
              <a:rPr lang="en-US" sz="2000" b="1" dirty="0"/>
              <a:t>30000-32767</a:t>
            </a:r>
            <a:r>
              <a:rPr lang="en-US" sz="2000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D21653-F419-43D7-A75B-10012B405911}"/>
              </a:ext>
            </a:extLst>
          </p:cNvPr>
          <p:cNvSpPr txBox="1"/>
          <p:nvPr/>
        </p:nvSpPr>
        <p:spPr>
          <a:xfrm>
            <a:off x="4736475" y="42408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3405648" y="3973435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3475957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5587937" y="399452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5649601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C158BE-CDBF-4B21-A757-F0545FEE91F3}"/>
              </a:ext>
            </a:extLst>
          </p:cNvPr>
          <p:cNvSpPr/>
          <p:nvPr/>
        </p:nvSpPr>
        <p:spPr>
          <a:xfrm>
            <a:off x="4788338" y="427251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350B496-FD2B-4876-BC3A-9F2F5DE3681C}"/>
              </a:ext>
            </a:extLst>
          </p:cNvPr>
          <p:cNvSpPr txBox="1"/>
          <p:nvPr/>
        </p:nvSpPr>
        <p:spPr>
          <a:xfrm>
            <a:off x="6951261" y="425020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B0EE67B-9E70-4BCE-860C-0A74DFB47985}"/>
              </a:ext>
            </a:extLst>
          </p:cNvPr>
          <p:cNvSpPr/>
          <p:nvPr/>
        </p:nvSpPr>
        <p:spPr>
          <a:xfrm>
            <a:off x="7007206" y="4281830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pic>
        <p:nvPicPr>
          <p:cNvPr id="12292" name="Picture 4" descr="Risultati immagini per users icon">
            <a:extLst>
              <a:ext uri="{FF2B5EF4-FFF2-40B4-BE49-F238E27FC236}">
                <a16:creationId xmlns:a16="http://schemas.microsoft.com/office/drawing/2014/main" id="{7639D425-8E4E-447F-891F-BDF5B4F7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61" y="5403069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32260B-199D-4324-A0F5-3B2640AEE2A9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H="1" flipV="1">
            <a:off x="4203603" y="2564141"/>
            <a:ext cx="3024039" cy="171768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CA76A23-B5AC-4AE9-948C-9FCFCA1ACC6C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H="1" flipV="1">
            <a:off x="4203603" y="2564141"/>
            <a:ext cx="805171" cy="170837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06CB3B6-BAFC-4943-B4E7-9E9DFE287041}"/>
              </a:ext>
            </a:extLst>
          </p:cNvPr>
          <p:cNvCxnSpPr>
            <a:cxnSpLocks/>
            <a:stCxn id="12292" idx="0"/>
            <a:endCxn id="40" idx="2"/>
          </p:cNvCxnSpPr>
          <p:nvPr/>
        </p:nvCxnSpPr>
        <p:spPr>
          <a:xfrm flipV="1">
            <a:off x="5008774" y="4495586"/>
            <a:ext cx="2218868" cy="90748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8679D-01E4-4196-AABC-C1763B1292F9}"/>
              </a:ext>
            </a:extLst>
          </p:cNvPr>
          <p:cNvCxnSpPr>
            <a:cxnSpLocks/>
            <a:stCxn id="12292" idx="0"/>
            <a:endCxn id="7" idx="2"/>
          </p:cNvCxnSpPr>
          <p:nvPr/>
        </p:nvCxnSpPr>
        <p:spPr>
          <a:xfrm flipV="1">
            <a:off x="5008774" y="4486275"/>
            <a:ext cx="0" cy="91679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4FC1145-D13A-4F46-A992-C445AA26BA74}"/>
              </a:ext>
            </a:extLst>
          </p:cNvPr>
          <p:cNvSpPr txBox="1"/>
          <p:nvPr/>
        </p:nvSpPr>
        <p:spPr>
          <a:xfrm>
            <a:off x="2618493" y="42379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237505" y="399258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1315160" y="401174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DCC1EE32-A055-4184-9929-1DCAB3D65E51}"/>
              </a:ext>
            </a:extLst>
          </p:cNvPr>
          <p:cNvSpPr/>
          <p:nvPr/>
        </p:nvSpPr>
        <p:spPr>
          <a:xfrm>
            <a:off x="2670356" y="426957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ABBC4CF5-01D5-40C0-972B-55ABBD8BB997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2911202" y="2522388"/>
            <a:ext cx="1278774" cy="171556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918F15D-6D92-4CA9-9513-A64FC886FCDC}"/>
              </a:ext>
            </a:extLst>
          </p:cNvPr>
          <p:cNvCxnSpPr>
            <a:cxnSpLocks/>
            <a:stCxn id="12292" idx="0"/>
            <a:endCxn id="66" idx="2"/>
          </p:cNvCxnSpPr>
          <p:nvPr/>
        </p:nvCxnSpPr>
        <p:spPr>
          <a:xfrm flipH="1" flipV="1">
            <a:off x="2890792" y="4483335"/>
            <a:ext cx="2117982" cy="91973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3AlJxaA4lVSUyvmb7i39jvhbgYa73IurAFRP9pfxYghQ9jb3XnyE6BciLnXBKWPHkfGWY9qZsVeCJDEQddfImegAu-faRIRB9wrjN7EwcCjXTcPJJ7qeu6kQAASfeonjnEmQyaJZmBRqXUCujszgmBBUt-jtsfeTWconIS7xzjmkvU8uSHcPq4Ya-qotrh6l9N4lHeDi7xtjYCeXpRdtPdqcufDNI4cdiF5yvZZVS0A55Dk0nnZxC610ybV5nuLgAPqSQkatlXXnp_ruMM25bLMVJ81857OJrbshgrnKFusVbsKNxddt9SwRHrWxDru2xiIsmX7KD2nUQJxkJveYDov5GzEU5FMW7nn0f101AkCZYuXzuMk1WvhpYdEBS-tZ3TG6zad20QcARaF6_n0Y8_Dbse5goAXuoq0Si98MPIUU5Mm6bQGkrlS-WtkYVM7aN0S6fvlAkiKYyp-S2tEYYkUuIM7R5WR_KJ8444JZ7gYPLpi_jfco1hJRT5q_0Aly0YdKIu9xP7XcH1xgYm8wlo2E88ghU3YdgMtTsgg_AaJycODruECx4LuHxyUPKRmSw9HV-0kKAYdZIEV8cqfFNIwbziqXq3EFZ1qGwj8acGtAws75Huuc2bXqY5UXjIZ9HILk5ZJEt798IwYEHLOfM8MyRNRnoWE=w1250-h937-no">
            <a:extLst>
              <a:ext uri="{FF2B5EF4-FFF2-40B4-BE49-F238E27FC236}">
                <a16:creationId xmlns:a16="http://schemas.microsoft.com/office/drawing/2014/main" id="{AC483B3E-FAEC-4E57-8BD1-DA2DE0035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4969" b="18230"/>
          <a:stretch/>
        </p:blipFill>
        <p:spPr bwMode="auto">
          <a:xfrm>
            <a:off x="1670854" y="1208315"/>
            <a:ext cx="7108825" cy="47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Project</a:t>
            </a:r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Google, with name </a:t>
            </a:r>
            <a:r>
              <a:rPr lang="it-IT" b="1" dirty="0"/>
              <a:t>Borg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</a:t>
            </a:r>
            <a:r>
              <a:rPr lang="it-IT" b="1" dirty="0"/>
              <a:t>CNCF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b="1" dirty="0"/>
              <a:t>Go</a:t>
            </a:r>
          </a:p>
          <a:p>
            <a:endParaRPr lang="it-IT" b="1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Container Orchestrator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Autoscaling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6B062-5F89-43F0-9CF2-B5B88BB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Architecture</a:t>
            </a:r>
          </a:p>
        </p:txBody>
      </p:sp>
      <p:pic>
        <p:nvPicPr>
          <p:cNvPr id="1026" name="Picture 2" descr="CCM Kube Arch">
            <a:extLst>
              <a:ext uri="{FF2B5EF4-FFF2-40B4-BE49-F238E27FC236}">
                <a16:creationId xmlns:a16="http://schemas.microsoft.com/office/drawing/2014/main" id="{4D337FEF-DC3B-491D-BBEA-117A7B0D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7" y="1859530"/>
            <a:ext cx="8650915" cy="37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sz="2000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1934</TotalTime>
  <Words>451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Fabio Sforza</vt:lpstr>
      <vt:lpstr>Presentazione standard di PowerPoint</vt:lpstr>
      <vt:lpstr>What is Kubernetes?</vt:lpstr>
      <vt:lpstr>Kubernetes Cluster</vt:lpstr>
      <vt:lpstr>Kubernetes Cluster</vt:lpstr>
      <vt:lpstr>Production Features</vt:lpstr>
      <vt:lpstr>Kubernetes Architecture</vt:lpstr>
      <vt:lpstr>Namespace</vt:lpstr>
      <vt:lpstr>Pod</vt:lpstr>
      <vt:lpstr>Workloads</vt:lpstr>
      <vt:lpstr>ReplicaSet</vt:lpstr>
      <vt:lpstr>Deployment</vt:lpstr>
      <vt:lpstr>Service</vt:lpstr>
      <vt:lpstr>Service ClusterIP</vt:lpstr>
      <vt:lpstr>Configuration</vt:lpstr>
      <vt:lpstr>ConfigMap</vt:lpstr>
      <vt:lpstr>Secret</vt:lpstr>
      <vt:lpstr>Backup</vt:lpstr>
      <vt:lpstr>Service NodePort</vt:lpstr>
      <vt:lpstr>Service NodePort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25</cp:revision>
  <dcterms:created xsi:type="dcterms:W3CDTF">2019-01-12T15:32:59Z</dcterms:created>
  <dcterms:modified xsi:type="dcterms:W3CDTF">2019-04-09T21:22:00Z</dcterms:modified>
</cp:coreProperties>
</file>