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4" r:id="rId5"/>
    <p:sldId id="258" r:id="rId6"/>
    <p:sldId id="259" r:id="rId7"/>
    <p:sldId id="260" r:id="rId8"/>
    <p:sldId id="262" r:id="rId9"/>
    <p:sldId id="261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kubernetes logo">
            <a:extLst>
              <a:ext uri="{FF2B5EF4-FFF2-40B4-BE49-F238E27FC236}">
                <a16:creationId xmlns:a16="http://schemas.microsoft.com/office/drawing/2014/main" id="{0FBD18C7-65CD-4A0E-9231-D07F443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52" y="2331055"/>
            <a:ext cx="4755696" cy="24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0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Workloads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Workloads are higher level objects that manage Pods.</a:t>
            </a:r>
          </a:p>
          <a:p>
            <a:endParaRPr lang="en-US" sz="2000" dirty="0"/>
          </a:p>
          <a:p>
            <a:pPr lvl="1"/>
            <a:r>
              <a:rPr lang="en-US" sz="1800" b="1" dirty="0" err="1"/>
              <a:t>ReplicaSet</a:t>
            </a:r>
            <a:endParaRPr lang="en-US" sz="1800" b="1" dirty="0"/>
          </a:p>
          <a:p>
            <a:pPr lvl="1"/>
            <a:r>
              <a:rPr lang="en-US" sz="1800" b="1" dirty="0"/>
              <a:t>Deployment</a:t>
            </a:r>
          </a:p>
          <a:p>
            <a:pPr lvl="1"/>
            <a:r>
              <a:rPr lang="en-US" sz="1800" b="1" dirty="0" err="1"/>
              <a:t>StatefulSet</a:t>
            </a:r>
            <a:endParaRPr lang="en-US" sz="1800" b="1" dirty="0"/>
          </a:p>
          <a:p>
            <a:pPr lvl="1"/>
            <a:r>
              <a:rPr lang="en-US" sz="1800" b="1" dirty="0" err="1"/>
              <a:t>DaemonSet</a:t>
            </a:r>
            <a:endParaRPr lang="en-US" sz="1800" b="1" dirty="0"/>
          </a:p>
          <a:p>
            <a:pPr lvl="1"/>
            <a:r>
              <a:rPr lang="en-US" sz="1800" b="1" dirty="0"/>
              <a:t>Job</a:t>
            </a:r>
          </a:p>
          <a:p>
            <a:pPr lvl="1"/>
            <a:r>
              <a:rPr lang="en-US" sz="1800" b="1" dirty="0" err="1"/>
              <a:t>CronJob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12923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ReplicaSet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Primary method of managing pod replicas and their lifecycle.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Includes their scheduling, scaling, and deletion.</a:t>
            </a:r>
          </a:p>
          <a:p>
            <a:pPr fontAlgn="base"/>
            <a:endParaRPr lang="en-US" sz="2000" dirty="0"/>
          </a:p>
          <a:p>
            <a:r>
              <a:rPr lang="en-US" sz="2000" dirty="0"/>
              <a:t>Their job is simple: </a:t>
            </a:r>
            <a:r>
              <a:rPr lang="en-US" sz="2000" b="1" dirty="0"/>
              <a:t>Always ensure the desired number of pods are running.</a:t>
            </a:r>
          </a:p>
          <a:p>
            <a:endParaRPr lang="en-US" b="1" dirty="0"/>
          </a:p>
          <a:p>
            <a:endParaRPr lang="it-IT" dirty="0"/>
          </a:p>
        </p:txBody>
      </p:sp>
      <p:pic>
        <p:nvPicPr>
          <p:cNvPr id="11267" name="Picture 3" descr="https://lh6.googleusercontent.com/Z5OZJBmzkkyDFocpT-al7jcHknpwq0-0DiqYcaVk82tMHeaCMdrr303r_mCu536COnsfFJBlJr_-A7lzrChhHDJgmbL796NzVY5fpohsxjrVyzAML1J30poR7B-lCzvhwOntpd57nUA">
            <a:extLst>
              <a:ext uri="{FF2B5EF4-FFF2-40B4-BE49-F238E27FC236}">
                <a16:creationId xmlns:a16="http://schemas.microsoft.com/office/drawing/2014/main" id="{55C94646-1725-4D64-A58C-37F116E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17" y="5126825"/>
            <a:ext cx="5299301" cy="9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4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Declarative method of managing Pods via </a:t>
            </a:r>
            <a:r>
              <a:rPr lang="en-US" sz="2000" b="1" dirty="0" err="1"/>
              <a:t>ReplicaSets</a:t>
            </a:r>
            <a:r>
              <a:rPr lang="en-US" sz="2000" b="1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Provide rollback functionality and update control.</a:t>
            </a:r>
          </a:p>
        </p:txBody>
      </p:sp>
      <p:pic>
        <p:nvPicPr>
          <p:cNvPr id="9219" name="Picture 3" descr="https://lh4.googleusercontent.com/hUPlzMpphfgTjB3JwEpYWKrHFYY8KAr2YUwrW1E3CQHbLu1JwW0UYhf8wfFgQJYTM4H2noPlHowE0qBv0SQbQ7NEJgjgYT-p6MfqvzF0EkmAEVqhoo6cGCCUMkE15XAsRpkdr4sDscA">
            <a:extLst>
              <a:ext uri="{FF2B5EF4-FFF2-40B4-BE49-F238E27FC236}">
                <a16:creationId xmlns:a16="http://schemas.microsoft.com/office/drawing/2014/main" id="{AB28CEEA-455D-4F02-8A71-D0ABC254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0" y="4913184"/>
            <a:ext cx="6317796" cy="11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5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A set of routing rules that defines how to access the Pods. </a:t>
            </a:r>
          </a:p>
          <a:p>
            <a:pPr fontAlgn="base"/>
            <a:endParaRPr lang="en-US" sz="2000" b="1" dirty="0"/>
          </a:p>
          <a:p>
            <a:pPr lvl="1" fontAlgn="base"/>
            <a:r>
              <a:rPr lang="it-IT" sz="1800" b="1" dirty="0" err="1"/>
              <a:t>ClusterIP</a:t>
            </a:r>
            <a:r>
              <a:rPr lang="it-IT" sz="1800" b="1" dirty="0"/>
              <a:t> (default)</a:t>
            </a:r>
          </a:p>
          <a:p>
            <a:pPr lvl="1" fontAlgn="base"/>
            <a:r>
              <a:rPr lang="it-IT" sz="1800" b="1" dirty="0" err="1"/>
              <a:t>NodePort</a:t>
            </a:r>
            <a:endParaRPr lang="it-IT" sz="1800" b="1" dirty="0"/>
          </a:p>
          <a:p>
            <a:pPr lvl="1" fontAlgn="base"/>
            <a:r>
              <a:rPr lang="it-IT" sz="1800" b="1" dirty="0" err="1"/>
              <a:t>LoadBalancer</a:t>
            </a:r>
            <a:endParaRPr lang="it-IT" sz="1800" b="1" dirty="0"/>
          </a:p>
          <a:p>
            <a:pPr lvl="1" fontAlgn="base"/>
            <a:r>
              <a:rPr lang="it-IT" sz="1800" b="1" dirty="0" err="1"/>
              <a:t>ExternalName</a:t>
            </a:r>
            <a:endParaRPr lang="it-IT" sz="1800" b="1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6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Exposes a port on every node’s IP.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Port can either be statically defined, or dynamically taken from a range between </a:t>
            </a:r>
            <a:r>
              <a:rPr lang="en-US" sz="2000" b="1" dirty="0"/>
              <a:t>30000-32767</a:t>
            </a:r>
            <a:r>
              <a:rPr lang="en-US" sz="2000" dirty="0"/>
              <a:t>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2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D21653-F419-43D7-A75B-10012B405911}"/>
              </a:ext>
            </a:extLst>
          </p:cNvPr>
          <p:cNvSpPr txBox="1"/>
          <p:nvPr/>
        </p:nvSpPr>
        <p:spPr>
          <a:xfrm>
            <a:off x="4736475" y="42408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3384080" y="152931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5603404" y="1536451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3405648" y="3973435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10.115.134.130</a:t>
            </a:r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3" y="1554264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3449395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53218C-785A-4A4C-82B3-1CEE638D1071}"/>
              </a:ext>
            </a:extLst>
          </p:cNvPr>
          <p:cNvSpPr txBox="1"/>
          <p:nvPr/>
        </p:nvSpPr>
        <p:spPr>
          <a:xfrm>
            <a:off x="3384080" y="208267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272547-FDD8-4812-949C-5AA431433E36}"/>
              </a:ext>
            </a:extLst>
          </p:cNvPr>
          <p:cNvSpPr txBox="1"/>
          <p:nvPr/>
        </p:nvSpPr>
        <p:spPr>
          <a:xfrm>
            <a:off x="3947417" y="2302531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8F22D2-6ACC-4448-ADF5-3B51A97BAC64}"/>
              </a:ext>
            </a:extLst>
          </p:cNvPr>
          <p:cNvSpPr/>
          <p:nvPr/>
        </p:nvSpPr>
        <p:spPr>
          <a:xfrm>
            <a:off x="4016157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CCEB72C-6750-4008-A895-569489BEA3E3}"/>
              </a:ext>
            </a:extLst>
          </p:cNvPr>
          <p:cNvSpPr/>
          <p:nvPr/>
        </p:nvSpPr>
        <p:spPr>
          <a:xfrm>
            <a:off x="3475957" y="400662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7A3D-E9E4-4A5F-9DD3-748FA204C854}"/>
              </a:ext>
            </a:extLst>
          </p:cNvPr>
          <p:cNvSpPr txBox="1"/>
          <p:nvPr/>
        </p:nvSpPr>
        <p:spPr>
          <a:xfrm>
            <a:off x="5587937" y="399452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DB0E59B-645A-4DEB-BAF7-F13C605CB67C}"/>
              </a:ext>
            </a:extLst>
          </p:cNvPr>
          <p:cNvSpPr/>
          <p:nvPr/>
        </p:nvSpPr>
        <p:spPr>
          <a:xfrm>
            <a:off x="5649601" y="400662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5C158BE-CDBF-4B21-A757-F0545FEE91F3}"/>
              </a:ext>
            </a:extLst>
          </p:cNvPr>
          <p:cNvSpPr/>
          <p:nvPr/>
        </p:nvSpPr>
        <p:spPr>
          <a:xfrm>
            <a:off x="4788338" y="427251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350B496-FD2B-4876-BC3A-9F2F5DE3681C}"/>
              </a:ext>
            </a:extLst>
          </p:cNvPr>
          <p:cNvSpPr txBox="1"/>
          <p:nvPr/>
        </p:nvSpPr>
        <p:spPr>
          <a:xfrm>
            <a:off x="6951261" y="425020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7B0EE67B-9E70-4BCE-860C-0A74DFB47985}"/>
              </a:ext>
            </a:extLst>
          </p:cNvPr>
          <p:cNvSpPr/>
          <p:nvPr/>
        </p:nvSpPr>
        <p:spPr>
          <a:xfrm>
            <a:off x="7007206" y="4281830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CF3AC55-A49B-4DD9-8A96-D4F58D5808DF}"/>
              </a:ext>
            </a:extLst>
          </p:cNvPr>
          <p:cNvSpPr txBox="1"/>
          <p:nvPr/>
        </p:nvSpPr>
        <p:spPr>
          <a:xfrm>
            <a:off x="3668258" y="428783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84DE41D-5B77-4C0A-AB4A-0C97F350BA7C}"/>
              </a:ext>
            </a:extLst>
          </p:cNvPr>
          <p:cNvSpPr txBox="1"/>
          <p:nvPr/>
        </p:nvSpPr>
        <p:spPr>
          <a:xfrm>
            <a:off x="5925489" y="427251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3</a:t>
            </a:r>
          </a:p>
        </p:txBody>
      </p:sp>
      <p:pic>
        <p:nvPicPr>
          <p:cNvPr id="12292" name="Picture 4" descr="Risultati immagini per users icon">
            <a:extLst>
              <a:ext uri="{FF2B5EF4-FFF2-40B4-BE49-F238E27FC236}">
                <a16:creationId xmlns:a16="http://schemas.microsoft.com/office/drawing/2014/main" id="{7639D425-8E4E-447F-891F-BDF5B4F7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61" y="5403069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32260B-199D-4324-A0F5-3B2640AEE2A9}"/>
              </a:ext>
            </a:extLst>
          </p:cNvPr>
          <p:cNvCxnSpPr>
            <a:cxnSpLocks/>
            <a:stCxn id="40" idx="0"/>
            <a:endCxn id="30" idx="2"/>
          </p:cNvCxnSpPr>
          <p:nvPr/>
        </p:nvCxnSpPr>
        <p:spPr>
          <a:xfrm flipH="1" flipV="1">
            <a:off x="4203603" y="2564141"/>
            <a:ext cx="3024039" cy="171768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3CA76A23-B5AC-4AE9-948C-9FCFCA1ACC6C}"/>
              </a:ext>
            </a:extLst>
          </p:cNvPr>
          <p:cNvCxnSpPr>
            <a:cxnSpLocks/>
            <a:stCxn id="7" idx="0"/>
            <a:endCxn id="30" idx="2"/>
          </p:cNvCxnSpPr>
          <p:nvPr/>
        </p:nvCxnSpPr>
        <p:spPr>
          <a:xfrm flipH="1" flipV="1">
            <a:off x="4203603" y="2564141"/>
            <a:ext cx="805171" cy="170837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06CB3B6-BAFC-4943-B4E7-9E9DFE287041}"/>
              </a:ext>
            </a:extLst>
          </p:cNvPr>
          <p:cNvCxnSpPr>
            <a:cxnSpLocks/>
            <a:stCxn id="12292" idx="0"/>
            <a:endCxn id="40" idx="2"/>
          </p:cNvCxnSpPr>
          <p:nvPr/>
        </p:nvCxnSpPr>
        <p:spPr>
          <a:xfrm flipV="1">
            <a:off x="5008774" y="4495586"/>
            <a:ext cx="2218868" cy="90748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AC8679D-01E4-4196-AABC-C1763B1292F9}"/>
              </a:ext>
            </a:extLst>
          </p:cNvPr>
          <p:cNvCxnSpPr>
            <a:cxnSpLocks/>
            <a:stCxn id="12292" idx="0"/>
            <a:endCxn id="7" idx="2"/>
          </p:cNvCxnSpPr>
          <p:nvPr/>
        </p:nvCxnSpPr>
        <p:spPr>
          <a:xfrm flipV="1">
            <a:off x="5008774" y="4486275"/>
            <a:ext cx="0" cy="91679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4FC1145-D13A-4F46-A992-C445AA26BA74}"/>
              </a:ext>
            </a:extLst>
          </p:cNvPr>
          <p:cNvSpPr txBox="1"/>
          <p:nvPr/>
        </p:nvSpPr>
        <p:spPr>
          <a:xfrm>
            <a:off x="2618493" y="42379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3860248-DCC0-423D-B761-FD21D19A8C3E}"/>
              </a:ext>
            </a:extLst>
          </p:cNvPr>
          <p:cNvSpPr/>
          <p:nvPr/>
        </p:nvSpPr>
        <p:spPr>
          <a:xfrm>
            <a:off x="1266098" y="152637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10D9C76-FC4B-4DDA-9261-877E040933C3}"/>
              </a:ext>
            </a:extLst>
          </p:cNvPr>
          <p:cNvSpPr txBox="1"/>
          <p:nvPr/>
        </p:nvSpPr>
        <p:spPr>
          <a:xfrm>
            <a:off x="1237505" y="3992580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10.115.134.129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D6DBF33-5B17-407E-9BAF-B03CEDA620E8}"/>
              </a:ext>
            </a:extLst>
          </p:cNvPr>
          <p:cNvSpPr/>
          <p:nvPr/>
        </p:nvSpPr>
        <p:spPr>
          <a:xfrm>
            <a:off x="1315160" y="401174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DCC1EE32-A055-4184-9929-1DCAB3D65E51}"/>
              </a:ext>
            </a:extLst>
          </p:cNvPr>
          <p:cNvSpPr/>
          <p:nvPr/>
        </p:nvSpPr>
        <p:spPr>
          <a:xfrm>
            <a:off x="2670356" y="426957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E418E98-7248-4A7D-9079-2A7B8BC407FD}"/>
              </a:ext>
            </a:extLst>
          </p:cNvPr>
          <p:cNvSpPr txBox="1"/>
          <p:nvPr/>
        </p:nvSpPr>
        <p:spPr>
          <a:xfrm>
            <a:off x="1550276" y="42848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ABBC4CF5-01D5-40C0-972B-55ABBD8BB997}"/>
              </a:ext>
            </a:extLst>
          </p:cNvPr>
          <p:cNvCxnSpPr>
            <a:cxnSpLocks/>
            <a:stCxn id="57" idx="0"/>
            <a:endCxn id="6" idx="2"/>
          </p:cNvCxnSpPr>
          <p:nvPr/>
        </p:nvCxnSpPr>
        <p:spPr>
          <a:xfrm flipV="1">
            <a:off x="2911202" y="2522388"/>
            <a:ext cx="1278774" cy="171556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0918F15D-6D92-4CA9-9513-A64FC886FCDC}"/>
              </a:ext>
            </a:extLst>
          </p:cNvPr>
          <p:cNvCxnSpPr>
            <a:cxnSpLocks/>
            <a:stCxn id="12292" idx="0"/>
            <a:endCxn id="66" idx="2"/>
          </p:cNvCxnSpPr>
          <p:nvPr/>
        </p:nvCxnSpPr>
        <p:spPr>
          <a:xfrm flipH="1" flipV="1">
            <a:off x="2890792" y="4483335"/>
            <a:ext cx="2117982" cy="91973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8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Configuration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Kubernetes has an integrated pattern for decoupling configuration from application or container.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pattern makes use of two Kubernetes components: </a:t>
            </a:r>
            <a:r>
              <a:rPr lang="en-US" sz="2000" b="1" dirty="0" err="1"/>
              <a:t>ConfigMaps</a:t>
            </a:r>
            <a:r>
              <a:rPr lang="en-US" sz="2000" dirty="0"/>
              <a:t> and </a:t>
            </a:r>
            <a:r>
              <a:rPr lang="en-US" sz="2000" b="1" dirty="0"/>
              <a:t>Secrets.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648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ConfigMap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Externalized data stored within </a:t>
            </a:r>
            <a:r>
              <a:rPr lang="en-US" sz="2000" dirty="0" err="1"/>
              <a:t>kubernetes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referenced through several different means:</a:t>
            </a:r>
          </a:p>
          <a:p>
            <a:pPr lvl="1" fontAlgn="base"/>
            <a:r>
              <a:rPr lang="en-US" sz="1800" dirty="0"/>
              <a:t>environment variable</a:t>
            </a:r>
          </a:p>
          <a:p>
            <a:pPr lvl="1" fontAlgn="base"/>
            <a:r>
              <a:rPr lang="en-US" sz="1800" dirty="0"/>
              <a:t>a command line argument (via env var)</a:t>
            </a:r>
          </a:p>
          <a:p>
            <a:pPr lvl="1" fontAlgn="base"/>
            <a:r>
              <a:rPr lang="en-US" sz="1800" dirty="0"/>
              <a:t>injected as a file into a volume mount</a:t>
            </a:r>
          </a:p>
          <a:p>
            <a:pPr lvl="1" fontAlgn="base"/>
            <a:endParaRPr lang="en-US" sz="1800" dirty="0"/>
          </a:p>
          <a:p>
            <a:pPr fontAlgn="base"/>
            <a:r>
              <a:rPr lang="en-US" sz="2000" dirty="0"/>
              <a:t>Can be created from a manifest, literals, directories, or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4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ClusterIP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 err="1"/>
              <a:t>ClusterIP</a:t>
            </a:r>
            <a:r>
              <a:rPr lang="en-US" sz="2000" dirty="0"/>
              <a:t> services exposes a service on a strictly cluster internal virtual IP.</a:t>
            </a:r>
          </a:p>
        </p:txBody>
      </p:sp>
    </p:spTree>
    <p:extLst>
      <p:ext uri="{BB962C8B-B14F-4D97-AF65-F5344CB8AC3E}">
        <p14:creationId xmlns:p14="http://schemas.microsoft.com/office/powerpoint/2010/main" val="77642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3384080" y="152931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5603404" y="1536451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ClusterIP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4051818" y="401445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10.115.134.130</a:t>
            </a:r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3" y="1554264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3449395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53218C-785A-4A4C-82B3-1CEE638D1071}"/>
              </a:ext>
            </a:extLst>
          </p:cNvPr>
          <p:cNvSpPr txBox="1"/>
          <p:nvPr/>
        </p:nvSpPr>
        <p:spPr>
          <a:xfrm>
            <a:off x="3384080" y="208267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272547-FDD8-4812-949C-5AA431433E36}"/>
              </a:ext>
            </a:extLst>
          </p:cNvPr>
          <p:cNvSpPr txBox="1"/>
          <p:nvPr/>
        </p:nvSpPr>
        <p:spPr>
          <a:xfrm>
            <a:off x="3947417" y="2302531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8F22D2-6ACC-4448-ADF5-3B51A97BAC64}"/>
              </a:ext>
            </a:extLst>
          </p:cNvPr>
          <p:cNvSpPr/>
          <p:nvPr/>
        </p:nvSpPr>
        <p:spPr>
          <a:xfrm>
            <a:off x="4016157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CCEB72C-6750-4008-A895-569489BEA3E3}"/>
              </a:ext>
            </a:extLst>
          </p:cNvPr>
          <p:cNvSpPr/>
          <p:nvPr/>
        </p:nvSpPr>
        <p:spPr>
          <a:xfrm>
            <a:off x="4118863" y="401445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7A3D-E9E4-4A5F-9DD3-748FA204C854}"/>
              </a:ext>
            </a:extLst>
          </p:cNvPr>
          <p:cNvSpPr txBox="1"/>
          <p:nvPr/>
        </p:nvSpPr>
        <p:spPr>
          <a:xfrm>
            <a:off x="6265980" y="400265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DB0E59B-645A-4DEB-BAF7-F13C605CB67C}"/>
              </a:ext>
            </a:extLst>
          </p:cNvPr>
          <p:cNvSpPr/>
          <p:nvPr/>
        </p:nvSpPr>
        <p:spPr>
          <a:xfrm>
            <a:off x="6336290" y="4019002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CF3AC55-A49B-4DD9-8A96-D4F58D5808DF}"/>
              </a:ext>
            </a:extLst>
          </p:cNvPr>
          <p:cNvSpPr txBox="1"/>
          <p:nvPr/>
        </p:nvSpPr>
        <p:spPr>
          <a:xfrm>
            <a:off x="3668258" y="428783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84DE41D-5B77-4C0A-AB4A-0C97F350BA7C}"/>
              </a:ext>
            </a:extLst>
          </p:cNvPr>
          <p:cNvSpPr txBox="1"/>
          <p:nvPr/>
        </p:nvSpPr>
        <p:spPr>
          <a:xfrm>
            <a:off x="5925489" y="427251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3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3860248-DCC0-423D-B761-FD21D19A8C3E}"/>
              </a:ext>
            </a:extLst>
          </p:cNvPr>
          <p:cNvSpPr/>
          <p:nvPr/>
        </p:nvSpPr>
        <p:spPr>
          <a:xfrm>
            <a:off x="1266098" y="152637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10D9C76-FC4B-4DDA-9261-877E040933C3}"/>
              </a:ext>
            </a:extLst>
          </p:cNvPr>
          <p:cNvSpPr txBox="1"/>
          <p:nvPr/>
        </p:nvSpPr>
        <p:spPr>
          <a:xfrm>
            <a:off x="1933836" y="401151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10.115.134.129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D6DBF33-5B17-407E-9BAF-B03CEDA620E8}"/>
              </a:ext>
            </a:extLst>
          </p:cNvPr>
          <p:cNvSpPr/>
          <p:nvPr/>
        </p:nvSpPr>
        <p:spPr>
          <a:xfrm>
            <a:off x="2000881" y="401151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E418E98-7248-4A7D-9079-2A7B8BC407FD}"/>
              </a:ext>
            </a:extLst>
          </p:cNvPr>
          <p:cNvSpPr txBox="1"/>
          <p:nvPr/>
        </p:nvSpPr>
        <p:spPr>
          <a:xfrm>
            <a:off x="1550276" y="42848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9DF3C94-5841-47DE-9F37-1EF328C6DB6B}"/>
              </a:ext>
            </a:extLst>
          </p:cNvPr>
          <p:cNvSpPr/>
          <p:nvPr/>
        </p:nvSpPr>
        <p:spPr>
          <a:xfrm>
            <a:off x="6489572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FE7F8B5-A64F-4ED7-A707-994C7E822FC4}"/>
              </a:ext>
            </a:extLst>
          </p:cNvPr>
          <p:cNvSpPr/>
          <p:nvPr/>
        </p:nvSpPr>
        <p:spPr>
          <a:xfrm>
            <a:off x="7056334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F7782-0331-47E0-A7F8-A90BA6EDE2D9}"/>
              </a:ext>
            </a:extLst>
          </p:cNvPr>
          <p:cNvSpPr txBox="1"/>
          <p:nvPr/>
        </p:nvSpPr>
        <p:spPr>
          <a:xfrm>
            <a:off x="6986282" y="228165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3306</a:t>
            </a:r>
          </a:p>
        </p:txBody>
      </p:sp>
      <p:pic>
        <p:nvPicPr>
          <p:cNvPr id="1026" name="Picture 2" descr="Risultati immagini per mysql icon">
            <a:extLst>
              <a:ext uri="{FF2B5EF4-FFF2-40B4-BE49-F238E27FC236}">
                <a16:creationId xmlns:a16="http://schemas.microsoft.com/office/drawing/2014/main" id="{72C42FF4-7BBD-4247-8E2B-FA240728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46" y="1560612"/>
            <a:ext cx="560703" cy="56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mbo 9">
            <a:extLst>
              <a:ext uri="{FF2B5EF4-FFF2-40B4-BE49-F238E27FC236}">
                <a16:creationId xmlns:a16="http://schemas.microsoft.com/office/drawing/2014/main" id="{E7632ADC-A03B-46ED-92FE-6F52E8DD9212}"/>
              </a:ext>
            </a:extLst>
          </p:cNvPr>
          <p:cNvSpPr/>
          <p:nvPr/>
        </p:nvSpPr>
        <p:spPr>
          <a:xfrm>
            <a:off x="4740787" y="2153496"/>
            <a:ext cx="1374852" cy="13208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3FAD3B-004C-4DDB-ACBD-E844C868A19D}"/>
              </a:ext>
            </a:extLst>
          </p:cNvPr>
          <p:cNvSpPr txBox="1"/>
          <p:nvPr/>
        </p:nvSpPr>
        <p:spPr>
          <a:xfrm>
            <a:off x="5075148" y="259293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mysql</a:t>
            </a:r>
            <a:endParaRPr lang="it-IT" sz="1200" dirty="0"/>
          </a:p>
          <a:p>
            <a:pPr algn="ctr"/>
            <a:r>
              <a:rPr lang="it-IT" sz="1200" dirty="0"/>
              <a:t>Service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CA0F7AD-9F55-4807-AEA8-A193570F7E66}"/>
              </a:ext>
            </a:extLst>
          </p:cNvPr>
          <p:cNvSpPr/>
          <p:nvPr/>
        </p:nvSpPr>
        <p:spPr>
          <a:xfrm>
            <a:off x="4740787" y="3496130"/>
            <a:ext cx="1525193" cy="44184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10.108.134.167:3306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</a:rPr>
              <a:t>mysql:3306</a:t>
            </a:r>
          </a:p>
        </p:txBody>
      </p: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11EAA4BF-23D2-4139-8DF0-CFB9B3292B0F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4363795" y="1936234"/>
            <a:ext cx="376992" cy="1780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A13EC107-0BCE-4935-8B39-A5A7DC12E8EB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6265980" y="2543264"/>
            <a:ext cx="960111" cy="11737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2FADE19-07BA-4AC8-80C0-E2D84D838375}"/>
              </a:ext>
            </a:extLst>
          </p:cNvPr>
          <p:cNvSpPr txBox="1"/>
          <p:nvPr/>
        </p:nvSpPr>
        <p:spPr>
          <a:xfrm>
            <a:off x="6432592" y="2030350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192.168.0.87</a:t>
            </a:r>
          </a:p>
        </p:txBody>
      </p:sp>
    </p:spTree>
    <p:extLst>
      <p:ext uri="{BB962C8B-B14F-4D97-AF65-F5344CB8AC3E}">
        <p14:creationId xmlns:p14="http://schemas.microsoft.com/office/powerpoint/2010/main" val="115757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Fabio Sforza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it-IT" dirty="0"/>
              <a:t>I Work in Relatech</a:t>
            </a:r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am</a:t>
            </a:r>
            <a:r>
              <a:rPr lang="it-IT" dirty="0"/>
              <a:t> </a:t>
            </a:r>
            <a:r>
              <a:rPr lang="it-IT" dirty="0" err="1"/>
              <a:t>DevOps</a:t>
            </a:r>
            <a:r>
              <a:rPr lang="it-IT" dirty="0"/>
              <a:t> </a:t>
            </a:r>
            <a:r>
              <a:rPr lang="it-IT" dirty="0" err="1"/>
              <a:t>Engineer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I'm</a:t>
            </a:r>
            <a:r>
              <a:rPr lang="it-IT" dirty="0"/>
              <a:t> a </a:t>
            </a:r>
            <a:r>
              <a:rPr lang="it-IT" dirty="0" err="1"/>
              <a:t>sofa</a:t>
            </a:r>
            <a:r>
              <a:rPr lang="it-IT" dirty="0"/>
              <a:t> sportsman</a:t>
            </a:r>
          </a:p>
          <a:p>
            <a:endParaRPr lang="it-IT" dirty="0"/>
          </a:p>
          <a:p>
            <a:r>
              <a:rPr lang="en-US" dirty="0"/>
              <a:t>I'm a wasted talent in baking</a:t>
            </a:r>
            <a:endParaRPr lang="it-IT" b="1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'immagine puÃ² contenere: 2 persone, persone sedute e barba">
            <a:extLst>
              <a:ext uri="{FF2B5EF4-FFF2-40B4-BE49-F238E27FC236}">
                <a16:creationId xmlns:a16="http://schemas.microsoft.com/office/drawing/2014/main" id="{EE4AC702-C8C6-4AA5-87E9-B18074C3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633" y="1335947"/>
            <a:ext cx="2093053" cy="20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0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Secret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Functionally identical to a </a:t>
            </a:r>
            <a:r>
              <a:rPr lang="en-US" sz="2000" dirty="0" err="1"/>
              <a:t>ConfigMap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Stored as </a:t>
            </a:r>
            <a:r>
              <a:rPr lang="en-US" sz="2000" b="1" dirty="0"/>
              <a:t>base64 encoded content.</a:t>
            </a:r>
            <a:endParaRPr lang="en-US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Ideal for username/passwords, certificates or other sensitive information that should not be stored in a container.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created from a manifest, literals, directories, or from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2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3AlJxaA4lVSUyvmb7i39jvhbgYa73IurAFRP9pfxYghQ9jb3XnyE6BciLnXBKWPHkfGWY9qZsVeCJDEQddfImegAu-faRIRB9wrjN7EwcCjXTcPJJ7qeu6kQAASfeonjnEmQyaJZmBRqXUCujszgmBBUt-jtsfeTWconIS7xzjmkvU8uSHcPq4Ya-qotrh6l9N4lHeDi7xtjYCeXpRdtPdqcufDNI4cdiF5yvZZVS0A55Dk0nnZxC610ybV5nuLgAPqSQkatlXXnp_ruMM25bLMVJ81857OJrbshgrnKFusVbsKNxddt9SwRHrWxDru2xiIsmX7KD2nUQJxkJveYDov5GzEU5FMW7nn0f101AkCZYuXzuMk1WvhpYdEBS-tZ3TG6zad20QcARaF6_n0Y8_Dbse5goAXuoq0Si98MPIUU5Mm6bQGkrlS-WtkYVM7aN0S6fvlAkiKYyp-S2tEYYkUuIM7R5WR_KJ8444JZ7gYPLpi_jfco1hJRT5q_0Aly0YdKIu9xP7XcH1xgYm8wlo2E88ghU3YdgMtTsgg_AaJycODruECx4LuHxyUPKRmSw9HV-0kKAYdZIEV8cqfFNIwbziqXq3EFZ1qGwj8acGtAws75Huuc2bXqY5UXjIZ9HILk5ZJEt798IwYEHLOfM8MyRNRnoWE=w1250-h937-no">
            <a:extLst>
              <a:ext uri="{FF2B5EF4-FFF2-40B4-BE49-F238E27FC236}">
                <a16:creationId xmlns:a16="http://schemas.microsoft.com/office/drawing/2014/main" id="{AC483B3E-FAEC-4E57-8BD1-DA2DE0035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t="4969" b="18230"/>
          <a:stretch/>
        </p:blipFill>
        <p:spPr bwMode="auto">
          <a:xfrm>
            <a:off x="2676088" y="1593908"/>
            <a:ext cx="5972963" cy="395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4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Kubernetes?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Open Source Project</a:t>
            </a:r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by Google, with name </a:t>
            </a:r>
            <a:r>
              <a:rPr lang="it-IT" b="1" dirty="0"/>
              <a:t>Borg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maintained</a:t>
            </a:r>
            <a:r>
              <a:rPr lang="it-IT" dirty="0"/>
              <a:t> by </a:t>
            </a:r>
            <a:r>
              <a:rPr lang="it-IT" b="1" dirty="0"/>
              <a:t>CNCF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b="1" dirty="0"/>
              <a:t>Go</a:t>
            </a:r>
          </a:p>
          <a:p>
            <a:endParaRPr lang="it-IT" b="1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Container Orchestrator</a:t>
            </a:r>
          </a:p>
        </p:txBody>
      </p:sp>
      <p:pic>
        <p:nvPicPr>
          <p:cNvPr id="2050" name="Picture 2" descr="Risultati immagini per cncf">
            <a:extLst>
              <a:ext uri="{FF2B5EF4-FFF2-40B4-BE49-F238E27FC236}">
                <a16:creationId xmlns:a16="http://schemas.microsoft.com/office/drawing/2014/main" id="{B54C7E16-7D96-4B36-B9E8-24A2218B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2" y="2926897"/>
            <a:ext cx="1511754" cy="15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5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10995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isultati immagini per mariadb icon">
            <a:extLst>
              <a:ext uri="{FF2B5EF4-FFF2-40B4-BE49-F238E27FC236}">
                <a16:creationId xmlns:a16="http://schemas.microsoft.com/office/drawing/2014/main" id="{DAEE9C4D-809A-41B9-B5FA-E5AA50F5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31" y="2722788"/>
            <a:ext cx="711620" cy="6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1016454" y="2722788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0F57DB9-7153-4A67-8C24-BFB38CD174BF}"/>
              </a:ext>
            </a:extLst>
          </p:cNvPr>
          <p:cNvSpPr/>
          <p:nvPr/>
        </p:nvSpPr>
        <p:spPr>
          <a:xfrm>
            <a:off x="7502976" y="4038936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8771C98-FE7F-4E75-BFBC-EB4303BAF31B}"/>
              </a:ext>
            </a:extLst>
          </p:cNvPr>
          <p:cNvSpPr/>
          <p:nvPr/>
        </p:nvSpPr>
        <p:spPr>
          <a:xfrm>
            <a:off x="6388535" y="2696195"/>
            <a:ext cx="782411" cy="66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4" name="Picture 8" descr="Risultati immagini per redis icon">
            <a:extLst>
              <a:ext uri="{FF2B5EF4-FFF2-40B4-BE49-F238E27FC236}">
                <a16:creationId xmlns:a16="http://schemas.microsoft.com/office/drawing/2014/main" id="{9EF8E671-56C4-4DE7-BC9B-F673E469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8" y="4054927"/>
            <a:ext cx="539972" cy="5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85FCB296-4439-4746-A168-FB355C25C9E8}"/>
              </a:ext>
            </a:extLst>
          </p:cNvPr>
          <p:cNvSpPr/>
          <p:nvPr/>
        </p:nvSpPr>
        <p:spPr>
          <a:xfrm>
            <a:off x="2071006" y="4048123"/>
            <a:ext cx="709613" cy="582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6" name="Picture 10" descr="Risultati immagini per nodejs icon">
            <a:extLst>
              <a:ext uri="{FF2B5EF4-FFF2-40B4-BE49-F238E27FC236}">
                <a16:creationId xmlns:a16="http://schemas.microsoft.com/office/drawing/2014/main" id="{C1BEF2E8-564D-4CFE-A773-2489DF33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63" y="4084167"/>
            <a:ext cx="970189" cy="52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Production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Autoscaling</a:t>
            </a:r>
            <a:endParaRPr lang="it-IT" dirty="0"/>
          </a:p>
          <a:p>
            <a:r>
              <a:rPr lang="it-IT" dirty="0" err="1"/>
              <a:t>HealthChecks</a:t>
            </a:r>
            <a:endParaRPr lang="it-IT" dirty="0"/>
          </a:p>
          <a:p>
            <a:r>
              <a:rPr lang="it-IT" dirty="0"/>
              <a:t>Resource </a:t>
            </a:r>
            <a:r>
              <a:rPr lang="it-IT" dirty="0" err="1"/>
              <a:t>Quotas</a:t>
            </a:r>
            <a:endParaRPr lang="it-IT" dirty="0"/>
          </a:p>
          <a:p>
            <a:r>
              <a:rPr lang="it-IT" dirty="0"/>
              <a:t>Rolling Update</a:t>
            </a:r>
          </a:p>
          <a:p>
            <a:r>
              <a:rPr lang="it-IT" dirty="0" err="1"/>
              <a:t>Externalized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  <a:p>
            <a:r>
              <a:rPr lang="it-IT" dirty="0" err="1"/>
              <a:t>Secrets</a:t>
            </a:r>
            <a:r>
              <a:rPr lang="it-IT" dirty="0"/>
              <a:t> Handling</a:t>
            </a:r>
          </a:p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  <a:p>
            <a:r>
              <a:rPr lang="it-IT" dirty="0"/>
              <a:t>Network </a:t>
            </a:r>
            <a:r>
              <a:rPr lang="it-IT" dirty="0" err="1"/>
              <a:t>Segmentation</a:t>
            </a:r>
            <a:endParaRPr lang="it-IT" dirty="0"/>
          </a:p>
          <a:p>
            <a:r>
              <a:rPr lang="it-IT" dirty="0"/>
              <a:t>RBAC</a:t>
            </a:r>
          </a:p>
          <a:p>
            <a:r>
              <a:rPr lang="it-IT" dirty="0"/>
              <a:t>…</a:t>
            </a:r>
          </a:p>
          <a:p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Namespace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pPr fontAlgn="base"/>
            <a:r>
              <a:rPr lang="en-US" sz="2000" dirty="0"/>
              <a:t>Namespaces are a logical cluster or environment, and are the primary method of partitioning a cluster or scoping access.</a:t>
            </a:r>
          </a:p>
          <a:p>
            <a:pPr fontAlgn="base"/>
            <a:endParaRPr lang="en-US" dirty="0"/>
          </a:p>
          <a:p>
            <a:pPr fontAlgn="base"/>
            <a:endParaRPr lang="it-IT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kubectl</a:t>
            </a:r>
            <a:r>
              <a:rPr lang="en-US" dirty="0">
                <a:latin typeface="Consolas" panose="020B0609020204030204" pitchFamily="49" charset="0"/>
              </a:rPr>
              <a:t> get namespaces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NAME          STATUS    AGE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default    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-system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-public   Active    1d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422E60A-606E-4548-91B7-CD050F53392F}"/>
              </a:ext>
            </a:extLst>
          </p:cNvPr>
          <p:cNvSpPr/>
          <p:nvPr/>
        </p:nvSpPr>
        <p:spPr>
          <a:xfrm>
            <a:off x="706211" y="2808514"/>
            <a:ext cx="3788228" cy="204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5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Pod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Atomic unit</a:t>
            </a:r>
            <a:r>
              <a:rPr lang="en-US" sz="2000" dirty="0"/>
              <a:t> or smallest “</a:t>
            </a:r>
            <a:r>
              <a:rPr lang="en-US" sz="2000" i="1" dirty="0"/>
              <a:t>unit of work</a:t>
            </a:r>
            <a:r>
              <a:rPr lang="en-US" sz="2000" dirty="0"/>
              <a:t>” of Kubernetes.</a:t>
            </a:r>
          </a:p>
          <a:p>
            <a:r>
              <a:rPr lang="en-US" sz="2000" dirty="0"/>
              <a:t>Pods are </a:t>
            </a:r>
            <a:r>
              <a:rPr lang="en-US" sz="2000" b="1" dirty="0"/>
              <a:t>one or MORE containers</a:t>
            </a:r>
            <a:r>
              <a:rPr lang="en-US" sz="2000" dirty="0"/>
              <a:t> that share volumes, a network, and are a part of a </a:t>
            </a:r>
            <a:r>
              <a:rPr lang="en-US" sz="2000" b="1" dirty="0"/>
              <a:t>single context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1618934A-2507-4F68-AEBD-DF22DCD4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1496" y="2366963"/>
            <a:ext cx="45283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881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1912</TotalTime>
  <Words>450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Consolas</vt:lpstr>
      <vt:lpstr>Trebuchet MS</vt:lpstr>
      <vt:lpstr>Wingdings 3</vt:lpstr>
      <vt:lpstr>Sfaccettatura</vt:lpstr>
      <vt:lpstr>Presentazione standard di PowerPoint</vt:lpstr>
      <vt:lpstr>Fabio Sforza</vt:lpstr>
      <vt:lpstr>Presentazione standard di PowerPoint</vt:lpstr>
      <vt:lpstr>What is Kubernetes?</vt:lpstr>
      <vt:lpstr>Kubernetes Cluster</vt:lpstr>
      <vt:lpstr>Kubernetes Cluster</vt:lpstr>
      <vt:lpstr>Production Features</vt:lpstr>
      <vt:lpstr>Namespace</vt:lpstr>
      <vt:lpstr>Pod</vt:lpstr>
      <vt:lpstr>Workloads</vt:lpstr>
      <vt:lpstr>ReplicaSet</vt:lpstr>
      <vt:lpstr>Deployment</vt:lpstr>
      <vt:lpstr>Service</vt:lpstr>
      <vt:lpstr>Service NodePort</vt:lpstr>
      <vt:lpstr>Service NodePort</vt:lpstr>
      <vt:lpstr>Configuration</vt:lpstr>
      <vt:lpstr>ConfigMap</vt:lpstr>
      <vt:lpstr>Service ClusterIP</vt:lpstr>
      <vt:lpstr>Service ClusterIP</vt:lpstr>
      <vt:lpstr>Secret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Sforza</dc:creator>
  <cp:lastModifiedBy>Fabio Sforza</cp:lastModifiedBy>
  <cp:revision>22</cp:revision>
  <dcterms:created xsi:type="dcterms:W3CDTF">2019-01-12T15:32:59Z</dcterms:created>
  <dcterms:modified xsi:type="dcterms:W3CDTF">2019-04-09T08:58:41Z</dcterms:modified>
</cp:coreProperties>
</file>