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87" r:id="rId5"/>
    <p:sldId id="274" r:id="rId6"/>
    <p:sldId id="286" r:id="rId7"/>
    <p:sldId id="258" r:id="rId8"/>
    <p:sldId id="259" r:id="rId9"/>
    <p:sldId id="260" r:id="rId10"/>
    <p:sldId id="276" r:id="rId11"/>
    <p:sldId id="262" r:id="rId12"/>
    <p:sldId id="261" r:id="rId13"/>
    <p:sldId id="264" r:id="rId14"/>
    <p:sldId id="263" r:id="rId15"/>
    <p:sldId id="265" r:id="rId16"/>
    <p:sldId id="266" r:id="rId17"/>
    <p:sldId id="279" r:id="rId18"/>
    <p:sldId id="280" r:id="rId19"/>
    <p:sldId id="278" r:id="rId20"/>
    <p:sldId id="283" r:id="rId21"/>
    <p:sldId id="272" r:id="rId22"/>
    <p:sldId id="269" r:id="rId23"/>
    <p:sldId id="270" r:id="rId24"/>
    <p:sldId id="271" r:id="rId25"/>
    <p:sldId id="284" r:id="rId26"/>
    <p:sldId id="277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fsforz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witter.com/fabio_sforz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73" y="2257576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6B062-5F89-43F0-9CF2-B5B88BB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Architecture</a:t>
            </a:r>
          </a:p>
        </p:txBody>
      </p:sp>
      <p:pic>
        <p:nvPicPr>
          <p:cNvPr id="1026" name="Picture 2" descr="CCM Kube Arch">
            <a:extLst>
              <a:ext uri="{FF2B5EF4-FFF2-40B4-BE49-F238E27FC236}">
                <a16:creationId xmlns:a16="http://schemas.microsoft.com/office/drawing/2014/main" id="{4D337FEF-DC3B-491D-BBEA-117A7B0D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7" y="1859530"/>
            <a:ext cx="8650915" cy="37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isultati immagini per kubernetes logo">
            <a:extLst>
              <a:ext uri="{FF2B5EF4-FFF2-40B4-BE49-F238E27FC236}">
                <a16:creationId xmlns:a16="http://schemas.microsoft.com/office/drawing/2014/main" id="{A8E08D4B-B952-4C8C-888E-0A96866E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sz="2000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Atomic unit</a:t>
            </a:r>
            <a:r>
              <a:rPr lang="en-US" sz="2000" dirty="0"/>
              <a:t> or smallest “</a:t>
            </a:r>
            <a:r>
              <a:rPr lang="en-US" sz="2000" i="1" dirty="0"/>
              <a:t>unit of work</a:t>
            </a:r>
            <a:r>
              <a:rPr lang="en-US" sz="2000" dirty="0"/>
              <a:t>” of Kubernetes.</a:t>
            </a:r>
          </a:p>
          <a:p>
            <a:r>
              <a:rPr lang="en-US" sz="2000" dirty="0"/>
              <a:t>Pods are </a:t>
            </a:r>
            <a:r>
              <a:rPr lang="en-US" sz="2000" b="1" dirty="0"/>
              <a:t>one or MORE containers</a:t>
            </a:r>
            <a:r>
              <a:rPr lang="en-US" sz="2000" dirty="0"/>
              <a:t> that share volumes, a network, and are a part of a </a:t>
            </a:r>
            <a:r>
              <a:rPr lang="en-US" sz="2000" b="1" dirty="0"/>
              <a:t>single context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Workloads are higher level objects that manage Pods.</a:t>
            </a:r>
          </a:p>
          <a:p>
            <a:endParaRPr lang="en-US" sz="2000" dirty="0"/>
          </a:p>
          <a:p>
            <a:pPr lvl="1"/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b="1" dirty="0"/>
              <a:t>Deployment</a:t>
            </a:r>
          </a:p>
          <a:p>
            <a:pPr lvl="1"/>
            <a:r>
              <a:rPr lang="en-US" sz="1800" b="1" dirty="0" err="1"/>
              <a:t>StatefulSet</a:t>
            </a:r>
            <a:endParaRPr lang="en-US" sz="1800" b="1" dirty="0"/>
          </a:p>
          <a:p>
            <a:pPr lvl="1"/>
            <a:r>
              <a:rPr lang="en-US" sz="1800" b="1" dirty="0" err="1"/>
              <a:t>DaemonSet</a:t>
            </a:r>
            <a:endParaRPr lang="en-US" sz="1800" b="1" dirty="0"/>
          </a:p>
          <a:p>
            <a:pPr lvl="1"/>
            <a:r>
              <a:rPr lang="en-US" sz="1800" b="1" dirty="0"/>
              <a:t>Job</a:t>
            </a:r>
          </a:p>
          <a:p>
            <a:pPr lvl="1"/>
            <a:r>
              <a:rPr lang="en-US" sz="1800" b="1" dirty="0" err="1"/>
              <a:t>CronJob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Primary method of managing pod replicas and their lifecycle.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Includes their scheduling, scaling, and deletion.</a:t>
            </a:r>
          </a:p>
          <a:p>
            <a:pPr fontAlgn="base"/>
            <a:endParaRPr lang="en-US" sz="2000" dirty="0"/>
          </a:p>
          <a:p>
            <a:r>
              <a:rPr lang="en-US" sz="2000" dirty="0"/>
              <a:t>Their job is simple: </a:t>
            </a:r>
            <a:r>
              <a:rPr lang="en-US" sz="2000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Declarative method of managing Pods via </a:t>
            </a:r>
            <a:r>
              <a:rPr lang="en-US" sz="2000" b="1" dirty="0" err="1"/>
              <a:t>ReplicaSets</a:t>
            </a:r>
            <a:r>
              <a:rPr lang="en-US" sz="2000" b="1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Volume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</a:t>
            </a:r>
            <a:r>
              <a:rPr lang="en-US" b="1" dirty="0" err="1"/>
              <a:t>PersistentVolume</a:t>
            </a:r>
            <a:r>
              <a:rPr lang="en-US" dirty="0"/>
              <a:t> (PV) represents a storage resource. 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PVs are a </a:t>
            </a:r>
            <a:r>
              <a:rPr lang="en-US" b="1" dirty="0"/>
              <a:t>cluster wide resource</a:t>
            </a:r>
            <a:r>
              <a:rPr lang="en-US" dirty="0"/>
              <a:t> linked to a backing storage provider: NFS, </a:t>
            </a:r>
            <a:r>
              <a:rPr lang="en-US" dirty="0" err="1"/>
              <a:t>GCEPersistentDisk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 Azure Disk etc.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Their lifecycle is handled independently from a pod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CANNOT</a:t>
            </a:r>
            <a:r>
              <a:rPr lang="en-US" dirty="0"/>
              <a:t> be attached to a Pod directly. Relies on a  </a:t>
            </a:r>
            <a:r>
              <a:rPr lang="en-US" b="1" dirty="0" err="1"/>
              <a:t>PersistentVolumeClaim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r>
              <a:rPr lang="it-IT" dirty="0"/>
              <a:t> </a:t>
            </a:r>
            <a:r>
              <a:rPr lang="it-IT" dirty="0" err="1"/>
              <a:t>Claim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A </a:t>
            </a:r>
            <a:r>
              <a:rPr lang="en-US" b="1" dirty="0" err="1"/>
              <a:t>PersistentVolumeClaim</a:t>
            </a:r>
            <a:r>
              <a:rPr lang="en-US" dirty="0"/>
              <a:t> (PVC) is a </a:t>
            </a:r>
            <a:r>
              <a:rPr lang="en-US" b="1" dirty="0" err="1"/>
              <a:t>namespaced</a:t>
            </a:r>
            <a:r>
              <a:rPr lang="en-US" dirty="0"/>
              <a:t> request for storage.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r>
              <a:rPr lang="en-US" dirty="0"/>
              <a:t>Ensures that an application’s ‘</a:t>
            </a:r>
            <a:r>
              <a:rPr lang="en-US" i="1" dirty="0"/>
              <a:t>claim</a:t>
            </a:r>
            <a:r>
              <a:rPr lang="en-US" dirty="0"/>
              <a:t>’ for storage is portable across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152851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44">
            <a:extLst>
              <a:ext uri="{FF2B5EF4-FFF2-40B4-BE49-F238E27FC236}">
                <a16:creationId xmlns:a16="http://schemas.microsoft.com/office/drawing/2014/main" id="{4CDECCF7-62B1-49B4-B9E2-52272F2D6AFA}"/>
              </a:ext>
            </a:extLst>
          </p:cNvPr>
          <p:cNvSpPr/>
          <p:nvPr/>
        </p:nvSpPr>
        <p:spPr>
          <a:xfrm>
            <a:off x="1212396" y="4746605"/>
            <a:ext cx="8499022" cy="147684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r>
              <a:rPr lang="it-IT" dirty="0"/>
              <a:t> </a:t>
            </a:r>
            <a:r>
              <a:rPr lang="it-IT" dirty="0" err="1"/>
              <a:t>Claim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B27148C-560A-4F22-A026-B4554F739D68}"/>
              </a:ext>
            </a:extLst>
          </p:cNvPr>
          <p:cNvSpPr/>
          <p:nvPr/>
        </p:nvSpPr>
        <p:spPr>
          <a:xfrm>
            <a:off x="2231577" y="1799751"/>
            <a:ext cx="34107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8" name="Picture 2" descr="Risultati immagini per mysql icon">
            <a:extLst>
              <a:ext uri="{FF2B5EF4-FFF2-40B4-BE49-F238E27FC236}">
                <a16:creationId xmlns:a16="http://schemas.microsoft.com/office/drawing/2014/main" id="{3934E7D3-C395-4720-B21D-1FAD7E4A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75" y="1799751"/>
            <a:ext cx="1030061" cy="10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v-128.png">
            <a:extLst>
              <a:ext uri="{FF2B5EF4-FFF2-40B4-BE49-F238E27FC236}">
                <a16:creationId xmlns:a16="http://schemas.microsoft.com/office/drawing/2014/main" id="{1F929E67-E4C3-4B9F-ABC4-CE328E7F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30" y="5066651"/>
            <a:ext cx="1040946" cy="1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vc-128.png">
            <a:extLst>
              <a:ext uri="{FF2B5EF4-FFF2-40B4-BE49-F238E27FC236}">
                <a16:creationId xmlns:a16="http://schemas.microsoft.com/office/drawing/2014/main" id="{43AB03BA-2B0F-4653-AC95-D7F22C72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32" y="3163661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6A2323E8-43EF-4A3B-8289-B31A024BCBAE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 rot="5400000">
            <a:off x="2662832" y="4596878"/>
            <a:ext cx="938244" cy="130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96CD99F-9F68-455D-8385-FE0F63156A28}"/>
              </a:ext>
            </a:extLst>
          </p:cNvPr>
          <p:cNvCxnSpPr>
            <a:cxnSpLocks/>
            <a:stCxn id="28" idx="2"/>
            <a:endCxn id="1030" idx="0"/>
          </p:cNvCxnSpPr>
          <p:nvPr/>
        </p:nvCxnSpPr>
        <p:spPr>
          <a:xfrm rot="5400000">
            <a:off x="2965682" y="2996736"/>
            <a:ext cx="333849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5ABBDCA-E727-43AC-AF46-C4E9E8304540}"/>
              </a:ext>
            </a:extLst>
          </p:cNvPr>
          <p:cNvSpPr txBox="1"/>
          <p:nvPr/>
        </p:nvSpPr>
        <p:spPr>
          <a:xfrm>
            <a:off x="3495056" y="6271110"/>
            <a:ext cx="258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Cluster Wide </a:t>
            </a:r>
            <a:r>
              <a:rPr lang="it-IT" dirty="0" err="1"/>
              <a:t>Resources</a:t>
            </a:r>
            <a:endParaRPr lang="it-IT" dirty="0"/>
          </a:p>
        </p:txBody>
      </p:sp>
      <p:pic>
        <p:nvPicPr>
          <p:cNvPr id="51" name="Picture 4" descr="pv-128.png">
            <a:extLst>
              <a:ext uri="{FF2B5EF4-FFF2-40B4-BE49-F238E27FC236}">
                <a16:creationId xmlns:a16="http://schemas.microsoft.com/office/drawing/2014/main" id="{9190FD0C-8CCE-4AD4-B7E9-69CC0451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27" y="5047987"/>
            <a:ext cx="1040946" cy="1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asellaDiTesto 2055">
            <a:extLst>
              <a:ext uri="{FF2B5EF4-FFF2-40B4-BE49-F238E27FC236}">
                <a16:creationId xmlns:a16="http://schemas.microsoft.com/office/drawing/2014/main" id="{4BC4000E-293E-4017-8661-56BD353181D6}"/>
              </a:ext>
            </a:extLst>
          </p:cNvPr>
          <p:cNvSpPr txBox="1"/>
          <p:nvPr/>
        </p:nvSpPr>
        <p:spPr>
          <a:xfrm>
            <a:off x="3496040" y="57273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10Gb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6D636C1-46C1-4E57-B89F-D5424EF542B8}"/>
              </a:ext>
            </a:extLst>
          </p:cNvPr>
          <p:cNvSpPr txBox="1"/>
          <p:nvPr/>
        </p:nvSpPr>
        <p:spPr>
          <a:xfrm>
            <a:off x="3118974" y="40670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10Gb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E7EED6E8-D5B2-46DC-80B0-B50FB7E4FC40}"/>
              </a:ext>
            </a:extLst>
          </p:cNvPr>
          <p:cNvSpPr/>
          <p:nvPr/>
        </p:nvSpPr>
        <p:spPr>
          <a:xfrm>
            <a:off x="6401075" y="1792061"/>
            <a:ext cx="1652993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7" name="Picture 6" descr="pvc-128.png">
            <a:extLst>
              <a:ext uri="{FF2B5EF4-FFF2-40B4-BE49-F238E27FC236}">
                <a16:creationId xmlns:a16="http://schemas.microsoft.com/office/drawing/2014/main" id="{C4610C7E-BE72-409F-8318-656C7F4E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98" y="3161884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EEECF9A-4BE0-4E29-B6B0-BF3CFD4F33E6}"/>
              </a:ext>
            </a:extLst>
          </p:cNvPr>
          <p:cNvSpPr txBox="1"/>
          <p:nvPr/>
        </p:nvSpPr>
        <p:spPr>
          <a:xfrm>
            <a:off x="6595748" y="57066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50Gb</a:t>
            </a:r>
          </a:p>
        </p:txBody>
      </p:sp>
      <p:pic>
        <p:nvPicPr>
          <p:cNvPr id="59" name="Picture 6" descr="pvc-128.png">
            <a:extLst>
              <a:ext uri="{FF2B5EF4-FFF2-40B4-BE49-F238E27FC236}">
                <a16:creationId xmlns:a16="http://schemas.microsoft.com/office/drawing/2014/main" id="{4DA017F6-7693-4B5C-8C1A-3439B313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12" y="3171351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697A3C42-C1EE-4B9B-8412-2E0989C83460}"/>
              </a:ext>
            </a:extLst>
          </p:cNvPr>
          <p:cNvCxnSpPr>
            <a:cxnSpLocks/>
            <a:stCxn id="59" idx="2"/>
            <a:endCxn id="51" idx="1"/>
          </p:cNvCxnSpPr>
          <p:nvPr/>
        </p:nvCxnSpPr>
        <p:spPr>
          <a:xfrm rot="16200000" flipH="1">
            <a:off x="4488975" y="4415107"/>
            <a:ext cx="1432363" cy="87434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a gomito 62">
            <a:extLst>
              <a:ext uri="{FF2B5EF4-FFF2-40B4-BE49-F238E27FC236}">
                <a16:creationId xmlns:a16="http://schemas.microsoft.com/office/drawing/2014/main" id="{CA1114AD-026B-4639-9F26-5737225C50C1}"/>
              </a:ext>
            </a:extLst>
          </p:cNvPr>
          <p:cNvCxnSpPr>
            <a:cxnSpLocks/>
            <a:stCxn id="57" idx="2"/>
            <a:endCxn id="51" idx="3"/>
          </p:cNvCxnSpPr>
          <p:nvPr/>
        </p:nvCxnSpPr>
        <p:spPr>
          <a:xfrm rot="5400000">
            <a:off x="6234507" y="4575396"/>
            <a:ext cx="1441830" cy="54429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9364341-E980-4C52-B84A-E5349E83CB3C}"/>
              </a:ext>
            </a:extLst>
          </p:cNvPr>
          <p:cNvSpPr txBox="1"/>
          <p:nvPr/>
        </p:nvSpPr>
        <p:spPr>
          <a:xfrm>
            <a:off x="4871973" y="406524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20Gb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4C61CE6-0DE6-470D-B1B5-532B9E5AE6DD}"/>
              </a:ext>
            </a:extLst>
          </p:cNvPr>
          <p:cNvSpPr txBox="1"/>
          <p:nvPr/>
        </p:nvSpPr>
        <p:spPr>
          <a:xfrm>
            <a:off x="7307047" y="40550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30Gb</a:t>
            </a:r>
          </a:p>
        </p:txBody>
      </p:sp>
      <p:pic>
        <p:nvPicPr>
          <p:cNvPr id="1032" name="Picture 8" descr="Risultati immagini per prometheus icon">
            <a:extLst>
              <a:ext uri="{FF2B5EF4-FFF2-40B4-BE49-F238E27FC236}">
                <a16:creationId xmlns:a16="http://schemas.microsoft.com/office/drawing/2014/main" id="{7E6DCC42-6955-45B9-80D7-63B8B27F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31" y="1859550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kafka icon">
            <a:extLst>
              <a:ext uri="{FF2B5EF4-FFF2-40B4-BE49-F238E27FC236}">
                <a16:creationId xmlns:a16="http://schemas.microsoft.com/office/drawing/2014/main" id="{2A8A3661-64DB-4E80-ADBB-CD2880F20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04" y="1844653"/>
            <a:ext cx="898134" cy="8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EF97C53F-01EC-463C-A0E7-D82F5C8F3111}"/>
              </a:ext>
            </a:extLst>
          </p:cNvPr>
          <p:cNvCxnSpPr>
            <a:cxnSpLocks/>
            <a:stCxn id="1032" idx="2"/>
            <a:endCxn id="59" idx="0"/>
          </p:cNvCxnSpPr>
          <p:nvPr/>
        </p:nvCxnSpPr>
        <p:spPr>
          <a:xfrm rot="5400000">
            <a:off x="4594668" y="2997614"/>
            <a:ext cx="347055" cy="41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06FA0CEE-EDA2-45DB-9B97-F67A86DA1CC6}"/>
              </a:ext>
            </a:extLst>
          </p:cNvPr>
          <p:cNvCxnSpPr>
            <a:cxnSpLocks/>
            <a:stCxn id="1034" idx="2"/>
            <a:endCxn id="57" idx="0"/>
          </p:cNvCxnSpPr>
          <p:nvPr/>
        </p:nvCxnSpPr>
        <p:spPr>
          <a:xfrm rot="5400000">
            <a:off x="7018423" y="2951935"/>
            <a:ext cx="419097" cy="8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s-128.png">
            <a:extLst>
              <a:ext uri="{FF2B5EF4-FFF2-40B4-BE49-F238E27FC236}">
                <a16:creationId xmlns:a16="http://schemas.microsoft.com/office/drawing/2014/main" id="{D728C10B-2A84-41B7-9E55-8EA29A12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6" y="1251428"/>
            <a:ext cx="904291" cy="9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s-128.png">
            <a:extLst>
              <a:ext uri="{FF2B5EF4-FFF2-40B4-BE49-F238E27FC236}">
                <a16:creationId xmlns:a16="http://schemas.microsoft.com/office/drawing/2014/main" id="{9B051AE9-7D2A-4647-8F6C-F4476420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45" y="1251304"/>
            <a:ext cx="870170" cy="8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8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set of routing rules that defines how to access the Pods.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They define:</a:t>
            </a:r>
          </a:p>
          <a:p>
            <a:pPr lvl="1" fontAlgn="base"/>
            <a:r>
              <a:rPr lang="en-US" sz="1800" dirty="0"/>
              <a:t>Static and Unique Cluster IP addresses </a:t>
            </a:r>
          </a:p>
          <a:p>
            <a:pPr lvl="1" fontAlgn="base"/>
            <a:r>
              <a:rPr lang="en-US" sz="1800" dirty="0"/>
              <a:t>Static DNS names</a:t>
            </a:r>
          </a:p>
          <a:p>
            <a:pPr fontAlgn="base"/>
            <a:endParaRPr lang="en-US" sz="20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Fabio Sforza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I Work in Relatech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a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Engineer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I'm</a:t>
            </a:r>
            <a:r>
              <a:rPr lang="it-IT" dirty="0"/>
              <a:t> a </a:t>
            </a:r>
            <a:r>
              <a:rPr lang="it-IT" dirty="0" err="1"/>
              <a:t>sofa</a:t>
            </a:r>
            <a:r>
              <a:rPr lang="it-IT" dirty="0"/>
              <a:t> sportsman</a:t>
            </a:r>
          </a:p>
          <a:p>
            <a:endParaRPr lang="it-IT" dirty="0"/>
          </a:p>
          <a:p>
            <a:r>
              <a:rPr lang="en-US" dirty="0"/>
              <a:t>I'm a wasted talent in baking</a:t>
            </a:r>
          </a:p>
          <a:p>
            <a:endParaRPr lang="en-US" b="1" dirty="0"/>
          </a:p>
          <a:p>
            <a:endParaRPr lang="it-IT" b="1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'immagine puÃ² contenere: 2 persone, persone sedute e barba">
            <a:extLst>
              <a:ext uri="{FF2B5EF4-FFF2-40B4-BE49-F238E27FC236}">
                <a16:creationId xmlns:a16="http://schemas.microsoft.com/office/drawing/2014/main" id="{EE4AC702-C8C6-4AA5-87E9-B18074C3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9" y="1401262"/>
            <a:ext cx="3665365" cy="36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isultati immagini per twitter transparent">
            <a:extLst>
              <a:ext uri="{FF2B5EF4-FFF2-40B4-BE49-F238E27FC236}">
                <a16:creationId xmlns:a16="http://schemas.microsoft.com/office/drawing/2014/main" id="{8849C936-573B-4AB9-AD29-941A4AF5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3" y="1118297"/>
            <a:ext cx="688522" cy="68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E58A56-8C2E-414C-95D9-A6E00D887440}"/>
              </a:ext>
            </a:extLst>
          </p:cNvPr>
          <p:cNvSpPr txBox="1"/>
          <p:nvPr/>
        </p:nvSpPr>
        <p:spPr>
          <a:xfrm>
            <a:off x="1200150" y="1270000"/>
            <a:ext cx="162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5"/>
              </a:rPr>
              <a:t>@</a:t>
            </a:r>
            <a:r>
              <a:rPr lang="it-IT" u="sng" dirty="0" err="1">
                <a:hlinkClick r:id="rId5"/>
              </a:rPr>
              <a:t>fabio_sforza</a:t>
            </a:r>
            <a:endParaRPr lang="it-IT" dirty="0"/>
          </a:p>
        </p:txBody>
      </p:sp>
      <p:pic>
        <p:nvPicPr>
          <p:cNvPr id="7174" name="Picture 6" descr="Risultati immagini per github transparent logo">
            <a:extLst>
              <a:ext uri="{FF2B5EF4-FFF2-40B4-BE49-F238E27FC236}">
                <a16:creationId xmlns:a16="http://schemas.microsoft.com/office/drawing/2014/main" id="{3F0EA86F-2874-4DD4-8ADF-E5C03FD8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2" y="1711410"/>
            <a:ext cx="536463" cy="53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8F09FF-C1EC-480F-A2D6-A555665B9291}"/>
              </a:ext>
            </a:extLst>
          </p:cNvPr>
          <p:cNvSpPr txBox="1"/>
          <p:nvPr/>
        </p:nvSpPr>
        <p:spPr>
          <a:xfrm>
            <a:off x="1200149" y="17910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>
                <a:solidFill>
                  <a:schemeClr val="accent1"/>
                </a:solidFill>
                <a:hlinkClick r:id="rId7"/>
              </a:rPr>
              <a:t>@</a:t>
            </a:r>
            <a:r>
              <a:rPr lang="it-IT" u="sng" dirty="0" err="1">
                <a:solidFill>
                  <a:schemeClr val="accent1"/>
                </a:solidFill>
                <a:hlinkClick r:id="rId7"/>
              </a:rPr>
              <a:t>fsforza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Service Types:</a:t>
            </a:r>
            <a:endParaRPr lang="en-US" sz="1800" dirty="0"/>
          </a:p>
          <a:p>
            <a:pPr fontAlgn="base"/>
            <a:endParaRPr lang="en-US" sz="2000" b="1" dirty="0"/>
          </a:p>
          <a:p>
            <a:pPr lvl="1" fontAlgn="base"/>
            <a:r>
              <a:rPr lang="it-IT" sz="1800" b="1" dirty="0" err="1"/>
              <a:t>ClusterIP</a:t>
            </a:r>
            <a:r>
              <a:rPr lang="it-IT" sz="1800" b="1" dirty="0"/>
              <a:t> (default)</a:t>
            </a:r>
          </a:p>
          <a:p>
            <a:pPr lvl="1" fontAlgn="base"/>
            <a:r>
              <a:rPr lang="it-IT" sz="1800" b="1" dirty="0" err="1"/>
              <a:t>NodePort</a:t>
            </a:r>
            <a:endParaRPr lang="it-IT" sz="1800" b="1" dirty="0"/>
          </a:p>
          <a:p>
            <a:pPr lvl="1" fontAlgn="base"/>
            <a:r>
              <a:rPr lang="it-IT" sz="1800" b="1" dirty="0" err="1"/>
              <a:t>LoadBalancer</a:t>
            </a:r>
            <a:endParaRPr lang="it-IT" sz="1800" b="1" dirty="0"/>
          </a:p>
          <a:p>
            <a:pPr lvl="1" fontAlgn="base"/>
            <a:r>
              <a:rPr lang="it-IT" sz="1800" b="1" dirty="0" err="1"/>
              <a:t>ExternalName</a:t>
            </a:r>
            <a:endParaRPr lang="it-IT" sz="18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085"/>
            <a:ext cx="8596668" cy="3880773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 err="1"/>
              <a:t>ClusterIP</a:t>
            </a:r>
            <a:r>
              <a:rPr lang="en-US" sz="2000" dirty="0"/>
              <a:t> services exposes a pod on a strictly cluster internal virtual IP.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9A58080-64A7-4773-8733-68B0A735FB22}"/>
              </a:ext>
            </a:extLst>
          </p:cNvPr>
          <p:cNvSpPr/>
          <p:nvPr/>
        </p:nvSpPr>
        <p:spPr>
          <a:xfrm>
            <a:off x="2347232" y="2395416"/>
            <a:ext cx="5225143" cy="3245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2" descr="Risultati immagini per spring boot">
            <a:extLst>
              <a:ext uri="{FF2B5EF4-FFF2-40B4-BE49-F238E27FC236}">
                <a16:creationId xmlns:a16="http://schemas.microsoft.com/office/drawing/2014/main" id="{02326D37-0351-445A-AAE9-6E46A66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31" y="2922968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5FC335-6C55-4CDB-99B6-503FDB26C047}"/>
              </a:ext>
            </a:extLst>
          </p:cNvPr>
          <p:cNvSpPr/>
          <p:nvPr/>
        </p:nvSpPr>
        <p:spPr>
          <a:xfrm>
            <a:off x="2983313" y="2934761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E1B21B-0BA9-4A18-9925-0CAD7FBB27D0}"/>
              </a:ext>
            </a:extLst>
          </p:cNvPr>
          <p:cNvSpPr txBox="1"/>
          <p:nvPr/>
        </p:nvSpPr>
        <p:spPr>
          <a:xfrm>
            <a:off x="2917998" y="345137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F35CB6-D228-40DF-A8ED-ADAF75E2126A}"/>
              </a:ext>
            </a:extLst>
          </p:cNvPr>
          <p:cNvSpPr txBox="1"/>
          <p:nvPr/>
        </p:nvSpPr>
        <p:spPr>
          <a:xfrm>
            <a:off x="3481335" y="3671235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412216A-C046-4D8D-B680-7AE3EF78BCC0}"/>
              </a:ext>
            </a:extLst>
          </p:cNvPr>
          <p:cNvSpPr/>
          <p:nvPr/>
        </p:nvSpPr>
        <p:spPr>
          <a:xfrm>
            <a:off x="3550075" y="3671235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E13C350-07B1-4FE3-A3C0-DA7DFDD2613D}"/>
              </a:ext>
            </a:extLst>
          </p:cNvPr>
          <p:cNvSpPr/>
          <p:nvPr/>
        </p:nvSpPr>
        <p:spPr>
          <a:xfrm>
            <a:off x="6023490" y="2934761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6176A9A-BF6F-4D67-8D66-084BF76CA670}"/>
              </a:ext>
            </a:extLst>
          </p:cNvPr>
          <p:cNvSpPr/>
          <p:nvPr/>
        </p:nvSpPr>
        <p:spPr>
          <a:xfrm>
            <a:off x="6590252" y="3671235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9248FD-BED3-4BF2-8F04-5D9197C9E78B}"/>
              </a:ext>
            </a:extLst>
          </p:cNvPr>
          <p:cNvSpPr txBox="1"/>
          <p:nvPr/>
        </p:nvSpPr>
        <p:spPr>
          <a:xfrm>
            <a:off x="6520200" y="3650358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25" name="Picture 2" descr="Risultati immagini per mysql icon">
            <a:extLst>
              <a:ext uri="{FF2B5EF4-FFF2-40B4-BE49-F238E27FC236}">
                <a16:creationId xmlns:a16="http://schemas.microsoft.com/office/drawing/2014/main" id="{C4118678-27ED-48AE-9249-5175585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64" y="2929316"/>
            <a:ext cx="560703" cy="5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BE79887-D0B3-4495-8E08-63CB1618AEE9}"/>
              </a:ext>
            </a:extLst>
          </p:cNvPr>
          <p:cNvSpPr txBox="1"/>
          <p:nvPr/>
        </p:nvSpPr>
        <p:spPr>
          <a:xfrm>
            <a:off x="4351451" y="3351350"/>
            <a:ext cx="133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MySQL</a:t>
            </a:r>
          </a:p>
          <a:p>
            <a:pPr algn="ctr"/>
            <a:r>
              <a:rPr lang="it-IT" sz="1200" dirty="0" err="1"/>
              <a:t>ClusterIP</a:t>
            </a:r>
            <a:r>
              <a:rPr lang="it-IT" sz="1200" dirty="0"/>
              <a:t> Service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F12F91A-6A7D-474F-A1D9-22A9BAAD26D4}"/>
              </a:ext>
            </a:extLst>
          </p:cNvPr>
          <p:cNvSpPr/>
          <p:nvPr/>
        </p:nvSpPr>
        <p:spPr>
          <a:xfrm>
            <a:off x="4275917" y="4652740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10.108.134.167:3306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mysql:3306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7D5192B-2CF4-4743-ABEE-03D6239B02E4}"/>
              </a:ext>
            </a:extLst>
          </p:cNvPr>
          <p:cNvCxnSpPr>
            <a:cxnSpLocks/>
            <a:stCxn id="9" idx="3"/>
            <a:endCxn id="3080" idx="1"/>
          </p:cNvCxnSpPr>
          <p:nvPr/>
        </p:nvCxnSpPr>
        <p:spPr>
          <a:xfrm>
            <a:off x="3897713" y="3304938"/>
            <a:ext cx="713326" cy="88504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DF551C5-FE9F-4FD9-9B2C-53F5F3EE16A9}"/>
              </a:ext>
            </a:extLst>
          </p:cNvPr>
          <p:cNvCxnSpPr>
            <a:cxnSpLocks/>
            <a:stCxn id="3080" idx="3"/>
            <a:endCxn id="24" idx="2"/>
          </p:cNvCxnSpPr>
          <p:nvPr/>
        </p:nvCxnSpPr>
        <p:spPr>
          <a:xfrm flipV="1">
            <a:off x="5465989" y="3911968"/>
            <a:ext cx="1294020" cy="27801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0D84A4C-5F2D-40C0-BF21-8526C6FED0E5}"/>
              </a:ext>
            </a:extLst>
          </p:cNvPr>
          <p:cNvSpPr txBox="1"/>
          <p:nvPr/>
        </p:nvSpPr>
        <p:spPr>
          <a:xfrm>
            <a:off x="5966510" y="339905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192.168.0.87</a:t>
            </a:r>
          </a:p>
        </p:txBody>
      </p:sp>
      <p:pic>
        <p:nvPicPr>
          <p:cNvPr id="3078" name="Picture 6" descr="ns-128.png">
            <a:extLst>
              <a:ext uri="{FF2B5EF4-FFF2-40B4-BE49-F238E27FC236}">
                <a16:creationId xmlns:a16="http://schemas.microsoft.com/office/drawing/2014/main" id="{FB2E2E4B-982A-4B0A-8174-16613A70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96" y="5185562"/>
            <a:ext cx="830958" cy="8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vc-128.png">
            <a:extLst>
              <a:ext uri="{FF2B5EF4-FFF2-40B4-BE49-F238E27FC236}">
                <a16:creationId xmlns:a16="http://schemas.microsoft.com/office/drawing/2014/main" id="{3404705A-3F8F-492D-B412-3C45C432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39" y="3762506"/>
            <a:ext cx="854950" cy="8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Kubernetes has an integrated pattern for decoupling configuration from application or container.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pattern makes use of two Kubernetes components: </a:t>
            </a:r>
            <a:r>
              <a:rPr lang="en-US" sz="2000" b="1" dirty="0" err="1"/>
              <a:t>ConfigMaps</a:t>
            </a:r>
            <a:r>
              <a:rPr lang="en-US" sz="2000" dirty="0"/>
              <a:t> and </a:t>
            </a:r>
            <a:r>
              <a:rPr lang="en-US" sz="2000" b="1" dirty="0"/>
              <a:t>Secrets.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Externalized data stored within </a:t>
            </a:r>
            <a:r>
              <a:rPr lang="en-US" sz="2000" dirty="0" err="1"/>
              <a:t>kubernetes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referenced through several different means:</a:t>
            </a:r>
          </a:p>
          <a:p>
            <a:pPr lvl="1" fontAlgn="base"/>
            <a:r>
              <a:rPr lang="en-US" sz="1800" dirty="0"/>
              <a:t>environment variable</a:t>
            </a:r>
          </a:p>
          <a:p>
            <a:pPr lvl="1" fontAlgn="base"/>
            <a:r>
              <a:rPr lang="en-US" sz="1800" dirty="0"/>
              <a:t>a command line argument (via env var)</a:t>
            </a:r>
          </a:p>
          <a:p>
            <a:pPr lvl="1" fontAlgn="base"/>
            <a:r>
              <a:rPr lang="en-US" sz="1800" dirty="0"/>
              <a:t>injected as a file into a volume mount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000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Functionally identical to a </a:t>
            </a:r>
            <a:r>
              <a:rPr lang="en-US" sz="2000" dirty="0" err="1"/>
              <a:t>ConfigMap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Stored as </a:t>
            </a:r>
            <a:r>
              <a:rPr lang="en-US" sz="2000" b="1" dirty="0"/>
              <a:t>base64 encoded content.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ttangolo con angoli arrotondati 2048">
            <a:extLst>
              <a:ext uri="{FF2B5EF4-FFF2-40B4-BE49-F238E27FC236}">
                <a16:creationId xmlns:a16="http://schemas.microsoft.com/office/drawing/2014/main" id="{47F4321D-2EE8-488E-9876-F5EF77589DEE}"/>
              </a:ext>
            </a:extLst>
          </p:cNvPr>
          <p:cNvSpPr/>
          <p:nvPr/>
        </p:nvSpPr>
        <p:spPr>
          <a:xfrm>
            <a:off x="3948649" y="3960722"/>
            <a:ext cx="3680876" cy="2670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LoadBalancer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085"/>
            <a:ext cx="8596668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Works in conjunction with an external system (</a:t>
            </a:r>
            <a:r>
              <a:rPr lang="en-US" b="1" dirty="0"/>
              <a:t>Cloud Provider</a:t>
            </a:r>
            <a:r>
              <a:rPr lang="en-US" dirty="0"/>
              <a:t>) to map a cluster external IP to the exposed service.</a:t>
            </a:r>
            <a:endParaRPr lang="en-US" sz="2000" dirty="0"/>
          </a:p>
          <a:p>
            <a:pPr fontAlgn="base"/>
            <a:endParaRPr lang="en-US" sz="2000" dirty="0"/>
          </a:p>
        </p:txBody>
      </p:sp>
      <p:pic>
        <p:nvPicPr>
          <p:cNvPr id="8" name="Picture 2" descr="Risultati immagini per spring boot">
            <a:extLst>
              <a:ext uri="{FF2B5EF4-FFF2-40B4-BE49-F238E27FC236}">
                <a16:creationId xmlns:a16="http://schemas.microsoft.com/office/drawing/2014/main" id="{02326D37-0351-445A-AAE9-6E46A66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66" y="4575007"/>
            <a:ext cx="964482" cy="9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BE79887-D0B3-4495-8E08-63CB1618AEE9}"/>
              </a:ext>
            </a:extLst>
          </p:cNvPr>
          <p:cNvSpPr txBox="1"/>
          <p:nvPr/>
        </p:nvSpPr>
        <p:spPr>
          <a:xfrm>
            <a:off x="3901753" y="5413136"/>
            <a:ext cx="115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Microservice</a:t>
            </a:r>
            <a:endParaRPr lang="it-IT" sz="1200" dirty="0"/>
          </a:p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Balancer</a:t>
            </a:r>
            <a:endParaRPr lang="it-IT" sz="1200" dirty="0"/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F12F91A-6A7D-474F-A1D9-22A9BAAD26D4}"/>
              </a:ext>
            </a:extLst>
          </p:cNvPr>
          <p:cNvSpPr/>
          <p:nvPr/>
        </p:nvSpPr>
        <p:spPr>
          <a:xfrm>
            <a:off x="2321553" y="4544372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10.108.134.167:8080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7D5192B-2CF4-4743-ABEE-03D6239B02E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1950231" y="5057248"/>
            <a:ext cx="1998417" cy="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ns-128.png">
            <a:extLst>
              <a:ext uri="{FF2B5EF4-FFF2-40B4-BE49-F238E27FC236}">
                <a16:creationId xmlns:a16="http://schemas.microsoft.com/office/drawing/2014/main" id="{5369E520-EC8D-4A5A-A6E3-06D7F2D3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48" y="3506223"/>
            <a:ext cx="830958" cy="8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svc-128.png">
            <a:extLst>
              <a:ext uri="{FF2B5EF4-FFF2-40B4-BE49-F238E27FC236}">
                <a16:creationId xmlns:a16="http://schemas.microsoft.com/office/drawing/2014/main" id="{A72939B7-F8BE-4625-9830-FDE8DFEC8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48" y="4629773"/>
            <a:ext cx="854950" cy="8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user-128.png">
            <a:extLst>
              <a:ext uri="{FF2B5EF4-FFF2-40B4-BE49-F238E27FC236}">
                <a16:creationId xmlns:a16="http://schemas.microsoft.com/office/drawing/2014/main" id="{B36AA16C-D467-4341-9F28-9BBDC11B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79" y="4544826"/>
            <a:ext cx="1025752" cy="10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284A1E6-6B75-4F9A-9831-EACB6A376396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4803598" y="5057248"/>
            <a:ext cx="135716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C2142F-9118-476E-84C3-45658616F0D2}"/>
              </a:ext>
            </a:extLst>
          </p:cNvPr>
          <p:cNvSpPr txBox="1"/>
          <p:nvPr/>
        </p:nvSpPr>
        <p:spPr>
          <a:xfrm>
            <a:off x="6122671" y="553449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Microservice</a:t>
            </a:r>
            <a:endParaRPr lang="it-IT" sz="1200" dirty="0"/>
          </a:p>
          <a:p>
            <a:pPr algn="ctr"/>
            <a:r>
              <a:rPr lang="it-IT" sz="1200" dirty="0"/>
              <a:t>Pod</a:t>
            </a:r>
          </a:p>
        </p:txBody>
      </p:sp>
      <p:pic>
        <p:nvPicPr>
          <p:cNvPr id="6146" name="Picture 2" descr="Risultati immagini per azure icon">
            <a:extLst>
              <a:ext uri="{FF2B5EF4-FFF2-40B4-BE49-F238E27FC236}">
                <a16:creationId xmlns:a16="http://schemas.microsoft.com/office/drawing/2014/main" id="{0CBE4054-EEFF-4713-B4EC-F5DF4064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7" y="2782640"/>
            <a:ext cx="768344" cy="7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BFC6C351-D17D-4329-83C3-7C4DE8A0089F}"/>
              </a:ext>
            </a:extLst>
          </p:cNvPr>
          <p:cNvCxnSpPr>
            <a:cxnSpLocks/>
            <a:stCxn id="6146" idx="2"/>
            <a:endCxn id="28" idx="0"/>
          </p:cNvCxnSpPr>
          <p:nvPr/>
        </p:nvCxnSpPr>
        <p:spPr>
          <a:xfrm rot="16200000" flipH="1">
            <a:off x="2587455" y="4047677"/>
            <a:ext cx="993388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49FD339-53CD-49CC-B441-CB8541E50874}"/>
              </a:ext>
            </a:extLst>
          </p:cNvPr>
          <p:cNvSpPr txBox="1"/>
          <p:nvPr/>
        </p:nvSpPr>
        <p:spPr>
          <a:xfrm>
            <a:off x="3429002" y="2940171"/>
            <a:ext cx="118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Cloud Provider</a:t>
            </a:r>
          </a:p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Balancer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78262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Ingress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41058-154A-4912-B219-3EFCF11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Balancer</a:t>
            </a:r>
            <a:r>
              <a:rPr lang="it-IT" dirty="0"/>
              <a:t> </a:t>
            </a:r>
            <a:r>
              <a:rPr lang="en-US" dirty="0"/>
              <a:t>placed in the context of Kubernetes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Exposes</a:t>
            </a:r>
            <a:r>
              <a:rPr lang="it-IT" dirty="0"/>
              <a:t> a Service to </a:t>
            </a:r>
            <a:r>
              <a:rPr lang="it-IT" dirty="0" err="1"/>
              <a:t>external</a:t>
            </a:r>
            <a:r>
              <a:rPr lang="it-IT" dirty="0"/>
              <a:t> clients by </a:t>
            </a:r>
            <a:r>
              <a:rPr lang="it-IT" dirty="0" err="1"/>
              <a:t>reachable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Operate at the application layer of the network stack (HTTP/HTTPS)</a:t>
            </a:r>
          </a:p>
          <a:p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4" descr="Risultati immagini per kubernetes logo">
            <a:extLst>
              <a:ext uri="{FF2B5EF4-FFF2-40B4-BE49-F238E27FC236}">
                <a16:creationId xmlns:a16="http://schemas.microsoft.com/office/drawing/2014/main" id="{BECFC573-B38C-40D3-8739-CA915314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1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Ingress</a:t>
            </a:r>
          </a:p>
        </p:txBody>
      </p:sp>
      <p:pic>
        <p:nvPicPr>
          <p:cNvPr id="2054" name="Picture 6" descr="Risultati immagini per jenkins icon">
            <a:extLst>
              <a:ext uri="{FF2B5EF4-FFF2-40B4-BE49-F238E27FC236}">
                <a16:creationId xmlns:a16="http://schemas.microsoft.com/office/drawing/2014/main" id="{A8BB2DE7-16BC-4A0C-BEFA-7DFA867C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19" y="2278743"/>
            <a:ext cx="821734" cy="11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ultati immagini per gitlab icon">
            <a:extLst>
              <a:ext uri="{FF2B5EF4-FFF2-40B4-BE49-F238E27FC236}">
                <a16:creationId xmlns:a16="http://schemas.microsoft.com/office/drawing/2014/main" id="{A57C560B-399F-45A3-A7FB-11136B1E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76" y="4580163"/>
            <a:ext cx="1319551" cy="11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3FDF06-141F-48D6-9CCB-F9D0FCEBA104}"/>
              </a:ext>
            </a:extLst>
          </p:cNvPr>
          <p:cNvCxnSpPr>
            <a:cxnSpLocks/>
            <a:stCxn id="1026" idx="3"/>
            <a:endCxn id="55" idx="1"/>
          </p:cNvCxnSpPr>
          <p:nvPr/>
        </p:nvCxnSpPr>
        <p:spPr>
          <a:xfrm>
            <a:off x="1257713" y="2828301"/>
            <a:ext cx="1549215" cy="1068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6362397-BAAB-4C2D-8787-0B448ADE5DDD}"/>
              </a:ext>
            </a:extLst>
          </p:cNvPr>
          <p:cNvCxnSpPr>
            <a:cxnSpLocks/>
            <a:stCxn id="28" idx="3"/>
            <a:endCxn id="55" idx="1"/>
          </p:cNvCxnSpPr>
          <p:nvPr/>
        </p:nvCxnSpPr>
        <p:spPr>
          <a:xfrm flipV="1">
            <a:off x="1165252" y="3896434"/>
            <a:ext cx="1641676" cy="89872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6362EF-3070-4CFB-947C-9CD68463B426}"/>
              </a:ext>
            </a:extLst>
          </p:cNvPr>
          <p:cNvCxnSpPr>
            <a:cxnSpLocks/>
            <a:stCxn id="1032" idx="3"/>
            <a:endCxn id="40" idx="1"/>
          </p:cNvCxnSpPr>
          <p:nvPr/>
        </p:nvCxnSpPr>
        <p:spPr>
          <a:xfrm>
            <a:off x="5154878" y="3894259"/>
            <a:ext cx="955143" cy="1283938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72631B9-0A6F-4208-9067-ADEDBCD251DE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 flipV="1">
            <a:off x="5154878" y="2847294"/>
            <a:ext cx="955143" cy="104696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78C51C-B30C-443E-A259-009857E8E04E}"/>
              </a:ext>
            </a:extLst>
          </p:cNvPr>
          <p:cNvSpPr txBox="1"/>
          <p:nvPr/>
        </p:nvSpPr>
        <p:spPr>
          <a:xfrm rot="2098953">
            <a:off x="1185821" y="302661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jenkins.example.com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B7F6A6-23B0-4ABA-AF96-F14E3B14C425}"/>
              </a:ext>
            </a:extLst>
          </p:cNvPr>
          <p:cNvSpPr txBox="1"/>
          <p:nvPr/>
        </p:nvSpPr>
        <p:spPr>
          <a:xfrm rot="19847125">
            <a:off x="1182527" y="4357813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gitlab.example.com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7BC98A6-5F41-4649-8570-28A80933C3E8}"/>
              </a:ext>
            </a:extLst>
          </p:cNvPr>
          <p:cNvCxnSpPr>
            <a:cxnSpLocks/>
            <a:stCxn id="1030" idx="3"/>
            <a:endCxn id="2054" idx="1"/>
          </p:cNvCxnSpPr>
          <p:nvPr/>
        </p:nvCxnSpPr>
        <p:spPr>
          <a:xfrm>
            <a:off x="7045779" y="2847294"/>
            <a:ext cx="1016240" cy="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2BAAA16-5EF4-40E1-ACC8-EC141029C271}"/>
              </a:ext>
            </a:extLst>
          </p:cNvPr>
          <p:cNvCxnSpPr>
            <a:cxnSpLocks/>
            <a:stCxn id="40" idx="3"/>
            <a:endCxn id="2056" idx="1"/>
          </p:cNvCxnSpPr>
          <p:nvPr/>
        </p:nvCxnSpPr>
        <p:spPr>
          <a:xfrm>
            <a:off x="7045779" y="5178197"/>
            <a:ext cx="849697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ttangolo con angoli arrotondati 2052">
            <a:extLst>
              <a:ext uri="{FF2B5EF4-FFF2-40B4-BE49-F238E27FC236}">
                <a16:creationId xmlns:a16="http://schemas.microsoft.com/office/drawing/2014/main" id="{66B99A0F-CD15-42B0-AA1C-482284C65CB9}"/>
              </a:ext>
            </a:extLst>
          </p:cNvPr>
          <p:cNvSpPr/>
          <p:nvPr/>
        </p:nvSpPr>
        <p:spPr>
          <a:xfrm>
            <a:off x="2818725" y="1963691"/>
            <a:ext cx="6684504" cy="43677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Picture 4" descr="Risultati immagini per kubernetes logo">
            <a:extLst>
              <a:ext uri="{FF2B5EF4-FFF2-40B4-BE49-F238E27FC236}">
                <a16:creationId xmlns:a16="http://schemas.microsoft.com/office/drawing/2014/main" id="{CFC3E399-1A3F-488F-B354-59DC70E3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83EB8A7-FA96-454D-8010-6A55BF0E3A5A}"/>
              </a:ext>
            </a:extLst>
          </p:cNvPr>
          <p:cNvSpPr txBox="1"/>
          <p:nvPr/>
        </p:nvSpPr>
        <p:spPr>
          <a:xfrm>
            <a:off x="4189089" y="4346490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Ingress</a:t>
            </a:r>
          </a:p>
          <a:p>
            <a:pPr algn="ctr"/>
            <a:r>
              <a:rPr lang="it-IT" sz="1400" dirty="0"/>
              <a:t>Controller</a:t>
            </a:r>
          </a:p>
        </p:txBody>
      </p:sp>
      <p:pic>
        <p:nvPicPr>
          <p:cNvPr id="1026" name="Picture 2" descr="user-128.png">
            <a:extLst>
              <a:ext uri="{FF2B5EF4-FFF2-40B4-BE49-F238E27FC236}">
                <a16:creationId xmlns:a16="http://schemas.microsoft.com/office/drawing/2014/main" id="{CA4FAF52-C27B-4996-87D9-2292A25E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" y="2315425"/>
            <a:ext cx="1025752" cy="10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user-128.png">
            <a:extLst>
              <a:ext uri="{FF2B5EF4-FFF2-40B4-BE49-F238E27FC236}">
                <a16:creationId xmlns:a16="http://schemas.microsoft.com/office/drawing/2014/main" id="{69EC362A-17D3-4BFC-9B2F-365BDB4E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0" y="4282279"/>
            <a:ext cx="1025752" cy="10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c-128.png">
            <a:extLst>
              <a:ext uri="{FF2B5EF4-FFF2-40B4-BE49-F238E27FC236}">
                <a16:creationId xmlns:a16="http://schemas.microsoft.com/office/drawing/2014/main" id="{B0FAE674-3558-43CF-B3C4-E35BE211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21" y="2379415"/>
            <a:ext cx="935758" cy="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7FB212-ED01-422A-A367-2410D544A1CA}"/>
              </a:ext>
            </a:extLst>
          </p:cNvPr>
          <p:cNvSpPr txBox="1"/>
          <p:nvPr/>
        </p:nvSpPr>
        <p:spPr>
          <a:xfrm>
            <a:off x="5747911" y="3260270"/>
            <a:ext cx="16946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Jenkins</a:t>
            </a:r>
          </a:p>
          <a:p>
            <a:pPr algn="ctr"/>
            <a:r>
              <a:rPr lang="it-IT" sz="1400" dirty="0" err="1"/>
              <a:t>ClusterIP</a:t>
            </a:r>
            <a:r>
              <a:rPr lang="it-IT" sz="1400" dirty="0"/>
              <a:t> Service</a:t>
            </a:r>
          </a:p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E713B2-3C96-4D09-921B-FF4BD7D3D72A}"/>
              </a:ext>
            </a:extLst>
          </p:cNvPr>
          <p:cNvSpPr txBox="1"/>
          <p:nvPr/>
        </p:nvSpPr>
        <p:spPr>
          <a:xfrm>
            <a:off x="5828060" y="5605587"/>
            <a:ext cx="1534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Gitlab</a:t>
            </a:r>
            <a:endParaRPr lang="it-IT" sz="1400" dirty="0"/>
          </a:p>
          <a:p>
            <a:pPr algn="ctr"/>
            <a:r>
              <a:rPr lang="it-IT" sz="1400" dirty="0" err="1"/>
              <a:t>ClusterIP</a:t>
            </a:r>
            <a:r>
              <a:rPr lang="it-IT" sz="1400" dirty="0"/>
              <a:t> Service</a:t>
            </a:r>
          </a:p>
          <a:p>
            <a:endParaRPr lang="it-IT" sz="1400" dirty="0"/>
          </a:p>
        </p:txBody>
      </p:sp>
      <p:pic>
        <p:nvPicPr>
          <p:cNvPr id="40" name="Picture 6" descr="svc-128.png">
            <a:extLst>
              <a:ext uri="{FF2B5EF4-FFF2-40B4-BE49-F238E27FC236}">
                <a16:creationId xmlns:a16="http://schemas.microsoft.com/office/drawing/2014/main" id="{42F97E99-87D4-4102-B567-01BAB9D4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21" y="4710318"/>
            <a:ext cx="935758" cy="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g-128.png">
            <a:extLst>
              <a:ext uri="{FF2B5EF4-FFF2-40B4-BE49-F238E27FC236}">
                <a16:creationId xmlns:a16="http://schemas.microsoft.com/office/drawing/2014/main" id="{21B951D1-CC39-4EC9-8FB7-EF9D7925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53" y="3415846"/>
            <a:ext cx="956825" cy="95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vc-128.png">
            <a:extLst>
              <a:ext uri="{FF2B5EF4-FFF2-40B4-BE49-F238E27FC236}">
                <a16:creationId xmlns:a16="http://schemas.microsoft.com/office/drawing/2014/main" id="{3FBA72CE-89EA-4ADB-A5E3-507AEFCD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28" y="3428555"/>
            <a:ext cx="935758" cy="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A78B799-B7AF-4035-A52A-A55FDF3DD541}"/>
              </a:ext>
            </a:extLst>
          </p:cNvPr>
          <p:cNvCxnSpPr>
            <a:cxnSpLocks/>
            <a:stCxn id="55" idx="3"/>
            <a:endCxn id="1032" idx="1"/>
          </p:cNvCxnSpPr>
          <p:nvPr/>
        </p:nvCxnSpPr>
        <p:spPr>
          <a:xfrm flipV="1">
            <a:off x="3742686" y="3894259"/>
            <a:ext cx="455367" cy="217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ttangolo 2070">
            <a:extLst>
              <a:ext uri="{FF2B5EF4-FFF2-40B4-BE49-F238E27FC236}">
                <a16:creationId xmlns:a16="http://schemas.microsoft.com/office/drawing/2014/main" id="{8C94B6F9-865E-44AE-9FCD-0DF1EB06DEB6}"/>
              </a:ext>
            </a:extLst>
          </p:cNvPr>
          <p:cNvSpPr/>
          <p:nvPr/>
        </p:nvSpPr>
        <p:spPr>
          <a:xfrm>
            <a:off x="215128" y="431904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400" dirty="0"/>
              <a:t>Ingress</a:t>
            </a:r>
          </a:p>
          <a:p>
            <a:pPr algn="ctr"/>
            <a:r>
              <a:rPr lang="it-IT" sz="1400" dirty="0" err="1"/>
              <a:t>LoadBalancer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Service</a:t>
            </a:r>
          </a:p>
          <a:p>
            <a:endParaRPr lang="it-IT" sz="1400" dirty="0"/>
          </a:p>
        </p:txBody>
      </p:sp>
      <p:pic>
        <p:nvPicPr>
          <p:cNvPr id="1034" name="Picture 10" descr="Risultati immagini per kubernetes icon">
            <a:extLst>
              <a:ext uri="{FF2B5EF4-FFF2-40B4-BE49-F238E27FC236}">
                <a16:creationId xmlns:a16="http://schemas.microsoft.com/office/drawing/2014/main" id="{BBBFB2CD-2F52-47DC-B263-1C6EAD1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9" y="5787117"/>
            <a:ext cx="1079186" cy="10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Risultati immagini per azure icon">
            <a:extLst>
              <a:ext uri="{FF2B5EF4-FFF2-40B4-BE49-F238E27FC236}">
                <a16:creationId xmlns:a16="http://schemas.microsoft.com/office/drawing/2014/main" id="{9871F3E5-CB71-426D-BE24-517DBBDF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36" y="1022173"/>
            <a:ext cx="768344" cy="7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5E4B587-2C6D-4705-B6B5-1A0E82969214}"/>
              </a:ext>
            </a:extLst>
          </p:cNvPr>
          <p:cNvSpPr txBox="1"/>
          <p:nvPr/>
        </p:nvSpPr>
        <p:spPr>
          <a:xfrm>
            <a:off x="3547750" y="1205209"/>
            <a:ext cx="118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Cloud Provider</a:t>
            </a:r>
          </a:p>
          <a:p>
            <a:pPr algn="ctr"/>
            <a:r>
              <a:rPr lang="it-IT" sz="1200" dirty="0" err="1"/>
              <a:t>Load</a:t>
            </a:r>
            <a:r>
              <a:rPr lang="it-IT" sz="1200" dirty="0"/>
              <a:t> </a:t>
            </a:r>
            <a:r>
              <a:rPr lang="it-IT" sz="1200" dirty="0" err="1"/>
              <a:t>Balancer</a:t>
            </a:r>
            <a:endParaRPr lang="it-IT" sz="1200" dirty="0"/>
          </a:p>
        </p:txBody>
      </p: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D672B55-642E-4D02-B603-16B7BBAC1BEC}"/>
              </a:ext>
            </a:extLst>
          </p:cNvPr>
          <p:cNvCxnSpPr>
            <a:cxnSpLocks/>
            <a:stCxn id="71" idx="2"/>
            <a:endCxn id="55" idx="0"/>
          </p:cNvCxnSpPr>
          <p:nvPr/>
        </p:nvCxnSpPr>
        <p:spPr>
          <a:xfrm rot="5400000">
            <a:off x="2455789" y="2609536"/>
            <a:ext cx="1638038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A2B24D7-5436-4716-A579-0479BCE11C33}"/>
              </a:ext>
            </a:extLst>
          </p:cNvPr>
          <p:cNvSpPr txBox="1"/>
          <p:nvPr/>
        </p:nvSpPr>
        <p:spPr>
          <a:xfrm>
            <a:off x="8027895" y="5634431"/>
            <a:ext cx="1054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GitLab</a:t>
            </a:r>
            <a:r>
              <a:rPr lang="it-IT" sz="1400" dirty="0"/>
              <a:t> Pod</a:t>
            </a:r>
          </a:p>
          <a:p>
            <a:endParaRPr lang="it-IT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5D861C8-AE9C-47AA-BCF7-A1F5CADB4B1F}"/>
              </a:ext>
            </a:extLst>
          </p:cNvPr>
          <p:cNvSpPr txBox="1"/>
          <p:nvPr/>
        </p:nvSpPr>
        <p:spPr>
          <a:xfrm>
            <a:off x="7938704" y="3533368"/>
            <a:ext cx="1377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Jenkins Pod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19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6F1583-8669-44B1-BBDB-BFD8CFBE7815}"/>
              </a:ext>
            </a:extLst>
          </p:cNvPr>
          <p:cNvSpPr txBox="1"/>
          <p:nvPr/>
        </p:nvSpPr>
        <p:spPr>
          <a:xfrm>
            <a:off x="1677761" y="1418761"/>
            <a:ext cx="713047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7200" dirty="0">
                <a:solidFill>
                  <a:schemeClr val="accent2"/>
                </a:solidFill>
              </a:rPr>
              <a:t>Thank </a:t>
            </a:r>
            <a:r>
              <a:rPr lang="it-IT" sz="7200" dirty="0" err="1">
                <a:solidFill>
                  <a:schemeClr val="accent2"/>
                </a:solidFill>
              </a:rPr>
              <a:t>you</a:t>
            </a:r>
            <a:r>
              <a:rPr lang="it-IT" sz="7200" dirty="0">
                <a:solidFill>
                  <a:schemeClr val="accent2"/>
                </a:solidFill>
              </a:rPr>
              <a:t>!</a:t>
            </a:r>
          </a:p>
          <a:p>
            <a:pPr algn="ctr"/>
            <a:endParaRPr lang="it-IT" sz="7200" dirty="0">
              <a:solidFill>
                <a:schemeClr val="accent2"/>
              </a:solidFill>
            </a:endParaRPr>
          </a:p>
          <a:p>
            <a:pPr algn="ctr"/>
            <a:r>
              <a:rPr lang="it-IT" sz="11500" dirty="0" err="1">
                <a:solidFill>
                  <a:schemeClr val="accent2"/>
                </a:solidFill>
              </a:rPr>
              <a:t>Questions</a:t>
            </a:r>
            <a:r>
              <a:rPr lang="it-IT" sz="115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840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3AlJxaA4lVSUyvmb7i39jvhbgYa73IurAFRP9pfxYghQ9jb3XnyE6BciLnXBKWPHkfGWY9qZsVeCJDEQddfImegAu-faRIRB9wrjN7EwcCjXTcPJJ7qeu6kQAASfeonjnEmQyaJZmBRqXUCujszgmBBUt-jtsfeTWconIS7xzjmkvU8uSHcPq4Ya-qotrh6l9N4lHeDi7xtjYCeXpRdtPdqcufDNI4cdiF5yvZZVS0A55Dk0nnZxC610ybV5nuLgAPqSQkatlXXnp_ruMM25bLMVJ81857OJrbshgrnKFusVbsKNxddt9SwRHrWxDru2xiIsmX7KD2nUQJxkJveYDov5GzEU5FMW7nn0f101AkCZYuXzuMk1WvhpYdEBS-tZ3TG6zad20QcARaF6_n0Y8_Dbse5goAXuoq0Si98MPIUU5Mm6bQGkrlS-WtkYVM7aN0S6fvlAkiKYyp-S2tEYYkUuIM7R5WR_KJ8444JZ7gYPLpi_jfco1hJRT5q_0Aly0YdKIu9xP7XcH1xgYm8wlo2E88ghU3YdgMtTsgg_AaJycODruECx4LuHxyUPKRmSw9HV-0kKAYdZIEV8cqfFNIwbziqXq3EFZ1qGwj8acGtAws75Huuc2bXqY5UXjIZ9HILk5ZJEt798IwYEHLOfM8MyRNRnoWE=w1250-h937-no">
            <a:extLst>
              <a:ext uri="{FF2B5EF4-FFF2-40B4-BE49-F238E27FC236}">
                <a16:creationId xmlns:a16="http://schemas.microsoft.com/office/drawing/2014/main" id="{AC483B3E-FAEC-4E57-8BD1-DA2DE0035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4969" b="18230"/>
          <a:stretch/>
        </p:blipFill>
        <p:spPr bwMode="auto">
          <a:xfrm>
            <a:off x="1670854" y="1208315"/>
            <a:ext cx="7108825" cy="47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02" y="1661584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D3231D-9334-460F-9873-619443DED5AF}"/>
              </a:ext>
            </a:extLst>
          </p:cNvPr>
          <p:cNvSpPr txBox="1"/>
          <p:nvPr/>
        </p:nvSpPr>
        <p:spPr>
          <a:xfrm>
            <a:off x="3957595" y="4204607"/>
            <a:ext cx="3705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Zero To Hero</a:t>
            </a:r>
          </a:p>
        </p:txBody>
      </p:sp>
    </p:spTree>
    <p:extLst>
      <p:ext uri="{BB962C8B-B14F-4D97-AF65-F5344CB8AC3E}">
        <p14:creationId xmlns:p14="http://schemas.microsoft.com/office/powerpoint/2010/main" val="12639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Project</a:t>
            </a:r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Google, with name </a:t>
            </a:r>
            <a:r>
              <a:rPr lang="it-IT" b="1" dirty="0"/>
              <a:t>Borg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</a:t>
            </a:r>
            <a:r>
              <a:rPr lang="it-IT" b="1" dirty="0"/>
              <a:t>CNCF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b="1" dirty="0"/>
              <a:t>Go</a:t>
            </a:r>
          </a:p>
          <a:p>
            <a:endParaRPr lang="it-IT" b="1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Container Orchestrator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Container?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78D44D-E34A-4E02-957E-5EDB0BA5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10" y="1321206"/>
            <a:ext cx="7593593" cy="47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Picture 2" descr="node-128.png">
            <a:extLst>
              <a:ext uri="{FF2B5EF4-FFF2-40B4-BE49-F238E27FC236}">
                <a16:creationId xmlns:a16="http://schemas.microsoft.com/office/drawing/2014/main" id="{AB9AD465-F6D1-425A-9289-27CEA75B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4" y="5074782"/>
            <a:ext cx="829839" cy="8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de-128.png">
            <a:extLst>
              <a:ext uri="{FF2B5EF4-FFF2-40B4-BE49-F238E27FC236}">
                <a16:creationId xmlns:a16="http://schemas.microsoft.com/office/drawing/2014/main" id="{40BE8A71-D472-4514-BE12-F6811462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15" y="5053690"/>
            <a:ext cx="829839" cy="8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github.com/kubernetes/community/raw/master/icons/png/infrastructure_components/labeled/master-128.png">
            <a:extLst>
              <a:ext uri="{FF2B5EF4-FFF2-40B4-BE49-F238E27FC236}">
                <a16:creationId xmlns:a16="http://schemas.microsoft.com/office/drawing/2014/main" id="{5C96A07F-D0FA-406C-88E9-FD2DE0DC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28" y="5053690"/>
            <a:ext cx="946382" cy="9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de-128.png">
            <a:extLst>
              <a:ext uri="{FF2B5EF4-FFF2-40B4-BE49-F238E27FC236}">
                <a16:creationId xmlns:a16="http://schemas.microsoft.com/office/drawing/2014/main" id="{4CD03D40-6A3B-449F-BC7B-D0F67A10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4" y="5074782"/>
            <a:ext cx="829839" cy="8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de-128.png">
            <a:extLst>
              <a:ext uri="{FF2B5EF4-FFF2-40B4-BE49-F238E27FC236}">
                <a16:creationId xmlns:a16="http://schemas.microsoft.com/office/drawing/2014/main" id="{6A681CF2-6625-4DA7-BD53-6B5126B1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15" y="5053690"/>
            <a:ext cx="829839" cy="8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github.com/kubernetes/community/raw/master/icons/png/infrastructure_components/labeled/master-128.png">
            <a:extLst>
              <a:ext uri="{FF2B5EF4-FFF2-40B4-BE49-F238E27FC236}">
                <a16:creationId xmlns:a16="http://schemas.microsoft.com/office/drawing/2014/main" id="{34EDE9AF-3D2C-4DB6-836E-A022D5B3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28" y="5053690"/>
            <a:ext cx="946382" cy="9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Application </a:t>
            </a: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2560</TotalTime>
  <Words>581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Fabio Sforza</vt:lpstr>
      <vt:lpstr>Presentazione standard di PowerPoint</vt:lpstr>
      <vt:lpstr>Presentazione standard di PowerPoint</vt:lpstr>
      <vt:lpstr>What is Kubernetes?</vt:lpstr>
      <vt:lpstr>What is a Container?</vt:lpstr>
      <vt:lpstr>Kubernetes Cluster</vt:lpstr>
      <vt:lpstr>Kubernetes Cluster</vt:lpstr>
      <vt:lpstr>Production Features</vt:lpstr>
      <vt:lpstr>Kubernetes Architecture</vt:lpstr>
      <vt:lpstr>Namespace</vt:lpstr>
      <vt:lpstr>Pod</vt:lpstr>
      <vt:lpstr>Workloads</vt:lpstr>
      <vt:lpstr>ReplicaSet</vt:lpstr>
      <vt:lpstr>Deployment</vt:lpstr>
      <vt:lpstr>Persistent Volume</vt:lpstr>
      <vt:lpstr>Persistent Volumes Claim</vt:lpstr>
      <vt:lpstr>Persistent Volumes Claim</vt:lpstr>
      <vt:lpstr>Service</vt:lpstr>
      <vt:lpstr>Service</vt:lpstr>
      <vt:lpstr>Service ClusterIP</vt:lpstr>
      <vt:lpstr>Configuration</vt:lpstr>
      <vt:lpstr>ConfigMap</vt:lpstr>
      <vt:lpstr>Secret</vt:lpstr>
      <vt:lpstr>Service LoadBalancer</vt:lpstr>
      <vt:lpstr>Ingress</vt:lpstr>
      <vt:lpstr>Ingress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49</cp:revision>
  <dcterms:created xsi:type="dcterms:W3CDTF">2019-01-12T15:32:59Z</dcterms:created>
  <dcterms:modified xsi:type="dcterms:W3CDTF">2019-04-16T21:15:47Z</dcterms:modified>
</cp:coreProperties>
</file>