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2" r:id="rId5"/>
    <p:sldId id="264" r:id="rId6"/>
    <p:sldId id="263" r:id="rId7"/>
    <p:sldId id="269" r:id="rId8"/>
    <p:sldId id="270" r:id="rId9"/>
    <p:sldId id="260" r:id="rId10"/>
    <p:sldId id="268" r:id="rId11"/>
  </p:sldIdLst>
  <p:sldSz cx="10080625" cy="7092950"/>
  <p:notesSz cx="6858000" cy="9144000"/>
  <p:defaultTextStyle>
    <a:defPPr>
      <a:defRPr lang="de-DE"/>
    </a:defPPr>
    <a:lvl1pPr marL="0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0667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1334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2001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2668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53335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44002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34669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25336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6">
          <p15:clr>
            <a:srgbClr val="A4A3A4"/>
          </p15:clr>
        </p15:guide>
        <p15:guide id="2" orient="horz" pos="1202">
          <p15:clr>
            <a:srgbClr val="A4A3A4"/>
          </p15:clr>
        </p15:guide>
        <p15:guide id="3" orient="horz" pos="3697">
          <p15:clr>
            <a:srgbClr val="A4A3A4"/>
          </p15:clr>
        </p15:guide>
        <p15:guide id="4" pos="216">
          <p15:clr>
            <a:srgbClr val="A4A3A4"/>
          </p15:clr>
        </p15:guide>
        <p15:guide id="5" pos="6077">
          <p15:clr>
            <a:srgbClr val="A4A3A4"/>
          </p15:clr>
        </p15:guide>
        <p15:guide id="6" pos="6236">
          <p15:clr>
            <a:srgbClr val="A4A3A4"/>
          </p15:clr>
        </p15:guide>
        <p15:guide id="7" pos="114">
          <p15:clr>
            <a:srgbClr val="A4A3A4"/>
          </p15:clr>
        </p15:guide>
        <p15:guide id="8" pos="13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6" autoAdjust="0"/>
    <p:restoredTop sz="94743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410" y="66"/>
      </p:cViewPr>
      <p:guideLst>
        <p:guide orient="horz" pos="646"/>
        <p:guide orient="horz" pos="1202"/>
        <p:guide orient="horz" pos="3697"/>
        <p:guide pos="216"/>
        <p:guide pos="6077"/>
        <p:guide pos="6236"/>
        <p:guide pos="114"/>
        <p:guide pos="13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2334A-FBA4-4502-AE56-6D61432A28B2}" type="datetimeFigureOut">
              <a:rPr lang="nb-NO" smtClean="0"/>
              <a:t>25.09.2015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36810-8BB9-4244-9AB2-A487E6D25F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3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EF4D1-B3F4-41F0-A8F1-91FBEC11C80C}" type="datetimeFigureOut">
              <a:rPr lang="de-DE" smtClean="0"/>
              <a:t>25.09.2015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685800"/>
            <a:ext cx="4870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5433-CF81-44DC-9279-86DEC1B0CC93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43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0667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81334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72001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62668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53335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44002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34669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25336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" y="648000"/>
            <a:ext cx="9713650" cy="4284000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9" y="1306800"/>
            <a:ext cx="3888000" cy="388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Overskrift presentasjon</a:t>
            </a:r>
            <a:endParaRPr lang="nb-NO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noProof="0" dirty="0" smtClean="0"/>
              <a:t>Sett inn tekst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13024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1908175"/>
            <a:ext cx="9304337" cy="3960813"/>
          </a:xfrm>
        </p:spPr>
        <p:txBody>
          <a:bodyPr/>
          <a:lstStyle/>
          <a:p>
            <a:pPr lvl="0"/>
            <a:r>
              <a:rPr lang="nb-NO" noProof="0" dirty="0" err="1" smtClean="0"/>
              <a:t>Insert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r>
              <a:rPr lang="nb-NO" noProof="0" dirty="0" smtClean="0"/>
              <a:t> // for </a:t>
            </a:r>
            <a:r>
              <a:rPr lang="nb-NO" noProof="0" dirty="0" err="1" smtClean="0"/>
              <a:t>bullets</a:t>
            </a:r>
            <a:r>
              <a:rPr lang="nb-NO" noProof="0" dirty="0" smtClean="0"/>
              <a:t> and </a:t>
            </a:r>
            <a:r>
              <a:rPr lang="nb-NO" noProof="0" dirty="0" err="1" smtClean="0"/>
              <a:t>numbering</a:t>
            </a:r>
            <a:r>
              <a:rPr lang="nb-NO" noProof="0" dirty="0" smtClean="0"/>
              <a:t>: Home // </a:t>
            </a:r>
            <a:r>
              <a:rPr lang="nb-NO" dirty="0" err="1" smtClean="0"/>
              <a:t>Paragraph</a:t>
            </a:r>
            <a:r>
              <a:rPr lang="nb-NO" dirty="0" smtClean="0"/>
              <a:t> </a:t>
            </a:r>
            <a:r>
              <a:rPr lang="nb-NO" noProof="0" dirty="0" smtClean="0"/>
              <a:t>// In</a:t>
            </a:r>
            <a:r>
              <a:rPr lang="nb-NO" dirty="0" err="1" smtClean="0"/>
              <a:t>crease</a:t>
            </a:r>
            <a:r>
              <a:rPr lang="nb-NO" dirty="0" smtClean="0"/>
              <a:t>/</a:t>
            </a:r>
            <a:r>
              <a:rPr lang="nb-NO" dirty="0" err="1" smtClean="0"/>
              <a:t>Decrease</a:t>
            </a:r>
            <a:r>
              <a:rPr lang="nb-NO" dirty="0" smtClean="0"/>
              <a:t> List Level</a:t>
            </a:r>
            <a:endParaRPr lang="nb-NO" noProof="0" dirty="0" smtClean="0"/>
          </a:p>
          <a:p>
            <a:pPr lvl="1"/>
            <a:r>
              <a:rPr lang="nb-NO" noProof="0" dirty="0" smtClean="0"/>
              <a:t>Second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2"/>
            <a:r>
              <a:rPr lang="nb-NO" noProof="0" dirty="0" smtClean="0"/>
              <a:t>Third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3"/>
            <a:r>
              <a:rPr lang="nb-NO" noProof="0" dirty="0" err="1" smtClean="0"/>
              <a:t>Fourth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4"/>
            <a:r>
              <a:rPr lang="nb-NO" noProof="0" dirty="0" smtClean="0"/>
              <a:t>Fifth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5"/>
            <a:r>
              <a:rPr lang="nb-NO" noProof="0" dirty="0" smtClean="0"/>
              <a:t>Sixth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6"/>
            <a:r>
              <a:rPr lang="nb-NO" noProof="0" dirty="0" err="1" smtClean="0"/>
              <a:t>Seventh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7"/>
            <a:r>
              <a:rPr lang="nb-NO" noProof="0" dirty="0" err="1" smtClean="0"/>
              <a:t>Eighth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8"/>
            <a:r>
              <a:rPr lang="nb-NO" noProof="0" dirty="0" smtClean="0"/>
              <a:t>Ninth </a:t>
            </a:r>
            <a:r>
              <a:rPr lang="nb-NO" noProof="0" dirty="0" err="1" smtClean="0"/>
              <a:t>level</a:t>
            </a:r>
            <a:endParaRPr lang="nb-NO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noProof="0" dirty="0" smtClean="0"/>
              <a:t>Overskrift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5902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dtst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87563" y="1908175"/>
            <a:ext cx="7559675" cy="3960813"/>
          </a:xfrm>
        </p:spPr>
        <p:txBody>
          <a:bodyPr/>
          <a:lstStyle/>
          <a:p>
            <a:pPr lvl="0"/>
            <a:r>
              <a:rPr lang="nb-NO" noProof="0" dirty="0" err="1" smtClean="0"/>
              <a:t>Insert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r>
              <a:rPr lang="nb-NO" noProof="0" dirty="0" smtClean="0"/>
              <a:t> // for </a:t>
            </a:r>
            <a:r>
              <a:rPr lang="nb-NO" noProof="0" dirty="0" err="1" smtClean="0"/>
              <a:t>bullets</a:t>
            </a:r>
            <a:r>
              <a:rPr lang="nb-NO" noProof="0" dirty="0" smtClean="0"/>
              <a:t> and </a:t>
            </a:r>
            <a:r>
              <a:rPr lang="nb-NO" noProof="0" dirty="0" err="1" smtClean="0"/>
              <a:t>numbering</a:t>
            </a:r>
            <a:r>
              <a:rPr lang="nb-NO" noProof="0" dirty="0" smtClean="0"/>
              <a:t>: Home // </a:t>
            </a:r>
            <a:r>
              <a:rPr lang="nb-NO" dirty="0" err="1" smtClean="0"/>
              <a:t>Paragraph</a:t>
            </a:r>
            <a:r>
              <a:rPr lang="nb-NO" dirty="0" smtClean="0"/>
              <a:t> </a:t>
            </a:r>
            <a:r>
              <a:rPr lang="nb-NO" noProof="0" dirty="0" smtClean="0"/>
              <a:t>// In</a:t>
            </a:r>
            <a:r>
              <a:rPr lang="nb-NO" dirty="0" err="1" smtClean="0"/>
              <a:t>crease</a:t>
            </a:r>
            <a:r>
              <a:rPr lang="nb-NO" dirty="0" smtClean="0"/>
              <a:t>/</a:t>
            </a:r>
            <a:r>
              <a:rPr lang="nb-NO" dirty="0" err="1" smtClean="0"/>
              <a:t>Decrease</a:t>
            </a:r>
            <a:r>
              <a:rPr lang="nb-NO" dirty="0" smtClean="0"/>
              <a:t> List Level</a:t>
            </a:r>
            <a:endParaRPr lang="nb-NO" noProof="0" dirty="0" smtClean="0"/>
          </a:p>
          <a:p>
            <a:pPr lvl="1"/>
            <a:r>
              <a:rPr lang="nb-NO" noProof="0" dirty="0" smtClean="0"/>
              <a:t>Second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2"/>
            <a:r>
              <a:rPr lang="nb-NO" noProof="0" dirty="0" smtClean="0"/>
              <a:t>Third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3"/>
            <a:r>
              <a:rPr lang="nb-NO" noProof="0" dirty="0" err="1" smtClean="0"/>
              <a:t>Fourth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4"/>
            <a:r>
              <a:rPr lang="nb-NO" noProof="0" dirty="0" smtClean="0"/>
              <a:t>Fifth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5"/>
            <a:r>
              <a:rPr lang="nb-NO" noProof="0" dirty="0" smtClean="0"/>
              <a:t>Sixth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6"/>
            <a:r>
              <a:rPr lang="nb-NO" noProof="0" dirty="0" err="1" smtClean="0"/>
              <a:t>Seventh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7"/>
            <a:r>
              <a:rPr lang="nb-NO" noProof="0" dirty="0" err="1" smtClean="0"/>
              <a:t>Eighth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8"/>
            <a:r>
              <a:rPr lang="nb-NO" noProof="0" dirty="0" smtClean="0"/>
              <a:t>Ninth </a:t>
            </a:r>
            <a:r>
              <a:rPr lang="nb-NO" noProof="0" dirty="0" err="1" smtClean="0"/>
              <a:t>level</a:t>
            </a:r>
            <a:endParaRPr lang="nb-NO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Overskrift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9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247367" y="1908174"/>
            <a:ext cx="9304337" cy="39608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noProof="0" dirty="0" err="1" smtClean="0"/>
              <a:t>Insert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r>
              <a:rPr lang="nb-NO" noProof="0" dirty="0" smtClean="0"/>
              <a:t> or </a:t>
            </a:r>
            <a:r>
              <a:rPr lang="nb-NO" noProof="0" dirty="0" err="1" smtClean="0"/>
              <a:t>content</a:t>
            </a:r>
            <a:r>
              <a:rPr lang="nb-NO" noProof="0" dirty="0" smtClean="0"/>
              <a:t> // for </a:t>
            </a:r>
            <a:r>
              <a:rPr lang="nb-NO" noProof="0" dirty="0" err="1" smtClean="0"/>
              <a:t>bullets</a:t>
            </a:r>
            <a:r>
              <a:rPr lang="nb-NO" noProof="0" dirty="0" smtClean="0"/>
              <a:t> and </a:t>
            </a:r>
            <a:r>
              <a:rPr lang="nb-NO" noProof="0" dirty="0" err="1" smtClean="0"/>
              <a:t>numbering</a:t>
            </a:r>
            <a:r>
              <a:rPr lang="nb-NO" noProof="0" dirty="0" smtClean="0"/>
              <a:t>: Home // </a:t>
            </a:r>
            <a:r>
              <a:rPr lang="nb-NO" dirty="0" err="1" smtClean="0"/>
              <a:t>Paragraph</a:t>
            </a:r>
            <a:r>
              <a:rPr lang="nb-NO" dirty="0" smtClean="0"/>
              <a:t> </a:t>
            </a:r>
            <a:r>
              <a:rPr lang="nb-NO" noProof="0" dirty="0" smtClean="0"/>
              <a:t>// In</a:t>
            </a:r>
            <a:r>
              <a:rPr lang="nb-NO" dirty="0" err="1" smtClean="0"/>
              <a:t>crease</a:t>
            </a:r>
            <a:r>
              <a:rPr lang="nb-NO" dirty="0" smtClean="0"/>
              <a:t>/</a:t>
            </a:r>
            <a:r>
              <a:rPr lang="nb-NO" dirty="0" err="1" smtClean="0"/>
              <a:t>Decrease</a:t>
            </a:r>
            <a:r>
              <a:rPr lang="nb-NO" dirty="0" smtClean="0"/>
              <a:t> List Level</a:t>
            </a:r>
            <a:endParaRPr lang="nb-NO" noProof="0" dirty="0" smtClean="0"/>
          </a:p>
          <a:p>
            <a:pPr lvl="1"/>
            <a:r>
              <a:rPr lang="nb-NO" noProof="0" dirty="0" smtClean="0"/>
              <a:t>Second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2"/>
            <a:r>
              <a:rPr lang="nb-NO" noProof="0" dirty="0" smtClean="0"/>
              <a:t>Third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3"/>
            <a:r>
              <a:rPr lang="nb-NO" noProof="0" dirty="0" err="1" smtClean="0"/>
              <a:t>Fourth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4"/>
            <a:r>
              <a:rPr lang="nb-NO" noProof="0" dirty="0" smtClean="0"/>
              <a:t>Fifth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5"/>
            <a:r>
              <a:rPr lang="nb-NO" noProof="0" dirty="0" smtClean="0"/>
              <a:t>Sixth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6"/>
            <a:r>
              <a:rPr lang="nb-NO" noProof="0" dirty="0" err="1" smtClean="0"/>
              <a:t>Seventh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7"/>
            <a:r>
              <a:rPr lang="nb-NO" noProof="0" dirty="0" err="1" smtClean="0"/>
              <a:t>Eighth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8"/>
            <a:r>
              <a:rPr lang="nb-NO" noProof="0" dirty="0" smtClean="0"/>
              <a:t>Ninth </a:t>
            </a:r>
            <a:r>
              <a:rPr lang="nb-NO" noProof="0" dirty="0" err="1" smtClean="0"/>
              <a:t>level</a:t>
            </a:r>
            <a:endParaRPr lang="nb-NO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Overskrift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47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/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1908176"/>
            <a:ext cx="9304337" cy="720000"/>
          </a:xfrm>
        </p:spPr>
        <p:txBody>
          <a:bodyPr/>
          <a:lstStyle/>
          <a:p>
            <a:pPr lvl="0"/>
            <a:r>
              <a:rPr lang="nb-NO" noProof="0" dirty="0" err="1" smtClean="0"/>
              <a:t>Insert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r>
              <a:rPr lang="nb-NO" noProof="0" dirty="0" smtClean="0"/>
              <a:t> // for </a:t>
            </a:r>
            <a:r>
              <a:rPr lang="nb-NO" noProof="0" dirty="0" err="1" smtClean="0"/>
              <a:t>bullets</a:t>
            </a:r>
            <a:r>
              <a:rPr lang="nb-NO" noProof="0" dirty="0" smtClean="0"/>
              <a:t> and </a:t>
            </a:r>
            <a:r>
              <a:rPr lang="nb-NO" noProof="0" dirty="0" err="1" smtClean="0"/>
              <a:t>numbering</a:t>
            </a:r>
            <a:r>
              <a:rPr lang="nb-NO" noProof="0" dirty="0" smtClean="0"/>
              <a:t>: Home // </a:t>
            </a:r>
            <a:r>
              <a:rPr lang="nb-NO" dirty="0" err="1" smtClean="0"/>
              <a:t>Paragraph</a:t>
            </a:r>
            <a:r>
              <a:rPr lang="nb-NO" dirty="0" smtClean="0"/>
              <a:t> </a:t>
            </a:r>
            <a:r>
              <a:rPr lang="nb-NO" noProof="0" dirty="0" smtClean="0"/>
              <a:t>// In</a:t>
            </a:r>
            <a:r>
              <a:rPr lang="nb-NO" dirty="0" err="1" smtClean="0"/>
              <a:t>crease</a:t>
            </a:r>
            <a:r>
              <a:rPr lang="nb-NO" dirty="0" smtClean="0"/>
              <a:t>/</a:t>
            </a:r>
            <a:r>
              <a:rPr lang="nb-NO" dirty="0" err="1" smtClean="0"/>
              <a:t>Decrease</a:t>
            </a:r>
            <a:r>
              <a:rPr lang="nb-NO" dirty="0" smtClean="0"/>
              <a:t> List Level</a:t>
            </a:r>
            <a:endParaRPr lang="nb-NO" noProof="0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42899" y="2826000"/>
            <a:ext cx="4572000" cy="3042988"/>
          </a:xfrm>
        </p:spPr>
        <p:txBody>
          <a:bodyPr/>
          <a:lstStyle>
            <a:lvl1pPr algn="ctr">
              <a:lnSpc>
                <a:spcPct val="100000"/>
              </a:lnSpc>
              <a:defRPr sz="1160" b="1" cap="all" baseline="0"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075238" y="2826000"/>
            <a:ext cx="4572000" cy="3042988"/>
          </a:xfrm>
        </p:spPr>
        <p:txBody>
          <a:bodyPr/>
          <a:lstStyle>
            <a:lvl1pPr algn="ctr">
              <a:lnSpc>
                <a:spcPct val="100000"/>
              </a:lnSpc>
              <a:defRPr sz="1160" b="1" cap="all" baseline="0"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Overskrift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033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1908176"/>
            <a:ext cx="9304337" cy="720000"/>
          </a:xfrm>
        </p:spPr>
        <p:txBody>
          <a:bodyPr/>
          <a:lstStyle/>
          <a:p>
            <a:pPr lvl="0"/>
            <a:r>
              <a:rPr lang="nb-NO" noProof="0" dirty="0" err="1" smtClean="0"/>
              <a:t>Insert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r>
              <a:rPr lang="nb-NO" noProof="0" dirty="0" smtClean="0"/>
              <a:t> // for </a:t>
            </a:r>
            <a:r>
              <a:rPr lang="nb-NO" noProof="0" dirty="0" err="1" smtClean="0"/>
              <a:t>bullets</a:t>
            </a:r>
            <a:r>
              <a:rPr lang="nb-NO" noProof="0" dirty="0" smtClean="0"/>
              <a:t> and </a:t>
            </a:r>
            <a:r>
              <a:rPr lang="nb-NO" noProof="0" dirty="0" err="1" smtClean="0"/>
              <a:t>numbering</a:t>
            </a:r>
            <a:r>
              <a:rPr lang="nb-NO" noProof="0" dirty="0" smtClean="0"/>
              <a:t>: Home // </a:t>
            </a:r>
            <a:r>
              <a:rPr lang="nb-NO" dirty="0" err="1" smtClean="0"/>
              <a:t>Paragraph</a:t>
            </a:r>
            <a:r>
              <a:rPr lang="nb-NO" dirty="0" smtClean="0"/>
              <a:t> </a:t>
            </a:r>
            <a:r>
              <a:rPr lang="nb-NO" noProof="0" dirty="0" smtClean="0"/>
              <a:t>// In</a:t>
            </a:r>
            <a:r>
              <a:rPr lang="nb-NO" dirty="0" err="1" smtClean="0"/>
              <a:t>crease</a:t>
            </a:r>
            <a:r>
              <a:rPr lang="nb-NO" dirty="0" smtClean="0"/>
              <a:t>/</a:t>
            </a:r>
            <a:r>
              <a:rPr lang="nb-NO" dirty="0" err="1" smtClean="0"/>
              <a:t>Decrease</a:t>
            </a:r>
            <a:r>
              <a:rPr lang="nb-NO" dirty="0" smtClean="0"/>
              <a:t> List Level</a:t>
            </a:r>
            <a:endParaRPr lang="nb-NO" noProof="0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42898" y="2826000"/>
            <a:ext cx="9304339" cy="3042988"/>
          </a:xfrm>
        </p:spPr>
        <p:txBody>
          <a:bodyPr/>
          <a:lstStyle>
            <a:lvl1pPr algn="ctr">
              <a:lnSpc>
                <a:spcPct val="100000"/>
              </a:lnSpc>
              <a:defRPr sz="1160" b="1" cap="all" baseline="0"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Overskrift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4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tig // FL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2087563" y="1908174"/>
            <a:ext cx="5598000" cy="39608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noProof="0" dirty="0" err="1" smtClean="0"/>
              <a:t>Insert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r>
              <a:rPr lang="nb-NO" noProof="0" dirty="0" smtClean="0"/>
              <a:t> or </a:t>
            </a:r>
            <a:r>
              <a:rPr lang="nb-NO" noProof="0" dirty="0" err="1" smtClean="0"/>
              <a:t>content</a:t>
            </a:r>
            <a:r>
              <a:rPr lang="nb-NO" noProof="0" dirty="0" smtClean="0"/>
              <a:t> // for </a:t>
            </a:r>
            <a:r>
              <a:rPr lang="nb-NO" noProof="0" dirty="0" err="1" smtClean="0"/>
              <a:t>bullets</a:t>
            </a:r>
            <a:r>
              <a:rPr lang="nb-NO" noProof="0" dirty="0" smtClean="0"/>
              <a:t> and </a:t>
            </a:r>
            <a:r>
              <a:rPr lang="nb-NO" noProof="0" dirty="0" err="1" smtClean="0"/>
              <a:t>numbering</a:t>
            </a:r>
            <a:r>
              <a:rPr lang="nb-NO" noProof="0" dirty="0" smtClean="0"/>
              <a:t>: Home // </a:t>
            </a:r>
            <a:r>
              <a:rPr lang="nb-NO" dirty="0" err="1" smtClean="0"/>
              <a:t>Paragraph</a:t>
            </a:r>
            <a:r>
              <a:rPr lang="nb-NO" dirty="0" smtClean="0"/>
              <a:t> </a:t>
            </a:r>
            <a:r>
              <a:rPr lang="nb-NO" noProof="0" dirty="0" smtClean="0"/>
              <a:t>// In</a:t>
            </a:r>
            <a:r>
              <a:rPr lang="nb-NO" dirty="0" err="1" smtClean="0"/>
              <a:t>crease</a:t>
            </a:r>
            <a:r>
              <a:rPr lang="nb-NO" dirty="0" smtClean="0"/>
              <a:t>/</a:t>
            </a:r>
            <a:r>
              <a:rPr lang="nb-NO" dirty="0" err="1" smtClean="0"/>
              <a:t>Decrease</a:t>
            </a:r>
            <a:r>
              <a:rPr lang="nb-NO" dirty="0" smtClean="0"/>
              <a:t> List Level</a:t>
            </a:r>
            <a:endParaRPr lang="nb-NO" noProof="0" dirty="0" smtClean="0"/>
          </a:p>
          <a:p>
            <a:pPr lvl="1"/>
            <a:r>
              <a:rPr lang="nb-NO" noProof="0" dirty="0" smtClean="0"/>
              <a:t>Second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2"/>
            <a:r>
              <a:rPr lang="nb-NO" noProof="0" dirty="0" smtClean="0"/>
              <a:t>Third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3"/>
            <a:r>
              <a:rPr lang="nb-NO" noProof="0" dirty="0" err="1" smtClean="0"/>
              <a:t>Fourth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4"/>
            <a:r>
              <a:rPr lang="nb-NO" noProof="0" dirty="0" smtClean="0"/>
              <a:t>Fifth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5"/>
            <a:r>
              <a:rPr lang="nb-NO" noProof="0" dirty="0" smtClean="0"/>
              <a:t>Sixth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6"/>
            <a:r>
              <a:rPr lang="nb-NO" noProof="0" dirty="0" err="1" smtClean="0"/>
              <a:t>Seventh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7"/>
            <a:r>
              <a:rPr lang="nb-NO" noProof="0" dirty="0" err="1" smtClean="0"/>
              <a:t>Eighth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8"/>
            <a:r>
              <a:rPr lang="nb-NO" noProof="0" dirty="0" smtClean="0"/>
              <a:t>Ninth </a:t>
            </a:r>
            <a:r>
              <a:rPr lang="nb-NO" noProof="0" dirty="0" err="1" smtClean="0"/>
              <a:t>level</a:t>
            </a:r>
            <a:endParaRPr lang="nb-NO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045238" y="1908174"/>
            <a:ext cx="1602000" cy="810000"/>
          </a:xfrm>
          <a:solidFill>
            <a:schemeClr val="accent4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1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800" b="1" cap="all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buNone/>
              <a:defRPr sz="1800" b="1" cap="all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buNone/>
              <a:defRPr sz="1800" b="1" cap="all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buNone/>
              <a:defRPr sz="1800" b="1" cap="all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buNone/>
              <a:defRPr sz="1800" b="1" cap="all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buNone/>
              <a:defRPr sz="1800" b="1" cap="all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buNone/>
              <a:defRPr sz="1800" b="1" cap="all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buNone/>
              <a:defRPr sz="18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nb-NO" noProof="0" dirty="0" smtClean="0"/>
              <a:t>tekst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Overskrift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941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Overskrift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09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" y="648000"/>
            <a:ext cx="9713650" cy="4284000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9" y="1306800"/>
            <a:ext cx="3888000" cy="388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Overskrift presentasjon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0"/>
          </p:nvPr>
        </p:nvSpPr>
        <p:spPr>
          <a:xfrm>
            <a:off x="342901" y="6533979"/>
            <a:ext cx="6965950" cy="288000"/>
          </a:xfrm>
        </p:spPr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912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" y="648000"/>
            <a:ext cx="9713650" cy="4284000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9" y="1306800"/>
            <a:ext cx="3888000" cy="388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Overskrift presentasjon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43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" y="648000"/>
            <a:ext cx="9713650" cy="4284000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9" y="1306800"/>
            <a:ext cx="3888000" cy="388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Overskrift presentasjon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80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" y="648000"/>
            <a:ext cx="9713650" cy="4284000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9" y="1306800"/>
            <a:ext cx="3888000" cy="388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Overskrift presentasjon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0345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" y="648000"/>
            <a:ext cx="9713650" cy="42854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Overskrift presentasjon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pic>
        <p:nvPicPr>
          <p:cNvPr id="9" name="Grafik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9" y="1306800"/>
            <a:ext cx="3888000" cy="3888000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50" y="5154966"/>
            <a:ext cx="658788" cy="8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Headline of the presentation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pic>
        <p:nvPicPr>
          <p:cNvPr id="9" name="Grafik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9" y="1306800"/>
            <a:ext cx="3888000" cy="38880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" y="657187"/>
            <a:ext cx="9692816" cy="4276244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895" y="2523468"/>
            <a:ext cx="3442625" cy="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nb-NO" noProof="0" dirty="0" err="1" smtClean="0"/>
              <a:t>Carbon</a:t>
            </a:r>
            <a:r>
              <a:rPr lang="nb-NO" noProof="0" dirty="0" smtClean="0"/>
              <a:t> </a:t>
            </a:r>
            <a:r>
              <a:rPr lang="nb-NO" noProof="0" dirty="0" err="1" smtClean="0"/>
              <a:t>Footprint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pic>
        <p:nvPicPr>
          <p:cNvPr id="9" name="Grafik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9" y="1306800"/>
            <a:ext cx="3888000" cy="3888000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" y="648000"/>
            <a:ext cx="9713650" cy="4285434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83" y="4945155"/>
            <a:ext cx="1326343" cy="128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8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180974" y="648000"/>
            <a:ext cx="9718675" cy="4284000"/>
          </a:xfrm>
        </p:spPr>
        <p:txBody>
          <a:bodyPr/>
          <a:lstStyle>
            <a:lvl1pPr algn="ctr">
              <a:lnSpc>
                <a:spcPct val="100000"/>
              </a:lnSpc>
              <a:defRPr sz="1160" b="1" cap="all" baseline="0"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Overskrift presentasjon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51600" y="1306800"/>
            <a:ext cx="3888000" cy="3888000"/>
          </a:xfrm>
          <a:blipFill>
            <a:blip r:embed="rId2"/>
            <a:stretch>
              <a:fillRect/>
            </a:stretch>
          </a:blipFill>
        </p:spPr>
        <p:txBody>
          <a:bodyPr lIns="6480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" baseline="0"/>
            </a:lvl1pPr>
            <a:lvl2pPr marL="0" indent="0">
              <a:lnSpc>
                <a:spcPct val="100000"/>
              </a:lnSpc>
              <a:buNone/>
              <a:defRPr sz="100"/>
            </a:lvl2pPr>
            <a:lvl3pPr marL="0" indent="0">
              <a:lnSpc>
                <a:spcPct val="100000"/>
              </a:lnSpc>
              <a:buNone/>
              <a:defRPr sz="100"/>
            </a:lvl3pPr>
            <a:lvl4pPr marL="0" indent="0">
              <a:lnSpc>
                <a:spcPct val="100000"/>
              </a:lnSpc>
              <a:buNone/>
              <a:defRPr sz="100"/>
            </a:lvl4pPr>
            <a:lvl5pPr marL="0" indent="0">
              <a:lnSpc>
                <a:spcPct val="100000"/>
              </a:lnSpc>
              <a:buNone/>
              <a:defRPr sz="100"/>
            </a:lvl5pPr>
            <a:lvl6pPr marL="0" indent="0">
              <a:lnSpc>
                <a:spcPct val="100000"/>
              </a:lnSpc>
              <a:buNone/>
              <a:defRPr sz="100"/>
            </a:lvl6pPr>
            <a:lvl7pPr marL="0" indent="0">
              <a:lnSpc>
                <a:spcPct val="100000"/>
              </a:lnSpc>
              <a:buNone/>
              <a:defRPr sz="100"/>
            </a:lvl7pPr>
            <a:lvl8pPr marL="0" indent="0">
              <a:lnSpc>
                <a:spcPct val="100000"/>
              </a:lnSpc>
              <a:buNone/>
              <a:defRPr sz="100"/>
            </a:lvl8pPr>
            <a:lvl9pPr marL="0" indent="0">
              <a:lnSpc>
                <a:spcPct val="100000"/>
              </a:lnSpc>
              <a:buNone/>
              <a:defRPr sz="100"/>
            </a:lvl9pPr>
          </a:lstStyle>
          <a:p>
            <a:pPr lvl="0"/>
            <a:r>
              <a:rPr lang="en-US" noProof="0" dirty="0" smtClean="0"/>
              <a:t>                                                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320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1836000" y="180000"/>
            <a:ext cx="8063650" cy="4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1" y="1025526"/>
            <a:ext cx="9304337" cy="5404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dirty="0" smtClean="0"/>
              <a:t>Sett inn hoved-overskrift</a:t>
            </a:r>
            <a:endParaRPr lang="nb-NO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1908176"/>
            <a:ext cx="9304338" cy="39608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b-NO" noProof="0" dirty="0" err="1" smtClean="0"/>
              <a:t>Insert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r>
              <a:rPr lang="nb-NO" noProof="0" dirty="0" smtClean="0"/>
              <a:t> // for </a:t>
            </a:r>
            <a:r>
              <a:rPr lang="nb-NO" noProof="0" dirty="0" err="1" smtClean="0"/>
              <a:t>bullets</a:t>
            </a:r>
            <a:r>
              <a:rPr lang="nb-NO" noProof="0" dirty="0" smtClean="0"/>
              <a:t> and </a:t>
            </a:r>
            <a:r>
              <a:rPr lang="nb-NO" noProof="0" dirty="0" err="1" smtClean="0"/>
              <a:t>numbering</a:t>
            </a:r>
            <a:r>
              <a:rPr lang="nb-NO" noProof="0" dirty="0" smtClean="0"/>
              <a:t>: Home // </a:t>
            </a:r>
            <a:r>
              <a:rPr lang="nb-NO" dirty="0" err="1" smtClean="0"/>
              <a:t>Paragraph</a:t>
            </a:r>
            <a:r>
              <a:rPr lang="nb-NO" dirty="0" smtClean="0"/>
              <a:t> </a:t>
            </a:r>
            <a:r>
              <a:rPr lang="nb-NO" noProof="0" dirty="0" smtClean="0"/>
              <a:t>// In</a:t>
            </a:r>
            <a:r>
              <a:rPr lang="nb-NO" dirty="0" err="1" smtClean="0"/>
              <a:t>crease</a:t>
            </a:r>
            <a:r>
              <a:rPr lang="nb-NO" dirty="0" smtClean="0"/>
              <a:t>/</a:t>
            </a:r>
            <a:r>
              <a:rPr lang="nb-NO" dirty="0" err="1" smtClean="0"/>
              <a:t>Decrease</a:t>
            </a:r>
            <a:r>
              <a:rPr lang="nb-NO" dirty="0" smtClean="0"/>
              <a:t> List Level</a:t>
            </a:r>
            <a:endParaRPr lang="nb-NO" noProof="0" dirty="0" smtClean="0"/>
          </a:p>
          <a:p>
            <a:pPr lvl="1"/>
            <a:r>
              <a:rPr lang="nb-NO" noProof="0" dirty="0" smtClean="0"/>
              <a:t>Second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2"/>
            <a:r>
              <a:rPr lang="nb-NO" noProof="0" dirty="0" smtClean="0"/>
              <a:t>Third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3"/>
            <a:r>
              <a:rPr lang="nb-NO" noProof="0" dirty="0" err="1" smtClean="0"/>
              <a:t>Fourth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4"/>
            <a:r>
              <a:rPr lang="nb-NO" noProof="0" dirty="0" smtClean="0"/>
              <a:t>Fifth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5"/>
            <a:r>
              <a:rPr lang="nb-NO" noProof="0" dirty="0" smtClean="0"/>
              <a:t>Sixth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6"/>
            <a:r>
              <a:rPr lang="nb-NO" noProof="0" dirty="0" err="1" smtClean="0"/>
              <a:t>Seventh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7"/>
            <a:r>
              <a:rPr lang="nb-NO" noProof="0" dirty="0" err="1" smtClean="0"/>
              <a:t>Eighth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8"/>
            <a:r>
              <a:rPr lang="nb-NO" noProof="0" dirty="0" smtClean="0"/>
              <a:t>Ninth </a:t>
            </a:r>
            <a:r>
              <a:rPr lang="nb-NO" noProof="0" dirty="0" err="1" smtClean="0"/>
              <a:t>level</a:t>
            </a:r>
            <a:endParaRPr lang="nb-NO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1" y="6533979"/>
            <a:ext cx="6965950" cy="288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18" y="6355593"/>
            <a:ext cx="1807920" cy="439776"/>
          </a:xfrm>
          <a:prstGeom prst="rect">
            <a:avLst/>
          </a:prstGeom>
        </p:spPr>
      </p:pic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2088000" y="180000"/>
            <a:ext cx="7559238" cy="431999"/>
          </a:xfrm>
          <a:prstGeom prst="rect">
            <a:avLst/>
          </a:prstGeom>
        </p:spPr>
        <p:txBody>
          <a:bodyPr vert="horz" lIns="0" tIns="36000" rIns="0" bIns="0" rtlCol="0" anchor="ctr" anchorCtr="0"/>
          <a:lstStyle>
            <a:lvl1pPr algn="l">
              <a:defRPr sz="1155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b-NO" dirty="0" smtClean="0"/>
              <a:t>Produktrapport</a:t>
            </a:r>
            <a:endParaRPr lang="nb-NO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60000"/>
            <a:ext cx="1157760" cy="1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1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62" r:id="rId4"/>
    <p:sldLayoutId id="2147483663" r:id="rId5"/>
    <p:sldLayoutId id="2147483673" r:id="rId6"/>
    <p:sldLayoutId id="2147483674" r:id="rId7"/>
    <p:sldLayoutId id="2147483687" r:id="rId8"/>
    <p:sldLayoutId id="2147483661" r:id="rId9"/>
    <p:sldLayoutId id="2147483667" r:id="rId10"/>
    <p:sldLayoutId id="2147483670" r:id="rId11"/>
    <p:sldLayoutId id="2147483666" r:id="rId12"/>
    <p:sldLayoutId id="2147483668" r:id="rId13"/>
    <p:sldLayoutId id="2147483669" r:id="rId14"/>
    <p:sldLayoutId id="2147483672" r:id="rId15"/>
    <p:sldLayoutId id="214748367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marL="0" indent="0" algn="l" defTabSz="981334" rtl="0" eaLnBrk="1" latinLnBrk="0" hangingPunct="1">
        <a:spcBef>
          <a:spcPts val="0"/>
        </a:spcBef>
        <a:buFont typeface="Arial" panose="020B0604020202020204" pitchFamily="34" charset="0"/>
        <a:buNone/>
        <a:defRPr sz="28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81334" rtl="0" eaLnBrk="1" latinLnBrk="0" hangingPunct="1">
        <a:lnSpc>
          <a:spcPts val="2500"/>
        </a:lnSpc>
        <a:spcBef>
          <a:spcPts val="0"/>
        </a:spcBef>
        <a:buFont typeface="Arial" panose="020B0604020202020204" pitchFamily="34" charset="0"/>
        <a:buNone/>
        <a:defRPr sz="204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81334" rtl="0" eaLnBrk="1" latinLnBrk="0" hangingPunct="1">
        <a:lnSpc>
          <a:spcPts val="25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4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180000" algn="l" defTabSz="981334" rtl="0" eaLnBrk="1" latinLnBrk="0" hangingPunct="1">
        <a:lnSpc>
          <a:spcPts val="2500"/>
        </a:lnSpc>
        <a:spcBef>
          <a:spcPts val="0"/>
        </a:spcBef>
        <a:buFont typeface="Arial" panose="020B0604020202020204" pitchFamily="34" charset="0"/>
        <a:buChar char="-"/>
        <a:defRPr sz="204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324000" indent="-180000" algn="l" defTabSz="981334" rtl="0" eaLnBrk="1" latinLnBrk="0" hangingPunct="1">
        <a:lnSpc>
          <a:spcPts val="2500"/>
        </a:lnSpc>
        <a:spcBef>
          <a:spcPts val="0"/>
        </a:spcBef>
        <a:buFont typeface="Arial" panose="020B0604020202020204" pitchFamily="34" charset="0"/>
        <a:buChar char="-"/>
        <a:defRPr sz="204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324000" indent="-180000" algn="l" defTabSz="981334" rtl="0" eaLnBrk="1" latinLnBrk="0" hangingPunct="1">
        <a:lnSpc>
          <a:spcPts val="2500"/>
        </a:lnSpc>
        <a:spcBef>
          <a:spcPts val="0"/>
        </a:spcBef>
        <a:buFont typeface="Arial" panose="020B0604020202020204" pitchFamily="34" charset="0"/>
        <a:buChar char="-"/>
        <a:defRPr sz="204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4000" indent="-180000" algn="l" defTabSz="981334" rtl="0" eaLnBrk="1" latinLnBrk="0" hangingPunct="1">
        <a:lnSpc>
          <a:spcPts val="2500"/>
        </a:lnSpc>
        <a:spcBef>
          <a:spcPts val="0"/>
        </a:spcBef>
        <a:buFont typeface="Arial" panose="020B0604020202020204" pitchFamily="34" charset="0"/>
        <a:buChar char="-"/>
        <a:defRPr sz="204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324000" indent="-180000" algn="l" defTabSz="981334" rtl="0" eaLnBrk="1" latinLnBrk="0" hangingPunct="1">
        <a:lnSpc>
          <a:spcPts val="2500"/>
        </a:lnSpc>
        <a:spcBef>
          <a:spcPts val="0"/>
        </a:spcBef>
        <a:buFont typeface="Arial" panose="020B0604020202020204" pitchFamily="34" charset="0"/>
        <a:buChar char="-"/>
        <a:defRPr sz="2040" b="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4000" indent="-180000" algn="l" defTabSz="981334" rtl="0" eaLnBrk="1" latinLnBrk="0" hangingPunct="1">
        <a:lnSpc>
          <a:spcPts val="2500"/>
        </a:lnSpc>
        <a:spcBef>
          <a:spcPts val="0"/>
        </a:spcBef>
        <a:buFont typeface="Arial" panose="020B0604020202020204" pitchFamily="34" charset="0"/>
        <a:buChar char="-"/>
        <a:defRPr sz="204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24000" indent="-180000" algn="l" defTabSz="981334" rtl="0" eaLnBrk="1" latinLnBrk="0" hangingPunct="1">
        <a:lnSpc>
          <a:spcPts val="2500"/>
        </a:lnSpc>
        <a:spcBef>
          <a:spcPts val="0"/>
        </a:spcBef>
        <a:buFont typeface="Arial" panose="020B0604020202020204" pitchFamily="34" charset="0"/>
        <a:buChar char="-"/>
        <a:defRPr sz="2040" b="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667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334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001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2668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3335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4002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4669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5336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tel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PRAGMA WORKING GROUP </a:t>
            </a:r>
            <a:br>
              <a:rPr lang="nb-NO" dirty="0" smtClean="0"/>
            </a:br>
            <a:r>
              <a:rPr lang="nb-NO" dirty="0" smtClean="0"/>
              <a:t>NOS</a:t>
            </a:r>
            <a:endParaRPr lang="nb-NO" dirty="0"/>
          </a:p>
        </p:txBody>
      </p:sp>
      <p:sp>
        <p:nvSpPr>
          <p:cNvPr id="15" name="Undertittel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Svein Settemsdal, Jørgen Brekke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 smtClean="0"/>
              <a:t>04.03.2015 – AMSTERDAM</a:t>
            </a:r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err="1" smtClean="0"/>
              <a:t>Pragma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group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524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tekst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nb-NO" sz="1600" b="1" u="sng" dirty="0" smtClean="0"/>
              <a:t>E12</a:t>
            </a:r>
            <a:r>
              <a:rPr lang="en-US" altLang="nb-NO" sz="1600" b="1" u="sng" dirty="0"/>
              <a:t>:</a:t>
            </a:r>
            <a:r>
              <a:rPr lang="en-US" altLang="nb-NO" sz="1600" dirty="0"/>
              <a:t>		year 2003				Dim 110-315mm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Extruder:		Inner layer:  Cincinnati 75mm 30D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		</a:t>
            </a:r>
            <a:r>
              <a:rPr lang="en-US" altLang="nb-NO" sz="1600" dirty="0" smtClean="0"/>
              <a:t>Outer </a:t>
            </a:r>
            <a:r>
              <a:rPr lang="en-US" altLang="nb-NO" sz="1600" dirty="0"/>
              <a:t>layer: Cincinnati 90mm 30D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Head:		Unicor: DWP 270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Corrugator:	</a:t>
            </a:r>
            <a:r>
              <a:rPr lang="en-US" altLang="nb-NO" sz="1600" dirty="0" smtClean="0"/>
              <a:t>Unicor </a:t>
            </a:r>
            <a:r>
              <a:rPr lang="en-US" altLang="nb-NO" sz="1600" dirty="0"/>
              <a:t>UC 250 (315)	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		</a:t>
            </a:r>
          </a:p>
          <a:p>
            <a:pPr>
              <a:lnSpc>
                <a:spcPct val="90000"/>
              </a:lnSpc>
            </a:pPr>
            <a:r>
              <a:rPr lang="en-US" altLang="nb-NO" sz="1600" b="1" u="sng" dirty="0"/>
              <a:t>E13</a:t>
            </a:r>
            <a:r>
              <a:rPr lang="en-US" altLang="nb-NO" sz="1600" b="1" u="sng" dirty="0" smtClean="0"/>
              <a:t>:</a:t>
            </a:r>
            <a:r>
              <a:rPr lang="en-US" altLang="nb-NO" sz="1600" dirty="0"/>
              <a:t>		year 1987				DIM 200-630mm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Extruder:		Inner layer:  </a:t>
            </a:r>
            <a:r>
              <a:rPr lang="en-US" altLang="nb-NO" sz="1600" dirty="0" err="1"/>
              <a:t>Reifenhauser</a:t>
            </a:r>
            <a:r>
              <a:rPr lang="en-US" altLang="nb-NO" sz="1600" dirty="0"/>
              <a:t> 75mm 28D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		</a:t>
            </a:r>
            <a:r>
              <a:rPr lang="en-US" altLang="nb-NO" sz="1600" dirty="0" smtClean="0"/>
              <a:t>Outer </a:t>
            </a:r>
            <a:r>
              <a:rPr lang="en-US" altLang="nb-NO" sz="1600" dirty="0"/>
              <a:t>layer: </a:t>
            </a:r>
            <a:r>
              <a:rPr lang="en-US" altLang="nb-NO" sz="1600" dirty="0" err="1"/>
              <a:t>Reifenhauser</a:t>
            </a:r>
            <a:r>
              <a:rPr lang="en-US" altLang="nb-NO" sz="1600" dirty="0"/>
              <a:t> 90mm 28D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Head:		</a:t>
            </a:r>
            <a:r>
              <a:rPr lang="en-US" altLang="nb-NO" sz="1600" dirty="0" err="1"/>
              <a:t>Frankische</a:t>
            </a:r>
            <a:endParaRPr lang="en-US" altLang="nb-NO" sz="1600" dirty="0"/>
          </a:p>
          <a:p>
            <a:pPr>
              <a:lnSpc>
                <a:spcPct val="90000"/>
              </a:lnSpc>
            </a:pPr>
            <a:r>
              <a:rPr lang="en-US" altLang="nb-NO" sz="1600" dirty="0"/>
              <a:t>Corrugator:	</a:t>
            </a:r>
            <a:r>
              <a:rPr lang="en-US" altLang="nb-NO" sz="1600" dirty="0" smtClean="0"/>
              <a:t>Corma </a:t>
            </a:r>
            <a:r>
              <a:rPr lang="en-US" altLang="nb-NO" sz="1600" dirty="0"/>
              <a:t>2020</a:t>
            </a:r>
          </a:p>
          <a:p>
            <a:pPr>
              <a:lnSpc>
                <a:spcPct val="90000"/>
              </a:lnSpc>
            </a:pPr>
            <a:endParaRPr lang="en-US" altLang="nb-NO" sz="1600" dirty="0"/>
          </a:p>
          <a:p>
            <a:pPr>
              <a:lnSpc>
                <a:spcPct val="90000"/>
              </a:lnSpc>
            </a:pPr>
            <a:r>
              <a:rPr lang="en-US" altLang="nb-NO" sz="1600" b="1" u="sng" dirty="0"/>
              <a:t>E14</a:t>
            </a:r>
            <a:r>
              <a:rPr lang="en-US" altLang="nb-NO" sz="1600" b="1" u="sng" dirty="0" smtClean="0"/>
              <a:t>:</a:t>
            </a:r>
            <a:r>
              <a:rPr lang="en-US" altLang="nb-NO" sz="1600" dirty="0"/>
              <a:t>		year 2007				DIM 110-160mm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Extruder:		Inner layer:  Cincinnati 75mm 37D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		</a:t>
            </a:r>
            <a:r>
              <a:rPr lang="en-US" altLang="nb-NO" sz="1600" dirty="0" smtClean="0"/>
              <a:t>Outer </a:t>
            </a:r>
            <a:r>
              <a:rPr lang="en-US" altLang="nb-NO" sz="1600" dirty="0"/>
              <a:t>layer: Cincinnati 90mm 37D		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Head:		</a:t>
            </a:r>
            <a:r>
              <a:rPr lang="en-US" altLang="nb-NO" sz="1600" dirty="0" err="1"/>
              <a:t>Frankische</a:t>
            </a:r>
            <a:endParaRPr lang="en-US" altLang="nb-NO" sz="1600" dirty="0"/>
          </a:p>
          <a:p>
            <a:pPr>
              <a:lnSpc>
                <a:spcPct val="90000"/>
              </a:lnSpc>
            </a:pPr>
            <a:r>
              <a:rPr lang="en-US" altLang="nb-NO" sz="1600" dirty="0"/>
              <a:t>Corrugator:	</a:t>
            </a:r>
            <a:r>
              <a:rPr lang="en-US" altLang="nb-NO" sz="1600" dirty="0" err="1" smtClean="0"/>
              <a:t>Frankische</a:t>
            </a:r>
            <a:r>
              <a:rPr lang="en-US" altLang="nb-NO" sz="1600" dirty="0" smtClean="0"/>
              <a:t> </a:t>
            </a:r>
            <a:r>
              <a:rPr lang="en-US" altLang="nb-NO" sz="1600" dirty="0"/>
              <a:t>FDC 160</a:t>
            </a:r>
          </a:p>
          <a:p>
            <a:pPr>
              <a:lnSpc>
                <a:spcPct val="90000"/>
              </a:lnSpc>
            </a:pPr>
            <a:endParaRPr lang="en-US" altLang="nb-NO" sz="1600" dirty="0"/>
          </a:p>
          <a:p>
            <a:pPr>
              <a:lnSpc>
                <a:spcPct val="90000"/>
              </a:lnSpc>
            </a:pPr>
            <a:r>
              <a:rPr lang="en-US" altLang="nb-NO" sz="1600" b="1" u="sng" dirty="0"/>
              <a:t>Material:</a:t>
            </a:r>
            <a:r>
              <a:rPr lang="en-US" altLang="nb-NO" sz="1600" dirty="0"/>
              <a:t>		PP: Borealis BA 202 E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		</a:t>
            </a:r>
            <a:r>
              <a:rPr lang="en-US" altLang="nb-NO" sz="1600" dirty="0" smtClean="0"/>
              <a:t>PP-HM</a:t>
            </a:r>
            <a:r>
              <a:rPr lang="en-US" altLang="nb-NO" sz="1600" dirty="0"/>
              <a:t>: </a:t>
            </a:r>
            <a:r>
              <a:rPr lang="en-US" altLang="nb-NO" sz="1600" dirty="0" err="1"/>
              <a:t>Ineos</a:t>
            </a:r>
            <a:r>
              <a:rPr lang="en-US" altLang="nb-NO" sz="1600" dirty="0"/>
              <a:t> Resin 350 HM</a:t>
            </a:r>
          </a:p>
          <a:p>
            <a:endParaRPr lang="nb-N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dirty="0"/>
              <a:t>04.03.2015 – AMSTERDAM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dirty="0" err="1"/>
              <a:t>Pragma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 smtClean="0"/>
              <a:t>group</a:t>
            </a:r>
            <a:endParaRPr lang="nb-NO" dirty="0"/>
          </a:p>
        </p:txBody>
      </p:sp>
      <p:sp>
        <p:nvSpPr>
          <p:cNvPr id="13" name="Tit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110 – 630 DW pipes – PP-HM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03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tekst 13"/>
          <p:cNvSpPr>
            <a:spLocks noGrp="1"/>
          </p:cNvSpPr>
          <p:nvPr>
            <p:ph type="body" sz="quarter" idx="12"/>
          </p:nvPr>
        </p:nvSpPr>
        <p:spPr>
          <a:xfrm>
            <a:off x="342901" y="1577137"/>
            <a:ext cx="9304337" cy="720000"/>
          </a:xfrm>
        </p:spPr>
        <p:txBody>
          <a:bodyPr/>
          <a:lstStyle/>
          <a:p>
            <a:r>
              <a:rPr lang="en-US" dirty="0" smtClean="0"/>
              <a:t>Dimension: 110, 200 </a:t>
            </a:r>
            <a:r>
              <a:rPr lang="en-US" dirty="0"/>
              <a:t>and 315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r>
              <a:rPr lang="en-US" dirty="0"/>
              <a:t>	</a:t>
            </a:r>
            <a:r>
              <a:rPr lang="en-US" dirty="0" smtClean="0"/>
              <a:t>			 </a:t>
            </a:r>
            <a:r>
              <a:rPr lang="en-US" dirty="0"/>
              <a:t>ex. DN315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Pragma profile optimizing: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Pitch adapted to new mould blocks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More rounded shape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Angle in valley increased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Optimize profile height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Basically continue with the same seal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dirty="0" smtClean="0"/>
              <a:t>Except 200  - seal designed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 smtClean="0"/>
              <a:t>04.03.2015 – AMSTERDAM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Pragma working group</a:t>
            </a:r>
            <a:endParaRPr lang="en-US" dirty="0"/>
          </a:p>
        </p:txBody>
      </p:sp>
      <p:sp>
        <p:nvSpPr>
          <p:cNvPr id="13" name="Tit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Pragma line – UC250(315)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9"/>
          <a:stretch/>
        </p:blipFill>
        <p:spPr bwMode="auto">
          <a:xfrm>
            <a:off x="5800726" y="3812540"/>
            <a:ext cx="4114799" cy="25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02"/>
          <a:stretch/>
        </p:blipFill>
        <p:spPr bwMode="auto">
          <a:xfrm>
            <a:off x="5734050" y="1535719"/>
            <a:ext cx="4349511" cy="259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1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dirty="0"/>
              <a:t>04.03.2015 – AMSTERDAM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dirty="0" err="1"/>
              <a:t>Pragma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 smtClean="0"/>
              <a:t>group</a:t>
            </a:r>
            <a:endParaRPr lang="nb-NO" dirty="0"/>
          </a:p>
        </p:txBody>
      </p:sp>
      <p:sp>
        <p:nvSpPr>
          <p:cNvPr id="13" name="Tit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New </a:t>
            </a:r>
            <a:r>
              <a:rPr lang="nb-NO" dirty="0" err="1" smtClean="0"/>
              <a:t>Pragma</a:t>
            </a:r>
            <a:r>
              <a:rPr lang="nb-NO" dirty="0" smtClean="0"/>
              <a:t> line – UC250(315)</a:t>
            </a:r>
            <a:endParaRPr lang="nb-NO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66051"/>
              </p:ext>
            </p:extLst>
          </p:nvPr>
        </p:nvGraphicFramePr>
        <p:xfrm>
          <a:off x="190498" y="2161535"/>
          <a:ext cx="9334503" cy="2587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902"/>
                <a:gridCol w="1549400"/>
                <a:gridCol w="1571418"/>
                <a:gridCol w="1745261"/>
                <a:gridCol w="1745261"/>
                <a:gridCol w="1745261"/>
              </a:tblGrid>
              <a:tr h="820827"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err="1" smtClean="0"/>
                        <a:t>Weight</a:t>
                      </a:r>
                      <a:endParaRPr lang="nb-NO" sz="1800" dirty="0" smtClean="0"/>
                    </a:p>
                    <a:p>
                      <a:pPr algn="ctr"/>
                      <a:r>
                        <a:rPr lang="nb-NO" sz="1800" dirty="0" smtClean="0"/>
                        <a:t>[kg/m]</a:t>
                      </a:r>
                      <a:endParaRPr lang="nb-NO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/>
                        <a:t>Ring-</a:t>
                      </a:r>
                      <a:r>
                        <a:rPr lang="nb-NO" sz="1800" dirty="0" err="1" smtClean="0"/>
                        <a:t>stiffness</a:t>
                      </a:r>
                      <a:endParaRPr lang="nb-NO" sz="1800" dirty="0" smtClean="0"/>
                    </a:p>
                    <a:p>
                      <a:pPr algn="ctr"/>
                      <a:r>
                        <a:rPr lang="nb-NO" sz="1800" dirty="0" smtClean="0"/>
                        <a:t>(</a:t>
                      </a:r>
                      <a:r>
                        <a:rPr lang="nb-NO" sz="1800" dirty="0" err="1" smtClean="0"/>
                        <a:t>kN</a:t>
                      </a:r>
                      <a:r>
                        <a:rPr lang="nb-NO" sz="1800" dirty="0" smtClean="0"/>
                        <a:t>/m²)</a:t>
                      </a:r>
                    </a:p>
                    <a:p>
                      <a:pPr algn="ctr"/>
                      <a:r>
                        <a:rPr lang="nb-NO" sz="1800" dirty="0" smtClean="0"/>
                        <a:t>Min 8,0</a:t>
                      </a:r>
                      <a:endParaRPr lang="nb-NO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err="1" smtClean="0"/>
                        <a:t>Impact</a:t>
                      </a:r>
                      <a:r>
                        <a:rPr lang="nb-NO" sz="1800" dirty="0" smtClean="0"/>
                        <a:t> </a:t>
                      </a:r>
                      <a:r>
                        <a:rPr lang="nb-NO" sz="1800" dirty="0" err="1" smtClean="0"/>
                        <a:t>strength</a:t>
                      </a:r>
                      <a:endParaRPr lang="nb-NO" sz="1800" dirty="0" smtClean="0"/>
                    </a:p>
                    <a:p>
                      <a:pPr marL="0" marR="0" indent="0" algn="ctr" defTabSz="981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 smtClean="0"/>
                        <a:t>H50, -10°C</a:t>
                      </a:r>
                    </a:p>
                    <a:p>
                      <a:pPr algn="ctr"/>
                      <a:r>
                        <a:rPr lang="nb-NO" sz="1800" dirty="0" smtClean="0"/>
                        <a:t>Min. 1000mm</a:t>
                      </a:r>
                      <a:endParaRPr lang="nb-NO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 err="1" smtClean="0"/>
                        <a:t>Ringflex</a:t>
                      </a:r>
                      <a:endParaRPr lang="nb-NO" sz="1800" dirty="0" smtClean="0"/>
                    </a:p>
                    <a:p>
                      <a:pPr algn="ctr"/>
                      <a:endParaRPr lang="nb-NO" sz="1800" dirty="0" smtClean="0"/>
                    </a:p>
                    <a:p>
                      <a:pPr algn="ctr"/>
                      <a:r>
                        <a:rPr lang="nb-NO" sz="1800" dirty="0" smtClean="0"/>
                        <a:t>Min 30%</a:t>
                      </a:r>
                      <a:endParaRPr lang="nb-NO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/>
                        <a:t>Line speeds</a:t>
                      </a:r>
                    </a:p>
                    <a:p>
                      <a:pPr algn="ctr"/>
                      <a:r>
                        <a:rPr lang="nb-NO" sz="1800" dirty="0" smtClean="0"/>
                        <a:t>[m/min]</a:t>
                      </a:r>
                      <a:endParaRPr lang="nb-NO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6379">
                <a:tc>
                  <a:txBody>
                    <a:bodyPr/>
                    <a:lstStyle/>
                    <a:p>
                      <a:r>
                        <a:rPr lang="nb-NO" sz="1800" dirty="0" smtClean="0"/>
                        <a:t>DN110</a:t>
                      </a:r>
                      <a:endParaRPr lang="nb-NO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dirty="0" smtClean="0"/>
                        <a:t>0,66</a:t>
                      </a:r>
                      <a:r>
                        <a:rPr lang="nb-NO" sz="1800" baseline="0" dirty="0" smtClean="0"/>
                        <a:t>   (</a:t>
                      </a:r>
                      <a:r>
                        <a:rPr lang="nb-NO" sz="1800" b="0" baseline="0" dirty="0" smtClean="0"/>
                        <a:t>0,66</a:t>
                      </a:r>
                      <a:r>
                        <a:rPr lang="nb-NO" sz="1800" b="0" baseline="30000" dirty="0" smtClean="0"/>
                        <a:t>1</a:t>
                      </a:r>
                      <a:r>
                        <a:rPr lang="nb-NO" sz="1800" b="0" dirty="0" smtClean="0"/>
                        <a:t>)</a:t>
                      </a:r>
                      <a:endParaRPr lang="nb-NO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10,70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1175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40&lt;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81334" rtl="0" eaLnBrk="1" latinLnBrk="0" hangingPunct="1"/>
                      <a:r>
                        <a:rPr lang="nb-NO" sz="1800" b="1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nb-NO" sz="1800" dirty="0" smtClean="0">
                          <a:solidFill>
                            <a:schemeClr val="tx1"/>
                          </a:solidFill>
                        </a:rPr>
                        <a:t>   (7,5</a:t>
                      </a:r>
                      <a:r>
                        <a:rPr lang="nb-NO" sz="1800" b="0" baseline="30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nb-NO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79">
                <a:tc>
                  <a:txBody>
                    <a:bodyPr/>
                    <a:lstStyle/>
                    <a:p>
                      <a:r>
                        <a:rPr lang="nb-NO" sz="1800" dirty="0" smtClean="0"/>
                        <a:t>DN200</a:t>
                      </a:r>
                      <a:endParaRPr lang="nb-NO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1,80</a:t>
                      </a:r>
                      <a:r>
                        <a:rPr lang="nb-NO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(1,94</a:t>
                      </a:r>
                      <a:r>
                        <a:rPr lang="nb-NO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nb-NO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9,67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1446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40&lt;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81334" rtl="0" eaLnBrk="1" latinLnBrk="0" hangingPunct="1"/>
                      <a:r>
                        <a:rPr lang="nb-NO" sz="1800" b="1" dirty="0" smtClean="0">
                          <a:solidFill>
                            <a:schemeClr val="tx1"/>
                          </a:solidFill>
                        </a:rPr>
                        <a:t>2,5 </a:t>
                      </a:r>
                      <a:r>
                        <a:rPr lang="nb-NO" sz="1800" dirty="0" smtClean="0">
                          <a:solidFill>
                            <a:schemeClr val="tx1"/>
                          </a:solidFill>
                        </a:rPr>
                        <a:t>   (1,7</a:t>
                      </a:r>
                      <a:r>
                        <a:rPr lang="nb-NO" sz="18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nb-NO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79">
                <a:tc>
                  <a:txBody>
                    <a:bodyPr/>
                    <a:lstStyle/>
                    <a:p>
                      <a:r>
                        <a:rPr lang="nb-NO" sz="1800" dirty="0" smtClean="0"/>
                        <a:t>DN315</a:t>
                      </a:r>
                      <a:endParaRPr lang="nb-NO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4,38</a:t>
                      </a:r>
                      <a:r>
                        <a:rPr lang="nb-NO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(4,93</a:t>
                      </a:r>
                      <a:r>
                        <a:rPr lang="nb-NO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nb-NO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10,20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1526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40&lt;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dirty="0" smtClean="0">
                          <a:solidFill>
                            <a:schemeClr val="tx1"/>
                          </a:solidFill>
                        </a:rPr>
                        <a:t>1,9</a:t>
                      </a:r>
                      <a:r>
                        <a:rPr lang="nb-NO" sz="1800" b="1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nb-NO" sz="1800" dirty="0" smtClean="0">
                          <a:solidFill>
                            <a:schemeClr val="tx1"/>
                          </a:solidFill>
                        </a:rPr>
                        <a:t>   (1,2</a:t>
                      </a:r>
                      <a:r>
                        <a:rPr lang="nb-NO" sz="18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nb-NO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kstSylinder 8"/>
          <p:cNvSpPr txBox="1"/>
          <p:nvPr/>
        </p:nvSpPr>
        <p:spPr>
          <a:xfrm>
            <a:off x="515816" y="5427782"/>
            <a:ext cx="8094784" cy="8440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500"/>
              </a:lnSpc>
            </a:pPr>
            <a:r>
              <a:rPr lang="nb-NO" sz="1800" baseline="30000" dirty="0" smtClean="0"/>
              <a:t>1)</a:t>
            </a:r>
            <a:r>
              <a:rPr lang="nb-NO" sz="1800" dirty="0" smtClean="0"/>
              <a:t> – </a:t>
            </a:r>
            <a:r>
              <a:rPr lang="nb-NO" sz="1800" dirty="0" err="1" smtClean="0"/>
              <a:t>Frankische</a:t>
            </a:r>
            <a:r>
              <a:rPr lang="nb-NO" sz="1800" dirty="0" smtClean="0"/>
              <a:t> FDC 160 (50-160)</a:t>
            </a:r>
          </a:p>
          <a:p>
            <a:pPr>
              <a:lnSpc>
                <a:spcPts val="2500"/>
              </a:lnSpc>
            </a:pPr>
            <a:r>
              <a:rPr lang="nb-NO" sz="1800" baseline="30000" dirty="0" smtClean="0"/>
              <a:t>2)</a:t>
            </a:r>
            <a:r>
              <a:rPr lang="nb-NO" sz="1800" dirty="0" smtClean="0"/>
              <a:t> – Corma  2020 (200-630)</a:t>
            </a:r>
          </a:p>
          <a:p>
            <a:pPr>
              <a:lnSpc>
                <a:spcPts val="2500"/>
              </a:lnSpc>
            </a:pPr>
            <a:r>
              <a:rPr lang="nb-NO" sz="1800" baseline="30000" dirty="0" smtClean="0"/>
              <a:t>3)</a:t>
            </a:r>
            <a:r>
              <a:rPr lang="nb-NO" sz="1800" dirty="0" smtClean="0"/>
              <a:t> – </a:t>
            </a:r>
            <a:r>
              <a:rPr lang="nb-NO" sz="1800" dirty="0" err="1" smtClean="0"/>
              <a:t>Guaranteed</a:t>
            </a:r>
            <a:r>
              <a:rPr lang="nb-NO" sz="1800" dirty="0" smtClean="0"/>
              <a:t> line speed. Not run in </a:t>
            </a:r>
            <a:r>
              <a:rPr lang="nb-NO" sz="1800" dirty="0" err="1" smtClean="0"/>
              <a:t>production</a:t>
            </a:r>
            <a:r>
              <a:rPr lang="nb-NO" sz="1800" dirty="0" smtClean="0"/>
              <a:t> </a:t>
            </a:r>
            <a:r>
              <a:rPr lang="nb-NO" sz="1800" dirty="0" err="1" smtClean="0"/>
              <a:t>yet</a:t>
            </a:r>
            <a:endParaRPr lang="nb-NO" sz="1800" dirty="0" smtClean="0"/>
          </a:p>
          <a:p>
            <a:pPr>
              <a:lnSpc>
                <a:spcPts val="2500"/>
              </a:lnSpc>
            </a:pPr>
            <a:endParaRPr lang="nb-NO" sz="1800" dirty="0"/>
          </a:p>
          <a:p>
            <a:pPr>
              <a:lnSpc>
                <a:spcPts val="2500"/>
              </a:lnSpc>
            </a:pPr>
            <a:endParaRPr lang="nb-NO" sz="1800" dirty="0" smtClean="0"/>
          </a:p>
        </p:txBody>
      </p:sp>
      <p:sp>
        <p:nvSpPr>
          <p:cNvPr id="3" name="TekstSylinder 2"/>
          <p:cNvSpPr txBox="1"/>
          <p:nvPr/>
        </p:nvSpPr>
        <p:spPr>
          <a:xfrm>
            <a:off x="-254000" y="-1866900"/>
            <a:ext cx="596901" cy="647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500"/>
              </a:lnSpc>
            </a:pPr>
            <a:endParaRPr lang="nb-NO" sz="2040" dirty="0" err="1" smtClean="0"/>
          </a:p>
        </p:txBody>
      </p:sp>
    </p:spTree>
    <p:extLst>
      <p:ext uri="{BB962C8B-B14F-4D97-AF65-F5344CB8AC3E}">
        <p14:creationId xmlns:p14="http://schemas.microsoft.com/office/powerpoint/2010/main" val="333233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noProof="0" smtClean="0"/>
              <a:t>Dato - tittel</a:t>
            </a:r>
            <a:endParaRPr lang="nb-NO" noProof="0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smtClean="0"/>
              <a:t>Sett inn tekst</a:t>
            </a:r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240087"/>
            <a:ext cx="30384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3133725"/>
            <a:ext cx="30670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3387725"/>
            <a:ext cx="29908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tel 12"/>
          <p:cNvSpPr>
            <a:spLocks noGrp="1"/>
          </p:cNvSpPr>
          <p:nvPr>
            <p:ph type="title"/>
          </p:nvPr>
        </p:nvSpPr>
        <p:spPr>
          <a:xfrm>
            <a:off x="342901" y="1025526"/>
            <a:ext cx="9304337" cy="540474"/>
          </a:xfrm>
        </p:spPr>
        <p:txBody>
          <a:bodyPr/>
          <a:lstStyle/>
          <a:p>
            <a:r>
              <a:rPr lang="nb-NO" sz="2040" dirty="0">
                <a:latin typeface="+mn-lt"/>
                <a:ea typeface="+mn-ea"/>
                <a:cs typeface="+mn-cs"/>
              </a:rPr>
              <a:t>Question:  </a:t>
            </a:r>
            <a:r>
              <a:rPr lang="nb-NO" dirty="0" smtClean="0"/>
              <a:t>What </a:t>
            </a:r>
            <a:r>
              <a:rPr lang="nb-NO" dirty="0" smtClean="0"/>
              <a:t>deffines </a:t>
            </a:r>
            <a:r>
              <a:rPr lang="nb-NO" dirty="0" smtClean="0"/>
              <a:t>Pragma?</a:t>
            </a:r>
            <a:endParaRPr lang="nb-NO" dirty="0"/>
          </a:p>
        </p:txBody>
      </p:sp>
      <p:sp>
        <p:nvSpPr>
          <p:cNvPr id="15" name="Pil høyre 14"/>
          <p:cNvSpPr/>
          <p:nvPr/>
        </p:nvSpPr>
        <p:spPr bwMode="auto">
          <a:xfrm>
            <a:off x="3124200" y="4178300"/>
            <a:ext cx="509588" cy="4191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>
                <a:lumMod val="85000"/>
                <a:lumOff val="15000"/>
              </a:schemeClr>
            </a:solidFill>
            <a:miter lim="800000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21" name="Pil høyre 20"/>
          <p:cNvSpPr/>
          <p:nvPr/>
        </p:nvSpPr>
        <p:spPr bwMode="auto">
          <a:xfrm>
            <a:off x="6524626" y="4162425"/>
            <a:ext cx="509588" cy="4191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>
                <a:lumMod val="85000"/>
                <a:lumOff val="15000"/>
              </a:schemeClr>
            </a:solidFill>
            <a:miter lim="800000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22" name="Plassholder for tekst 13"/>
          <p:cNvSpPr>
            <a:spLocks noGrp="1"/>
          </p:cNvSpPr>
          <p:nvPr>
            <p:ph type="body" sz="quarter" idx="12"/>
          </p:nvPr>
        </p:nvSpPr>
        <p:spPr>
          <a:xfrm>
            <a:off x="271463" y="1842160"/>
            <a:ext cx="9563100" cy="1826463"/>
          </a:xfrm>
        </p:spPr>
        <p:txBody>
          <a:bodyPr/>
          <a:lstStyle/>
          <a:p>
            <a:r>
              <a:rPr lang="en-US" dirty="0" smtClean="0"/>
              <a:t>How rounded can it be? 	Angles on wall and roof?</a:t>
            </a:r>
          </a:p>
          <a:p>
            <a:r>
              <a:rPr lang="en-US" dirty="0" smtClean="0"/>
              <a:t>Where are the limits?</a:t>
            </a:r>
          </a:p>
          <a:p>
            <a:endParaRPr lang="en-US" dirty="0"/>
          </a:p>
          <a:p>
            <a:r>
              <a:rPr lang="en-US" dirty="0" smtClean="0"/>
              <a:t>Are </a:t>
            </a:r>
            <a:r>
              <a:rPr lang="en-US" dirty="0"/>
              <a:t>the </a:t>
            </a:r>
            <a:r>
              <a:rPr lang="en-US" dirty="0" smtClean="0"/>
              <a:t>premises equal for the bigger as for the smaller dimensions?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sz="1600" dirty="0" smtClean="0"/>
          </a:p>
          <a:p>
            <a:r>
              <a:rPr lang="de-DE" sz="1600" dirty="0" smtClean="0"/>
              <a:t>Hubert </a:t>
            </a:r>
            <a:r>
              <a:rPr lang="de-DE" sz="1600" dirty="0" err="1" smtClean="0"/>
              <a:t>Koßner</a:t>
            </a:r>
            <a:r>
              <a:rPr lang="de-DE" sz="1600" dirty="0" smtClean="0"/>
              <a:t>, Unicor, 22/1-15: </a:t>
            </a:r>
          </a:p>
          <a:p>
            <a:r>
              <a:rPr lang="de-DE" sz="1600" dirty="0" smtClean="0"/>
              <a:t>„</a:t>
            </a:r>
            <a:r>
              <a:rPr lang="en-US" sz="1600" dirty="0"/>
              <a:t>We strongly recommend to use a round profile crest due to improve RF30 </a:t>
            </a:r>
            <a:r>
              <a:rPr lang="en-US" sz="1600" dirty="0" smtClean="0"/>
              <a:t>behavior”</a:t>
            </a: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2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b-NO" dirty="0"/>
              <a:t>04.03.2015 – AMSTERDAM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b-NO" dirty="0" err="1"/>
              <a:t>Pragma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 smtClean="0"/>
              <a:t>group</a:t>
            </a:r>
            <a:endParaRPr lang="nb-NO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342901" y="949326"/>
            <a:ext cx="9304337" cy="540474"/>
          </a:xfrm>
        </p:spPr>
        <p:txBody>
          <a:bodyPr/>
          <a:lstStyle/>
          <a:p>
            <a:r>
              <a:rPr lang="en-US" dirty="0" smtClean="0"/>
              <a:t>110-630 DW pipes</a:t>
            </a:r>
            <a:br>
              <a:rPr lang="en-US" dirty="0" smtClean="0"/>
            </a:br>
            <a:r>
              <a:rPr lang="en-US" sz="1600" dirty="0" smtClean="0"/>
              <a:t>Line speeds</a:t>
            </a:r>
            <a:endParaRPr lang="en-US" sz="1600" dirty="0"/>
          </a:p>
        </p:txBody>
      </p:sp>
      <p:graphicFrame>
        <p:nvGraphicFramePr>
          <p:cNvPr id="9" name="Group 19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36879"/>
              </p:ext>
            </p:extLst>
          </p:nvPr>
        </p:nvGraphicFramePr>
        <p:xfrm>
          <a:off x="1054101" y="1773238"/>
          <a:ext cx="7683499" cy="4865000"/>
        </p:xfrm>
        <a:graphic>
          <a:graphicData uri="http://schemas.openxmlformats.org/drawingml/2006/table">
            <a:tbl>
              <a:tblPr/>
              <a:tblGrid>
                <a:gridCol w="2030053"/>
                <a:gridCol w="2030053"/>
                <a:gridCol w="2030053"/>
                <a:gridCol w="1593340"/>
              </a:tblGrid>
              <a:tr h="244549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b-NO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PP-HM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Pipe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Weight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Line speeds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[mm]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[kg/m]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[m/min]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line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110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0,65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8,0 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L-14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160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1,10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6,5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L-14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200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1,80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2,5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L-12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315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4,38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1,9*</a:t>
                      </a: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L-12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b-NO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PP</a:t>
                      </a:r>
                    </a:p>
                  </a:txBody>
                  <a:tcPr marL="91430" marR="91430" marT="45734" marB="45734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b-NO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b-NO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b-NO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[mm]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Weight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[m/min]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line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39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[mm]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[kg/m]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[m/min]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line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400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nb-NO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7,86</a:t>
                      </a:r>
                    </a:p>
                  </a:txBody>
                  <a:tcPr marL="6057" marR="54507" marT="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0,97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L-13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500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nb-NO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11,70</a:t>
                      </a:r>
                    </a:p>
                  </a:txBody>
                  <a:tcPr marL="6057" marR="54507" marT="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0,57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L-13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630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nb-NO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19,10</a:t>
                      </a:r>
                    </a:p>
                  </a:txBody>
                  <a:tcPr marL="6057" marR="54507" marT="605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0,51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L-13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9">
                <a:tc gridSpan="2">
                  <a:txBody>
                    <a:bodyPr/>
                    <a:lstStyle/>
                    <a:p>
                      <a:pPr marL="0" marR="0" lvl="0" indent="0" algn="l" defTabSz="981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*Guaranteed - not run on L12 yet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67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b-NO" dirty="0"/>
              <a:t>04.03.2015 – AMSTERDAM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b-NO" dirty="0" err="1"/>
              <a:t>Pragma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 smtClean="0"/>
              <a:t>group</a:t>
            </a:r>
            <a:endParaRPr lang="nb-NO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342901" y="949326"/>
            <a:ext cx="9304337" cy="5756274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Further development / potential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600" b="1" dirty="0"/>
              <a:t/>
            </a:r>
            <a:br>
              <a:rPr lang="en-US" sz="1600" b="1" dirty="0"/>
            </a:br>
            <a:endParaRPr lang="en-US" sz="1600" dirty="0"/>
          </a:p>
        </p:txBody>
      </p:sp>
      <p:sp>
        <p:nvSpPr>
          <p:cNvPr id="2" name="Rektangel 1"/>
          <p:cNvSpPr/>
          <p:nvPr/>
        </p:nvSpPr>
        <p:spPr>
          <a:xfrm>
            <a:off x="342902" y="1522194"/>
            <a:ext cx="94687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 smtClean="0">
                <a:solidFill>
                  <a:schemeClr val="accent1"/>
                </a:solidFill>
              </a:rPr>
              <a:t>L12  </a:t>
            </a:r>
            <a:r>
              <a:rPr lang="en-US" sz="2000" b="1" u="sng" dirty="0">
                <a:solidFill>
                  <a:schemeClr val="accent1"/>
                </a:solidFill>
              </a:rPr>
              <a:t>-   110 - 315mm</a:t>
            </a:r>
            <a:r>
              <a:rPr lang="en-US" sz="2000" b="1" u="sng" dirty="0"/>
              <a:t/>
            </a:r>
            <a:br>
              <a:rPr lang="en-US" sz="2000" b="1" u="sng" dirty="0"/>
            </a:br>
            <a:r>
              <a:rPr lang="en-US" sz="2000" dirty="0"/>
              <a:t>- </a:t>
            </a:r>
            <a:r>
              <a:rPr lang="en-US" sz="2000" b="1" dirty="0"/>
              <a:t>Improve technical stability of the line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1800" dirty="0"/>
              <a:t>The line bought used. Installed/startup 2013/14. A lack of previous maintenance causing 	technical instability</a:t>
            </a:r>
            <a:r>
              <a:rPr lang="en-US" sz="1800" dirty="0" smtClean="0"/>
              <a:t>.</a:t>
            </a:r>
          </a:p>
          <a:p>
            <a:pPr lvl="0" defTabSz="914400" eaLnBrk="0" fontAlgn="b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u="sng" dirty="0">
                <a:solidFill>
                  <a:schemeClr val="accent1"/>
                </a:solidFill>
              </a:rPr>
              <a:t>L13  -   200 - 630mm</a:t>
            </a:r>
            <a:r>
              <a:rPr lang="en-US" sz="2000" b="1" u="sng" dirty="0"/>
              <a:t/>
            </a:r>
            <a:br>
              <a:rPr lang="en-US" sz="2000" b="1" u="sng" dirty="0"/>
            </a:br>
            <a:r>
              <a:rPr lang="en-US" sz="2000" dirty="0"/>
              <a:t>- </a:t>
            </a:r>
            <a:r>
              <a:rPr lang="en-US" sz="2000" b="1" dirty="0"/>
              <a:t>New investment of extruders, die head and corrugator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1800" dirty="0"/>
              <a:t>Additional dimensions from 630 and up</a:t>
            </a:r>
            <a:br>
              <a:rPr lang="en-US" sz="1800" dirty="0"/>
            </a:br>
            <a:r>
              <a:rPr lang="en-US" sz="1800" dirty="0"/>
              <a:t>	PP- HM on all dimensions</a:t>
            </a:r>
            <a:br>
              <a:rPr lang="en-US" sz="1800" dirty="0"/>
            </a:br>
            <a:r>
              <a:rPr lang="en-US" sz="1800" dirty="0"/>
              <a:t>	Increased output / line speed</a:t>
            </a:r>
            <a:br>
              <a:rPr lang="en-US" sz="1800" dirty="0"/>
            </a:br>
            <a:r>
              <a:rPr lang="en-US" sz="1800" dirty="0"/>
              <a:t>	Reduction of meter </a:t>
            </a:r>
            <a:r>
              <a:rPr lang="en-US" sz="1800" dirty="0" smtClean="0"/>
              <a:t>weights</a:t>
            </a:r>
            <a:endParaRPr lang="en-US" sz="1800" b="1" dirty="0" smtClean="0"/>
          </a:p>
          <a:p>
            <a:pPr lvl="0" defTabSz="914400" eaLnBrk="0" fontAlgn="b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>
                <a:solidFill>
                  <a:schemeClr val="accent1"/>
                </a:solidFill>
              </a:rPr>
              <a:t>- </a:t>
            </a:r>
            <a:r>
              <a:rPr lang="en-US" sz="2000" b="1" dirty="0">
                <a:solidFill>
                  <a:schemeClr val="accent1"/>
                </a:solidFill>
              </a:rPr>
              <a:t>General improvements/ questionaries' for PP/DW production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1800" dirty="0"/>
              <a:t>Preheating of material</a:t>
            </a:r>
            <a:br>
              <a:rPr lang="en-US" sz="1800" dirty="0"/>
            </a:br>
            <a:r>
              <a:rPr lang="en-US" sz="1800" dirty="0"/>
              <a:t>	Material savings – Gravimetric dozing – Control speed </a:t>
            </a:r>
            <a:r>
              <a:rPr lang="en-US" sz="1800" dirty="0" err="1"/>
              <a:t>extr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	Inline socketing – corrugator </a:t>
            </a:r>
            <a:r>
              <a:rPr lang="en-US" sz="1800" dirty="0" smtClean="0">
                <a:latin typeface="Arial" charset="0"/>
                <a:cs typeface="Arial" charset="0"/>
              </a:rPr>
              <a:t>run </a:t>
            </a:r>
            <a:r>
              <a:rPr lang="en-US" sz="1800" dirty="0">
                <a:latin typeface="Arial" charset="0"/>
                <a:cs typeface="Arial" charset="0"/>
              </a:rPr>
              <a:t>on L12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0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sjon_norsk">
  <a:themeElements>
    <a:clrScheme name="PipeLife">
      <a:dk1>
        <a:srgbClr val="53565A"/>
      </a:dk1>
      <a:lt1>
        <a:sysClr val="window" lastClr="FFFFFF"/>
      </a:lt1>
      <a:dk2>
        <a:srgbClr val="000000"/>
      </a:dk2>
      <a:lt2>
        <a:srgbClr val="FFFFFF"/>
      </a:lt2>
      <a:accent1>
        <a:srgbClr val="003DA5"/>
      </a:accent1>
      <a:accent2>
        <a:srgbClr val="A4A8AA"/>
      </a:accent2>
      <a:accent3>
        <a:srgbClr val="53565A"/>
      </a:accent3>
      <a:accent4>
        <a:srgbClr val="ED8B00"/>
      </a:accent4>
      <a:accent5>
        <a:srgbClr val="76881D"/>
      </a:accent5>
      <a:accent6>
        <a:srgbClr val="003DA5"/>
      </a:accent6>
      <a:hlink>
        <a:srgbClr val="53565A"/>
      </a:hlink>
      <a:folHlink>
        <a:srgbClr val="53565A"/>
      </a:folHlink>
    </a:clrScheme>
    <a:fontScheme name="PipeLif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</a:spDef>
    <a:lnDef>
      <a:spPr>
        <a:ln w="5080">
          <a:solidFill>
            <a:schemeClr val="accent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500"/>
          </a:lnSpc>
          <a:defRPr sz="204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6767E37DF351D4C815275CFC5D186B6" ma:contentTypeVersion="1" ma:contentTypeDescription="Opprett et nytt dokument." ma:contentTypeScope="" ma:versionID="f209d5b3bb6aa803a9d989991d5bce94">
  <xsd:schema xmlns:xsd="http://www.w3.org/2001/XMLSchema" xmlns:xs="http://www.w3.org/2001/XMLSchema" xmlns:p="http://schemas.microsoft.com/office/2006/metadata/properties" xmlns:ns2="d3350465-63a7-4d8f-b2e3-559bc7c38667" targetNamespace="http://schemas.microsoft.com/office/2006/metadata/properties" ma:root="true" ma:fieldsID="b9d4ddcd6beb8ef7defa0e0296ecf109" ns2:_="">
    <xsd:import namespace="d3350465-63a7-4d8f-b2e3-559bc7c38667"/>
    <xsd:element name="properties">
      <xsd:complexType>
        <xsd:sequence>
          <xsd:element name="documentManagement">
            <xsd:complexType>
              <xsd:all>
                <xsd:element ref="ns2:Inndelin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50465-63a7-4d8f-b2e3-559bc7c38667" elementFormDefault="qualified">
    <xsd:import namespace="http://schemas.microsoft.com/office/2006/documentManagement/types"/>
    <xsd:import namespace="http://schemas.microsoft.com/office/infopath/2007/PartnerControls"/>
    <xsd:element name="Inndeling" ma:index="8" nillable="true" ma:displayName="Inndeling" ma:default="1) Dokument Maler" ma:format="Dropdown" ma:internalName="Inndeling">
      <xsd:simpleType>
        <xsd:restriction base="dms:Choice">
          <xsd:enumeration value="1) Dokument Maler"/>
          <xsd:enumeration value="2) Presentasjon Maler"/>
          <xsd:enumeration value="3) Metodemaler"/>
          <xsd:enumeration value="8) Masterfiler"/>
          <xsd:enumeration value="9) Arkiv - Gamle Mal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ndeling xmlns="d3350465-63a7-4d8f-b2e3-559bc7c38667">2) Presentasjon Maler</Inndeling>
  </documentManagement>
</p:properties>
</file>

<file path=customXml/itemProps1.xml><?xml version="1.0" encoding="utf-8"?>
<ds:datastoreItem xmlns:ds="http://schemas.openxmlformats.org/officeDocument/2006/customXml" ds:itemID="{E2A719CD-949F-4395-9DB4-79572B2235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350465-63a7-4d8f-b2e3-559bc7c386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A3A0B-8DEC-4A1D-84AA-88455D5CE6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2344AD-E27A-4A67-A585-FAFE9CBD6DB5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d3350465-63a7-4d8f-b2e3-559bc7c38667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Presentasjon_norsk</Template>
  <TotalTime>514</TotalTime>
  <Words>269</Words>
  <Application>Microsoft Office PowerPoint</Application>
  <PresentationFormat>Custom</PresentationFormat>
  <Paragraphs>151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Presentasjon_norsk</vt:lpstr>
      <vt:lpstr>PRAGMA WORKING GROUP  NOS</vt:lpstr>
      <vt:lpstr>110 – 630 DW pipes – PP-HM</vt:lpstr>
      <vt:lpstr>New Pragma line – UC250(315)</vt:lpstr>
      <vt:lpstr>New Pragma line – UC250(315)</vt:lpstr>
      <vt:lpstr>Question:  What deffines Pragma?</vt:lpstr>
      <vt:lpstr>110-630 DW pipes Line speeds</vt:lpstr>
      <vt:lpstr>Further development / potential   </vt:lpstr>
    </vt:vector>
  </TitlesOfParts>
  <Company>Pipelife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Line Løset</dc:creator>
  <cp:lastModifiedBy>Chakarov Evgeni</cp:lastModifiedBy>
  <cp:revision>50</cp:revision>
  <cp:lastPrinted>2015-03-02T14:15:18Z</cp:lastPrinted>
  <dcterms:created xsi:type="dcterms:W3CDTF">2014-01-24T11:55:17Z</dcterms:created>
  <dcterms:modified xsi:type="dcterms:W3CDTF">2015-09-25T12:59:39Z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0x01010046767E37DF351D4C815275CFC5D186B6</vt:lpwstr>
  </property>
  <property fmtid="{D5CDD505-2E9C-101B-9397-08002B2CF9AE}" pid="3" name="Order">
    <vt:r8>4200</vt:r8>
  </property>
</Properties>
</file>