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30.05.2022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u.edu.tr/fizik/tr/sayfa/fizik-laboratuvarlari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kdörtgen 2"/>
          <p:cNvSpPr>
            <a:spLocks noChangeArrowheads="1"/>
          </p:cNvSpPr>
          <p:nvPr/>
        </p:nvSpPr>
        <p:spPr bwMode="auto">
          <a:xfrm>
            <a:off x="899592" y="1700808"/>
            <a:ext cx="7262564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tr-TR" sz="4000" b="1" i="1" dirty="0">
                <a:solidFill>
                  <a:srgbClr val="002060"/>
                </a:solidFill>
              </a:rPr>
              <a:t>Pamukkale Üniversitesi</a:t>
            </a:r>
          </a:p>
          <a:p>
            <a:pPr algn="ctr">
              <a:spcBef>
                <a:spcPct val="0"/>
              </a:spcBef>
              <a:buNone/>
            </a:pPr>
            <a:r>
              <a:rPr lang="tr-TR" altLang="tr-TR" sz="4000" b="1" i="1" dirty="0">
                <a:solidFill>
                  <a:srgbClr val="002060"/>
                </a:solidFill>
              </a:rPr>
              <a:t>Fen – Edebiyat Fakültesi</a:t>
            </a:r>
          </a:p>
          <a:p>
            <a:pPr algn="ctr">
              <a:spcBef>
                <a:spcPct val="0"/>
              </a:spcBef>
              <a:buNone/>
            </a:pPr>
            <a:r>
              <a:rPr lang="tr-TR" altLang="tr-TR" sz="4000" b="1" i="1" dirty="0">
                <a:solidFill>
                  <a:srgbClr val="002060"/>
                </a:solidFill>
              </a:rPr>
              <a:t>Fizik Bölümü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tr-TR" altLang="tr-TR" sz="2000" b="1" i="1" dirty="0">
                <a:solidFill>
                  <a:srgbClr val="002060"/>
                </a:solidFill>
              </a:rPr>
              <a:t>Fizik Laboratuvarı -II Dersi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tr-TR" altLang="tr-TR" sz="2000" b="1" i="1" dirty="0">
                <a:solidFill>
                  <a:srgbClr val="002060"/>
                </a:solidFill>
              </a:rPr>
              <a:t>Genel İşleyiş</a:t>
            </a:r>
          </a:p>
          <a:p>
            <a:pPr algn="ctr">
              <a:spcBef>
                <a:spcPct val="0"/>
              </a:spcBef>
              <a:buNone/>
            </a:pPr>
            <a:r>
              <a:rPr lang="tr-TR" altLang="tr-TR" sz="2000" b="1" i="1" dirty="0">
                <a:solidFill>
                  <a:srgbClr val="002060"/>
                </a:solidFill>
              </a:rPr>
              <a:t>Fizik Bölüm Başkanlığı</a:t>
            </a:r>
          </a:p>
        </p:txBody>
      </p:sp>
      <p:pic>
        <p:nvPicPr>
          <p:cNvPr id="2050" name="Picture 2" descr="G:\Teorik\pamukkale-universitesi-logo-5D3D1AB49A-seeklogo.co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64704"/>
            <a:ext cx="1101698" cy="109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G:\Teorik\PauFizik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770" y="764704"/>
            <a:ext cx="1098026" cy="109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Pau\Desktop\youtube-logo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445" y="5336220"/>
            <a:ext cx="558267" cy="55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Pau\Desktop\twitter-logo-vector-png-clipart-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249094"/>
            <a:ext cx="645393" cy="64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G:\Teorik\pamukkale-universitesi-logo-5D3D1AB49A-seeklogo.co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199" y="5249094"/>
            <a:ext cx="550849" cy="549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ikdörtgen 7"/>
          <p:cNvSpPr/>
          <p:nvPr/>
        </p:nvSpPr>
        <p:spPr>
          <a:xfrm>
            <a:off x="251520" y="6021288"/>
            <a:ext cx="3168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https://www.youtube.com/</a:t>
            </a:r>
            <a:r>
              <a:rPr lang="tr-TR" sz="1200" b="1" dirty="0"/>
              <a:t> PAÜ Fizik</a:t>
            </a:r>
            <a:r>
              <a:rPr lang="en-US" sz="1200" b="1" dirty="0"/>
              <a:t>/videos</a:t>
            </a:r>
          </a:p>
        </p:txBody>
      </p:sp>
      <p:sp>
        <p:nvSpPr>
          <p:cNvPr id="10" name="Dikdörtgen 9"/>
          <p:cNvSpPr/>
          <p:nvPr/>
        </p:nvSpPr>
        <p:spPr>
          <a:xfrm>
            <a:off x="5851057" y="5975121"/>
            <a:ext cx="20661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https://www.pau.edu.tr/fizik</a:t>
            </a:r>
          </a:p>
        </p:txBody>
      </p:sp>
      <p:sp>
        <p:nvSpPr>
          <p:cNvPr id="11" name="Dikdörtgen 10"/>
          <p:cNvSpPr/>
          <p:nvPr/>
        </p:nvSpPr>
        <p:spPr>
          <a:xfrm>
            <a:off x="3931815" y="5975121"/>
            <a:ext cx="9537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400" b="1" dirty="0"/>
              <a:t>@</a:t>
            </a:r>
            <a:r>
              <a:rPr lang="tr-TR" sz="1400" b="1" dirty="0" err="1"/>
              <a:t>PauFizik</a:t>
            </a: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90237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1"/>
          <p:cNvSpPr>
            <a:spLocks noChangeArrowheads="1"/>
          </p:cNvSpPr>
          <p:nvPr/>
        </p:nvSpPr>
        <p:spPr bwMode="auto">
          <a:xfrm>
            <a:off x="755576" y="836712"/>
            <a:ext cx="7620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800" b="1" dirty="0">
                <a:solidFill>
                  <a:srgbClr val="002060"/>
                </a:solidFill>
              </a:rPr>
              <a:t>FİZİK LABORATUVARI- II</a:t>
            </a:r>
            <a:endParaRPr lang="en-US" altLang="tr-TR" sz="2800" b="1" dirty="0">
              <a:solidFill>
                <a:srgbClr val="002060"/>
              </a:solidFill>
            </a:endParaRPr>
          </a:p>
        </p:txBody>
      </p:sp>
      <p:sp>
        <p:nvSpPr>
          <p:cNvPr id="10" name="Dikdörtgen 9"/>
          <p:cNvSpPr>
            <a:spLocks noChangeArrowheads="1"/>
          </p:cNvSpPr>
          <p:nvPr/>
        </p:nvSpPr>
        <p:spPr bwMode="auto">
          <a:xfrm>
            <a:off x="1403648" y="2276872"/>
            <a:ext cx="655272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tr-TR" altLang="tr-TR" sz="2400" b="1" dirty="0">
                <a:solidFill>
                  <a:srgbClr val="006600"/>
                </a:solidFill>
              </a:rPr>
              <a:t>Genel Amaçlar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tr-TR" altLang="tr-TR" sz="2400" b="1" dirty="0">
                <a:solidFill>
                  <a:srgbClr val="006600"/>
                </a:solidFill>
              </a:rPr>
              <a:t>Dersi Alan Öğrenci Grupları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tr-TR" altLang="tr-TR" sz="2400" b="1" dirty="0">
                <a:solidFill>
                  <a:srgbClr val="006600"/>
                </a:solidFill>
              </a:rPr>
              <a:t>Dijital Eğitim ile Dersin Uygulanışı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tr-TR" altLang="tr-TR" sz="2400" b="1" dirty="0">
                <a:solidFill>
                  <a:srgbClr val="006600"/>
                </a:solidFill>
              </a:rPr>
              <a:t>Ders İçeriği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tr-TR" altLang="tr-TR" sz="2400" b="1" dirty="0">
                <a:solidFill>
                  <a:srgbClr val="006600"/>
                </a:solidFill>
              </a:rPr>
              <a:t>Değerlendirme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tr-TR" altLang="tr-TR" sz="2400" b="1" dirty="0">
                <a:solidFill>
                  <a:srgbClr val="006600"/>
                </a:solidFill>
              </a:rPr>
              <a:t>Kaynak</a:t>
            </a:r>
            <a:endParaRPr lang="tr-TR" altLang="tr-TR" sz="2400" dirty="0">
              <a:solidFill>
                <a:srgbClr val="006600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C0C60AB-A7DC-4055-8877-130101866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556792"/>
            <a:ext cx="7620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tr-TR" altLang="tr-TR" sz="2800" b="1" dirty="0">
                <a:solidFill>
                  <a:srgbClr val="002060"/>
                </a:solidFill>
              </a:rPr>
              <a:t>		</a:t>
            </a:r>
            <a:r>
              <a:rPr lang="tr-TR" altLang="tr-TR" sz="2800" b="1" dirty="0">
                <a:solidFill>
                  <a:srgbClr val="FF0000"/>
                </a:solidFill>
              </a:rPr>
              <a:t>(0+2)</a:t>
            </a:r>
            <a:r>
              <a:rPr lang="tr-TR" altLang="tr-TR" sz="2800" b="1" dirty="0">
                <a:solidFill>
                  <a:srgbClr val="002060"/>
                </a:solidFill>
              </a:rPr>
              <a:t>			</a:t>
            </a:r>
            <a:r>
              <a:rPr lang="tr-TR" altLang="tr-TR" sz="2800" b="1" dirty="0">
                <a:solidFill>
                  <a:srgbClr val="FF0000"/>
                </a:solidFill>
              </a:rPr>
              <a:t>2. Yarıyıl</a:t>
            </a:r>
            <a:endParaRPr lang="en-US" altLang="tr-TR" sz="28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21482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/>
      <p:bldP spid="10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663788" y="188640"/>
            <a:ext cx="39604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tr-TR" altLang="tr-TR" sz="2800" b="1" dirty="0">
                <a:solidFill>
                  <a:srgbClr val="002060"/>
                </a:solidFill>
              </a:rPr>
              <a:t>GENEL AMAÇLAR</a:t>
            </a:r>
            <a:endParaRPr lang="en-US" altLang="tr-TR" sz="2800" b="1" dirty="0">
              <a:solidFill>
                <a:srgbClr val="002060"/>
              </a:solidFill>
            </a:endParaRPr>
          </a:p>
        </p:txBody>
      </p:sp>
      <p:sp>
        <p:nvSpPr>
          <p:cNvPr id="2" name="Dikdörtgen 1"/>
          <p:cNvSpPr/>
          <p:nvPr/>
        </p:nvSpPr>
        <p:spPr>
          <a:xfrm>
            <a:off x="539552" y="980728"/>
            <a:ext cx="8208912" cy="5444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Genel Fizik-II Derslerinde görülen Elektrik ve Manyetizma Konularının bazı uygulamaları yapılarak, teorik bilgiler ile gerçek dünya arasında bir bağlantı kurmak,</a:t>
            </a:r>
          </a:p>
          <a:p>
            <a:pPr marL="285750" indent="-28575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Bazı elektronik ölçüm aletleri (</a:t>
            </a:r>
            <a:r>
              <a:rPr lang="tr-TR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Multimetre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Devre elemanları (</a:t>
            </a:r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Direnç, Kondansatör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ve Güç Kaynaklarını tanımak,</a:t>
            </a:r>
          </a:p>
          <a:p>
            <a:pPr marL="285750" indent="-28575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Bazı fiziksel büyüklüklerin ölçülmesi için basit deneylerin kurulması ve deneysel ölçümlerde dikkat edilecek noktaların kavranması; (Doğru Ölçüm Tekniği ve Aleti, uygun birim sistemi ve ölçümlerdeki belirsizliğin doğru hesaplanması)</a:t>
            </a:r>
          </a:p>
          <a:p>
            <a:pPr marL="285750" indent="-28575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Elde edilen ölçümlerin hata payları ile birlikte grafik ve tablolar halinde ifade edilmesi,</a:t>
            </a:r>
          </a:p>
          <a:p>
            <a:pPr marL="285750" indent="-28575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Buradan hareketle istenen fiziksel parametrelerin bulunması,</a:t>
            </a:r>
          </a:p>
          <a:p>
            <a:pPr marL="285750" indent="-28575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Deney sonuçlarının teorik bilgilerle karşılaştırılması,</a:t>
            </a:r>
          </a:p>
          <a:p>
            <a:pPr marL="285750" indent="-28575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Deney sonuçlarının uygun bir şekilde rapor halinde sunulması.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91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899592" y="1052736"/>
            <a:ext cx="7344816" cy="4685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tr-TR" sz="2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DERSİ ALAN ÖĞRENCİ GRUPLARI</a:t>
            </a:r>
          </a:p>
          <a:p>
            <a:pPr algn="ctr">
              <a:lnSpc>
                <a:spcPct val="150000"/>
              </a:lnSpc>
              <a:defRPr/>
            </a:pPr>
            <a:endParaRPr lang="tr-TR" sz="11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4572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tr-TR" sz="20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Fen Edebiyat Fakültesi</a:t>
            </a:r>
            <a:r>
              <a:rPr lang="tr-T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Fizik Bölümü.</a:t>
            </a:r>
          </a:p>
          <a:p>
            <a:pPr marL="285750" indent="-4572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tr-TR" sz="20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Mühendislik Fakültesi</a:t>
            </a:r>
            <a:r>
              <a:rPr lang="tr-T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’nin tüm bölümleri; </a:t>
            </a:r>
          </a:p>
          <a:p>
            <a:pPr indent="-4572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tr-T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(EEM., </a:t>
            </a:r>
            <a:r>
              <a:rPr lang="tr-TR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İnş</a:t>
            </a:r>
            <a:r>
              <a:rPr lang="tr-T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tr-TR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</a:t>
            </a:r>
            <a:r>
              <a:rPr lang="tr-T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.,</a:t>
            </a:r>
            <a:r>
              <a:rPr lang="tr-TR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Bilg</a:t>
            </a:r>
            <a:r>
              <a:rPr lang="tr-T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., </a:t>
            </a:r>
            <a:r>
              <a:rPr lang="tr-TR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Teks</a:t>
            </a:r>
            <a:r>
              <a:rPr lang="tr-T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., Kim., Jeol., </a:t>
            </a:r>
            <a:r>
              <a:rPr lang="tr-TR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Gıd</a:t>
            </a:r>
            <a:r>
              <a:rPr lang="tr-T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., </a:t>
            </a:r>
            <a:r>
              <a:rPr lang="tr-TR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tr-T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Ve Çevre Mühendislikleri olmak üzere 25 şube ve yaklaşık 1200 öğrenci)</a:t>
            </a:r>
          </a:p>
          <a:p>
            <a:pPr marL="285750" indent="-4572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tr-TR" sz="20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Teknoloji Fakültesi</a:t>
            </a:r>
            <a:r>
              <a:rPr lang="tr-T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’nin tüm bölümleri;</a:t>
            </a:r>
          </a:p>
          <a:p>
            <a:pPr indent="-45720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tr-T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tr-TR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Mekatronik</a:t>
            </a:r>
            <a:r>
              <a:rPr lang="tr-T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Otomotiv, Biyomedikal, Makine,  </a:t>
            </a:r>
            <a:r>
              <a:rPr lang="tr-TR" sz="2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Metalurji</a:t>
            </a:r>
            <a:r>
              <a:rPr lang="tr-TR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Malzeme Mühendislikleri olmak üzere toplam 6 şube ve yaklaşık 300 öğrenci.)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07019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23528" y="370393"/>
            <a:ext cx="849694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tr-TR" sz="28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YÜZ YÜZE EĞİTİM İLE DERSİN UYGULANIŞI</a:t>
            </a:r>
          </a:p>
          <a:p>
            <a:pPr algn="ctr">
              <a:lnSpc>
                <a:spcPct val="150000"/>
              </a:lnSpc>
              <a:defRPr/>
            </a:pPr>
            <a:endParaRPr lang="tr-TR" sz="10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Kılavuzdan ilgili deneyi okunarak, dersin olduğu saatte laboratuvara gelinmelidir. Öğrenci derse gelirken yanında, Laboratuvar Kılavuzu, milimetrik kağıt, hesap makinesi, kurşun kalem, silgi ve cetvel gibi araç-gereçleri mutlaka getirmelidir.</a:t>
            </a:r>
          </a:p>
          <a:p>
            <a:pPr marL="285750" indent="-28575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haftadan itibaren; hazırlayacağınız deney raporu formatı; </a:t>
            </a:r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Pusula-Canlı Ders Sistemi-Ödev Yönetimi 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üzerinden sisteme yüklenecektir. Ödev sistemi üzerinden yüklenen  deney raporu, deneyden elde edilen veriler kullanılarak, uygun bir şekilde doldurulmalı, </a:t>
            </a:r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 sonraki deney saatine kadar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sisteme yüklenmelidir. </a:t>
            </a:r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Grafik gerekliyse mutlaka milimetrik kağıt kullanılmalıdır.</a:t>
            </a:r>
          </a:p>
          <a:p>
            <a:pPr marL="285750" indent="-285750" algn="just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v"/>
              <a:defRPr/>
            </a:pP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Deney Raporu Sisteme yüklenirken; tek bir PDF dosyası oluşturulmalı ve verilen son saatten önce </a:t>
            </a:r>
            <a:r>
              <a:rPr lang="tr-TR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Pusula-Canlı Ders Sistemi-Ödev Yönetimi 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üzerinden sisteme yüklenerek işlem tamamlanmalıdır. (Dosyayı PDF formatına çevirme işlemi; cep telefonlarında bulunabilen </a:t>
            </a:r>
            <a:r>
              <a:rPr lang="tr-T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CamScanner</a:t>
            </a:r>
            <a:r>
              <a:rPr lang="tr-T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uygulaması veya herhangi bir tarayıcı kullanılarak kolaylıkla gerçekleştirilebilir.)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45383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467544" y="260648"/>
            <a:ext cx="8229600" cy="661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tr-TR" altLang="tr-TR" sz="2800" b="1" dirty="0">
                <a:solidFill>
                  <a:srgbClr val="002060"/>
                </a:solidFill>
              </a:rPr>
              <a:t>FİZİK LABORATUVARI-II DERS İÇERİĞİ</a:t>
            </a:r>
            <a:endParaRPr lang="en-US" altLang="tr-TR" sz="2800" b="1" dirty="0">
              <a:solidFill>
                <a:srgbClr val="002060"/>
              </a:solidFill>
            </a:endParaRPr>
          </a:p>
        </p:txBody>
      </p:sp>
      <p:sp>
        <p:nvSpPr>
          <p:cNvPr id="12" name="Dikdörtgen 11"/>
          <p:cNvSpPr>
            <a:spLocks noChangeArrowheads="1"/>
          </p:cNvSpPr>
          <p:nvPr/>
        </p:nvSpPr>
        <p:spPr bwMode="auto">
          <a:xfrm>
            <a:off x="1189678" y="1124744"/>
            <a:ext cx="7342762" cy="553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tr-TR" altLang="tr-TR" sz="1700" b="1" dirty="0"/>
              <a:t>1.Hafta: Genel İşleyiş </a:t>
            </a:r>
            <a:r>
              <a:rPr lang="tr-TR" altLang="tr-TR" sz="1700" b="1" dirty="0">
                <a:solidFill>
                  <a:srgbClr val="FF0000"/>
                </a:solidFill>
              </a:rPr>
              <a:t>(Rapor teslimi yok)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tr-TR" altLang="tr-TR" sz="1700" b="1" dirty="0"/>
              <a:t>2. Hafta: Deney Aletlerinin Tanıtılması </a:t>
            </a:r>
            <a:r>
              <a:rPr lang="tr-TR" altLang="tr-TR" sz="1700" b="1" dirty="0">
                <a:solidFill>
                  <a:srgbClr val="FF0000"/>
                </a:solidFill>
              </a:rPr>
              <a:t>(Rapor teslimi yok)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tr-TR" altLang="tr-TR" sz="1700" b="1" dirty="0">
                <a:solidFill>
                  <a:srgbClr val="FF0000"/>
                </a:solidFill>
              </a:rPr>
              <a:t>3.Hafta:Deney#1-</a:t>
            </a:r>
            <a:r>
              <a:rPr lang="tr-TR" altLang="tr-TR" sz="1700" b="1" dirty="0"/>
              <a:t>	ELEKTRİK DENEY SETİNİN TEST ÖLÇÜMLERİ 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tr-TR" altLang="tr-TR" sz="1700" b="1" dirty="0">
                <a:solidFill>
                  <a:srgbClr val="FF0000"/>
                </a:solidFill>
              </a:rPr>
              <a:t>4.Hafta:Deney#2-</a:t>
            </a:r>
            <a:r>
              <a:rPr lang="tr-TR" altLang="tr-TR" sz="1700" b="1" dirty="0"/>
              <a:t>	</a:t>
            </a:r>
            <a:r>
              <a:rPr lang="tr-TR" altLang="tr-TR" sz="1400" b="1" dirty="0"/>
              <a:t>ELEKTRİK DEVRELERİ VE DİRENÇLERİN RENK KODLARI</a:t>
            </a:r>
            <a:r>
              <a:rPr lang="tr-TR" altLang="tr-TR" sz="1700" b="1" dirty="0"/>
              <a:t>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tr-TR" altLang="tr-TR" sz="1700" b="1" dirty="0">
                <a:solidFill>
                  <a:srgbClr val="FF0000"/>
                </a:solidFill>
              </a:rPr>
              <a:t>5. Hafta:Deney#3-</a:t>
            </a:r>
            <a:r>
              <a:rPr lang="tr-TR" altLang="tr-TR" sz="1700" b="1" dirty="0"/>
              <a:t>	ELEKTRİKTE ÖLÇME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tr-TR" altLang="tr-TR" sz="1700" b="1" dirty="0">
                <a:solidFill>
                  <a:srgbClr val="FF0000"/>
                </a:solidFill>
              </a:rPr>
              <a:t>6.Hafta: Deney#4- </a:t>
            </a:r>
            <a:r>
              <a:rPr lang="tr-TR" altLang="tr-TR" sz="1700" b="1" dirty="0"/>
              <a:t>	SERİ BAĞLI DİRENÇLER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tr-TR" altLang="tr-TR" sz="1700" b="1" dirty="0">
                <a:solidFill>
                  <a:srgbClr val="FF0000"/>
                </a:solidFill>
              </a:rPr>
              <a:t>7. Hafta:Deney#5-</a:t>
            </a:r>
            <a:r>
              <a:rPr lang="tr-TR" altLang="tr-TR" sz="1700" b="1" dirty="0">
                <a:solidFill>
                  <a:srgbClr val="00B0F0"/>
                </a:solidFill>
              </a:rPr>
              <a:t>	</a:t>
            </a:r>
            <a:r>
              <a:rPr lang="tr-TR" altLang="tr-TR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PARALEL BAĞLI DİRENÇLER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tr-TR" altLang="tr-TR" sz="1700" b="1" dirty="0">
                <a:solidFill>
                  <a:srgbClr val="FF0000"/>
                </a:solidFill>
              </a:rPr>
              <a:t>8. Hafta:Deney#6-</a:t>
            </a:r>
            <a:r>
              <a:rPr lang="tr-TR" altLang="tr-TR" sz="1700" b="1" dirty="0">
                <a:solidFill>
                  <a:srgbClr val="00B0F0"/>
                </a:solidFill>
              </a:rPr>
              <a:t>	</a:t>
            </a:r>
            <a:r>
              <a:rPr lang="tr-TR" altLang="tr-TR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OHM KANUNU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tr-TR" altLang="tr-TR" sz="1700" b="1" dirty="0">
                <a:solidFill>
                  <a:srgbClr val="FF0000"/>
                </a:solidFill>
              </a:rPr>
              <a:t>9. Hafta:Deney#7-</a:t>
            </a:r>
            <a:r>
              <a:rPr lang="tr-TR" altLang="tr-TR" sz="1700" b="1" dirty="0">
                <a:solidFill>
                  <a:srgbClr val="00B0F0"/>
                </a:solidFill>
              </a:rPr>
              <a:t>	</a:t>
            </a:r>
            <a:r>
              <a:rPr lang="tr-TR" altLang="tr-TR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KİRCHHOFF KURALLARI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tr-TR" altLang="tr-TR" sz="1700" b="1" dirty="0">
                <a:solidFill>
                  <a:srgbClr val="FF0000"/>
                </a:solidFill>
              </a:rPr>
              <a:t>10. Hafta:Deney#8- </a:t>
            </a:r>
            <a:r>
              <a:rPr lang="tr-TR" altLang="tr-TR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ÖZDİRENÇ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tr-TR" altLang="tr-TR" sz="1700" b="1" dirty="0">
                <a:solidFill>
                  <a:srgbClr val="FF0000"/>
                </a:solidFill>
              </a:rPr>
              <a:t>11. Hafta:Deney#9- </a:t>
            </a:r>
            <a:r>
              <a:rPr lang="tr-TR" altLang="tr-TR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KAPASİTÖRLERİN DOLMASI VE BOŞALMASI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tr-TR" altLang="tr-TR" sz="1700" b="1" dirty="0">
                <a:solidFill>
                  <a:srgbClr val="FF0000"/>
                </a:solidFill>
              </a:rPr>
              <a:t>12.Hafta:Deney#10- </a:t>
            </a:r>
            <a:r>
              <a:rPr lang="tr-TR" altLang="tr-TR" sz="1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MANYETİK KUVVET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tr-TR" altLang="tr-TR" sz="1700" b="1" dirty="0">
                <a:solidFill>
                  <a:srgbClr val="FF0000"/>
                </a:solidFill>
              </a:rPr>
              <a:t>13. Hafta: Telafi Deneyleri</a:t>
            </a:r>
            <a:endParaRPr lang="tr-TR" altLang="tr-TR" sz="17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tr-TR" altLang="tr-TR" sz="1700" b="1" dirty="0">
                <a:solidFill>
                  <a:srgbClr val="FF0000"/>
                </a:solidFill>
              </a:rPr>
              <a:t>14. Hafta: Son Raporların teslimi ve değerlendirme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29019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ikdörtgen 11"/>
          <p:cNvSpPr/>
          <p:nvPr/>
        </p:nvSpPr>
        <p:spPr>
          <a:xfrm>
            <a:off x="611560" y="188640"/>
            <a:ext cx="8136904" cy="6163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tr-TR" sz="3200" b="1" dirty="0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DEĞERLENDİRME</a:t>
            </a:r>
          </a:p>
          <a:p>
            <a:pPr algn="ctr">
              <a:lnSpc>
                <a:spcPct val="150000"/>
              </a:lnSpc>
              <a:defRPr/>
            </a:pPr>
            <a:endParaRPr lang="tr-TR" sz="1100" b="1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tr-TR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Değerlendirme için; öğrencilerin toplam yapması gereken deney sayısı 10 olup, değerlendirme 10 deney üzerinden yapılacaktır. 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tr-TR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 deney 100 puan üzerinden değerlendirilecektir.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tr-TR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Dönemin 13. haftasında, telafi deneyleri yapılacak ve öğrenciler gelemedikleri maksimum 2 deneyin telafisini yapabileceklerdir.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tr-TR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Toplam 10 deney üzerinden alınan puanların ortalaması; hem ara sınav hem de dönem sonu sınav notunuzu oluşturacaktır.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tr-TR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 öğrencinin bu dersten başarılı olabilmesi için, telafi deneyleri ile birlikte en az 6 deneyin raporunu sunması gerekmektedir. </a:t>
            </a:r>
          </a:p>
          <a:p>
            <a:pPr marL="342900" indent="-342900" algn="just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v"/>
              <a:defRPr/>
            </a:pPr>
            <a:r>
              <a:rPr lang="tr-TR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 dersin bütünlemesi yoktur !!!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tr-T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991150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1547664" y="4581128"/>
            <a:ext cx="5616624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dirty="0"/>
              <a:t>Kaynak: Laboratuvar kılavuzunun videosuna </a:t>
            </a:r>
            <a:r>
              <a:rPr lang="tr-TR" sz="1800" dirty="0"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https://www.pau.edu.tr/fizik/tr/sayfa/fizik-laboratuvarlari</a:t>
            </a:r>
            <a:r>
              <a:rPr lang="tr-TR" sz="18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/>
              <a:t>adresinden</a:t>
            </a:r>
            <a:r>
              <a:rPr lang="tr-TR" sz="1800" dirty="0">
                <a:ea typeface="Calibri" panose="020F0502020204030204" pitchFamily="34" charset="0"/>
                <a:cs typeface="Times New Roman" panose="02020603050405020304" pitchFamily="18" charset="0"/>
              </a:rPr>
              <a:t> veya pusula sisteminin 1. haftasında ‘Ders Materyali’ kısmından ulaşabilirsiniz</a:t>
            </a:r>
            <a:r>
              <a:rPr lang="tr-TR" dirty="0"/>
              <a:t>.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4AAD77E-FC91-427D-BF03-640F53AF44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352" y="565506"/>
            <a:ext cx="2629295" cy="38508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26284076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>
            <a:spLocks noChangeArrowheads="1"/>
          </p:cNvSpPr>
          <p:nvPr/>
        </p:nvSpPr>
        <p:spPr bwMode="auto">
          <a:xfrm>
            <a:off x="1475656" y="2567738"/>
            <a:ext cx="604867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tr-TR" altLang="tr-TR" b="1" dirty="0" err="1">
                <a:solidFill>
                  <a:srgbClr val="FF0000"/>
                </a:solidFill>
                <a:ea typeface="Calibri" pitchFamily="34" charset="0"/>
                <a:cs typeface="Calibri" pitchFamily="34" charset="0"/>
              </a:rPr>
              <a:t>T</a:t>
            </a:r>
            <a:r>
              <a:rPr lang="tr-TR" altLang="tr-TR" sz="1400" b="1" dirty="0" err="1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emizlik</a:t>
            </a:r>
            <a:r>
              <a:rPr lang="tr-TR" altLang="tr-TR" b="1" dirty="0" err="1">
                <a:solidFill>
                  <a:srgbClr val="FF0000"/>
                </a:solidFill>
                <a:ea typeface="Calibri" pitchFamily="34" charset="0"/>
                <a:cs typeface="Calibri" pitchFamily="34" charset="0"/>
              </a:rPr>
              <a:t>M</a:t>
            </a:r>
            <a:r>
              <a:rPr lang="tr-TR" altLang="tr-TR" sz="1400" b="1" dirty="0" err="1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esafe</a:t>
            </a:r>
            <a:r>
              <a:rPr lang="tr-TR" altLang="tr-TR" b="1" dirty="0" err="1">
                <a:solidFill>
                  <a:srgbClr val="FF0000"/>
                </a:solidFill>
                <a:ea typeface="Calibri" pitchFamily="34" charset="0"/>
                <a:cs typeface="Calibri" pitchFamily="34" charset="0"/>
              </a:rPr>
              <a:t>M</a:t>
            </a:r>
            <a:r>
              <a:rPr lang="tr-TR" altLang="tr-TR" sz="1400" b="1" dirty="0" err="1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aske</a:t>
            </a:r>
            <a:endParaRPr lang="tr-TR" altLang="tr-TR" sz="1400" b="1" dirty="0">
              <a:solidFill>
                <a:srgbClr val="002060"/>
              </a:solidFill>
              <a:ea typeface="Calibri" pitchFamily="34" charset="0"/>
              <a:cs typeface="Calibri" pitchFamily="34" charset="0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tr-TR" altLang="tr-TR" b="1" dirty="0">
                <a:solidFill>
                  <a:srgbClr val="002060"/>
                </a:solidFill>
                <a:ea typeface="Calibri" pitchFamily="34" charset="0"/>
                <a:cs typeface="Calibri" pitchFamily="34" charset="0"/>
              </a:rPr>
              <a:t>Sağlıklar ve Başarılar Dileriz...</a:t>
            </a:r>
            <a:endParaRPr lang="tr-TR" altLang="tr-TR" b="1" dirty="0">
              <a:solidFill>
                <a:srgbClr val="00206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61675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İMİNG" val="|12.2|1.8|1.7|5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İMİNG" val="|1|12|5.3|80.7|27.6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İMİNG" val="|0.2|1.4|20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İMİNG" val="|1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İMİNG" val="|0.7|39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İMİNG" val="|0.5|3.2|19.3|31.6|17|18.9|66.8|2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İMİNG" val="|0.7|1.1|2|1.2|2.1|2|18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İMİNG" val="|0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İMİNG" val="|1.1"/>
</p:tagLst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674</Words>
  <Application>Microsoft Office PowerPoint</Application>
  <PresentationFormat>Ekran Gösterisi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Ofis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Pau</dc:creator>
  <cp:lastModifiedBy>Egemen Özden</cp:lastModifiedBy>
  <cp:revision>61</cp:revision>
  <dcterms:created xsi:type="dcterms:W3CDTF">2020-09-14T07:48:46Z</dcterms:created>
  <dcterms:modified xsi:type="dcterms:W3CDTF">2022-05-30T19:03:16Z</dcterms:modified>
</cp:coreProperties>
</file>