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9" r:id="rId2"/>
    <p:sldMasterId id="2147483671" r:id="rId3"/>
    <p:sldMasterId id="2147483683" r:id="rId4"/>
  </p:sldMasterIdLst>
  <p:notesMasterIdLst>
    <p:notesMasterId r:id="rId35"/>
  </p:notesMasterIdLst>
  <p:sldIdLst>
    <p:sldId id="337" r:id="rId5"/>
    <p:sldId id="338" r:id="rId6"/>
    <p:sldId id="257" r:id="rId7"/>
    <p:sldId id="258" r:id="rId8"/>
    <p:sldId id="261" r:id="rId9"/>
    <p:sldId id="314" r:id="rId10"/>
    <p:sldId id="316" r:id="rId11"/>
    <p:sldId id="318" r:id="rId12"/>
    <p:sldId id="319" r:id="rId13"/>
    <p:sldId id="321" r:id="rId14"/>
    <p:sldId id="322" r:id="rId15"/>
    <p:sldId id="352"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31" r:id="rId30"/>
    <p:sldId id="332" r:id="rId31"/>
    <p:sldId id="353" r:id="rId32"/>
    <p:sldId id="334" r:id="rId33"/>
    <p:sldId id="335" r:id="rId34"/>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6600"/>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7" autoAdjust="0"/>
    <p:restoredTop sz="94364" autoAdjust="0"/>
  </p:normalViewPr>
  <p:slideViewPr>
    <p:cSldViewPr>
      <p:cViewPr varScale="1">
        <p:scale>
          <a:sx n="70" d="100"/>
          <a:sy n="70" d="100"/>
        </p:scale>
        <p:origin x="1284" y="72"/>
      </p:cViewPr>
      <p:guideLst>
        <p:guide orient="horz" pos="2160"/>
        <p:guide pos="2880"/>
      </p:guideLst>
    </p:cSldViewPr>
  </p:slideViewPr>
  <p:notesTextViewPr>
    <p:cViewPr>
      <p:scale>
        <a:sx n="1" d="1"/>
        <a:sy n="1" d="1"/>
      </p:scale>
      <p:origin x="0" y="0"/>
    </p:cViewPr>
  </p:notesTextViewPr>
  <p:sorterViewPr>
    <p:cViewPr>
      <p:scale>
        <a:sx n="66" d="100"/>
        <a:sy n="66" d="100"/>
      </p:scale>
      <p:origin x="0" y="2988"/>
    </p:cViewPr>
  </p:sorterViewPr>
  <p:notesViewPr>
    <p:cSldViewPr>
      <p:cViewPr varScale="1">
        <p:scale>
          <a:sx n="61" d="100"/>
          <a:sy n="61" d="100"/>
        </p:scale>
        <p:origin x="-215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9BE4990-7117-4168-9081-A07BD1325503}" type="datetimeFigureOut">
              <a:rPr lang="tr-TR"/>
              <a:pPr>
                <a:defRPr/>
              </a:pPr>
              <a:t>25.05.2022</a:t>
            </a:fld>
            <a:endParaRPr lang="tr-TR"/>
          </a:p>
        </p:txBody>
      </p:sp>
      <p:sp>
        <p:nvSpPr>
          <p:cNvPr id="4" name="Slayt Görüntüsü Yer Tutucusu 3"/>
          <p:cNvSpPr>
            <a:spLocks noGrp="1" noRot="1" noChangeAspect="1"/>
          </p:cNvSpPr>
          <p:nvPr>
            <p:ph type="sldImg" idx="2"/>
          </p:nvPr>
        </p:nvSpPr>
        <p:spPr>
          <a:xfrm>
            <a:off x="1125538" y="684213"/>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noProof="0"/>
              <a:t>Asıl metin stillerini düzenlemek için tıklatın</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Tree>
    <p:extLst>
      <p:ext uri="{BB962C8B-B14F-4D97-AF65-F5344CB8AC3E}">
        <p14:creationId xmlns:p14="http://schemas.microsoft.com/office/powerpoint/2010/main" val="32285808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a:xfrm>
            <a:off x="3884613" y="8685213"/>
            <a:ext cx="2971800" cy="457200"/>
          </a:xfrm>
          <a:prstGeom prst="rect">
            <a:avLst/>
          </a:prstGeom>
        </p:spPr>
        <p:txBody>
          <a:bodyPr/>
          <a:lstStyle/>
          <a:p>
            <a:pPr>
              <a:defRPr/>
            </a:pPr>
            <a:fld id="{07B4DE71-2175-4B21-8860-E38103C5D205}" type="slidenum">
              <a:rPr lang="tr-TR" smtClean="0">
                <a:solidFill>
                  <a:prstClr val="black"/>
                </a:solidFill>
              </a:rPr>
              <a:pPr>
                <a:defRPr/>
              </a:pPr>
              <a:t>1</a:t>
            </a:fld>
            <a:endParaRPr lang="tr-TR">
              <a:solidFill>
                <a:prstClr val="black"/>
              </a:solidFill>
            </a:endParaRPr>
          </a:p>
        </p:txBody>
      </p:sp>
    </p:spTree>
    <p:extLst>
      <p:ext uri="{BB962C8B-B14F-4D97-AF65-F5344CB8AC3E}">
        <p14:creationId xmlns:p14="http://schemas.microsoft.com/office/powerpoint/2010/main" val="848068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ayt Görüntüsü Yer Tutucusu 1"/>
          <p:cNvSpPr>
            <a:spLocks noGrp="1" noRot="1" noChangeAspect="1"/>
          </p:cNvSpPr>
          <p:nvPr>
            <p:ph type="sldImg"/>
          </p:nvPr>
        </p:nvSpPr>
        <p:spPr bwMode="auto">
          <a:noFill/>
          <a:ln>
            <a:solidFill>
              <a:srgbClr val="000000"/>
            </a:solidFill>
            <a:miter lim="800000"/>
            <a:headEnd/>
            <a:tailEnd/>
          </a:ln>
        </p:spPr>
      </p:sp>
      <p:sp>
        <p:nvSpPr>
          <p:cNvPr id="14338"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14339"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2669F374-0E34-45A8-BD04-EA43E1E2F139}" type="slidenum">
              <a:rPr lang="tr-TR" sz="1200">
                <a:latin typeface="Calibri" pitchFamily="34" charset="0"/>
              </a:rPr>
              <a:pPr algn="r"/>
              <a:t>3</a:t>
            </a:fld>
            <a:endParaRPr lang="tr-TR" sz="1200">
              <a:latin typeface="Calibri" pitchFamily="34" charset="0"/>
            </a:endParaRPr>
          </a:p>
        </p:txBody>
      </p:sp>
    </p:spTree>
    <p:extLst>
      <p:ext uri="{BB962C8B-B14F-4D97-AF65-F5344CB8AC3E}">
        <p14:creationId xmlns:p14="http://schemas.microsoft.com/office/powerpoint/2010/main" val="1216009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ayt Görüntüsü Yer Tutucusu 1"/>
          <p:cNvSpPr>
            <a:spLocks noGrp="1" noRot="1" noChangeAspect="1"/>
          </p:cNvSpPr>
          <p:nvPr>
            <p:ph type="sldImg"/>
          </p:nvPr>
        </p:nvSpPr>
        <p:spPr bwMode="auto">
          <a:noFill/>
          <a:ln>
            <a:solidFill>
              <a:srgbClr val="000000"/>
            </a:solidFill>
            <a:miter lim="800000"/>
            <a:headEnd/>
            <a:tailEnd/>
          </a:ln>
        </p:spPr>
      </p:sp>
      <p:sp>
        <p:nvSpPr>
          <p:cNvPr id="17410"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17411"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C21BEBC0-74E2-46A1-B3CF-56B58CE47BAB}" type="slidenum">
              <a:rPr lang="tr-TR" sz="1200">
                <a:latin typeface="Calibri" pitchFamily="34" charset="0"/>
              </a:rPr>
              <a:pPr algn="r"/>
              <a:t>5</a:t>
            </a:fld>
            <a:endParaRPr lang="tr-TR" sz="1200">
              <a:latin typeface="Calibri" pitchFamily="34" charset="0"/>
            </a:endParaRPr>
          </a:p>
        </p:txBody>
      </p:sp>
    </p:spTree>
    <p:extLst>
      <p:ext uri="{BB962C8B-B14F-4D97-AF65-F5344CB8AC3E}">
        <p14:creationId xmlns:p14="http://schemas.microsoft.com/office/powerpoint/2010/main" val="2587966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ayt Görüntüsü Yer Tutucusu 1"/>
          <p:cNvSpPr>
            <a:spLocks noGrp="1" noRot="1" noChangeAspect="1"/>
          </p:cNvSpPr>
          <p:nvPr>
            <p:ph type="sldImg"/>
          </p:nvPr>
        </p:nvSpPr>
        <p:spPr bwMode="auto">
          <a:noFill/>
          <a:ln>
            <a:solidFill>
              <a:srgbClr val="000000"/>
            </a:solidFill>
            <a:miter lim="800000"/>
            <a:headEnd/>
            <a:tailEnd/>
          </a:ln>
        </p:spPr>
      </p:sp>
      <p:sp>
        <p:nvSpPr>
          <p:cNvPr id="19458"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19459"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E0AF3A4F-CC38-4ADF-97D8-CC578CED7DB3}" type="slidenum">
              <a:rPr lang="tr-TR" sz="1200">
                <a:latin typeface="Calibri" pitchFamily="34" charset="0"/>
              </a:rPr>
              <a:pPr algn="r"/>
              <a:t>6</a:t>
            </a:fld>
            <a:endParaRPr lang="tr-TR" sz="1200">
              <a:latin typeface="Calibri" pitchFamily="34" charset="0"/>
            </a:endParaRPr>
          </a:p>
        </p:txBody>
      </p:sp>
    </p:spTree>
    <p:extLst>
      <p:ext uri="{BB962C8B-B14F-4D97-AF65-F5344CB8AC3E}">
        <p14:creationId xmlns:p14="http://schemas.microsoft.com/office/powerpoint/2010/main" val="692015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ayt Görüntüsü Yer Tutucusu 1"/>
          <p:cNvSpPr>
            <a:spLocks noGrp="1" noRot="1" noChangeAspect="1"/>
          </p:cNvSpPr>
          <p:nvPr>
            <p:ph type="sldImg"/>
          </p:nvPr>
        </p:nvSpPr>
        <p:spPr bwMode="auto">
          <a:noFill/>
          <a:ln>
            <a:solidFill>
              <a:srgbClr val="000000"/>
            </a:solidFill>
            <a:miter lim="800000"/>
            <a:headEnd/>
            <a:tailEnd/>
          </a:ln>
        </p:spPr>
      </p:sp>
      <p:sp>
        <p:nvSpPr>
          <p:cNvPr id="23554"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23555"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A64EFA18-BF76-423C-A062-E68D873A0554}" type="slidenum">
              <a:rPr lang="tr-TR" sz="1200">
                <a:latin typeface="Calibri" pitchFamily="34" charset="0"/>
              </a:rPr>
              <a:pPr algn="r"/>
              <a:t>7</a:t>
            </a:fld>
            <a:endParaRPr lang="tr-TR" sz="1200">
              <a:latin typeface="Calibri" pitchFamily="34" charset="0"/>
            </a:endParaRPr>
          </a:p>
        </p:txBody>
      </p:sp>
    </p:spTree>
    <p:extLst>
      <p:ext uri="{BB962C8B-B14F-4D97-AF65-F5344CB8AC3E}">
        <p14:creationId xmlns:p14="http://schemas.microsoft.com/office/powerpoint/2010/main" val="4026761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ayt Görüntüsü Yer Tutucusu 1"/>
          <p:cNvSpPr>
            <a:spLocks noGrp="1" noRot="1" noChangeAspect="1"/>
          </p:cNvSpPr>
          <p:nvPr>
            <p:ph type="sldImg"/>
          </p:nvPr>
        </p:nvSpPr>
        <p:spPr bwMode="auto">
          <a:noFill/>
          <a:ln>
            <a:solidFill>
              <a:srgbClr val="000000"/>
            </a:solidFill>
            <a:miter lim="800000"/>
            <a:headEnd/>
            <a:tailEnd/>
          </a:ln>
        </p:spPr>
      </p:sp>
      <p:sp>
        <p:nvSpPr>
          <p:cNvPr id="27650"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27651"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B740E5C5-3177-4987-A9AD-59DA06DB8E45}" type="slidenum">
              <a:rPr lang="tr-TR" sz="1200">
                <a:latin typeface="Calibri" pitchFamily="34" charset="0"/>
              </a:rPr>
              <a:pPr algn="r"/>
              <a:t>8</a:t>
            </a:fld>
            <a:endParaRPr lang="tr-TR" sz="1200">
              <a:latin typeface="Calibri" pitchFamily="34" charset="0"/>
            </a:endParaRPr>
          </a:p>
        </p:txBody>
      </p:sp>
    </p:spTree>
    <p:extLst>
      <p:ext uri="{BB962C8B-B14F-4D97-AF65-F5344CB8AC3E}">
        <p14:creationId xmlns:p14="http://schemas.microsoft.com/office/powerpoint/2010/main" val="3113781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ayt Görüntüsü Yer Tutucusu 1"/>
          <p:cNvSpPr>
            <a:spLocks noGrp="1" noRot="1" noChangeAspect="1"/>
          </p:cNvSpPr>
          <p:nvPr>
            <p:ph type="sldImg"/>
          </p:nvPr>
        </p:nvSpPr>
        <p:spPr bwMode="auto">
          <a:noFill/>
          <a:ln>
            <a:solidFill>
              <a:srgbClr val="000000"/>
            </a:solidFill>
            <a:miter lim="800000"/>
            <a:headEnd/>
            <a:tailEnd/>
          </a:ln>
        </p:spPr>
      </p:sp>
      <p:sp>
        <p:nvSpPr>
          <p:cNvPr id="29698"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29699"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A6D3D5D2-4F22-49EA-92FD-34A322B8B2D4}" type="slidenum">
              <a:rPr lang="tr-TR" sz="1200">
                <a:latin typeface="Calibri" pitchFamily="34" charset="0"/>
              </a:rPr>
              <a:pPr algn="r"/>
              <a:t>9</a:t>
            </a:fld>
            <a:endParaRPr lang="tr-TR" sz="1200">
              <a:latin typeface="Calibri" pitchFamily="34" charset="0"/>
            </a:endParaRPr>
          </a:p>
        </p:txBody>
      </p:sp>
    </p:spTree>
    <p:extLst>
      <p:ext uri="{BB962C8B-B14F-4D97-AF65-F5344CB8AC3E}">
        <p14:creationId xmlns:p14="http://schemas.microsoft.com/office/powerpoint/2010/main" val="405880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ayt Görüntüsü Yer Tutucusu 1"/>
          <p:cNvSpPr>
            <a:spLocks noGrp="1" noRot="1" noChangeAspect="1"/>
          </p:cNvSpPr>
          <p:nvPr>
            <p:ph type="sldImg"/>
          </p:nvPr>
        </p:nvSpPr>
        <p:spPr bwMode="auto">
          <a:noFill/>
          <a:ln>
            <a:solidFill>
              <a:srgbClr val="000000"/>
            </a:solidFill>
            <a:miter lim="800000"/>
            <a:headEnd/>
            <a:tailEnd/>
          </a:ln>
        </p:spPr>
      </p:sp>
      <p:sp>
        <p:nvSpPr>
          <p:cNvPr id="33794"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33795"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0AF4FBC3-7570-430B-9376-C050F93A44AB}" type="slidenum">
              <a:rPr lang="tr-TR" sz="1200">
                <a:latin typeface="Calibri" pitchFamily="34" charset="0"/>
              </a:rPr>
              <a:pPr algn="r"/>
              <a:t>10</a:t>
            </a:fld>
            <a:endParaRPr lang="tr-TR" sz="1200">
              <a:latin typeface="Calibri" pitchFamily="34" charset="0"/>
            </a:endParaRPr>
          </a:p>
        </p:txBody>
      </p:sp>
    </p:spTree>
    <p:extLst>
      <p:ext uri="{BB962C8B-B14F-4D97-AF65-F5344CB8AC3E}">
        <p14:creationId xmlns:p14="http://schemas.microsoft.com/office/powerpoint/2010/main" val="227636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ayt Görüntüsü Yer Tutucusu 1"/>
          <p:cNvSpPr>
            <a:spLocks noGrp="1" noRot="1" noChangeAspect="1"/>
          </p:cNvSpPr>
          <p:nvPr>
            <p:ph type="sldImg"/>
          </p:nvPr>
        </p:nvSpPr>
        <p:spPr bwMode="auto">
          <a:noFill/>
          <a:ln>
            <a:solidFill>
              <a:srgbClr val="000000"/>
            </a:solidFill>
            <a:miter lim="800000"/>
            <a:headEnd/>
            <a:tailEnd/>
          </a:ln>
        </p:spPr>
      </p:sp>
      <p:sp>
        <p:nvSpPr>
          <p:cNvPr id="35842"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35843"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B0043CCE-75B8-422E-8376-693DEDF60064}" type="slidenum">
              <a:rPr lang="tr-TR" sz="1200">
                <a:latin typeface="Calibri" pitchFamily="34" charset="0"/>
              </a:rPr>
              <a:pPr algn="r"/>
              <a:t>11</a:t>
            </a:fld>
            <a:endParaRPr lang="tr-TR" sz="1200">
              <a:latin typeface="Calibri" pitchFamily="34" charset="0"/>
            </a:endParaRPr>
          </a:p>
        </p:txBody>
      </p:sp>
    </p:spTree>
    <p:extLst>
      <p:ext uri="{BB962C8B-B14F-4D97-AF65-F5344CB8AC3E}">
        <p14:creationId xmlns:p14="http://schemas.microsoft.com/office/powerpoint/2010/main" val="1732868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134560324"/>
      </p:ext>
    </p:extLst>
  </p:cSld>
  <p:clrMapOvr>
    <a:masterClrMapping/>
  </p:clrMapOvr>
  <p:transition spd="med">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89047852"/>
      </p:ext>
    </p:extLst>
  </p:cSld>
  <p:clrMapOvr>
    <a:masterClrMapping/>
  </p:clrMapOvr>
  <p:transition spd="med">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56083687"/>
      </p:ext>
    </p:extLst>
  </p:cSld>
  <p:clrMapOvr>
    <a:masterClrMapping/>
  </p:clrMapOvr>
  <p:transition spd="med">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785211776"/>
      </p:ext>
    </p:extLst>
  </p:cSld>
  <p:clrMapOvr>
    <a:masterClrMapping/>
  </p:clrMapOvr>
  <p:transition spd="med">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25.05.2022</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50067311"/>
      </p:ext>
    </p:extLst>
  </p:cSld>
  <p:clrMapOvr>
    <a:masterClrMapping/>
  </p:clrMapOvr>
  <p:transition spd="med">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25.05.2022</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554402271"/>
      </p:ext>
    </p:extLst>
  </p:cSld>
  <p:clrMapOvr>
    <a:masterClrMapping/>
  </p:clrMapOvr>
  <p:transition spd="med">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25.05.2022</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181725742"/>
      </p:ext>
    </p:extLst>
  </p:cSld>
  <p:clrMapOvr>
    <a:masterClrMapping/>
  </p:clrMapOvr>
  <p:transition spd="med">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118101195"/>
      </p:ext>
    </p:extLst>
  </p:cSld>
  <p:clrMapOvr>
    <a:masterClrMapping/>
  </p:clrMapOvr>
  <p:transition spd="med">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491752001"/>
      </p:ext>
    </p:extLst>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55576" y="2924944"/>
            <a:ext cx="7772400" cy="1362075"/>
          </a:xfrm>
        </p:spPr>
        <p:txBody>
          <a:bodyPr anchor="t"/>
          <a:lstStyle>
            <a:lvl1pPr algn="ctr">
              <a:defRPr sz="4000" b="1" cap="all">
                <a:solidFill>
                  <a:schemeClr val="accent1">
                    <a:lumMod val="50000"/>
                  </a:schemeClr>
                </a:solidFill>
              </a:defRPr>
            </a:lvl1pPr>
          </a:lstStyle>
          <a:p>
            <a:r>
              <a:rPr lang="tr-TR"/>
              <a:t>Asıl başlık stili için tıklatın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612680879"/>
      </p:ext>
    </p:extLst>
  </p:cSld>
  <p:clrMapOvr>
    <a:masterClrMapping/>
  </p:clrMapOvr>
  <p:transition spd="med">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03654704"/>
      </p:ext>
    </p:extLst>
  </p:cSld>
  <p:clrMapOvr>
    <a:masterClrMapping/>
  </p:clrMapOvr>
  <p:transition spd="med">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0C63088C-CB9D-4057-A05A-C03747EA294D}"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A7B75F32-E8F3-48E3-AD5B-E0FE8C53F49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357920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556C1DCD-EB37-4ED0-8180-1F6CF9CD6F19}"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74C66E5-E3C6-43CE-804E-93F69729B333}"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100251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C39FC264-4348-4CD6-B0D3-571E68DB5FB6}"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7AD6341-142D-4BB1-840D-60D100756374}"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8369109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FD771A9-50EF-46E5-B65B-1B1A8386B00C}"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82E0B336-B63F-48DD-81FE-F24DA08F552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227882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2E3C1067-0C7F-4DA5-A5A6-E13D42760405}" type="datetimeFigureOut">
              <a:rPr lang="tr-TR">
                <a:solidFill>
                  <a:prstClr val="black">
                    <a:tint val="75000"/>
                  </a:prstClr>
                </a:solidFill>
              </a:rPr>
              <a:pPr>
                <a:defRPr/>
              </a:pPr>
              <a:t>25.05.2022</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E23FC168-A310-4428-A014-CED6894BEBDD}"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9221820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1DB2DDA0-8C5D-4BFC-B7EB-D9D8F075A608}" type="datetimeFigureOut">
              <a:rPr lang="tr-TR">
                <a:solidFill>
                  <a:prstClr val="black">
                    <a:tint val="75000"/>
                  </a:prstClr>
                </a:solidFill>
              </a:rPr>
              <a:pPr>
                <a:defRPr/>
              </a:pPr>
              <a:t>25.05.2022</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EED721BD-FBC0-4644-A87B-7A601C38FFBA}"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29965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6E32783E-C51D-449E-824B-5A421359F2E6}" type="datetimeFigureOut">
              <a:rPr lang="tr-TR">
                <a:solidFill>
                  <a:prstClr val="black">
                    <a:tint val="75000"/>
                  </a:prstClr>
                </a:solidFill>
              </a:rPr>
              <a:pPr>
                <a:defRPr/>
              </a:pPr>
              <a:t>25.05.2022</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FE8D88D1-D9DF-48B4-870B-3655C78AAECA}"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8020883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2500D40F-D64C-45A6-B844-8CEDF20E9861}"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9392FEAA-3111-4C7C-8406-8395A9234AA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935390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67544" y="1916832"/>
            <a:ext cx="4028256"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916832"/>
            <a:ext cx="4038600"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400C6590-8E34-4AA3-8F7F-17D9A82DD25B}"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B85BB85-9974-4B02-948D-EA2CDB5E9143}"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885903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2206C1F3-75AB-4462-8563-8B95F8008858}"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83B8CC2-C69D-4775-A9BD-53B9D0AA56F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04640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542A7274-3E19-416C-B333-1752321C02CC}"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D3348990-3AA8-4A2D-AD9C-EC198353681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939626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0C63088C-CB9D-4057-A05A-C03747EA294D}"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A7B75F32-E8F3-48E3-AD5B-E0FE8C53F49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6919560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556C1DCD-EB37-4ED0-8180-1F6CF9CD6F19}"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74C66E5-E3C6-43CE-804E-93F69729B333}"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9392981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C39FC264-4348-4CD6-B0D3-571E68DB5FB6}"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7AD6341-142D-4BB1-840D-60D100756374}"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963428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FD771A9-50EF-46E5-B65B-1B1A8386B00C}"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82E0B336-B63F-48DD-81FE-F24DA08F552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7930519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2E3C1067-0C7F-4DA5-A5A6-E13D42760405}" type="datetimeFigureOut">
              <a:rPr lang="tr-TR">
                <a:solidFill>
                  <a:prstClr val="black">
                    <a:tint val="75000"/>
                  </a:prstClr>
                </a:solidFill>
              </a:rPr>
              <a:pPr>
                <a:defRPr/>
              </a:pPr>
              <a:t>25.05.2022</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E23FC168-A310-4428-A014-CED6894BEBDD}"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265191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1DB2DDA0-8C5D-4BFC-B7EB-D9D8F075A608}" type="datetimeFigureOut">
              <a:rPr lang="tr-TR">
                <a:solidFill>
                  <a:prstClr val="black">
                    <a:tint val="75000"/>
                  </a:prstClr>
                </a:solidFill>
              </a:rPr>
              <a:pPr>
                <a:defRPr/>
              </a:pPr>
              <a:t>25.05.2022</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EED721BD-FBC0-4644-A87B-7A601C38FFBA}"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800903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6E32783E-C51D-449E-824B-5A421359F2E6}" type="datetimeFigureOut">
              <a:rPr lang="tr-TR">
                <a:solidFill>
                  <a:prstClr val="black">
                    <a:tint val="75000"/>
                  </a:prstClr>
                </a:solidFill>
              </a:rPr>
              <a:pPr>
                <a:defRPr/>
              </a:pPr>
              <a:t>25.05.2022</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FE8D88D1-D9DF-48B4-870B-3655C78AAECA}"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58263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2500D40F-D64C-45A6-B844-8CEDF20E9861}"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9392FEAA-3111-4C7C-8406-8395A9234AA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2856066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400C6590-8E34-4AA3-8F7F-17D9A82DD25B}" type="datetimeFigureOut">
              <a:rPr lang="tr-TR">
                <a:solidFill>
                  <a:prstClr val="black">
                    <a:tint val="75000"/>
                  </a:prstClr>
                </a:solidFill>
              </a:rPr>
              <a:pPr>
                <a:defRPr/>
              </a:pPr>
              <a:t>25.05.2022</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B85BB85-9974-4B02-948D-EA2CDB5E9143}"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1551576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2206C1F3-75AB-4462-8563-8B95F8008858}"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83B8CC2-C69D-4775-A9BD-53B9D0AA56F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294769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542A7274-3E19-416C-B333-1752321C02CC}"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D3348990-3AA8-4A2D-AD9C-EC198353681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64779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etin Yer Tutucusu 2"/>
          <p:cNvSpPr>
            <a:spLocks noGrp="1"/>
          </p:cNvSpPr>
          <p:nvPr>
            <p:ph type="body" idx="1"/>
          </p:nvPr>
        </p:nvSpPr>
        <p:spPr bwMode="auto">
          <a:xfrm>
            <a:off x="611188" y="333375"/>
            <a:ext cx="8353425" cy="5792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just" rtl="0" eaLnBrk="0" fontAlgn="base" hangingPunct="0">
        <a:spcBef>
          <a:spcPct val="0"/>
        </a:spcBef>
        <a:spcAft>
          <a:spcPct val="0"/>
        </a:spcAft>
        <a:defRPr sz="3000" b="1" kern="1200">
          <a:solidFill>
            <a:srgbClr val="254061"/>
          </a:solidFill>
          <a:effectLst>
            <a:innerShdw blurRad="63500" dist="50800" dir="13500000">
              <a:prstClr val="black">
                <a:alpha val="50000"/>
              </a:prstClr>
            </a:innerShdw>
          </a:effectLst>
          <a:latin typeface="+mj-lt"/>
          <a:ea typeface="+mj-ea"/>
          <a:cs typeface="+mj-cs"/>
        </a:defRPr>
      </a:lvl1pPr>
      <a:lvl2pPr algn="just" rtl="0" eaLnBrk="0" fontAlgn="base" hangingPunct="0">
        <a:spcBef>
          <a:spcPct val="0"/>
        </a:spcBef>
        <a:spcAft>
          <a:spcPct val="0"/>
        </a:spcAft>
        <a:defRPr sz="3000" b="1">
          <a:solidFill>
            <a:srgbClr val="254061"/>
          </a:solidFill>
          <a:latin typeface="Calibri" pitchFamily="34" charset="0"/>
        </a:defRPr>
      </a:lvl2pPr>
      <a:lvl3pPr algn="just" rtl="0" eaLnBrk="0" fontAlgn="base" hangingPunct="0">
        <a:spcBef>
          <a:spcPct val="0"/>
        </a:spcBef>
        <a:spcAft>
          <a:spcPct val="0"/>
        </a:spcAft>
        <a:defRPr sz="3000" b="1">
          <a:solidFill>
            <a:srgbClr val="254061"/>
          </a:solidFill>
          <a:latin typeface="Calibri" pitchFamily="34" charset="0"/>
        </a:defRPr>
      </a:lvl3pPr>
      <a:lvl4pPr algn="just" rtl="0" eaLnBrk="0" fontAlgn="base" hangingPunct="0">
        <a:spcBef>
          <a:spcPct val="0"/>
        </a:spcBef>
        <a:spcAft>
          <a:spcPct val="0"/>
        </a:spcAft>
        <a:defRPr sz="3000" b="1">
          <a:solidFill>
            <a:srgbClr val="254061"/>
          </a:solidFill>
          <a:latin typeface="Calibri" pitchFamily="34" charset="0"/>
        </a:defRPr>
      </a:lvl4pPr>
      <a:lvl5pPr algn="just" rtl="0" eaLnBrk="0" fontAlgn="base" hangingPunct="0">
        <a:spcBef>
          <a:spcPct val="0"/>
        </a:spcBef>
        <a:spcAft>
          <a:spcPct val="0"/>
        </a:spcAft>
        <a:defRPr sz="3000" b="1">
          <a:solidFill>
            <a:srgbClr val="254061"/>
          </a:solidFill>
          <a:latin typeface="Calibri" pitchFamily="34" charset="0"/>
        </a:defRPr>
      </a:lvl5pPr>
      <a:lvl6pPr marL="457200" algn="just" rtl="0" fontAlgn="base">
        <a:spcBef>
          <a:spcPct val="0"/>
        </a:spcBef>
        <a:spcAft>
          <a:spcPct val="0"/>
        </a:spcAft>
        <a:defRPr sz="3000" b="1">
          <a:solidFill>
            <a:srgbClr val="254061"/>
          </a:solidFill>
          <a:latin typeface="Calibri" pitchFamily="34" charset="0"/>
        </a:defRPr>
      </a:lvl6pPr>
      <a:lvl7pPr marL="914400" algn="just" rtl="0" fontAlgn="base">
        <a:spcBef>
          <a:spcPct val="0"/>
        </a:spcBef>
        <a:spcAft>
          <a:spcPct val="0"/>
        </a:spcAft>
        <a:defRPr sz="3000" b="1">
          <a:solidFill>
            <a:srgbClr val="254061"/>
          </a:solidFill>
          <a:latin typeface="Calibri" pitchFamily="34" charset="0"/>
        </a:defRPr>
      </a:lvl7pPr>
      <a:lvl8pPr marL="1371600" algn="just" rtl="0" fontAlgn="base">
        <a:spcBef>
          <a:spcPct val="0"/>
        </a:spcBef>
        <a:spcAft>
          <a:spcPct val="0"/>
        </a:spcAft>
        <a:defRPr sz="3000" b="1">
          <a:solidFill>
            <a:srgbClr val="254061"/>
          </a:solidFill>
          <a:latin typeface="Calibri" pitchFamily="34" charset="0"/>
        </a:defRPr>
      </a:lvl8pPr>
      <a:lvl9pPr marL="1828800" algn="just" rtl="0" fontAlgn="base">
        <a:spcBef>
          <a:spcPct val="0"/>
        </a:spcBef>
        <a:spcAft>
          <a:spcPct val="0"/>
        </a:spcAft>
        <a:defRPr sz="3000" b="1">
          <a:solidFill>
            <a:srgbClr val="254061"/>
          </a:solidFill>
          <a:latin typeface="Calibri" pitchFamily="34" charset="0"/>
        </a:defRPr>
      </a:lvl9pPr>
    </p:titleStyle>
    <p:bodyStyle>
      <a:lvl1pPr marL="342900" indent="-342900" algn="just" rtl="0" eaLnBrk="0" fontAlgn="base" hangingPunct="0">
        <a:spcBef>
          <a:spcPct val="20000"/>
        </a:spcBef>
        <a:spcAft>
          <a:spcPct val="0"/>
        </a:spcAft>
        <a:buBlip>
          <a:blip r:embed="rId12"/>
        </a:buBlip>
        <a:defRPr sz="2400" kern="1200">
          <a:solidFill>
            <a:srgbClr val="254061"/>
          </a:solidFill>
          <a:latin typeface="+mn-lt"/>
          <a:ea typeface="+mn-ea"/>
          <a:cs typeface="+mn-cs"/>
        </a:defRPr>
      </a:lvl1pPr>
      <a:lvl2pPr marL="742950" indent="-285750" algn="just" rtl="0" eaLnBrk="0" fontAlgn="base" hangingPunct="0">
        <a:spcBef>
          <a:spcPct val="20000"/>
        </a:spcBef>
        <a:spcAft>
          <a:spcPct val="0"/>
        </a:spcAft>
        <a:buBlip>
          <a:blip r:embed="rId13"/>
        </a:buBlip>
        <a:defRPr sz="2200" kern="1200">
          <a:solidFill>
            <a:srgbClr val="254061"/>
          </a:solidFill>
          <a:latin typeface="+mn-lt"/>
          <a:ea typeface="+mn-ea"/>
          <a:cs typeface="+mn-cs"/>
        </a:defRPr>
      </a:lvl2pPr>
      <a:lvl3pPr marL="1143000" indent="-228600" algn="just" rtl="0" eaLnBrk="0" fontAlgn="base" hangingPunct="0">
        <a:spcBef>
          <a:spcPct val="20000"/>
        </a:spcBef>
        <a:spcAft>
          <a:spcPct val="0"/>
        </a:spcAft>
        <a:buBlip>
          <a:blip r:embed="rId13"/>
        </a:buBlip>
        <a:defRPr sz="2000" kern="1200">
          <a:solidFill>
            <a:srgbClr val="254061"/>
          </a:solidFill>
          <a:latin typeface="+mn-lt"/>
          <a:ea typeface="+mn-ea"/>
          <a:cs typeface="+mn-cs"/>
        </a:defRPr>
      </a:lvl3pPr>
      <a:lvl4pPr marL="1600200" indent="-228600" algn="just" rtl="0" eaLnBrk="0" fontAlgn="base" hangingPunct="0">
        <a:spcBef>
          <a:spcPct val="20000"/>
        </a:spcBef>
        <a:spcAft>
          <a:spcPct val="0"/>
        </a:spcAft>
        <a:buBlip>
          <a:blip r:embed="rId13"/>
        </a:buBlip>
        <a:defRPr sz="2000" kern="1200">
          <a:solidFill>
            <a:srgbClr val="254061"/>
          </a:solidFill>
          <a:latin typeface="+mn-lt"/>
          <a:ea typeface="+mn-ea"/>
          <a:cs typeface="+mn-cs"/>
        </a:defRPr>
      </a:lvl4pPr>
      <a:lvl5pPr marL="2057400" indent="-228600" algn="just" rtl="0" eaLnBrk="0" fontAlgn="base" hangingPunct="0">
        <a:spcBef>
          <a:spcPct val="20000"/>
        </a:spcBef>
        <a:spcAft>
          <a:spcPct val="0"/>
        </a:spcAft>
        <a:buBlip>
          <a:blip r:embed="rId13"/>
        </a:buBlip>
        <a:defRPr sz="2000" kern="1200">
          <a:solidFill>
            <a:srgbClr val="25406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4227479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D9EDD16-C655-4027-BFF2-F6453B60AD30}"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242F831-6BB8-4C71-9BFC-ABEF5F6146B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341433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D9EDD16-C655-4027-BFF2-F6453B60AD30}" type="datetimeFigureOut">
              <a:rPr lang="tr-TR">
                <a:solidFill>
                  <a:prstClr val="black">
                    <a:tint val="75000"/>
                  </a:prstClr>
                </a:solidFill>
              </a:rPr>
              <a:pPr>
                <a:defRPr/>
              </a:pPr>
              <a:t>25.05.2022</a:t>
            </a:fld>
            <a:endParaRPr lang="tr-TR">
              <a:solidFill>
                <a:prstClr val="black">
                  <a:tint val="75000"/>
                </a:prstClr>
              </a:solidFill>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242F831-6BB8-4C71-9BFC-ABEF5F6146B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90794924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3" descr="C:\Users\bengialp\Desktop\PA.bmp"/>
          <p:cNvPicPr>
            <a:picLocks noChangeAspect="1" noChangeArrowheads="1"/>
          </p:cNvPicPr>
          <p:nvPr/>
        </p:nvPicPr>
        <p:blipFill>
          <a:blip r:embed="rId3" cstate="print"/>
          <a:srcRect/>
          <a:stretch>
            <a:fillRect/>
          </a:stretch>
        </p:blipFill>
        <p:spPr bwMode="auto">
          <a:xfrm>
            <a:off x="857250" y="27384"/>
            <a:ext cx="7429500" cy="6858000"/>
          </a:xfrm>
          <a:prstGeom prst="rect">
            <a:avLst/>
          </a:prstGeom>
          <a:noFill/>
          <a:ln w="9525">
            <a:noFill/>
            <a:miter lim="800000"/>
            <a:headEnd/>
            <a:tailEnd/>
          </a:ln>
        </p:spPr>
      </p:pic>
    </p:spTree>
    <p:extLst>
      <p:ext uri="{BB962C8B-B14F-4D97-AF65-F5344CB8AC3E}">
        <p14:creationId xmlns:p14="http://schemas.microsoft.com/office/powerpoint/2010/main" val="1553142446"/>
      </p:ext>
    </p:extLst>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8266" y="116632"/>
            <a:ext cx="8229600" cy="706090"/>
          </a:xfrm>
          <a:prstGeom prst="rect">
            <a:avLst/>
          </a:prstGeom>
        </p:spPr>
        <p:txBody>
          <a:bodyPr vert="horz" lIns="91440" tIns="45720" rIns="91440" bIns="45720" rtlCol="0" anchor="ctr">
            <a:normAutofit/>
          </a:bodyPr>
          <a:lstStyle/>
          <a:p>
            <a:pPr eaLnBrk="1" fontAlgn="auto" hangingPunct="1">
              <a:spcAft>
                <a:spcPts val="0"/>
              </a:spcAft>
              <a:defRPr/>
            </a:pPr>
            <a:r>
              <a:rPr lang="tr-TR" dirty="0">
                <a:solidFill>
                  <a:schemeClr val="accent1">
                    <a:lumMod val="50000"/>
                  </a:schemeClr>
                </a:solidFill>
              </a:rPr>
              <a:t>Dersin tarihi</a:t>
            </a:r>
          </a:p>
        </p:txBody>
      </p:sp>
      <p:sp>
        <p:nvSpPr>
          <p:cNvPr id="3" name="İçerik Yer Tutucusu 2"/>
          <p:cNvSpPr>
            <a:spLocks noGrp="1"/>
          </p:cNvSpPr>
          <p:nvPr>
            <p:ph idx="1"/>
          </p:nvPr>
        </p:nvSpPr>
        <p:spPr>
          <a:xfrm>
            <a:off x="395288" y="765175"/>
            <a:ext cx="8208962" cy="5576888"/>
          </a:xfrm>
        </p:spPr>
        <p:txBody>
          <a:bodyPr rtlCol="0">
            <a:normAutofit/>
          </a:bodyPr>
          <a:lstStyle/>
          <a:p>
            <a:pPr eaLnBrk="1" fontAlgn="auto" hangingPunct="1">
              <a:spcAft>
                <a:spcPts val="0"/>
              </a:spcAft>
              <a:buFontTx/>
              <a:buBlip>
                <a:blip r:embed="rId3"/>
              </a:buBlip>
              <a:defRPr/>
            </a:pPr>
            <a:r>
              <a:rPr lang="tr-TR" dirty="0">
                <a:solidFill>
                  <a:srgbClr val="FF0000"/>
                </a:solidFill>
              </a:rPr>
              <a:t>Derslerin ortaya çıkış nedenleri:</a:t>
            </a:r>
          </a:p>
          <a:p>
            <a:pPr marL="0" indent="0" eaLnBrk="1" fontAlgn="auto" hangingPunct="1">
              <a:spcAft>
                <a:spcPts val="0"/>
              </a:spcAft>
              <a:buFontTx/>
              <a:buNone/>
              <a:defRPr/>
            </a:pPr>
            <a:r>
              <a:rPr lang="tr-TR" dirty="0">
                <a:solidFill>
                  <a:srgbClr val="0070C0"/>
                </a:solidFill>
              </a:rPr>
              <a:t>1. </a:t>
            </a:r>
            <a:r>
              <a:rPr lang="tr-TR" dirty="0">
                <a:solidFill>
                  <a:srgbClr val="FF0000"/>
                </a:solidFill>
              </a:rPr>
              <a:t>İç etken</a:t>
            </a:r>
            <a:r>
              <a:rPr lang="tr-TR" dirty="0">
                <a:solidFill>
                  <a:srgbClr val="0070C0"/>
                </a:solidFill>
              </a:rPr>
              <a:t>: Üniversite Reformu ile aynı zamana denk gelir. Darülfünun kendini yenileyemez, dönüşüme ayak uyduramamıştır. İçe kapalı bir halde kalır. En fazla eleştiriyi ise inkılap hareketleri karşısındaki sessizliğinden almıştır. </a:t>
            </a:r>
          </a:p>
          <a:p>
            <a:pPr marL="0" indent="0" eaLnBrk="1" fontAlgn="auto" hangingPunct="1">
              <a:spcAft>
                <a:spcPts val="0"/>
              </a:spcAft>
              <a:buFontTx/>
              <a:buNone/>
              <a:defRPr/>
            </a:pPr>
            <a:r>
              <a:rPr lang="tr-TR" dirty="0">
                <a:solidFill>
                  <a:srgbClr val="0070C0"/>
                </a:solidFill>
              </a:rPr>
              <a:t>Bu nedenle üniversite gençliğinin Cumhuriyetin gelecek kuşaklarının Türk inkılabının önemini, değerini ve gerekliliğini anlamış olması ona sahip çıkması gerekmektedir.</a:t>
            </a:r>
          </a:p>
          <a:p>
            <a:pPr eaLnBrk="1" fontAlgn="auto" hangingPunct="1">
              <a:spcAft>
                <a:spcPts val="0"/>
              </a:spcAft>
              <a:buFontTx/>
              <a:buBlip>
                <a:blip r:embed="rId3"/>
              </a:buBlip>
              <a:defRPr/>
            </a:pPr>
            <a:endParaRPr lang="tr-TR" dirty="0">
              <a:solidFill>
                <a:schemeClr val="accent1">
                  <a:lumMod val="50000"/>
                </a:schemeClr>
              </a:solidFill>
            </a:endParaRPr>
          </a:p>
          <a:p>
            <a:pPr eaLnBrk="1" fontAlgn="auto" hangingPunct="1">
              <a:spcAft>
                <a:spcPts val="0"/>
              </a:spcAft>
              <a:buFontTx/>
              <a:buBlip>
                <a:blip r:embed="rId3"/>
              </a:buBlip>
              <a:defRPr/>
            </a:pPr>
            <a:endParaRPr lang="tr-TR" dirty="0">
              <a:solidFill>
                <a:schemeClr val="accent1">
                  <a:lumMod val="50000"/>
                </a:schemeClr>
              </a:solidFill>
            </a:endParaRPr>
          </a:p>
          <a:p>
            <a:pPr eaLnBrk="1" fontAlgn="auto" hangingPunct="1">
              <a:spcAft>
                <a:spcPts val="0"/>
              </a:spcAft>
              <a:buFontTx/>
              <a:buBlip>
                <a:blip r:embed="rId3"/>
              </a:buBlip>
              <a:defRPr/>
            </a:pPr>
            <a:endParaRPr lang="tr-TR" dirty="0">
              <a:solidFill>
                <a:schemeClr val="accent1">
                  <a:lumMod val="50000"/>
                </a:schemeClr>
              </a:solidFill>
            </a:endParaRPr>
          </a:p>
          <a:p>
            <a:pPr eaLnBrk="1" fontAlgn="auto" hangingPunct="1">
              <a:spcAft>
                <a:spcPts val="0"/>
              </a:spcAft>
              <a:buFontTx/>
              <a:buBlip>
                <a:blip r:embed="rId3"/>
              </a:buBlip>
              <a:defRPr/>
            </a:pPr>
            <a:endParaRPr lang="tr-TR" dirty="0">
              <a:solidFill>
                <a:schemeClr val="accent1">
                  <a:lumMod val="50000"/>
                </a:schemeClr>
              </a:solidFill>
            </a:endParaRPr>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E2E6EAFB-685A-4D0F-A1C2-DA64EF584AA4}"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10</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8266" y="116632"/>
            <a:ext cx="8229600" cy="706090"/>
          </a:xfrm>
          <a:prstGeom prst="rect">
            <a:avLst/>
          </a:prstGeom>
        </p:spPr>
        <p:txBody>
          <a:bodyPr vert="horz" lIns="91440" tIns="45720" rIns="91440" bIns="45720" rtlCol="0" anchor="ctr">
            <a:normAutofit/>
          </a:bodyPr>
          <a:lstStyle/>
          <a:p>
            <a:pPr eaLnBrk="1" fontAlgn="auto" hangingPunct="1">
              <a:spcAft>
                <a:spcPts val="0"/>
              </a:spcAft>
              <a:defRPr/>
            </a:pPr>
            <a:r>
              <a:rPr lang="tr-TR" dirty="0">
                <a:solidFill>
                  <a:schemeClr val="accent1">
                    <a:lumMod val="50000"/>
                  </a:schemeClr>
                </a:solidFill>
              </a:rPr>
              <a:t>Dersin tarihi</a:t>
            </a:r>
          </a:p>
        </p:txBody>
      </p:sp>
      <p:sp>
        <p:nvSpPr>
          <p:cNvPr id="3" name="İçerik Yer Tutucusu 2"/>
          <p:cNvSpPr>
            <a:spLocks noGrp="1"/>
          </p:cNvSpPr>
          <p:nvPr>
            <p:ph idx="1"/>
          </p:nvPr>
        </p:nvSpPr>
        <p:spPr>
          <a:xfrm>
            <a:off x="539750" y="836613"/>
            <a:ext cx="8208963" cy="5649912"/>
          </a:xfrm>
        </p:spPr>
        <p:txBody>
          <a:bodyPr rtlCol="0">
            <a:normAutofit/>
          </a:bodyPr>
          <a:lstStyle/>
          <a:p>
            <a:pPr marL="0" indent="0" eaLnBrk="1" fontAlgn="auto" hangingPunct="1">
              <a:spcAft>
                <a:spcPts val="0"/>
              </a:spcAft>
              <a:buFontTx/>
              <a:buNone/>
              <a:defRPr/>
            </a:pPr>
            <a:r>
              <a:rPr lang="tr-TR" dirty="0">
                <a:solidFill>
                  <a:schemeClr val="accent1">
                    <a:lumMod val="50000"/>
                  </a:schemeClr>
                </a:solidFill>
              </a:rPr>
              <a:t>2. </a:t>
            </a:r>
            <a:r>
              <a:rPr lang="tr-TR" dirty="0">
                <a:solidFill>
                  <a:srgbClr val="FF0000"/>
                </a:solidFill>
              </a:rPr>
              <a:t>Dış etken: </a:t>
            </a:r>
            <a:r>
              <a:rPr lang="tr-TR" dirty="0">
                <a:solidFill>
                  <a:srgbClr val="0070C0"/>
                </a:solidFill>
              </a:rPr>
              <a:t>1930’larda Avrupa’da otoriter ve totaliter diktatörlükler yükselmektedir.  Almanya (Nazizm), İtalya (Faşizm) ve Sovyet Rusya (Komünizm) gibi tek partili idareler kıskacında kalan Türkiye, gençliğini bu gibi anti-demokratik ideolojilerden uzak tutmak; demokrasiye ve cumhuriyet idaresine bağlılığını artırmak amacındadır. Bu nedenle Türk İnkılabı </a:t>
            </a:r>
            <a:r>
              <a:rPr lang="tr-TR" dirty="0">
                <a:solidFill>
                  <a:srgbClr val="FF0000"/>
                </a:solidFill>
              </a:rPr>
              <a:t>«kendisini anlatacak, ifade edecek» </a:t>
            </a:r>
            <a:r>
              <a:rPr lang="tr-TR" dirty="0">
                <a:solidFill>
                  <a:srgbClr val="0070C0"/>
                </a:solidFill>
              </a:rPr>
              <a:t>bir derse ihtiyaç duymuştur.</a:t>
            </a:r>
          </a:p>
          <a:p>
            <a:pPr eaLnBrk="1" fontAlgn="auto" hangingPunct="1">
              <a:spcAft>
                <a:spcPts val="0"/>
              </a:spcAft>
              <a:buFontTx/>
              <a:buBlip>
                <a:blip r:embed="rId3"/>
              </a:buBlip>
              <a:defRPr/>
            </a:pPr>
            <a:endParaRPr lang="tr-TR" dirty="0">
              <a:solidFill>
                <a:schemeClr val="accent1">
                  <a:lumMod val="50000"/>
                </a:schemeClr>
              </a:solidFill>
            </a:endParaRPr>
          </a:p>
          <a:p>
            <a:pPr eaLnBrk="1" fontAlgn="auto" hangingPunct="1">
              <a:spcAft>
                <a:spcPts val="0"/>
              </a:spcAft>
              <a:buFontTx/>
              <a:buBlip>
                <a:blip r:embed="rId3"/>
              </a:buBlip>
              <a:defRPr/>
            </a:pPr>
            <a:endParaRPr lang="tr-TR" dirty="0">
              <a:solidFill>
                <a:schemeClr val="accent1">
                  <a:lumMod val="50000"/>
                </a:schemeClr>
              </a:solidFill>
            </a:endParaRPr>
          </a:p>
          <a:p>
            <a:pPr eaLnBrk="1" fontAlgn="auto" hangingPunct="1">
              <a:spcAft>
                <a:spcPts val="0"/>
              </a:spcAft>
              <a:buFontTx/>
              <a:buBlip>
                <a:blip r:embed="rId3"/>
              </a:buBlip>
              <a:defRPr/>
            </a:pPr>
            <a:endParaRPr lang="tr-TR" dirty="0">
              <a:solidFill>
                <a:schemeClr val="accent1">
                  <a:lumMod val="50000"/>
                </a:schemeClr>
              </a:solidFill>
            </a:endParaRPr>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D1333A9F-A0B7-4A8B-B259-587DB50B80C1}"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11</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611188" y="765175"/>
            <a:ext cx="7848600" cy="518477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sz="4000" b="1" dirty="0">
                <a:solidFill>
                  <a:srgbClr val="FF0000"/>
                </a:solidFill>
                <a:latin typeface="Times New Roman" pitchFamily="18" charset="0"/>
                <a:cs typeface="Times New Roman" pitchFamily="18" charset="0"/>
              </a:rPr>
              <a:t>DERSİMİZİN</a:t>
            </a:r>
          </a:p>
          <a:p>
            <a:pPr algn="ctr" fontAlgn="auto">
              <a:spcBef>
                <a:spcPts val="0"/>
              </a:spcBef>
              <a:spcAft>
                <a:spcPts val="0"/>
              </a:spcAft>
              <a:defRPr/>
            </a:pPr>
            <a:r>
              <a:rPr lang="tr-TR" sz="4000" b="1" dirty="0">
                <a:solidFill>
                  <a:srgbClr val="FF0000"/>
                </a:solidFill>
                <a:latin typeface="Times New Roman" pitchFamily="18" charset="0"/>
                <a:cs typeface="Times New Roman" pitchFamily="18" charset="0"/>
              </a:rPr>
              <a:t>TEMEL</a:t>
            </a:r>
          </a:p>
          <a:p>
            <a:pPr algn="ctr" fontAlgn="auto">
              <a:spcBef>
                <a:spcPts val="0"/>
              </a:spcBef>
              <a:spcAft>
                <a:spcPts val="0"/>
              </a:spcAft>
              <a:defRPr/>
            </a:pPr>
            <a:r>
              <a:rPr lang="tr-TR" sz="4000" b="1" dirty="0">
                <a:solidFill>
                  <a:srgbClr val="FF0000"/>
                </a:solidFill>
                <a:latin typeface="Times New Roman" pitchFamily="18" charset="0"/>
                <a:cs typeface="Times New Roman" pitchFamily="18" charset="0"/>
              </a:rPr>
              <a:t>KAVRAMLARI</a:t>
            </a:r>
          </a:p>
        </p:txBody>
      </p:sp>
    </p:spTree>
    <p:extLst>
      <p:ext uri="{BB962C8B-B14F-4D97-AF65-F5344CB8AC3E}">
        <p14:creationId xmlns:p14="http://schemas.microsoft.com/office/powerpoint/2010/main" val="3065268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2 İçerik Yer Tutucusu"/>
          <p:cNvSpPr>
            <a:spLocks noGrp="1"/>
          </p:cNvSpPr>
          <p:nvPr>
            <p:ph idx="1"/>
          </p:nvPr>
        </p:nvSpPr>
        <p:spPr>
          <a:xfrm>
            <a:off x="684213" y="1268413"/>
            <a:ext cx="8147050" cy="4248150"/>
          </a:xfrm>
        </p:spPr>
        <p:txBody>
          <a:bodyPr/>
          <a:lstStyle/>
          <a:p>
            <a:pPr eaLnBrk="1" hangingPunct="1">
              <a:buFont typeface="Arial" charset="0"/>
              <a:buNone/>
            </a:pPr>
            <a:r>
              <a:rPr lang="tr-TR" sz="2800">
                <a:latin typeface="Times New Roman" pitchFamily="18" charset="0"/>
                <a:cs typeface="Times New Roman" pitchFamily="18" charset="0"/>
              </a:rPr>
              <a:t>Türk İnkılâbını bütün boyutlarıyla ele alabilmek ve gelecek kuşaklara doğru aktarabilmek  için alana ilişkin kavramların açıklığa kavuşturulması gerekmektedir. </a:t>
            </a:r>
          </a:p>
          <a:p>
            <a:pPr eaLnBrk="1" hangingPunct="1">
              <a:buFont typeface="Arial" charset="0"/>
              <a:buNone/>
            </a:pPr>
            <a:endParaRPr lang="tr-TR" sz="2800">
              <a:latin typeface="Times New Roman" pitchFamily="18" charset="0"/>
              <a:cs typeface="Times New Roman" pitchFamily="18" charset="0"/>
            </a:endParaRPr>
          </a:p>
          <a:p>
            <a:pPr eaLnBrk="1" hangingPunct="1">
              <a:buFont typeface="Arial" charset="0"/>
              <a:buNone/>
            </a:pPr>
            <a:r>
              <a:rPr lang="tr-TR" sz="2800">
                <a:latin typeface="Times New Roman" pitchFamily="18" charset="0"/>
                <a:cs typeface="Times New Roman" pitchFamily="18" charset="0"/>
              </a:rPr>
              <a:t>Akademik çevrelerde söz konusu kavramlara ilişkin detayda bazı tartışmalar olmakla beraber genel kabul gören tanımlar ortak bir dil olarak benimsenmelidir.</a:t>
            </a:r>
          </a:p>
        </p:txBody>
      </p:sp>
    </p:spTree>
    <p:extLst>
      <p:ext uri="{BB962C8B-B14F-4D97-AF65-F5344CB8AC3E}">
        <p14:creationId xmlns:p14="http://schemas.microsoft.com/office/powerpoint/2010/main" val="844436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2 İçerik Yer Tutucusu"/>
          <p:cNvSpPr>
            <a:spLocks noGrp="1"/>
          </p:cNvSpPr>
          <p:nvPr>
            <p:ph idx="1"/>
          </p:nvPr>
        </p:nvSpPr>
        <p:spPr>
          <a:xfrm>
            <a:off x="457200" y="908050"/>
            <a:ext cx="8229600" cy="5218113"/>
          </a:xfrm>
        </p:spPr>
        <p:txBody>
          <a:bodyPr/>
          <a:lstStyle/>
          <a:p>
            <a:pPr eaLnBrk="1" hangingPunct="1">
              <a:buFont typeface="Arial" charset="0"/>
              <a:buNone/>
            </a:pPr>
            <a:endParaRPr lang="tr-TR"/>
          </a:p>
          <a:p>
            <a:pPr eaLnBrk="1" hangingPunct="1">
              <a:buFont typeface="Arial" charset="0"/>
              <a:buNone/>
            </a:pPr>
            <a:r>
              <a:rPr lang="tr-TR" b="1"/>
              <a:t>Ders Bağlamında açıklanmasına ihtiyaç duyulan kavramlar: </a:t>
            </a:r>
          </a:p>
          <a:p>
            <a:pPr eaLnBrk="1" hangingPunct="1">
              <a:buFont typeface="Arial" charset="0"/>
              <a:buNone/>
            </a:pPr>
            <a:endParaRPr lang="tr-TR"/>
          </a:p>
          <a:p>
            <a:pPr algn="ctr" eaLnBrk="1" hangingPunct="1">
              <a:buFont typeface="Arial" charset="0"/>
              <a:buNone/>
            </a:pPr>
            <a:r>
              <a:rPr lang="tr-TR"/>
              <a:t>İnkılâp, İhtilâl, Devrim, Darbe, İsyan, Evrim, İstiklâl/İstiklâl Harbi,  Kuvâ-yı Milliye</a:t>
            </a:r>
          </a:p>
        </p:txBody>
      </p:sp>
    </p:spTree>
    <p:extLst>
      <p:ext uri="{BB962C8B-B14F-4D97-AF65-F5344CB8AC3E}">
        <p14:creationId xmlns:p14="http://schemas.microsoft.com/office/powerpoint/2010/main" val="3606237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8313" y="836613"/>
            <a:ext cx="8218487" cy="5289550"/>
          </a:xfrm>
        </p:spPr>
        <p:txBody>
          <a:bodyPr rtlCol="0">
            <a:normAutofit fontScale="85000" lnSpcReduction="10000"/>
          </a:bodyPr>
          <a:lstStyle/>
          <a:p>
            <a:pPr eaLnBrk="1" fontAlgn="auto" hangingPunct="1">
              <a:spcAft>
                <a:spcPts val="0"/>
              </a:spcAft>
              <a:buFont typeface="Arial" pitchFamily="34" charset="0"/>
              <a:buNone/>
              <a:defRPr/>
            </a:pPr>
            <a:r>
              <a:rPr lang="tr-TR" b="1" dirty="0">
                <a:latin typeface="Times New Roman" pitchFamily="18" charset="0"/>
                <a:cs typeface="Times New Roman" pitchFamily="18" charset="0"/>
              </a:rPr>
              <a:t>İnkılâp: </a:t>
            </a:r>
          </a:p>
          <a:p>
            <a:pPr eaLnBrk="1" fontAlgn="auto" hangingPunct="1">
              <a:spcAft>
                <a:spcPts val="0"/>
              </a:spcAft>
              <a:buFont typeface="Arial" pitchFamily="34" charset="0"/>
              <a:buNone/>
              <a:defRPr/>
            </a:pPr>
            <a:r>
              <a:rPr lang="tr-TR" dirty="0">
                <a:latin typeface="Times New Roman" pitchFamily="18" charset="0"/>
                <a:cs typeface="Times New Roman" pitchFamily="18" charset="0"/>
              </a:rPr>
              <a:t>Arapçadaki “</a:t>
            </a:r>
            <a:r>
              <a:rPr lang="tr-TR" dirty="0" err="1">
                <a:latin typeface="Times New Roman" pitchFamily="18" charset="0"/>
                <a:cs typeface="Times New Roman" pitchFamily="18" charset="0"/>
              </a:rPr>
              <a:t>kalb</a:t>
            </a:r>
            <a:r>
              <a:rPr lang="tr-TR" dirty="0">
                <a:latin typeface="Times New Roman" pitchFamily="18" charset="0"/>
                <a:cs typeface="Times New Roman" pitchFamily="18" charset="0"/>
              </a:rPr>
              <a:t>” fiilinden türeyen “inkılâp” kelimesinin sözlük anlamı “</a:t>
            </a:r>
            <a:r>
              <a:rPr lang="tr-TR" i="1" dirty="0">
                <a:latin typeface="Times New Roman" pitchFamily="18" charset="0"/>
                <a:cs typeface="Times New Roman" pitchFamily="18" charset="0"/>
              </a:rPr>
              <a:t>toplum düzenini ve yapısını daha iyi duruma getirmek için yapılan köklü değişiklik, iyileşme, devrim, reform</a:t>
            </a:r>
            <a:r>
              <a:rPr lang="tr-TR" dirty="0">
                <a:latin typeface="Times New Roman" pitchFamily="18" charset="0"/>
                <a:cs typeface="Times New Roman" pitchFamily="18" charset="0"/>
              </a:rPr>
              <a:t>”, “</a:t>
            </a:r>
            <a:r>
              <a:rPr lang="tr-TR" i="1" dirty="0">
                <a:latin typeface="Times New Roman" pitchFamily="18" charset="0"/>
                <a:cs typeface="Times New Roman" pitchFamily="18" charset="0"/>
              </a:rPr>
              <a:t>bir durumdan başka bir duruma geçiş, dönüşüm</a:t>
            </a:r>
            <a:r>
              <a:rPr lang="tr-TR" dirty="0">
                <a:latin typeface="Times New Roman" pitchFamily="18" charset="0"/>
                <a:cs typeface="Times New Roman" pitchFamily="18" charset="0"/>
              </a:rPr>
              <a:t>” olarak verilmiştir.</a:t>
            </a:r>
          </a:p>
          <a:p>
            <a:pPr eaLnBrk="1" fontAlgn="auto" hangingPunct="1">
              <a:spcAft>
                <a:spcPts val="0"/>
              </a:spcAft>
              <a:buFont typeface="Arial" pitchFamily="34" charset="0"/>
              <a:buNone/>
              <a:defRPr/>
            </a:pPr>
            <a:r>
              <a:rPr lang="tr-TR" dirty="0">
                <a:latin typeface="Times New Roman" pitchFamily="18" charset="0"/>
                <a:cs typeface="Times New Roman" pitchFamily="18" charset="0"/>
              </a:rPr>
              <a:t>Kavram olarak inkılâp: “</a:t>
            </a:r>
            <a:r>
              <a:rPr lang="tr-TR" i="1" dirty="0">
                <a:latin typeface="Times New Roman" pitchFamily="18" charset="0"/>
                <a:cs typeface="Times New Roman" pitchFamily="18" charset="0"/>
              </a:rPr>
              <a:t>mevcut bir düzenin, zamanın gereklerini karşılayamamasından dolayı, idari, sosyal ve ekonomik kurumlar başta olmak üzere bütün yönleriyle, çok kısa bir süre içinde, kanunlara riayet etmeksizin, kuvvet kullanılarak değiştirilip, modern ve çağdaş bir düzenin köklü bir şekilde kurulmasıdır. </a:t>
            </a:r>
            <a:r>
              <a:rPr lang="tr-TR" dirty="0">
                <a:latin typeface="Times New Roman" pitchFamily="18" charset="0"/>
                <a:cs typeface="Times New Roman" pitchFamily="18" charset="0"/>
              </a:rPr>
              <a:t>” </a:t>
            </a:r>
          </a:p>
        </p:txBody>
      </p:sp>
    </p:spTree>
    <p:extLst>
      <p:ext uri="{BB962C8B-B14F-4D97-AF65-F5344CB8AC3E}">
        <p14:creationId xmlns:p14="http://schemas.microsoft.com/office/powerpoint/2010/main" val="349557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2 İçerik Yer Tutucusu"/>
          <p:cNvSpPr>
            <a:spLocks noGrp="1"/>
          </p:cNvSpPr>
          <p:nvPr>
            <p:ph idx="1"/>
          </p:nvPr>
        </p:nvSpPr>
        <p:spPr>
          <a:xfrm>
            <a:off x="250825" y="188913"/>
            <a:ext cx="8642350" cy="6408737"/>
          </a:xfrm>
        </p:spPr>
        <p:txBody>
          <a:bodyPr/>
          <a:lstStyle/>
          <a:p>
            <a:pPr eaLnBrk="1" hangingPunct="1">
              <a:buFont typeface="Arial" charset="0"/>
              <a:buNone/>
            </a:pPr>
            <a:r>
              <a:rPr lang="tr-TR" sz="2200" b="1" dirty="0">
                <a:solidFill>
                  <a:srgbClr val="FF0000"/>
                </a:solidFill>
                <a:latin typeface="Times New Roman" pitchFamily="18" charset="0"/>
                <a:cs typeface="Times New Roman" pitchFamily="18" charset="0"/>
              </a:rPr>
              <a:t>İnkılâbın Aşamaları;</a:t>
            </a:r>
          </a:p>
          <a:p>
            <a:pPr eaLnBrk="1" hangingPunct="1">
              <a:buFont typeface="Arial" charset="0"/>
              <a:buNone/>
            </a:pPr>
            <a:endParaRPr lang="tr-TR" sz="2200" dirty="0">
              <a:latin typeface="Times New Roman" pitchFamily="18" charset="0"/>
              <a:cs typeface="Times New Roman" pitchFamily="18" charset="0"/>
            </a:endParaRPr>
          </a:p>
          <a:p>
            <a:pPr eaLnBrk="1" hangingPunct="1">
              <a:buFont typeface="Arial" charset="0"/>
              <a:buNone/>
            </a:pPr>
            <a:r>
              <a:rPr lang="tr-TR" sz="2200" b="1" dirty="0">
                <a:latin typeface="Times New Roman" pitchFamily="18" charset="0"/>
                <a:cs typeface="Times New Roman" pitchFamily="18" charset="0"/>
              </a:rPr>
              <a:t>1-Hazırlık aşaması: </a:t>
            </a:r>
            <a:r>
              <a:rPr lang="tr-TR" sz="2200" dirty="0">
                <a:latin typeface="Times New Roman" pitchFamily="18" charset="0"/>
                <a:cs typeface="Times New Roman" pitchFamily="18" charset="0"/>
              </a:rPr>
              <a:t>Kötü giden düzene karşı halkın refah düzeyi ve ilerlemesi sağlayacak şekilde </a:t>
            </a:r>
            <a:r>
              <a:rPr lang="tr-TR" sz="2200" b="1" dirty="0">
                <a:latin typeface="Times New Roman" pitchFamily="18" charset="0"/>
                <a:cs typeface="Times New Roman" pitchFamily="18" charset="0"/>
              </a:rPr>
              <a:t>iyi bir yönetimin </a:t>
            </a:r>
            <a:r>
              <a:rPr lang="tr-TR" sz="2200" dirty="0">
                <a:latin typeface="Times New Roman" pitchFamily="18" charset="0"/>
                <a:cs typeface="Times New Roman" pitchFamily="18" charset="0"/>
              </a:rPr>
              <a:t>nasıl temin edilebileceğine dair toplumun aydınlarının, yazarlarının tartışarak ortaya attıkları toplumsal, siyasal yapıların oluşturduğu düşünsel zemin. 19. yüzyılda Osmanlı devlet yönetimindeki kötü gidişe karşı yöneltilen eleştiriler ve yeni yönetim, yeni düzenlemelere ilişkin öneriler, Yeni Osmanlılarla başlayan aydınlanma sürecinin en önemli aşamalarındandır.</a:t>
            </a:r>
          </a:p>
          <a:p>
            <a:pPr eaLnBrk="1" hangingPunct="1">
              <a:buFont typeface="Arial" charset="0"/>
              <a:buNone/>
            </a:pPr>
            <a:r>
              <a:rPr lang="tr-TR" sz="2200" dirty="0">
                <a:latin typeface="Times New Roman" pitchFamily="18" charset="0"/>
                <a:cs typeface="Times New Roman" pitchFamily="18" charset="0"/>
              </a:rPr>
              <a:t>2-</a:t>
            </a:r>
            <a:r>
              <a:rPr lang="tr-TR" sz="2200" b="1" dirty="0">
                <a:latin typeface="Times New Roman" pitchFamily="18" charset="0"/>
                <a:cs typeface="Times New Roman" pitchFamily="18" charset="0"/>
              </a:rPr>
              <a:t>İhtilâl Aşaması: </a:t>
            </a:r>
            <a:r>
              <a:rPr lang="tr-TR" sz="2200" dirty="0">
                <a:latin typeface="Times New Roman" pitchFamily="18" charset="0"/>
                <a:cs typeface="Times New Roman" pitchFamily="18" charset="0"/>
              </a:rPr>
              <a:t>Toplum sınıflarının isteklerini (mevcut düzeni yıkmak, değiştirmek) hayata geçirmek  için fikri sahadan aksiyon/eylem aşamasına geçmesidir. </a:t>
            </a:r>
          </a:p>
          <a:p>
            <a:pPr eaLnBrk="1" hangingPunct="1">
              <a:buFont typeface="Arial" charset="0"/>
              <a:buNone/>
            </a:pPr>
            <a:r>
              <a:rPr lang="tr-TR" sz="2200" b="1" dirty="0">
                <a:latin typeface="Times New Roman" pitchFamily="18" charset="0"/>
                <a:cs typeface="Times New Roman" pitchFamily="18" charset="0"/>
              </a:rPr>
              <a:t>3-Yeniden Düzenleme: </a:t>
            </a:r>
            <a:r>
              <a:rPr lang="tr-TR" sz="2200" dirty="0">
                <a:latin typeface="Times New Roman" pitchFamily="18" charset="0"/>
                <a:cs typeface="Times New Roman" pitchFamily="18" charset="0"/>
              </a:rPr>
              <a:t>İhtilâl başarı sağlayıp mevcut düzeni yıkarsa yerini inkılâba bırakır. Bu evrede, yıkılan eski düzenin yerini çağdaş, modern bir yapı alır. Cumhuriyet’in ilanıyla Türk İhtilâli’nin yerini Türk İnkılâbı (Atatürk inkılâpları: Sosyal, Kültürel, hukuksal vs. ) alacaktır. </a:t>
            </a:r>
          </a:p>
        </p:txBody>
      </p:sp>
    </p:spTree>
    <p:extLst>
      <p:ext uri="{BB962C8B-B14F-4D97-AF65-F5344CB8AC3E}">
        <p14:creationId xmlns:p14="http://schemas.microsoft.com/office/powerpoint/2010/main" val="332513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2 İçerik Yer Tutucusu"/>
          <p:cNvSpPr>
            <a:spLocks noGrp="1"/>
          </p:cNvSpPr>
          <p:nvPr>
            <p:ph idx="1"/>
          </p:nvPr>
        </p:nvSpPr>
        <p:spPr>
          <a:xfrm>
            <a:off x="468313" y="1412875"/>
            <a:ext cx="8218487" cy="4713288"/>
          </a:xfrm>
        </p:spPr>
        <p:txBody>
          <a:bodyPr/>
          <a:lstStyle/>
          <a:p>
            <a:pPr eaLnBrk="1" hangingPunct="1">
              <a:buFont typeface="Arial" charset="0"/>
              <a:buNone/>
            </a:pPr>
            <a:r>
              <a:rPr lang="tr-TR" dirty="0" err="1">
                <a:latin typeface="Times New Roman" pitchFamily="18" charset="0"/>
                <a:cs typeface="Times New Roman" pitchFamily="18" charset="0"/>
              </a:rPr>
              <a:t>ATATÜRK’e</a:t>
            </a:r>
            <a:r>
              <a:rPr lang="tr-TR" dirty="0">
                <a:latin typeface="Times New Roman" pitchFamily="18" charset="0"/>
                <a:cs typeface="Times New Roman" pitchFamily="18" charset="0"/>
              </a:rPr>
              <a:t> göre </a:t>
            </a:r>
            <a:r>
              <a:rPr lang="tr-TR" b="1" dirty="0">
                <a:latin typeface="Times New Roman" pitchFamily="18" charset="0"/>
                <a:cs typeface="Times New Roman" pitchFamily="18" charset="0"/>
              </a:rPr>
              <a:t>İnkılâp</a:t>
            </a:r>
            <a:r>
              <a:rPr lang="tr-TR" dirty="0">
                <a:latin typeface="Times New Roman" pitchFamily="18" charset="0"/>
                <a:cs typeface="Times New Roman" pitchFamily="18" charset="0"/>
              </a:rPr>
              <a:t> “köhnemiş mevcut düzeni” zorla değiştirmektir ki, daha detaylı olarak İnkılâbın amacı ve mahiyetini şöyle açıklar: “</a:t>
            </a:r>
            <a:r>
              <a:rPr lang="tr-TR" i="1" dirty="0">
                <a:latin typeface="Times New Roman" pitchFamily="18" charset="0"/>
                <a:cs typeface="Times New Roman" pitchFamily="18" charset="0"/>
              </a:rPr>
              <a:t>Türk Devleti’ni son asırlarda geri bırakmış olan müesseseleri yıkarak yerine, milletin en yüksek medenî icaplara göre ilerlemesini temin edecek yeni müesseseleri koymaktır</a:t>
            </a:r>
            <a:r>
              <a:rPr lang="tr-TR" dirty="0">
                <a:latin typeface="Times New Roman" pitchFamily="18" charset="0"/>
                <a:cs typeface="Times New Roman" pitchFamily="18" charset="0"/>
              </a:rPr>
              <a:t>.” </a:t>
            </a:r>
          </a:p>
        </p:txBody>
      </p:sp>
    </p:spTree>
    <p:extLst>
      <p:ext uri="{BB962C8B-B14F-4D97-AF65-F5344CB8AC3E}">
        <p14:creationId xmlns:p14="http://schemas.microsoft.com/office/powerpoint/2010/main" val="2465334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2 İçerik Yer Tutucusu"/>
          <p:cNvSpPr>
            <a:spLocks noGrp="1"/>
          </p:cNvSpPr>
          <p:nvPr>
            <p:ph idx="1"/>
          </p:nvPr>
        </p:nvSpPr>
        <p:spPr>
          <a:xfrm>
            <a:off x="395288" y="188913"/>
            <a:ext cx="5040312" cy="5937250"/>
          </a:xfrm>
        </p:spPr>
        <p:txBody>
          <a:bodyPr/>
          <a:lstStyle/>
          <a:p>
            <a:pPr eaLnBrk="1" hangingPunct="1">
              <a:buFont typeface="Arial" charset="0"/>
              <a:buNone/>
            </a:pPr>
            <a:r>
              <a:rPr lang="tr-TR" sz="2300" b="1" dirty="0">
                <a:latin typeface="Times New Roman" pitchFamily="18" charset="0"/>
                <a:cs typeface="Times New Roman" pitchFamily="18" charset="0"/>
              </a:rPr>
              <a:t>İhtilâl: </a:t>
            </a:r>
          </a:p>
          <a:p>
            <a:pPr eaLnBrk="1" hangingPunct="1">
              <a:buFont typeface="Arial" charset="0"/>
              <a:buNone/>
            </a:pPr>
            <a:r>
              <a:rPr lang="tr-TR" sz="2300" dirty="0">
                <a:latin typeface="Times New Roman" pitchFamily="18" charset="0"/>
                <a:cs typeface="Times New Roman" pitchFamily="18" charset="0"/>
              </a:rPr>
              <a:t>Arapçadan </a:t>
            </a:r>
            <a:r>
              <a:rPr lang="tr-TR" sz="2300" dirty="0" err="1">
                <a:latin typeface="Times New Roman" pitchFamily="18" charset="0"/>
                <a:cs typeface="Times New Roman" pitchFamily="18" charset="0"/>
              </a:rPr>
              <a:t>Türkçe’ye</a:t>
            </a:r>
            <a:r>
              <a:rPr lang="tr-TR" sz="2300" dirty="0">
                <a:latin typeface="Times New Roman" pitchFamily="18" charset="0"/>
                <a:cs typeface="Times New Roman" pitchFamily="18" charset="0"/>
              </a:rPr>
              <a:t> giren ihtilâl kelimesi “halel” kökünden türemiştir. Kelime anlamı “</a:t>
            </a:r>
            <a:r>
              <a:rPr lang="tr-TR" sz="2300" i="1" dirty="0">
                <a:latin typeface="Times New Roman" pitchFamily="18" charset="0"/>
                <a:cs typeface="Times New Roman" pitchFamily="18" charset="0"/>
              </a:rPr>
              <a:t>bozuk, karışıklık, fesat, eksiklik</a:t>
            </a:r>
            <a:r>
              <a:rPr lang="tr-TR" sz="2300" dirty="0">
                <a:latin typeface="Times New Roman" pitchFamily="18" charset="0"/>
                <a:cs typeface="Times New Roman" pitchFamily="18" charset="0"/>
              </a:rPr>
              <a:t>” olup </a:t>
            </a:r>
            <a:r>
              <a:rPr lang="tr-TR" sz="2300" i="1" dirty="0">
                <a:latin typeface="Times New Roman" pitchFamily="18" charset="0"/>
                <a:cs typeface="Times New Roman" pitchFamily="18" charset="0"/>
              </a:rPr>
              <a:t>getirmek</a:t>
            </a:r>
            <a:r>
              <a:rPr lang="tr-TR" sz="2300" dirty="0">
                <a:latin typeface="Times New Roman" pitchFamily="18" charset="0"/>
                <a:cs typeface="Times New Roman" pitchFamily="18" charset="0"/>
              </a:rPr>
              <a:t> fiiliyle kullanılır. Bu durumda zarar vermek, bozmak anlamını içererek “yıkıcı” bir içerik kazanır.</a:t>
            </a:r>
          </a:p>
          <a:p>
            <a:pPr eaLnBrk="1" hangingPunct="1">
              <a:buFont typeface="Arial" charset="0"/>
              <a:buNone/>
            </a:pPr>
            <a:r>
              <a:rPr lang="tr-TR" sz="2300" dirty="0">
                <a:latin typeface="Times New Roman" pitchFamily="18" charset="0"/>
                <a:cs typeface="Times New Roman" pitchFamily="18" charset="0"/>
              </a:rPr>
              <a:t>Kavram olarak İhtilâl: Yasalara aykırı bir biçimde bir devletin idari, sosyal ve ekonomik katmanlarını yahut yönetim biçimini kuvvet yoluyla değiştirmek amacıyla başlatılan </a:t>
            </a:r>
            <a:r>
              <a:rPr lang="tr-TR" sz="2300" u="sng" dirty="0">
                <a:latin typeface="Times New Roman" pitchFamily="18" charset="0"/>
                <a:cs typeface="Times New Roman" pitchFamily="18" charset="0"/>
              </a:rPr>
              <a:t>halk hareketidir</a:t>
            </a:r>
            <a:r>
              <a:rPr lang="tr-TR" sz="2300" dirty="0">
                <a:latin typeface="Times New Roman" pitchFamily="18" charset="0"/>
                <a:cs typeface="Times New Roman" pitchFamily="18" charset="0"/>
              </a:rPr>
              <a:t>.</a:t>
            </a:r>
          </a:p>
          <a:p>
            <a:pPr eaLnBrk="1" hangingPunct="1">
              <a:buFont typeface="Arial" charset="0"/>
              <a:buNone/>
            </a:pPr>
            <a:r>
              <a:rPr lang="tr-TR" sz="2300" dirty="0">
                <a:latin typeface="Times New Roman" pitchFamily="18" charset="0"/>
                <a:cs typeface="Times New Roman" pitchFamily="18" charset="0"/>
              </a:rPr>
              <a:t>İhtilâl mevcut düzeni yıkmayı amaçlarken bunu modern bir yapıyı tesis etmeyi amaçlamak için yapmaz.  </a:t>
            </a:r>
          </a:p>
        </p:txBody>
      </p:sp>
      <p:pic>
        <p:nvPicPr>
          <p:cNvPr id="8195" name="Picture 4" descr="fransız ihtilali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557338"/>
            <a:ext cx="38100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Dikdörtgen"/>
          <p:cNvSpPr/>
          <p:nvPr/>
        </p:nvSpPr>
        <p:spPr>
          <a:xfrm>
            <a:off x="5580063" y="4292600"/>
            <a:ext cx="3384550"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2400" b="1" dirty="0">
                <a:solidFill>
                  <a:srgbClr val="FF0000"/>
                </a:solidFill>
              </a:rPr>
              <a:t>Fransız </a:t>
            </a:r>
            <a:r>
              <a:rPr lang="tr-TR" sz="2400" b="1" dirty="0" err="1">
                <a:solidFill>
                  <a:srgbClr val="FF0000"/>
                </a:solidFill>
              </a:rPr>
              <a:t>İhtilâli</a:t>
            </a:r>
            <a:endParaRPr lang="tr-TR" sz="2400" b="1" dirty="0">
              <a:solidFill>
                <a:srgbClr val="FF0000"/>
              </a:solidFill>
            </a:endParaRPr>
          </a:p>
        </p:txBody>
      </p:sp>
    </p:spTree>
    <p:extLst>
      <p:ext uri="{BB962C8B-B14F-4D97-AF65-F5344CB8AC3E}">
        <p14:creationId xmlns:p14="http://schemas.microsoft.com/office/powerpoint/2010/main" val="2915674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0" y="260350"/>
            <a:ext cx="4859338" cy="6264275"/>
          </a:xfrm>
        </p:spPr>
        <p:txBody>
          <a:bodyPr rtlCol="0">
            <a:normAutofit fontScale="85000" lnSpcReduction="20000"/>
          </a:bodyPr>
          <a:lstStyle/>
          <a:p>
            <a:pPr eaLnBrk="1" fontAlgn="auto" hangingPunct="1">
              <a:spcAft>
                <a:spcPts val="0"/>
              </a:spcAft>
              <a:buFont typeface="Arial" pitchFamily="34" charset="0"/>
              <a:buNone/>
              <a:defRPr/>
            </a:pPr>
            <a:r>
              <a:rPr lang="tr-TR" b="1" dirty="0"/>
              <a:t>Darbe/Hükümet Darbesi:</a:t>
            </a:r>
          </a:p>
          <a:p>
            <a:pPr eaLnBrk="1" fontAlgn="auto" hangingPunct="1">
              <a:spcAft>
                <a:spcPts val="0"/>
              </a:spcAft>
              <a:buFont typeface="Arial" pitchFamily="34" charset="0"/>
              <a:buNone/>
              <a:defRPr/>
            </a:pPr>
            <a:r>
              <a:rPr lang="tr-TR" dirty="0"/>
              <a:t>Vuruş, çarpış anlamına gelen darbe, yönetime/iktidara karşı yapıldığı için “hükümet darbesi” olarak da adlandırılır. Yasadışı yöntemlerle bir ülkedeki unsurlar tarafından mevcut yönetimin zor kullanılarak birden bire ele geçirilmesini ifade eder. Bu, ülkenin silahlı kuvvetleri ya da muhalif siyasi gruplar tarafından gerçekleştirilir (27 Mayıs 1960, 12 Eylül 1980). Yine Silahlı kuvvetler içinde bir grubun gerçekleştirmeye çalıştığı 15 Temmuz 2016 Darbe Girişimi.</a:t>
            </a:r>
          </a:p>
        </p:txBody>
      </p:sp>
      <p:pic>
        <p:nvPicPr>
          <p:cNvPr id="9219" name="Picture 6" descr="İlgili res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908050"/>
            <a:ext cx="37719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89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9512" y="0"/>
            <a:ext cx="8964488" cy="6858000"/>
          </a:xfrm>
        </p:spPr>
        <p:txBody>
          <a:bodyPr rtlCol="0">
            <a:prstTxWarp prst="textButtonPour">
              <a:avLst/>
            </a:prstTxWarp>
            <a:normAutofit/>
            <a:scene3d>
              <a:camera prst="orthographicFront"/>
              <a:lightRig rig="threePt" dir="t"/>
            </a:scene3d>
            <a:sp3d extrusionH="57150">
              <a:bevelT w="38100" h="38100" prst="angle"/>
            </a:sp3d>
          </a:bodyPr>
          <a:lstStyle/>
          <a:p>
            <a:pPr fontAlgn="auto">
              <a:spcAft>
                <a:spcPts val="0"/>
              </a:spcAft>
              <a:defRPr/>
            </a:pPr>
            <a:r>
              <a:rPr lang="tr-TR" dirty="0">
                <a:solidFill>
                  <a:srgbClr val="FF0000"/>
                </a:solidFill>
              </a:rPr>
              <a:t>ATATÜRK İLKELERİ VE İNKILÂP TARİHİ</a:t>
            </a:r>
          </a:p>
        </p:txBody>
      </p:sp>
      <p:pic>
        <p:nvPicPr>
          <p:cNvPr id="1026" name="Picture 2"/>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843808" y="2572433"/>
            <a:ext cx="3744416" cy="4285567"/>
          </a:xfrm>
          <a:prstGeom prst="rect">
            <a:avLst/>
          </a:prstGeom>
          <a:noFill/>
          <a:ln w="9525">
            <a:noFill/>
            <a:miter lim="800000"/>
            <a:headEnd/>
            <a:tailEnd/>
          </a:ln>
        </p:spPr>
      </p:pic>
    </p:spTree>
    <p:extLst>
      <p:ext uri="{BB962C8B-B14F-4D97-AF65-F5344CB8AC3E}">
        <p14:creationId xmlns:p14="http://schemas.microsoft.com/office/powerpoint/2010/main" val="217772338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2 İçerik Yer Tutucusu"/>
          <p:cNvSpPr>
            <a:spLocks noGrp="1"/>
          </p:cNvSpPr>
          <p:nvPr>
            <p:ph idx="1"/>
          </p:nvPr>
        </p:nvSpPr>
        <p:spPr>
          <a:xfrm>
            <a:off x="468313" y="404813"/>
            <a:ext cx="5040312" cy="5821362"/>
          </a:xfrm>
        </p:spPr>
        <p:txBody>
          <a:bodyPr/>
          <a:lstStyle/>
          <a:p>
            <a:pPr eaLnBrk="1" hangingPunct="1">
              <a:buFont typeface="Arial" charset="0"/>
              <a:buNone/>
            </a:pPr>
            <a:r>
              <a:rPr lang="tr-TR" b="1" dirty="0"/>
              <a:t>İsyan</a:t>
            </a:r>
            <a:r>
              <a:rPr lang="tr-TR" dirty="0"/>
              <a:t> </a:t>
            </a:r>
            <a:r>
              <a:rPr lang="tr-TR" b="1" dirty="0"/>
              <a:t>(Ayaklanma, başkaldırı): </a:t>
            </a:r>
          </a:p>
          <a:p>
            <a:pPr eaLnBrk="1" hangingPunct="1">
              <a:buFont typeface="Arial" charset="0"/>
              <a:buNone/>
            </a:pPr>
            <a:r>
              <a:rPr lang="tr-TR" dirty="0"/>
              <a:t>Bir grup ya da örgütün belli amaç ve hedefini gerçekleştirmek için düzene başkaldırıdır.</a:t>
            </a:r>
          </a:p>
          <a:p>
            <a:pPr eaLnBrk="1" hangingPunct="1">
              <a:buFont typeface="Arial" charset="0"/>
              <a:buNone/>
            </a:pPr>
            <a:endParaRPr lang="tr-TR" dirty="0"/>
          </a:p>
        </p:txBody>
      </p:sp>
      <p:pic>
        <p:nvPicPr>
          <p:cNvPr id="10243" name="Picture 5" descr="yeniçeri ayaklanma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1268413"/>
            <a:ext cx="32877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Dikdörtgen"/>
          <p:cNvSpPr/>
          <p:nvPr/>
        </p:nvSpPr>
        <p:spPr>
          <a:xfrm>
            <a:off x="5219700" y="3716338"/>
            <a:ext cx="3240088"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solidFill>
                  <a:prstClr val="white"/>
                </a:solidFill>
              </a:rPr>
              <a:t>Osmanlı Devleti’nde Celali isyanları</a:t>
            </a:r>
          </a:p>
        </p:txBody>
      </p:sp>
    </p:spTree>
    <p:extLst>
      <p:ext uri="{BB962C8B-B14F-4D97-AF65-F5344CB8AC3E}">
        <p14:creationId xmlns:p14="http://schemas.microsoft.com/office/powerpoint/2010/main" val="656008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2 İçerik Yer Tutucusu"/>
          <p:cNvSpPr>
            <a:spLocks noGrp="1"/>
          </p:cNvSpPr>
          <p:nvPr>
            <p:ph idx="1"/>
          </p:nvPr>
        </p:nvSpPr>
        <p:spPr>
          <a:xfrm>
            <a:off x="250825" y="476250"/>
            <a:ext cx="8713788" cy="6048375"/>
          </a:xfrm>
        </p:spPr>
        <p:txBody>
          <a:bodyPr/>
          <a:lstStyle/>
          <a:p>
            <a:pPr eaLnBrk="1" hangingPunct="1">
              <a:buFont typeface="Arial" charset="0"/>
              <a:buNone/>
            </a:pPr>
            <a:r>
              <a:rPr lang="tr-TR" b="1" dirty="0">
                <a:latin typeface="Times New Roman" pitchFamily="18" charset="0"/>
                <a:cs typeface="Times New Roman" pitchFamily="18" charset="0"/>
              </a:rPr>
              <a:t>Devrim: </a:t>
            </a:r>
          </a:p>
          <a:p>
            <a:pPr eaLnBrk="1" hangingPunct="1">
              <a:buFont typeface="Arial" charset="0"/>
              <a:buNone/>
            </a:pPr>
            <a:r>
              <a:rPr lang="tr-TR" dirty="0">
                <a:latin typeface="Times New Roman" pitchFamily="18" charset="0"/>
                <a:cs typeface="Times New Roman" pitchFamily="18" charset="0"/>
              </a:rPr>
              <a:t>“Devirmek” fiilinden ortaya çıkan devrim kelimesi, 1960’lardan sonra çeşitli akımların sonucu olarak politik bir amaçla kullanılmıştır. İnkılâp anlamında kullanılsa da, “düzeni yıkmayı” (ancak yerine çağdaş bir yapı getirmeyi amaçlamamaktadır) amaçladığı için kavram olarak daha ziyade ihtilâl kelimesine karşılık gelmektedir. Devrim kavramının ihtilâl ve inkılâbı içinde barındıran –inkılâp kelimesinden daha kapsamlı- bir kavram olarak tanımlayan tarihçiler de mevcuttur.</a:t>
            </a:r>
          </a:p>
        </p:txBody>
      </p:sp>
    </p:spTree>
    <p:extLst>
      <p:ext uri="{BB962C8B-B14F-4D97-AF65-F5344CB8AC3E}">
        <p14:creationId xmlns:p14="http://schemas.microsoft.com/office/powerpoint/2010/main" val="2244869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2 İçerik Yer Tutucusu"/>
          <p:cNvSpPr>
            <a:spLocks noGrp="1"/>
          </p:cNvSpPr>
          <p:nvPr>
            <p:ph idx="1"/>
          </p:nvPr>
        </p:nvSpPr>
        <p:spPr>
          <a:xfrm>
            <a:off x="395536" y="476672"/>
            <a:ext cx="8147050" cy="3024336"/>
          </a:xfrm>
        </p:spPr>
        <p:txBody>
          <a:bodyPr/>
          <a:lstStyle/>
          <a:p>
            <a:pPr eaLnBrk="1" hangingPunct="1">
              <a:buFont typeface="Arial" charset="0"/>
              <a:buNone/>
            </a:pPr>
            <a:r>
              <a:rPr lang="tr-TR" b="1" dirty="0"/>
              <a:t>Evrim: </a:t>
            </a:r>
          </a:p>
          <a:p>
            <a:pPr eaLnBrk="1" hangingPunct="1">
              <a:buFont typeface="Arial" charset="0"/>
              <a:buNone/>
            </a:pPr>
            <a:r>
              <a:rPr lang="tr-TR" dirty="0">
                <a:latin typeface="Times New Roman" pitchFamily="18" charset="0"/>
                <a:cs typeface="Times New Roman" pitchFamily="18" charset="0"/>
              </a:rPr>
              <a:t>Uzun bir zaman diliminde kendi kendine gerçekleşen değişim anlamı taşır. Arapçadan dilimize giren “tekamül” kelimesinin eş anlamlısıdır.</a:t>
            </a:r>
          </a:p>
          <a:p>
            <a:pPr eaLnBrk="1" hangingPunct="1">
              <a:buFont typeface="Arial" charset="0"/>
              <a:buNone/>
            </a:pPr>
            <a:endParaRPr lang="tr-TR" dirty="0">
              <a:latin typeface="Times New Roman" pitchFamily="18" charset="0"/>
              <a:cs typeface="Times New Roman" pitchFamily="18" charset="0"/>
            </a:endParaRPr>
          </a:p>
          <a:p>
            <a:pPr eaLnBrk="1" hangingPunct="1">
              <a:buFont typeface="Arial" charset="0"/>
              <a:buNone/>
            </a:pPr>
            <a:endParaRPr lang="tr-TR" dirty="0">
              <a:latin typeface="Times New Roman" pitchFamily="18" charset="0"/>
              <a:cs typeface="Times New Roman" pitchFamily="18" charset="0"/>
            </a:endParaRPr>
          </a:p>
          <a:p>
            <a:pPr lvl="0" algn="just" eaLnBrk="1" hangingPunct="1">
              <a:buBlip>
                <a:blip r:embed="rId2"/>
              </a:buBlip>
            </a:pPr>
            <a:r>
              <a:rPr lang="tr-TR" sz="2400" dirty="0">
                <a:solidFill>
                  <a:srgbClr val="254061"/>
                </a:solidFill>
              </a:rPr>
              <a:t>Mustafa Kemal Atatürk bu iki modelden, Fransız modelini tercih etmiştir.</a:t>
            </a:r>
          </a:p>
          <a:p>
            <a:pPr lvl="0" algn="just" eaLnBrk="1" hangingPunct="1">
              <a:buBlip>
                <a:blip r:embed="rId2"/>
              </a:buBlip>
            </a:pPr>
            <a:r>
              <a:rPr lang="tr-TR" sz="2400" dirty="0">
                <a:solidFill>
                  <a:srgbClr val="254061"/>
                </a:solidFill>
              </a:rPr>
              <a:t>Haziran 1918’de </a:t>
            </a:r>
            <a:r>
              <a:rPr lang="tr-TR" sz="2400" dirty="0" err="1">
                <a:solidFill>
                  <a:srgbClr val="254061"/>
                </a:solidFill>
              </a:rPr>
              <a:t>Karlsbad’daki</a:t>
            </a:r>
            <a:r>
              <a:rPr lang="tr-TR" sz="2400" dirty="0">
                <a:solidFill>
                  <a:srgbClr val="254061"/>
                </a:solidFill>
              </a:rPr>
              <a:t> günlüğüne şunları yazmıştır:</a:t>
            </a:r>
          </a:p>
          <a:p>
            <a:pPr lvl="0" algn="just" eaLnBrk="1" hangingPunct="1">
              <a:buNone/>
            </a:pPr>
            <a:r>
              <a:rPr lang="tr-TR" sz="2400" dirty="0">
                <a:solidFill>
                  <a:srgbClr val="254061"/>
                </a:solidFill>
              </a:rPr>
              <a:t>	</a:t>
            </a:r>
            <a:r>
              <a:rPr lang="tr-TR" sz="2400" dirty="0">
                <a:solidFill>
                  <a:srgbClr val="FF0000"/>
                </a:solidFill>
              </a:rPr>
              <a:t>“Günün birinde elime bir fırsat geçerse toplumsal hayatta ihtiyaç duyduğumuz dönüşümü bir çırpıda gerçekleştireceğim.” </a:t>
            </a:r>
          </a:p>
          <a:p>
            <a:pPr eaLnBrk="1" hangingPunct="1">
              <a:buFont typeface="Arial" charset="0"/>
              <a:buNone/>
            </a:pPr>
            <a:endParaRPr lang="tr-TR" dirty="0">
              <a:latin typeface="Times New Roman" pitchFamily="18" charset="0"/>
              <a:cs typeface="Times New Roman" pitchFamily="18" charset="0"/>
            </a:endParaRP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2" y="3156526"/>
            <a:ext cx="949166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8702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İçerik Yer Tutucusu"/>
          <p:cNvSpPr>
            <a:spLocks noGrp="1"/>
          </p:cNvSpPr>
          <p:nvPr>
            <p:ph idx="1"/>
          </p:nvPr>
        </p:nvSpPr>
        <p:spPr>
          <a:xfrm>
            <a:off x="468313" y="1052513"/>
            <a:ext cx="8218487" cy="5073650"/>
          </a:xfrm>
        </p:spPr>
        <p:txBody>
          <a:bodyPr/>
          <a:lstStyle/>
          <a:p>
            <a:pPr eaLnBrk="1" hangingPunct="1">
              <a:buFont typeface="Arial" charset="0"/>
              <a:buNone/>
            </a:pPr>
            <a:r>
              <a:rPr lang="tr-TR" b="1" dirty="0">
                <a:latin typeface="Times New Roman" pitchFamily="18" charset="0"/>
                <a:cs typeface="Times New Roman" pitchFamily="18" charset="0"/>
              </a:rPr>
              <a:t>Islahat: </a:t>
            </a:r>
          </a:p>
          <a:p>
            <a:pPr eaLnBrk="1" hangingPunct="1">
              <a:buFont typeface="Arial" charset="0"/>
              <a:buNone/>
            </a:pPr>
            <a:r>
              <a:rPr lang="tr-TR" dirty="0">
                <a:latin typeface="Times New Roman" pitchFamily="18" charset="0"/>
                <a:cs typeface="Times New Roman" pitchFamily="18" charset="0"/>
              </a:rPr>
              <a:t>Kanunlara uygun olarak, toplumda zorla değil, </a:t>
            </a:r>
            <a:r>
              <a:rPr lang="tr-TR" u="sng" dirty="0">
                <a:latin typeface="Times New Roman" pitchFamily="18" charset="0"/>
                <a:cs typeface="Times New Roman" pitchFamily="18" charset="0"/>
              </a:rPr>
              <a:t>ikna yoluyla yapılan </a:t>
            </a:r>
            <a:r>
              <a:rPr lang="tr-TR" i="1" dirty="0">
                <a:latin typeface="Times New Roman" pitchFamily="18" charset="0"/>
                <a:cs typeface="Times New Roman" pitchFamily="18" charset="0"/>
              </a:rPr>
              <a:t>iyileştirme</a:t>
            </a:r>
            <a:r>
              <a:rPr lang="tr-TR" dirty="0">
                <a:latin typeface="Times New Roman" pitchFamily="18" charset="0"/>
                <a:cs typeface="Times New Roman" pitchFamily="18" charset="0"/>
              </a:rPr>
              <a:t> ya da </a:t>
            </a:r>
            <a:r>
              <a:rPr lang="tr-TR" i="1" dirty="0">
                <a:latin typeface="Times New Roman" pitchFamily="18" charset="0"/>
                <a:cs typeface="Times New Roman" pitchFamily="18" charset="0"/>
              </a:rPr>
              <a:t>düzenlemeler</a:t>
            </a:r>
            <a:r>
              <a:rPr lang="tr-TR" dirty="0">
                <a:latin typeface="Times New Roman" pitchFamily="18" charset="0"/>
                <a:cs typeface="Times New Roman" pitchFamily="18" charset="0"/>
              </a:rPr>
              <a:t> verilen addır. Islahatın batı dillerindeki karşılığı reformdur. </a:t>
            </a:r>
            <a:r>
              <a:rPr lang="tr-TR" b="1" dirty="0">
                <a:latin typeface="Times New Roman" pitchFamily="18" charset="0"/>
                <a:cs typeface="Times New Roman" pitchFamily="18" charset="0"/>
              </a:rPr>
              <a:t>Reform</a:t>
            </a:r>
            <a:r>
              <a:rPr lang="tr-TR" dirty="0">
                <a:latin typeface="Times New Roman" pitchFamily="18" charset="0"/>
                <a:cs typeface="Times New Roman" pitchFamily="18" charset="0"/>
              </a:rPr>
              <a:t> kelimesi, şekil, biçim, tarz anlamına gelen “form” kelimesinin başına –re ekinin getirilmesiyle oluşmuştur. Yeniden </a:t>
            </a:r>
            <a:r>
              <a:rPr lang="tr-TR" dirty="0" err="1">
                <a:latin typeface="Times New Roman" pitchFamily="18" charset="0"/>
                <a:cs typeface="Times New Roman" pitchFamily="18" charset="0"/>
              </a:rPr>
              <a:t>forme</a:t>
            </a:r>
            <a:r>
              <a:rPr lang="tr-TR" dirty="0">
                <a:latin typeface="Times New Roman" pitchFamily="18" charset="0"/>
                <a:cs typeface="Times New Roman" pitchFamily="18" charset="0"/>
              </a:rPr>
              <a:t> etmek, biçimlendirmek, şekillendirmek anlamını içerir. </a:t>
            </a:r>
          </a:p>
        </p:txBody>
      </p:sp>
    </p:spTree>
    <p:extLst>
      <p:ext uri="{BB962C8B-B14F-4D97-AF65-F5344CB8AC3E}">
        <p14:creationId xmlns:p14="http://schemas.microsoft.com/office/powerpoint/2010/main" val="845381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288" y="404664"/>
            <a:ext cx="5400848" cy="5976664"/>
          </a:xfrm>
        </p:spPr>
        <p:txBody>
          <a:bodyPr rtlCol="0">
            <a:normAutofit fontScale="77500" lnSpcReduction="20000"/>
          </a:bodyPr>
          <a:lstStyle/>
          <a:p>
            <a:pPr eaLnBrk="1" fontAlgn="auto" hangingPunct="1">
              <a:spcAft>
                <a:spcPts val="0"/>
              </a:spcAft>
              <a:buFont typeface="Arial" pitchFamily="34" charset="0"/>
              <a:buNone/>
              <a:defRPr/>
            </a:pPr>
            <a:r>
              <a:rPr lang="tr-TR" b="1" dirty="0">
                <a:latin typeface="Times New Roman" pitchFamily="18" charset="0"/>
                <a:cs typeface="Times New Roman" pitchFamily="18" charset="0"/>
              </a:rPr>
              <a:t>İstiklâl, </a:t>
            </a:r>
            <a:r>
              <a:rPr lang="tr-TR" dirty="0">
                <a:latin typeface="Times New Roman" pitchFamily="18" charset="0"/>
                <a:cs typeface="Times New Roman" pitchFamily="18" charset="0"/>
              </a:rPr>
              <a:t>Türkçedeki karşılığı bağımsızlık olup  Kendi başına olmak, kimseye bağlı olmamak, müstakil olmak anlamı taşır. </a:t>
            </a:r>
          </a:p>
          <a:p>
            <a:pPr eaLnBrk="1" fontAlgn="auto" hangingPunct="1">
              <a:spcAft>
                <a:spcPts val="0"/>
              </a:spcAft>
              <a:buFont typeface="Arial" pitchFamily="34" charset="0"/>
              <a:buNone/>
              <a:defRPr/>
            </a:pPr>
            <a:endParaRPr lang="tr-TR" b="1" dirty="0">
              <a:latin typeface="Times New Roman" pitchFamily="18" charset="0"/>
              <a:cs typeface="Times New Roman" pitchFamily="18" charset="0"/>
            </a:endParaRPr>
          </a:p>
          <a:p>
            <a:pPr eaLnBrk="1" fontAlgn="auto" hangingPunct="1">
              <a:spcAft>
                <a:spcPts val="0"/>
              </a:spcAft>
              <a:buFont typeface="Arial" pitchFamily="34" charset="0"/>
              <a:buNone/>
              <a:defRPr/>
            </a:pPr>
            <a:r>
              <a:rPr lang="tr-TR" b="1" dirty="0">
                <a:latin typeface="Times New Roman" pitchFamily="18" charset="0"/>
                <a:cs typeface="Times New Roman" pitchFamily="18" charset="0"/>
              </a:rPr>
              <a:t>İstiklâl Savaşı: </a:t>
            </a:r>
            <a:r>
              <a:rPr lang="tr-TR" dirty="0">
                <a:latin typeface="Times New Roman" pitchFamily="18" charset="0"/>
                <a:cs typeface="Times New Roman" pitchFamily="18" charset="0"/>
              </a:rPr>
              <a:t>Atatürk’ün önderliğinde Türk ulusunun 1919-1922 arasında işgal edilen topraklarını düşmandan kurtarmak için verdiği silahlı mücadele dönemine verilen isimdir. Bu terim Anadolu’da verilen mücadelenin 1926 yılında resmî </a:t>
            </a:r>
            <a:r>
              <a:rPr lang="tr-TR" u="sng" dirty="0">
                <a:latin typeface="Times New Roman" pitchFamily="18" charset="0"/>
                <a:cs typeface="Times New Roman" pitchFamily="18" charset="0"/>
              </a:rPr>
              <a:t>tanımlamasıdır. </a:t>
            </a:r>
            <a:r>
              <a:rPr lang="tr-TR" dirty="0">
                <a:latin typeface="Times New Roman" pitchFamily="18" charset="0"/>
                <a:cs typeface="Times New Roman" pitchFamily="18" charset="0"/>
              </a:rPr>
              <a:t>Türk İstiklâl Savaşı’nın iki yönü vardır:1-Yabancı güçleri yok sayarak işgali sonlandırmak, 2-Osmanlı yönetimini tanımayarak yeni bir devlet gücü yaratmak. </a:t>
            </a:r>
          </a:p>
        </p:txBody>
      </p:sp>
      <p:pic>
        <p:nvPicPr>
          <p:cNvPr id="4" name="Picture 7" descr="ataturk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2766" y="1196752"/>
            <a:ext cx="3013713" cy="338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4607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2 İçerik Yer Tutucusu"/>
          <p:cNvSpPr>
            <a:spLocks noGrp="1"/>
          </p:cNvSpPr>
          <p:nvPr>
            <p:ph idx="1"/>
          </p:nvPr>
        </p:nvSpPr>
        <p:spPr>
          <a:xfrm>
            <a:off x="179388" y="188913"/>
            <a:ext cx="5111750" cy="5792787"/>
          </a:xfrm>
        </p:spPr>
        <p:txBody>
          <a:bodyPr/>
          <a:lstStyle/>
          <a:p>
            <a:pPr eaLnBrk="1" hangingPunct="1">
              <a:buFont typeface="Arial" charset="0"/>
              <a:buNone/>
            </a:pPr>
            <a:r>
              <a:rPr lang="tr-TR" sz="2800" b="1" dirty="0" err="1">
                <a:latin typeface="Times New Roman" pitchFamily="18" charset="0"/>
                <a:cs typeface="Times New Roman" pitchFamily="18" charset="0"/>
              </a:rPr>
              <a:t>Kuvâ-yı</a:t>
            </a:r>
            <a:r>
              <a:rPr lang="tr-TR" sz="2800" b="1" dirty="0">
                <a:latin typeface="Times New Roman" pitchFamily="18" charset="0"/>
                <a:cs typeface="Times New Roman" pitchFamily="18" charset="0"/>
              </a:rPr>
              <a:t> Milliye: </a:t>
            </a:r>
          </a:p>
          <a:p>
            <a:pPr eaLnBrk="1" hangingPunct="1">
              <a:buFont typeface="Arial" charset="0"/>
              <a:buNone/>
            </a:pPr>
            <a:endParaRPr lang="tr-TR" sz="2800" b="1" dirty="0">
              <a:latin typeface="Times New Roman" pitchFamily="18" charset="0"/>
              <a:cs typeface="Times New Roman" pitchFamily="18" charset="0"/>
            </a:endParaRPr>
          </a:p>
          <a:p>
            <a:pPr eaLnBrk="1" hangingPunct="1">
              <a:buFont typeface="Arial" charset="0"/>
              <a:buNone/>
            </a:pPr>
            <a:r>
              <a:rPr lang="tr-TR" sz="2800" dirty="0">
                <a:latin typeface="Times New Roman" pitchFamily="18" charset="0"/>
                <a:cs typeface="Times New Roman" pitchFamily="18" charset="0"/>
              </a:rPr>
              <a:t>Kelime anlamı “</a:t>
            </a:r>
            <a:r>
              <a:rPr lang="tr-TR" sz="2800" i="1" dirty="0">
                <a:latin typeface="Times New Roman" pitchFamily="18" charset="0"/>
                <a:cs typeface="Times New Roman" pitchFamily="18" charset="0"/>
              </a:rPr>
              <a:t>millî kuvvetler</a:t>
            </a:r>
            <a:r>
              <a:rPr lang="tr-TR" sz="2800" dirty="0">
                <a:latin typeface="Times New Roman" pitchFamily="18" charset="0"/>
                <a:cs typeface="Times New Roman" pitchFamily="18" charset="0"/>
              </a:rPr>
              <a:t>” demek olup işgallere karşı mücadele eden </a:t>
            </a:r>
            <a:r>
              <a:rPr lang="tr-TR" sz="2800" u="sng" dirty="0">
                <a:latin typeface="Times New Roman" pitchFamily="18" charset="0"/>
                <a:cs typeface="Times New Roman" pitchFamily="18" charset="0"/>
              </a:rPr>
              <a:t>yerel direniş örgütleri</a:t>
            </a:r>
            <a:r>
              <a:rPr lang="tr-TR" sz="2800" dirty="0">
                <a:latin typeface="Times New Roman" pitchFamily="18" charset="0"/>
                <a:cs typeface="Times New Roman" pitchFamily="18" charset="0"/>
              </a:rPr>
              <a:t>dir. Milli Mücadele sırasında milis kuvvetleri, müdafaa-i hukuk cemiyetleri şeklinde teşkilatlanmışlardır. </a:t>
            </a:r>
            <a:r>
              <a:rPr lang="tr-TR" sz="2800" b="1" dirty="0">
                <a:latin typeface="Times New Roman" pitchFamily="18" charset="0"/>
                <a:cs typeface="Times New Roman" pitchFamily="18" charset="0"/>
              </a:rPr>
              <a:t>Geniş anlamda işgallere karşı cephede ve cephe gerisinde mücadele eden bütün vatanseverleri ifade etmiştir</a:t>
            </a:r>
            <a:r>
              <a:rPr lang="tr-TR" sz="2800" dirty="0">
                <a:latin typeface="Times New Roman" pitchFamily="18" charset="0"/>
                <a:cs typeface="Times New Roman" pitchFamily="18" charset="0"/>
              </a:rPr>
              <a:t>.  </a:t>
            </a:r>
          </a:p>
        </p:txBody>
      </p:sp>
      <p:pic>
        <p:nvPicPr>
          <p:cNvPr id="15363" name="Picture 4" descr="İlgili res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2575" y="0"/>
            <a:ext cx="3409950"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6" descr="Kuva-yi Milliye nedi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3429000"/>
            <a:ext cx="325596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Dikdörtgen"/>
          <p:cNvSpPr/>
          <p:nvPr/>
        </p:nvSpPr>
        <p:spPr>
          <a:xfrm>
            <a:off x="5364163" y="5949950"/>
            <a:ext cx="33845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2400" b="1" dirty="0" err="1">
                <a:solidFill>
                  <a:srgbClr val="FF0000"/>
                </a:solidFill>
              </a:rPr>
              <a:t>Kuvâ</a:t>
            </a:r>
            <a:r>
              <a:rPr lang="tr-TR" sz="2400" b="1" dirty="0">
                <a:solidFill>
                  <a:srgbClr val="FF0000"/>
                </a:solidFill>
              </a:rPr>
              <a:t>-</a:t>
            </a:r>
            <a:r>
              <a:rPr lang="tr-TR" sz="2400" b="1" dirty="0" err="1">
                <a:solidFill>
                  <a:srgbClr val="FF0000"/>
                </a:solidFill>
              </a:rPr>
              <a:t>yı</a:t>
            </a:r>
            <a:r>
              <a:rPr lang="tr-TR" sz="2400" b="1" dirty="0">
                <a:solidFill>
                  <a:srgbClr val="FF0000"/>
                </a:solidFill>
              </a:rPr>
              <a:t> </a:t>
            </a:r>
            <a:r>
              <a:rPr lang="tr-TR" sz="2400" b="1" dirty="0" err="1">
                <a:solidFill>
                  <a:srgbClr val="FF0000"/>
                </a:solidFill>
              </a:rPr>
              <a:t>Milliyeciler</a:t>
            </a:r>
            <a:endParaRPr lang="tr-TR" sz="2400" b="1" dirty="0">
              <a:solidFill>
                <a:srgbClr val="FF0000"/>
              </a:solidFill>
            </a:endParaRPr>
          </a:p>
        </p:txBody>
      </p:sp>
    </p:spTree>
    <p:extLst>
      <p:ext uri="{BB962C8B-B14F-4D97-AF65-F5344CB8AC3E}">
        <p14:creationId xmlns:p14="http://schemas.microsoft.com/office/powerpoint/2010/main" val="77859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bwMode="auto">
          <a:xfrm>
            <a:off x="684213" y="0"/>
            <a:ext cx="7473950" cy="43132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tr-TR" sz="2400" dirty="0">
                <a:solidFill>
                  <a:schemeClr val="accent2"/>
                </a:solidFill>
                <a:effectLst/>
              </a:rPr>
              <a:t>OSMANLI DEVLETİ’NİN GENEL YAPISI</a:t>
            </a:r>
          </a:p>
        </p:txBody>
      </p:sp>
      <p:sp>
        <p:nvSpPr>
          <p:cNvPr id="64514" name="Rectangle 3"/>
          <p:cNvSpPr>
            <a:spLocks noGrp="1"/>
          </p:cNvSpPr>
          <p:nvPr>
            <p:ph type="body" idx="1"/>
          </p:nvPr>
        </p:nvSpPr>
        <p:spPr>
          <a:xfrm>
            <a:off x="-30547" y="431329"/>
            <a:ext cx="8923027" cy="2925663"/>
          </a:xfrm>
        </p:spPr>
        <p:txBody>
          <a:bodyPr/>
          <a:lstStyle/>
          <a:p>
            <a:r>
              <a:rPr lang="tr-TR" dirty="0"/>
              <a:t>Osmanlı Devleti, XIII. yüzyılda yıkılmakta olan Selçuklu Devleti ile Bizans İmparatorluğu’nun sınırında kuruldu.</a:t>
            </a:r>
          </a:p>
          <a:p>
            <a:r>
              <a:rPr lang="tr-TR" dirty="0"/>
              <a:t>XVIII. Yüzyıla kadar Anadolu, Ortadoğu, Kuzey Afrika, Balkanlar ve Doğu Avrupa toprakları Osmanlı egemenliğine geçti.</a:t>
            </a:r>
          </a:p>
          <a:p>
            <a:r>
              <a:rPr lang="tr-TR" dirty="0"/>
              <a:t>Roma İmparatorluğu’ndan sonra bu topraklarda farklı inanç ve kültürlerin birlikteliği “Osmanlı Barışı” olarak anılmaktadır. </a:t>
            </a:r>
          </a:p>
          <a:p>
            <a:r>
              <a:rPr lang="tr-TR" dirty="0"/>
              <a:t>Osmanlı Barışı’nın temelinde adaleti ve hoş görüyü yönetiminin esası kabul etmesiydi.</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841" y="3356992"/>
            <a:ext cx="5883639" cy="350100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p:cNvSpPr>
          <p:nvPr>
            <p:ph type="body" idx="1"/>
          </p:nvPr>
        </p:nvSpPr>
        <p:spPr>
          <a:xfrm>
            <a:off x="395536" y="333375"/>
            <a:ext cx="8569077" cy="5615905"/>
          </a:xfrm>
        </p:spPr>
        <p:txBody>
          <a:bodyPr/>
          <a:lstStyle/>
          <a:p>
            <a:pPr>
              <a:lnSpc>
                <a:spcPct val="80000"/>
              </a:lnSpc>
            </a:pPr>
            <a:r>
              <a:rPr lang="tr-TR" sz="2800" dirty="0">
                <a:solidFill>
                  <a:schemeClr val="accent2"/>
                </a:solidFill>
              </a:rPr>
              <a:t>Osmanlık devleti siyasi ve hukuki bakımdan nasıl bir devletti?</a:t>
            </a:r>
            <a:r>
              <a:rPr lang="tr-TR" sz="2800" dirty="0"/>
              <a:t> </a:t>
            </a:r>
            <a:r>
              <a:rPr lang="tr-TR" sz="2800" dirty="0">
                <a:solidFill>
                  <a:schemeClr val="accent2"/>
                </a:solidFill>
              </a:rPr>
              <a:t>Teokratik mi, Feodal mı, Monarşi mi?</a:t>
            </a:r>
          </a:p>
          <a:p>
            <a:pPr>
              <a:lnSpc>
                <a:spcPct val="80000"/>
              </a:lnSpc>
            </a:pPr>
            <a:r>
              <a:rPr lang="tr-TR" sz="2800" dirty="0"/>
              <a:t>Osmanlı Devleti Klasik Dönemde (kuruluş ve yükseliş) </a:t>
            </a:r>
            <a:r>
              <a:rPr lang="tr-TR" sz="2800" dirty="0">
                <a:solidFill>
                  <a:schemeClr val="accent2"/>
                </a:solidFill>
              </a:rPr>
              <a:t>Siyasal anlayış ve kurumları itibariyle</a:t>
            </a:r>
            <a:r>
              <a:rPr lang="tr-TR" sz="2800" dirty="0"/>
              <a:t> kendinden önce kurulan Türk, Türk-Moğol, Türk-İslam, ve İslam devletlerinin geleneklerini geliştirerek devam ettirdi.</a:t>
            </a:r>
          </a:p>
          <a:p>
            <a:pPr>
              <a:lnSpc>
                <a:spcPct val="80000"/>
              </a:lnSpc>
            </a:pPr>
            <a:r>
              <a:rPr lang="tr-TR" sz="2800" dirty="0"/>
              <a:t>Devlet Başkanı; Osmanlı </a:t>
            </a:r>
            <a:r>
              <a:rPr lang="tr-TR" sz="2800" dirty="0" err="1"/>
              <a:t>Padişahı’nın</a:t>
            </a:r>
            <a:r>
              <a:rPr lang="tr-TR" sz="2800" dirty="0"/>
              <a:t> kuramsal olarak devletin  yönetilenleri ve yöneticileri üzerinde mutlak bir hakimiyeti vardı. Fatih döneminin tarihçisi Tursun Bey geleneksel siyasal anlayışı şu şekilde açıklamıştı:</a:t>
            </a:r>
          </a:p>
          <a:p>
            <a:pPr>
              <a:lnSpc>
                <a:spcPct val="80000"/>
              </a:lnSpc>
            </a:pPr>
            <a:r>
              <a:rPr lang="tr-TR" sz="2800" dirty="0">
                <a:solidFill>
                  <a:schemeClr val="tx1"/>
                </a:solidFill>
              </a:rPr>
              <a:t>“</a:t>
            </a:r>
            <a:r>
              <a:rPr lang="tr-TR" sz="2800" i="1" dirty="0">
                <a:solidFill>
                  <a:schemeClr val="tx1"/>
                </a:solidFill>
              </a:rPr>
              <a:t>Tanrı her devirde bir büyük padişah yetiştirir…ona güç ve yetki Verir…Tanrı, padişaha itaati, büyük küçük herkese farz kılmıştır…Zira padişah olmazsa kargaşalık doğar düzen bozulur.”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p:cNvSpPr>
          <p:nvPr>
            <p:ph type="body" idx="1"/>
          </p:nvPr>
        </p:nvSpPr>
        <p:spPr>
          <a:xfrm>
            <a:off x="323527" y="333375"/>
            <a:ext cx="8280921" cy="6047953"/>
          </a:xfrm>
        </p:spPr>
        <p:txBody>
          <a:bodyPr/>
          <a:lstStyle/>
          <a:p>
            <a:pPr>
              <a:lnSpc>
                <a:spcPct val="80000"/>
              </a:lnSpc>
            </a:pPr>
            <a:r>
              <a:rPr lang="tr-TR" sz="2000" dirty="0">
                <a:solidFill>
                  <a:schemeClr val="tx1"/>
                </a:solidFill>
              </a:rPr>
              <a:t>Osmanlı devleti, Batı hukukundan yararlanmaya başladığı 19. Yüzyıla kadar  daha ziyade özel hukuk alanında “şeriat” hukukunu, kamu hukuku alanında örfî hukuku uygularlardı. Ayrıca klasik dönemde fethedilen bölgelerin idaresinde söz konusu bölgede geçerli olan hukuku da bir süre icra eder, bölge halkını zaman içinde kendi sistemine alıştırırdı. Bu ısındırma politikasına «</a:t>
            </a:r>
            <a:r>
              <a:rPr lang="tr-TR" sz="2000" u="sng" dirty="0" err="1">
                <a:solidFill>
                  <a:schemeClr val="tx1"/>
                </a:solidFill>
              </a:rPr>
              <a:t>İstimalet</a:t>
            </a:r>
            <a:r>
              <a:rPr lang="tr-TR" sz="2000" u="sng" dirty="0">
                <a:solidFill>
                  <a:schemeClr val="tx1"/>
                </a:solidFill>
              </a:rPr>
              <a:t> politikası</a:t>
            </a:r>
            <a:r>
              <a:rPr lang="tr-TR" sz="2000" dirty="0">
                <a:solidFill>
                  <a:schemeClr val="tx1"/>
                </a:solidFill>
              </a:rPr>
              <a:t>» denir. Kamu hukuku alanında padişahın koymuş olduğu kurallar uygulanırdı ki, bu hukuk anlayışı insan aklının bir ürünü olarak Türklerin (ve Moğolların) Orta Asya’dan beri uygulayageldikleri, </a:t>
            </a:r>
            <a:r>
              <a:rPr lang="tr-TR" sz="2000" u="sng" dirty="0">
                <a:solidFill>
                  <a:schemeClr val="tx1"/>
                </a:solidFill>
              </a:rPr>
              <a:t>YASA/TÖRE</a:t>
            </a:r>
            <a:r>
              <a:rPr lang="tr-TR" sz="2000" dirty="0">
                <a:solidFill>
                  <a:schemeClr val="tx1"/>
                </a:solidFill>
              </a:rPr>
              <a:t> YAPMA geleneğinden başka bir şey değildi.  Bu nedenle Osmanlı devlet yönetimini tam olarak teokratik bir devlet yönetim biçimi olarak tanımlamak mümkün değildir. Pragmatik bir devlet yönetim biçimini belirleyen Osmanlı devlet adamları Tanzimat Fermanı ile birlikte Batı hukukundan yararlanmaya başlamıştır.</a:t>
            </a:r>
          </a:p>
          <a:p>
            <a:pPr>
              <a:lnSpc>
                <a:spcPct val="80000"/>
              </a:lnSpc>
            </a:pPr>
            <a:r>
              <a:rPr lang="tr-TR" sz="2000" dirty="0"/>
              <a:t>İleride görüleceği üzere 1876 </a:t>
            </a:r>
            <a:r>
              <a:rPr lang="tr-TR" sz="2000" dirty="0" err="1"/>
              <a:t>Kanûn</a:t>
            </a:r>
            <a:r>
              <a:rPr lang="tr-TR" sz="2000" dirty="0"/>
              <a:t>-u </a:t>
            </a:r>
            <a:r>
              <a:rPr lang="tr-TR" sz="2000"/>
              <a:t>Esasî’de</a:t>
            </a:r>
            <a:r>
              <a:rPr lang="tr-TR" sz="2000" dirty="0"/>
              <a:t> padişahın sahip olduğu egemenliğin kaynağı da değişmiştir.</a:t>
            </a:r>
            <a:r>
              <a:rPr lang="tr-TR" altLang="tr-TR" sz="2000" dirty="0">
                <a:latin typeface="Times New Roman" panose="02020603050405020304" pitchFamily="18" charset="0"/>
                <a:cs typeface="Times New Roman" panose="02020603050405020304" pitchFamily="18" charset="0"/>
              </a:rPr>
              <a:t> Şimdi Padişah, egemenliğini eski geleneksel yapıdan veya ilahi kaynaktan değil, </a:t>
            </a:r>
            <a:r>
              <a:rPr lang="tr-TR" altLang="tr-TR" sz="2000" b="1" u="sng" dirty="0">
                <a:latin typeface="Times New Roman" panose="02020603050405020304" pitchFamily="18" charset="0"/>
                <a:cs typeface="Times New Roman" panose="02020603050405020304" pitchFamily="18" charset="0"/>
              </a:rPr>
              <a:t>insan iradesinin ürünü olan yazılı bir anayasadan saltanat ve egemenlik hakkını almakta ve hakimiyetini bu şekilde meşrulaştırmaktadır. </a:t>
            </a:r>
          </a:p>
          <a:p>
            <a:pPr>
              <a:lnSpc>
                <a:spcPct val="80000"/>
              </a:lnSpc>
            </a:pPr>
            <a:endParaRPr lang="tr-TR" sz="2000" dirty="0"/>
          </a:p>
          <a:p>
            <a:pPr>
              <a:lnSpc>
                <a:spcPct val="80000"/>
              </a:lnSpc>
            </a:pPr>
            <a:r>
              <a:rPr lang="tr-TR" sz="2000" dirty="0"/>
              <a:t>Yürütme Organı olan hükümet, </a:t>
            </a:r>
            <a:r>
              <a:rPr lang="tr-TR" sz="2000" dirty="0">
                <a:solidFill>
                  <a:schemeClr val="accent2"/>
                </a:solidFill>
              </a:rPr>
              <a:t>Divan-ı Hümayun</a:t>
            </a:r>
            <a:r>
              <a:rPr lang="tr-TR" sz="2000" dirty="0"/>
              <a:t> olarak adlandırılmıştı. Padişahın toplantılara katılmadığı zamanlarda başkanlığını Vezir-i azam (Baş vezir) yapmaktaydı. Vezirler, Defterdar, Kazasker, Nişancı, siyasi, adli, mali, askeri </a:t>
            </a:r>
            <a:r>
              <a:rPr lang="tr-TR" sz="2000" dirty="0" err="1"/>
              <a:t>vb</a:t>
            </a:r>
            <a:r>
              <a:rPr lang="tr-TR" sz="2000" dirty="0"/>
              <a:t> alanlarda geniş yetkilerle donatılmışlardı. </a:t>
            </a:r>
            <a:r>
              <a:rPr lang="tr-TR" sz="2000" b="1" dirty="0"/>
              <a:t>(II. Mahmut dönemine kadar)</a:t>
            </a:r>
            <a:endParaRPr lang="tr-TR" sz="2000" dirty="0">
              <a:solidFill>
                <a:schemeClr val="tx1"/>
              </a:solidFill>
            </a:endParaRPr>
          </a:p>
        </p:txBody>
      </p:sp>
    </p:spTree>
    <p:extLst>
      <p:ext uri="{BB962C8B-B14F-4D97-AF65-F5344CB8AC3E}">
        <p14:creationId xmlns:p14="http://schemas.microsoft.com/office/powerpoint/2010/main" val="3125792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p:cNvSpPr>
          <p:nvPr>
            <p:ph type="body" idx="1"/>
          </p:nvPr>
        </p:nvSpPr>
        <p:spPr>
          <a:xfrm>
            <a:off x="611188" y="549275"/>
            <a:ext cx="8353425" cy="5792788"/>
          </a:xfrm>
        </p:spPr>
        <p:txBody>
          <a:bodyPr/>
          <a:lstStyle/>
          <a:p>
            <a:pPr>
              <a:lnSpc>
                <a:spcPct val="90000"/>
              </a:lnSpc>
            </a:pPr>
            <a:r>
              <a:rPr lang="tr-TR" dirty="0">
                <a:solidFill>
                  <a:schemeClr val="accent2"/>
                </a:solidFill>
              </a:rPr>
              <a:t>Toplumsal Yapı:  </a:t>
            </a:r>
            <a:r>
              <a:rPr lang="tr-TR" dirty="0">
                <a:solidFill>
                  <a:schemeClr val="tx1"/>
                </a:solidFill>
              </a:rPr>
              <a:t>Osmanlı Devleti’nde halk, yönetici sınıf (Askeri sınıf) ve yönetilen sınıf (Reaya) olarak ikiye ayrılmıştı. Yani Batılı anlamda, Feodal Sistemde olduğu gibi bir sınıfsal yapı hiçbir zaman gelişmedi.</a:t>
            </a:r>
          </a:p>
          <a:p>
            <a:pPr>
              <a:lnSpc>
                <a:spcPct val="90000"/>
              </a:lnSpc>
            </a:pPr>
            <a:r>
              <a:rPr lang="tr-TR" dirty="0">
                <a:solidFill>
                  <a:schemeClr val="tx1"/>
                </a:solidFill>
              </a:rPr>
              <a:t>Klasik Dönemde devlet yönetimi çoğu devşirme/kapıkulu kökenli askeri sınıfın elinde toplanmıştı ve  padişahın üzerlerinde yetkisi tamdı. Hanedan üyeleri, Vezirler, Ulema yönetici sınıfa mensuptu.</a:t>
            </a:r>
          </a:p>
          <a:p>
            <a:pPr>
              <a:lnSpc>
                <a:spcPct val="90000"/>
              </a:lnSpc>
            </a:pPr>
            <a:r>
              <a:rPr lang="tr-TR" dirty="0">
                <a:solidFill>
                  <a:schemeClr val="accent2"/>
                </a:solidFill>
              </a:rPr>
              <a:t>Yönetilen sınıf Tebaa/Reaya</a:t>
            </a:r>
            <a:r>
              <a:rPr lang="tr-TR" dirty="0">
                <a:solidFill>
                  <a:schemeClr val="tx1"/>
                </a:solidFill>
              </a:rPr>
              <a:t> olarak adlandırılır, bu sınıf içinde çiftçiler, zanaatkarlar (tüccar ve hirfet erbabı) bulunurdu.</a:t>
            </a:r>
          </a:p>
          <a:p>
            <a:pPr>
              <a:lnSpc>
                <a:spcPct val="90000"/>
              </a:lnSpc>
            </a:pPr>
            <a:r>
              <a:rPr lang="tr-TR" dirty="0">
                <a:solidFill>
                  <a:schemeClr val="accent2"/>
                </a:solidFill>
              </a:rPr>
              <a:t>Ekonomik olarak</a:t>
            </a:r>
            <a:r>
              <a:rPr lang="tr-TR" dirty="0">
                <a:solidFill>
                  <a:schemeClr val="tx1"/>
                </a:solidFill>
              </a:rPr>
              <a:t> Avrupa’daki Feodal Sistemde </a:t>
            </a:r>
            <a:r>
              <a:rPr lang="tr-TR" dirty="0">
                <a:solidFill>
                  <a:schemeClr val="accent2"/>
                </a:solidFill>
              </a:rPr>
              <a:t>(asiller, rahipler, burjuvalar, köylüler, serfler)</a:t>
            </a:r>
            <a:r>
              <a:rPr lang="tr-TR" dirty="0">
                <a:solidFill>
                  <a:schemeClr val="tx1"/>
                </a:solidFill>
              </a:rPr>
              <a:t> olduğu gibi hayat toprağa bağlı olmasına rağmen, Tımar sistemi Feodal Avrupa ekonomisinden farklı idi. Zira toprak devlete aitti (miri), ancak üretici reaya devletin kölesi </a:t>
            </a:r>
            <a:r>
              <a:rPr lang="tr-TR" dirty="0">
                <a:solidFill>
                  <a:schemeClr val="accent2"/>
                </a:solidFill>
              </a:rPr>
              <a:t>(</a:t>
            </a:r>
            <a:r>
              <a:rPr lang="tr-TR" dirty="0" err="1">
                <a:solidFill>
                  <a:schemeClr val="accent2"/>
                </a:solidFill>
              </a:rPr>
              <a:t>Serf’i</a:t>
            </a:r>
            <a:r>
              <a:rPr lang="tr-TR" dirty="0">
                <a:solidFill>
                  <a:schemeClr val="tx1"/>
                </a:solidFill>
              </a:rPr>
              <a:t>) değil ise irsi ve daimi kiracı durumundaydılar.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70966" y="7094"/>
            <a:ext cx="8229600" cy="706091"/>
          </a:xfrm>
          <a:prstGeom prst="rect">
            <a:avLst/>
          </a:prstGeom>
        </p:spPr>
        <p:txBody>
          <a:bodyPr vert="horz" lIns="91440" tIns="45720" rIns="91440" bIns="45720" rtlCol="0" anchor="ctr">
            <a:normAutofit/>
          </a:bodyPr>
          <a:lstStyle/>
          <a:p>
            <a:pPr eaLnBrk="1" fontAlgn="auto" hangingPunct="1">
              <a:spcAft>
                <a:spcPts val="0"/>
              </a:spcAft>
              <a:defRPr/>
            </a:pPr>
            <a:r>
              <a:rPr lang="tr-TR" dirty="0">
                <a:solidFill>
                  <a:schemeClr val="accent1">
                    <a:lumMod val="50000"/>
                  </a:schemeClr>
                </a:solidFill>
              </a:rPr>
              <a:t>Ders Konu Başlıkları</a:t>
            </a:r>
          </a:p>
        </p:txBody>
      </p:sp>
      <p:sp>
        <p:nvSpPr>
          <p:cNvPr id="13314" name="İçerik Yer Tutucusu 2"/>
          <p:cNvSpPr>
            <a:spLocks noGrp="1"/>
          </p:cNvSpPr>
          <p:nvPr>
            <p:ph idx="1"/>
          </p:nvPr>
        </p:nvSpPr>
        <p:spPr>
          <a:xfrm>
            <a:off x="539750" y="908050"/>
            <a:ext cx="8208963" cy="5649913"/>
          </a:xfrm>
        </p:spPr>
        <p:txBody>
          <a:bodyPr/>
          <a:lstStyle/>
          <a:p>
            <a:pPr eaLnBrk="1" hangingPunct="1"/>
            <a:r>
              <a:rPr lang="tr-TR" dirty="0"/>
              <a:t>İnkılap Tarihi derslerinin yüksek öğrenim seviyesindeki geçmişi.</a:t>
            </a:r>
          </a:p>
          <a:p>
            <a:pPr eaLnBrk="1" hangingPunct="1"/>
            <a:r>
              <a:rPr lang="tr-TR" dirty="0"/>
              <a:t>Derse ilişkin temel kavramlar.</a:t>
            </a:r>
          </a:p>
          <a:p>
            <a:pPr marL="0" indent="0" eaLnBrk="1" hangingPunct="1">
              <a:buNone/>
            </a:pPr>
            <a:endParaRPr lang="tr-TR" dirty="0"/>
          </a:p>
          <a:p>
            <a:pPr eaLnBrk="1" hangingPunct="1"/>
            <a:r>
              <a:rPr lang="tr-TR" dirty="0"/>
              <a:t>Osmanlı Devleti’nin Genel Yapısı</a:t>
            </a:r>
          </a:p>
          <a:p>
            <a:pPr eaLnBrk="1" hangingPunct="1"/>
            <a:endParaRPr lang="tr-TR" dirty="0"/>
          </a:p>
          <a:p>
            <a:pPr eaLnBrk="1" hangingPunct="1"/>
            <a:endParaRPr lang="tr-TR" dirty="0"/>
          </a:p>
          <a:p>
            <a:pPr eaLnBrk="1" hangingPunct="1"/>
            <a:endParaRPr lang="tr-TR" dirty="0"/>
          </a:p>
          <a:p>
            <a:pPr eaLnBrk="1" hangingPunct="1"/>
            <a:endParaRPr lang="tr-TR" dirty="0"/>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3D3C121E-2ABC-43F7-AC35-A7038082ED0A}"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3</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p:cNvSpPr>
          <p:nvPr>
            <p:ph type="body" idx="1"/>
          </p:nvPr>
        </p:nvSpPr>
        <p:spPr>
          <a:xfrm>
            <a:off x="1" y="188640"/>
            <a:ext cx="5124121" cy="6480720"/>
          </a:xfrm>
        </p:spPr>
        <p:txBody>
          <a:bodyPr/>
          <a:lstStyle/>
          <a:p>
            <a:r>
              <a:rPr lang="tr-TR" dirty="0"/>
              <a:t>Osmanlı Ekonomisi iktidarın sıkı denetimi altındaydı. Devlet dükkan sayısı ve mal fiyatlarını belirler (Narh) malın kalitesini kontrol ederdi. Böylece tüketiciyi korurken, esnaf arasındaki rekabeti de önlerdi. Bu, tüketim ile üretimi dengede tutmaya çalışan kısıtlı, donmuş bir Pazar ekonomisi düzeniydi. Çeşitli ve güçlü zanaat dallarının gelişmesi Osmanlı’yı belki bir endüstri kapitalizmine götürebilirdi. Ancak devletin sıkı kontrolü ve geleneksel kültürel davranışlar, burjuvazi ve kapitalizmin Osmanlı’da gelişmesini engelledi.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123" y="1700808"/>
            <a:ext cx="4035471" cy="3030860"/>
          </a:xfrm>
          <a:prstGeom prst="rect">
            <a:avLst/>
          </a:prstGeom>
        </p:spPr>
      </p:pic>
      <p:sp>
        <p:nvSpPr>
          <p:cNvPr id="5" name="Metin kutusu 4"/>
          <p:cNvSpPr txBox="1"/>
          <p:nvPr/>
        </p:nvSpPr>
        <p:spPr>
          <a:xfrm>
            <a:off x="6228184" y="4941168"/>
            <a:ext cx="2146742" cy="369332"/>
          </a:xfrm>
          <a:prstGeom prst="rect">
            <a:avLst/>
          </a:prstGeom>
          <a:noFill/>
        </p:spPr>
        <p:txBody>
          <a:bodyPr wrap="none" rtlCol="0">
            <a:spAutoFit/>
          </a:bodyPr>
          <a:lstStyle/>
          <a:p>
            <a:r>
              <a:rPr lang="tr-TR" dirty="0"/>
              <a:t>Osmanlı ekonomisi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8266" y="116632"/>
            <a:ext cx="8229600" cy="706090"/>
          </a:xfrm>
          <a:prstGeom prst="rect">
            <a:avLst/>
          </a:prstGeom>
        </p:spPr>
        <p:txBody>
          <a:bodyPr vert="horz" lIns="91440" tIns="45720" rIns="91440" bIns="45720" rtlCol="0" anchor="ctr">
            <a:normAutofit/>
          </a:bodyPr>
          <a:lstStyle/>
          <a:p>
            <a:pPr eaLnBrk="1" fontAlgn="auto" hangingPunct="1">
              <a:spcAft>
                <a:spcPts val="0"/>
              </a:spcAft>
              <a:defRPr/>
            </a:pPr>
            <a:r>
              <a:rPr lang="tr-TR" dirty="0">
                <a:solidFill>
                  <a:schemeClr val="accent1">
                    <a:lumMod val="50000"/>
                  </a:schemeClr>
                </a:solidFill>
              </a:rPr>
              <a:t>Ders Kaynakları</a:t>
            </a:r>
          </a:p>
        </p:txBody>
      </p:sp>
      <p:sp>
        <p:nvSpPr>
          <p:cNvPr id="15362" name="İçerik Yer Tutucusu 2"/>
          <p:cNvSpPr>
            <a:spLocks noGrp="1"/>
          </p:cNvSpPr>
          <p:nvPr>
            <p:ph idx="1"/>
          </p:nvPr>
        </p:nvSpPr>
        <p:spPr>
          <a:xfrm>
            <a:off x="571500" y="1433513"/>
            <a:ext cx="8075613" cy="4210050"/>
          </a:xfrm>
        </p:spPr>
        <p:txBody>
          <a:bodyPr/>
          <a:lstStyle/>
          <a:p>
            <a:pPr eaLnBrk="1" hangingPunct="1"/>
            <a:r>
              <a:rPr lang="tr-TR" sz="2200"/>
              <a:t>Dersimize ilişkin ana kaynak </a:t>
            </a:r>
          </a:p>
          <a:p>
            <a:r>
              <a:rPr lang="tr-TR" sz="2200" b="1"/>
              <a:t>İnkılap Dersleri</a:t>
            </a:r>
            <a:r>
              <a:rPr lang="tr-TR" sz="2200"/>
              <a:t>, Ed. Süleyman İnan, Cengiz Akseki</a:t>
            </a:r>
            <a:r>
              <a:rPr lang="tr-TR"/>
              <a:t>, Kafka Kitap Kafe Yayınları, Denizli 2018</a:t>
            </a:r>
          </a:p>
          <a:p>
            <a:pPr eaLnBrk="1" hangingPunct="1">
              <a:buFontTx/>
              <a:buNone/>
            </a:pPr>
            <a:endParaRPr lang="tr-TR" sz="2200"/>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7741F705-9F96-447D-AE0F-5438A7881531}"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4</a:t>
            </a:fld>
            <a:endParaRPr lang="tr-TR" sz="1200" dirty="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İçerik Yer Tutucusu 2"/>
          <p:cNvSpPr>
            <a:spLocks noGrp="1"/>
          </p:cNvSpPr>
          <p:nvPr>
            <p:ph idx="1"/>
          </p:nvPr>
        </p:nvSpPr>
        <p:spPr>
          <a:xfrm>
            <a:off x="611188" y="1154113"/>
            <a:ext cx="8208962" cy="4972050"/>
          </a:xfrm>
        </p:spPr>
        <p:txBody>
          <a:bodyPr/>
          <a:lstStyle/>
          <a:p>
            <a:pPr eaLnBrk="1" hangingPunct="1"/>
            <a:r>
              <a:rPr lang="tr-TR" dirty="0"/>
              <a:t>Türk Milli Mücadelesini doğru algılatmak</a:t>
            </a:r>
          </a:p>
          <a:p>
            <a:pPr marL="0" indent="0" eaLnBrk="1" hangingPunct="1">
              <a:buNone/>
            </a:pPr>
            <a:endParaRPr lang="tr-TR" dirty="0"/>
          </a:p>
          <a:p>
            <a:pPr eaLnBrk="1" hangingPunct="1"/>
            <a:r>
              <a:rPr lang="tr-TR" dirty="0"/>
              <a:t>Türk Devrimi ve Atatürk ilkeleri hakkında bilgi vermek</a:t>
            </a:r>
          </a:p>
          <a:p>
            <a:pPr eaLnBrk="1" hangingPunct="1"/>
            <a:r>
              <a:rPr lang="tr-TR" dirty="0"/>
              <a:t>Atatürkçü Düşünce Sistemini açıklamak</a:t>
            </a:r>
          </a:p>
          <a:p>
            <a:pPr eaLnBrk="1" hangingPunct="1"/>
            <a:r>
              <a:rPr lang="tr-TR" dirty="0"/>
              <a:t>Türkiye Cumhuriyeti Tarihi sürecini sizlere doğru bir şekilde aktarmak</a:t>
            </a:r>
          </a:p>
          <a:p>
            <a:pPr eaLnBrk="1" hangingPunct="1"/>
            <a:endParaRPr lang="tr-TR" dirty="0"/>
          </a:p>
        </p:txBody>
      </p:sp>
      <p:sp>
        <p:nvSpPr>
          <p:cNvPr id="2" name="Başlık 1"/>
          <p:cNvSpPr>
            <a:spLocks noGrp="1"/>
          </p:cNvSpPr>
          <p:nvPr>
            <p:ph type="title"/>
          </p:nvPr>
        </p:nvSpPr>
        <p:spPr>
          <a:xfrm>
            <a:off x="458266" y="116632"/>
            <a:ext cx="8229600" cy="706090"/>
          </a:xfrm>
          <a:prstGeom prst="rect">
            <a:avLst/>
          </a:prstGeom>
        </p:spPr>
        <p:txBody>
          <a:bodyPr vert="horz" lIns="91440" tIns="45720" rIns="91440" bIns="45720" rtlCol="0" anchor="ctr">
            <a:normAutofit/>
          </a:bodyPr>
          <a:lstStyle/>
          <a:p>
            <a:pPr algn="ctr" eaLnBrk="1" fontAlgn="auto" hangingPunct="1">
              <a:spcAft>
                <a:spcPts val="0"/>
              </a:spcAft>
              <a:defRPr/>
            </a:pPr>
            <a:r>
              <a:rPr lang="tr-TR" dirty="0">
                <a:solidFill>
                  <a:srgbClr val="FF0000"/>
                </a:solidFill>
              </a:rPr>
              <a:t>HEDEFİMİZ</a:t>
            </a:r>
          </a:p>
        </p:txBody>
      </p:sp>
      <p:sp>
        <p:nvSpPr>
          <p:cNvPr id="7" name="Slayt Numarası Yer Tutucusu 6"/>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F244AB75-6CC6-47DB-9DC3-7347D8B6B606}"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5</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12364" y="264610"/>
            <a:ext cx="8058150" cy="423966"/>
          </a:xfrm>
          <a:prstGeom prst="rect">
            <a:avLst/>
          </a:prstGeom>
        </p:spPr>
        <p:txBody>
          <a:bodyPr vert="horz" lIns="91440" tIns="45720" rIns="91440" bIns="45720" rtlCol="0" anchor="ctr">
            <a:normAutofit fontScale="90000"/>
          </a:bodyPr>
          <a:lstStyle/>
          <a:p>
            <a:pPr eaLnBrk="1" fontAlgn="auto" hangingPunct="1">
              <a:spcAft>
                <a:spcPts val="0"/>
              </a:spcAft>
              <a:defRPr/>
            </a:pPr>
            <a:r>
              <a:rPr lang="tr-TR" dirty="0">
                <a:solidFill>
                  <a:schemeClr val="accent1">
                    <a:lumMod val="50000"/>
                  </a:schemeClr>
                </a:solidFill>
              </a:rPr>
              <a:t>Dersin tarihi</a:t>
            </a:r>
          </a:p>
        </p:txBody>
      </p:sp>
      <p:sp>
        <p:nvSpPr>
          <p:cNvPr id="18434" name="İçerik Yer Tutucusu 2"/>
          <p:cNvSpPr>
            <a:spLocks noGrp="1"/>
          </p:cNvSpPr>
          <p:nvPr>
            <p:ph idx="1"/>
          </p:nvPr>
        </p:nvSpPr>
        <p:spPr>
          <a:xfrm>
            <a:off x="395288" y="908050"/>
            <a:ext cx="8604250" cy="5505450"/>
          </a:xfrm>
        </p:spPr>
        <p:txBody>
          <a:bodyPr/>
          <a:lstStyle/>
          <a:p>
            <a:pPr eaLnBrk="1" hangingPunct="1">
              <a:buFontTx/>
              <a:buChar char="•"/>
            </a:pPr>
            <a:r>
              <a:rPr lang="tr-TR" dirty="0"/>
              <a:t>Üniversitelerde İnkılap Tarihi dersi ilk olarak 4 Mart 1934’te İstanbul Üniversitesi bünyesinde açılan İnkılap Tarihi Enstitüsü’nde okutulmuştur. </a:t>
            </a:r>
          </a:p>
          <a:p>
            <a:pPr eaLnBrk="1" hangingPunct="1">
              <a:buFontTx/>
              <a:buChar char="•"/>
            </a:pPr>
            <a:r>
              <a:rPr lang="tr-TR" dirty="0"/>
              <a:t>İlk ders, enstitünün açılışını yapan dönemin Milli Eğitim Bakanı Yusuf Hikmet </a:t>
            </a:r>
            <a:r>
              <a:rPr lang="tr-TR" dirty="0" err="1"/>
              <a:t>Bayur</a:t>
            </a:r>
            <a:r>
              <a:rPr lang="tr-TR" dirty="0"/>
              <a:t> tarafından verilmiştir.</a:t>
            </a:r>
          </a:p>
          <a:p>
            <a:pPr eaLnBrk="1" hangingPunct="1">
              <a:buFontTx/>
              <a:buChar char="•"/>
            </a:pPr>
            <a:r>
              <a:rPr lang="tr-TR" dirty="0"/>
              <a:t>İkinci ders, 20 Mart 1934’te Ankara’da Başbakan İsmet İnönü tarafından Ankara Hukuk Mektebi’nde verilmiştir.</a:t>
            </a:r>
          </a:p>
          <a:p>
            <a:pPr eaLnBrk="1" hangingPunct="1">
              <a:buFontTx/>
              <a:buChar char="•"/>
            </a:pPr>
            <a:r>
              <a:rPr lang="tr-TR" dirty="0"/>
              <a:t>Ders radyodan da yayınlanmış ve ertesi gün Hakimiyet-i Milliye gazetesinde haber olarak verilmiştir. </a:t>
            </a:r>
          </a:p>
          <a:p>
            <a:pPr eaLnBrk="1" hangingPunct="1">
              <a:buFont typeface="Wingdings" pitchFamily="2" charset="2"/>
              <a:buChar char="§"/>
            </a:pPr>
            <a:endParaRPr lang="tr-TR" dirty="0"/>
          </a:p>
          <a:p>
            <a:pPr eaLnBrk="1" hangingPunct="1"/>
            <a:endParaRPr lang="tr-TR" dirty="0"/>
          </a:p>
          <a:p>
            <a:pPr eaLnBrk="1" hangingPunct="1"/>
            <a:endParaRPr lang="tr-TR" dirty="0"/>
          </a:p>
          <a:p>
            <a:pPr eaLnBrk="1" hangingPunct="1"/>
            <a:endParaRPr lang="tr-TR" dirty="0"/>
          </a:p>
          <a:p>
            <a:pPr eaLnBrk="1" hangingPunct="1"/>
            <a:endParaRPr lang="tr-TR" dirty="0"/>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C14E1352-2202-47B7-9087-319A51C5C623}"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6</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8266" y="116632"/>
            <a:ext cx="8229600" cy="706090"/>
          </a:xfrm>
          <a:prstGeom prst="rect">
            <a:avLst/>
          </a:prstGeom>
        </p:spPr>
        <p:txBody>
          <a:bodyPr vert="horz" lIns="91440" tIns="45720" rIns="91440" bIns="45720" rtlCol="0" anchor="ctr">
            <a:normAutofit/>
          </a:bodyPr>
          <a:lstStyle/>
          <a:p>
            <a:pPr eaLnBrk="1" fontAlgn="auto" hangingPunct="1">
              <a:spcAft>
                <a:spcPts val="0"/>
              </a:spcAft>
              <a:defRPr/>
            </a:pPr>
            <a:r>
              <a:rPr lang="tr-TR" dirty="0">
                <a:solidFill>
                  <a:schemeClr val="accent1">
                    <a:lumMod val="50000"/>
                  </a:schemeClr>
                </a:solidFill>
              </a:rPr>
              <a:t>Dersin tarihi</a:t>
            </a:r>
          </a:p>
        </p:txBody>
      </p:sp>
      <p:sp>
        <p:nvSpPr>
          <p:cNvPr id="22530" name="İçerik Yer Tutucusu 2"/>
          <p:cNvSpPr>
            <a:spLocks noGrp="1"/>
          </p:cNvSpPr>
          <p:nvPr>
            <p:ph idx="1"/>
          </p:nvPr>
        </p:nvSpPr>
        <p:spPr>
          <a:xfrm>
            <a:off x="323850" y="836613"/>
            <a:ext cx="8424863" cy="5649912"/>
          </a:xfrm>
        </p:spPr>
        <p:txBody>
          <a:bodyPr/>
          <a:lstStyle/>
          <a:p>
            <a:pPr eaLnBrk="1" hangingPunct="1">
              <a:buFontTx/>
              <a:buChar char="•"/>
            </a:pPr>
            <a:r>
              <a:rPr lang="tr-TR" dirty="0"/>
              <a:t>1934’ten itibaren verilmeye başlanan İnkılap Tarihi derslerini önde gelen 4 politikacımız okutmuştur. Bunlar:</a:t>
            </a:r>
          </a:p>
          <a:p>
            <a:pPr eaLnBrk="1" hangingPunct="1">
              <a:buFontTx/>
              <a:buChar char="•"/>
            </a:pPr>
            <a:endParaRPr lang="tr-TR" dirty="0"/>
          </a:p>
          <a:p>
            <a:pPr eaLnBrk="1" hangingPunct="1">
              <a:buFontTx/>
              <a:buChar char="•"/>
            </a:pPr>
            <a:r>
              <a:rPr lang="tr-TR" dirty="0"/>
              <a:t>Maarif Vekili ve Manisa Milletvekili Yusuf Hikmet </a:t>
            </a:r>
            <a:r>
              <a:rPr lang="tr-TR" dirty="0" err="1"/>
              <a:t>Bayur</a:t>
            </a:r>
            <a:r>
              <a:rPr lang="tr-TR" dirty="0"/>
              <a:t> (Tarihi açıdan)</a:t>
            </a:r>
          </a:p>
          <a:p>
            <a:pPr eaLnBrk="1" hangingPunct="1">
              <a:buFontTx/>
              <a:buChar char="•"/>
            </a:pPr>
            <a:r>
              <a:rPr lang="tr-TR" dirty="0"/>
              <a:t>İzmir Milletvekili Mahmut Esat Bozkurt (Hukuki açıdan)</a:t>
            </a:r>
          </a:p>
          <a:p>
            <a:pPr eaLnBrk="1" hangingPunct="1">
              <a:buFontTx/>
              <a:buChar char="•"/>
            </a:pPr>
            <a:r>
              <a:rPr lang="tr-TR" dirty="0"/>
              <a:t>Sinop Milletvekili Yusuf Kemal </a:t>
            </a:r>
            <a:r>
              <a:rPr lang="tr-TR" dirty="0" err="1"/>
              <a:t>Tengirşenk</a:t>
            </a:r>
            <a:r>
              <a:rPr lang="tr-TR" dirty="0"/>
              <a:t> (Ekonomik açıdan)</a:t>
            </a:r>
          </a:p>
          <a:p>
            <a:pPr eaLnBrk="1" hangingPunct="1">
              <a:buFontTx/>
              <a:buChar char="•"/>
            </a:pPr>
            <a:r>
              <a:rPr lang="tr-TR" dirty="0"/>
              <a:t>Kütahya Milletvekili ve CHP Genel Sekreteri Recep Peker (Siyasi açıdan)</a:t>
            </a:r>
          </a:p>
          <a:p>
            <a:pPr eaLnBrk="1" hangingPunct="1"/>
            <a:endParaRPr lang="tr-TR" dirty="0"/>
          </a:p>
          <a:p>
            <a:pPr eaLnBrk="1" hangingPunct="1"/>
            <a:endParaRPr lang="tr-TR" dirty="0"/>
          </a:p>
          <a:p>
            <a:pPr eaLnBrk="1" hangingPunct="1"/>
            <a:endParaRPr lang="tr-TR" dirty="0"/>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09B3CB05-6FE0-44F7-9FE1-33C964110A18}"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7</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8266" y="116632"/>
            <a:ext cx="8229600" cy="706090"/>
          </a:xfrm>
          <a:prstGeom prst="rect">
            <a:avLst/>
          </a:prstGeom>
        </p:spPr>
        <p:txBody>
          <a:bodyPr vert="horz" lIns="91440" tIns="45720" rIns="91440" bIns="45720" rtlCol="0" anchor="ctr">
            <a:normAutofit/>
          </a:bodyPr>
          <a:lstStyle/>
          <a:p>
            <a:pPr eaLnBrk="1" fontAlgn="auto" hangingPunct="1">
              <a:spcAft>
                <a:spcPts val="0"/>
              </a:spcAft>
              <a:defRPr/>
            </a:pPr>
            <a:r>
              <a:rPr lang="tr-TR" dirty="0">
                <a:solidFill>
                  <a:schemeClr val="accent1">
                    <a:lumMod val="50000"/>
                  </a:schemeClr>
                </a:solidFill>
              </a:rPr>
              <a:t>Dersin tarihi</a:t>
            </a:r>
          </a:p>
        </p:txBody>
      </p:sp>
      <p:sp>
        <p:nvSpPr>
          <p:cNvPr id="26626" name="İçerik Yer Tutucusu 2"/>
          <p:cNvSpPr>
            <a:spLocks noGrp="1"/>
          </p:cNvSpPr>
          <p:nvPr>
            <p:ph idx="1"/>
          </p:nvPr>
        </p:nvSpPr>
        <p:spPr>
          <a:xfrm>
            <a:off x="539750" y="765175"/>
            <a:ext cx="8280400" cy="5360988"/>
          </a:xfrm>
        </p:spPr>
        <p:txBody>
          <a:bodyPr/>
          <a:lstStyle/>
          <a:p>
            <a:pPr eaLnBrk="1" hangingPunct="1"/>
            <a:r>
              <a:rPr lang="tr-TR" dirty="0"/>
              <a:t>1942’den sonra üniversitelerde İnkılap Tarihi dersleri için yeni bir yapılanma sürecine gidilmiştir.</a:t>
            </a:r>
          </a:p>
          <a:p>
            <a:pPr marL="0" indent="0" eaLnBrk="1" hangingPunct="1">
              <a:buNone/>
            </a:pPr>
            <a:endParaRPr lang="tr-TR" dirty="0"/>
          </a:p>
          <a:p>
            <a:pPr eaLnBrk="1" hangingPunct="1"/>
            <a:r>
              <a:rPr lang="tr-TR" dirty="0"/>
              <a:t>Dersleri verecek ve konu hakkında araştırmalarda bulunacak uzman kadroların oluşturulması yanında, yayın yapılması için örgütlenmeye gidilmesi kararı alınmıştır.</a:t>
            </a:r>
          </a:p>
          <a:p>
            <a:pPr marL="0" indent="0" eaLnBrk="1" hangingPunct="1">
              <a:buNone/>
            </a:pPr>
            <a:endParaRPr lang="tr-TR" dirty="0"/>
          </a:p>
          <a:p>
            <a:pPr eaLnBrk="1" hangingPunct="1"/>
            <a:r>
              <a:rPr lang="tr-TR" dirty="0"/>
              <a:t>1 Ekim 1941’deki Meclis açış konuşmasında Cumhurbaşkanı İnönü, konuyla ilgili olarak «şimdiye kadar konferans şeklinde verilen derslerin yüksek öğretim kurumlarında ders şeklinde verilmesi» gerekliliğini vurgulamıştır.</a:t>
            </a:r>
          </a:p>
          <a:p>
            <a:pPr eaLnBrk="1" hangingPunct="1"/>
            <a:endParaRPr lang="tr-TR" dirty="0"/>
          </a:p>
          <a:p>
            <a:pPr eaLnBrk="1" hangingPunct="1"/>
            <a:endParaRPr lang="tr-TR" dirty="0"/>
          </a:p>
          <a:p>
            <a:pPr eaLnBrk="1" hangingPunct="1"/>
            <a:endParaRPr lang="tr-TR" dirty="0"/>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1D90C4F1-9B3A-49CC-B91B-DD8A63F8D7D6}"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8</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8266" y="116632"/>
            <a:ext cx="8229600" cy="706090"/>
          </a:xfrm>
          <a:prstGeom prst="rect">
            <a:avLst/>
          </a:prstGeom>
        </p:spPr>
        <p:txBody>
          <a:bodyPr vert="horz" lIns="91440" tIns="45720" rIns="91440" bIns="45720" rtlCol="0" anchor="ctr">
            <a:normAutofit/>
          </a:bodyPr>
          <a:lstStyle/>
          <a:p>
            <a:pPr eaLnBrk="1" fontAlgn="auto" hangingPunct="1">
              <a:spcAft>
                <a:spcPts val="0"/>
              </a:spcAft>
              <a:defRPr/>
            </a:pPr>
            <a:r>
              <a:rPr lang="tr-TR" dirty="0">
                <a:solidFill>
                  <a:schemeClr val="accent1">
                    <a:lumMod val="50000"/>
                  </a:schemeClr>
                </a:solidFill>
              </a:rPr>
              <a:t>Dersin tarihi</a:t>
            </a:r>
          </a:p>
        </p:txBody>
      </p:sp>
      <p:sp>
        <p:nvSpPr>
          <p:cNvPr id="28674" name="İçerik Yer Tutucusu 2"/>
          <p:cNvSpPr>
            <a:spLocks noGrp="1"/>
          </p:cNvSpPr>
          <p:nvPr>
            <p:ph idx="1"/>
          </p:nvPr>
        </p:nvSpPr>
        <p:spPr>
          <a:xfrm>
            <a:off x="611188" y="908050"/>
            <a:ext cx="8208962" cy="5649913"/>
          </a:xfrm>
        </p:spPr>
        <p:txBody>
          <a:bodyPr/>
          <a:lstStyle/>
          <a:p>
            <a:pPr eaLnBrk="1" hangingPunct="1">
              <a:buFontTx/>
              <a:buChar char="•"/>
            </a:pPr>
            <a:r>
              <a:rPr lang="tr-TR" dirty="0"/>
              <a:t>İnönü’nün bu konuşması üzerine teşkilatlanma çalışmaları başlamış ve 15 Nisan 1942’de </a:t>
            </a:r>
          </a:p>
          <a:p>
            <a:pPr eaLnBrk="1" hangingPunct="1">
              <a:buFontTx/>
              <a:buChar char="•"/>
            </a:pPr>
            <a:r>
              <a:rPr lang="tr-TR" dirty="0">
                <a:solidFill>
                  <a:srgbClr val="FF0000"/>
                </a:solidFill>
              </a:rPr>
              <a:t>Ankara Üniversitesi Türk İnkılap Tarihi Enstitüsü</a:t>
            </a:r>
            <a:r>
              <a:rPr lang="tr-TR" dirty="0"/>
              <a:t> kurulmuştur.</a:t>
            </a:r>
          </a:p>
          <a:p>
            <a:pPr eaLnBrk="1" hangingPunct="1">
              <a:buFontTx/>
              <a:buChar char="•"/>
            </a:pPr>
            <a:endParaRPr lang="tr-TR" dirty="0"/>
          </a:p>
          <a:p>
            <a:pPr eaLnBrk="1" hangingPunct="1">
              <a:buFontTx/>
              <a:buChar char="•"/>
            </a:pPr>
            <a:r>
              <a:rPr lang="tr-TR" dirty="0"/>
              <a:t>Kuruluş amacı «</a:t>
            </a:r>
            <a:r>
              <a:rPr lang="tr-TR" i="1" dirty="0">
                <a:solidFill>
                  <a:srgbClr val="FF0000"/>
                </a:solidFill>
              </a:rPr>
              <a:t>Türk İstiklâl Savaşı, Türk İnkılâbı ve Türkiye Cumhuriyet rejiminin dayandığı esaslar hakkında her türlü araştırmalarda bulunmak; bu konularla ilgili belgeleri ve yayınları toplayarak kütüphane ve müzeler meydana getirmek ve bir arşiv kurmak; Türk İnkılâp ve Rejimini memleket içinde ve dışında tanıtmak için dersler ve konferanslar vermek ve her türlü yayınlarda bulunmak…»</a:t>
            </a:r>
            <a:r>
              <a:rPr lang="tr-TR" i="1" dirty="0"/>
              <a:t> şeklinde ifade edilmiştir.</a:t>
            </a:r>
            <a:endParaRPr lang="tr-TR" dirty="0"/>
          </a:p>
          <a:p>
            <a:pPr eaLnBrk="1" hangingPunct="1"/>
            <a:endParaRPr lang="tr-TR" dirty="0"/>
          </a:p>
          <a:p>
            <a:pPr eaLnBrk="1" hangingPunct="1"/>
            <a:endParaRPr lang="tr-TR" dirty="0"/>
          </a:p>
          <a:p>
            <a:pPr eaLnBrk="1" hangingPunct="1"/>
            <a:endParaRPr lang="tr-TR" dirty="0"/>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6189006D-8BEE-4354-9502-291E74FBB3F5}"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9</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1844</TotalTime>
  <Words>1950</Words>
  <Application>Microsoft Office PowerPoint</Application>
  <PresentationFormat>On-screen Show (4:3)</PresentationFormat>
  <Paragraphs>139</Paragraphs>
  <Slides>30</Slides>
  <Notes>9</Notes>
  <HiddenSlides>0</HiddenSlides>
  <MMClips>0</MMClips>
  <ScaleCrop>false</ScaleCrop>
  <HeadingPairs>
    <vt:vector size="4" baseType="variant">
      <vt:variant>
        <vt:lpstr>Theme</vt:lpstr>
      </vt:variant>
      <vt:variant>
        <vt:i4>4</vt:i4>
      </vt:variant>
      <vt:variant>
        <vt:lpstr>Slide Titles</vt:lpstr>
      </vt:variant>
      <vt:variant>
        <vt:i4>30</vt:i4>
      </vt:variant>
    </vt:vector>
  </HeadingPairs>
  <TitlesOfParts>
    <vt:vector size="34" baseType="lpstr">
      <vt:lpstr>Ofis Teması</vt:lpstr>
      <vt:lpstr>1_Ofis Teması</vt:lpstr>
      <vt:lpstr>2_Ofis Teması</vt:lpstr>
      <vt:lpstr>3_Ofis Teması</vt:lpstr>
      <vt:lpstr>PowerPoint Presentation</vt:lpstr>
      <vt:lpstr>ATATÜRK İLKELERİ VE İNKILÂP TARİHİ</vt:lpstr>
      <vt:lpstr>Ders Konu Başlıkları</vt:lpstr>
      <vt:lpstr>Ders Kaynakları</vt:lpstr>
      <vt:lpstr>HEDEFİMİZ</vt:lpstr>
      <vt:lpstr>Dersin tarihi</vt:lpstr>
      <vt:lpstr>Dersin tarihi</vt:lpstr>
      <vt:lpstr>Dersin tarihi</vt:lpstr>
      <vt:lpstr>Dersin tarihi</vt:lpstr>
      <vt:lpstr>Dersin tarihi</vt:lpstr>
      <vt:lpstr>Dersin tarihi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OSMANLI DEVLETİ’NİN GENEL YAPISI</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dc:title>
  <dc:creator>Ozlem GUZELYAZICI</dc:creator>
  <cp:lastModifiedBy>Windows Kullanıcısı</cp:lastModifiedBy>
  <cp:revision>173</cp:revision>
  <dcterms:created xsi:type="dcterms:W3CDTF">2015-11-24T12:31:46Z</dcterms:created>
  <dcterms:modified xsi:type="dcterms:W3CDTF">2022-05-25T12:56:22Z</dcterms:modified>
</cp:coreProperties>
</file>