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8" r:id="rId2"/>
    <p:sldId id="291" r:id="rId3"/>
    <p:sldId id="275" r:id="rId4"/>
    <p:sldId id="281" r:id="rId5"/>
    <p:sldId id="284" r:id="rId6"/>
    <p:sldId id="282" r:id="rId7"/>
    <p:sldId id="310" r:id="rId8"/>
    <p:sldId id="285" r:id="rId9"/>
    <p:sldId id="286" r:id="rId10"/>
    <p:sldId id="287" r:id="rId11"/>
    <p:sldId id="279" r:id="rId12"/>
    <p:sldId id="308" r:id="rId13"/>
    <p:sldId id="294" r:id="rId14"/>
    <p:sldId id="295" r:id="rId15"/>
    <p:sldId id="289" r:id="rId16"/>
    <p:sldId id="290" r:id="rId17"/>
    <p:sldId id="296" r:id="rId18"/>
    <p:sldId id="292" r:id="rId19"/>
    <p:sldId id="304" r:id="rId20"/>
    <p:sldId id="293" r:id="rId21"/>
    <p:sldId id="307" r:id="rId22"/>
    <p:sldId id="306" r:id="rId23"/>
    <p:sldId id="297" r:id="rId24"/>
    <p:sldId id="298" r:id="rId25"/>
    <p:sldId id="305" r:id="rId26"/>
    <p:sldId id="299" r:id="rId27"/>
    <p:sldId id="300" r:id="rId28"/>
    <p:sldId id="301" r:id="rId29"/>
    <p:sldId id="302" r:id="rId30"/>
  </p:sldIdLst>
  <p:sldSz cx="12192000" cy="6858000"/>
  <p:notesSz cx="6858000" cy="9144000"/>
  <p:defaultTextStyle>
    <a:defPPr>
      <a:defRPr lang="tr-TR"/>
    </a:defPPr>
    <a:lvl1pPr algn="l" rtl="0" fontAlgn="base">
      <a:spcBef>
        <a:spcPct val="0"/>
      </a:spcBef>
      <a:spcAft>
        <a:spcPct val="0"/>
      </a:spcAft>
      <a:defRPr sz="2800" kern="1200">
        <a:solidFill>
          <a:schemeClr val="tx1"/>
        </a:solidFill>
        <a:latin typeface="Arial" charset="0"/>
        <a:ea typeface="+mn-ea"/>
        <a:cs typeface="Arial" charset="0"/>
      </a:defRPr>
    </a:lvl1pPr>
    <a:lvl2pPr marL="457200" algn="l" rtl="0" fontAlgn="base">
      <a:spcBef>
        <a:spcPct val="0"/>
      </a:spcBef>
      <a:spcAft>
        <a:spcPct val="0"/>
      </a:spcAft>
      <a:defRPr sz="2800" kern="1200">
        <a:solidFill>
          <a:schemeClr val="tx1"/>
        </a:solidFill>
        <a:latin typeface="Arial" charset="0"/>
        <a:ea typeface="+mn-ea"/>
        <a:cs typeface="Arial" charset="0"/>
      </a:defRPr>
    </a:lvl2pPr>
    <a:lvl3pPr marL="914400" algn="l" rtl="0" fontAlgn="base">
      <a:spcBef>
        <a:spcPct val="0"/>
      </a:spcBef>
      <a:spcAft>
        <a:spcPct val="0"/>
      </a:spcAft>
      <a:defRPr sz="2800" kern="1200">
        <a:solidFill>
          <a:schemeClr val="tx1"/>
        </a:solidFill>
        <a:latin typeface="Arial" charset="0"/>
        <a:ea typeface="+mn-ea"/>
        <a:cs typeface="Arial" charset="0"/>
      </a:defRPr>
    </a:lvl3pPr>
    <a:lvl4pPr marL="1371600" algn="l" rtl="0" fontAlgn="base">
      <a:spcBef>
        <a:spcPct val="0"/>
      </a:spcBef>
      <a:spcAft>
        <a:spcPct val="0"/>
      </a:spcAft>
      <a:defRPr sz="2800" kern="1200">
        <a:solidFill>
          <a:schemeClr val="tx1"/>
        </a:solidFill>
        <a:latin typeface="Arial" charset="0"/>
        <a:ea typeface="+mn-ea"/>
        <a:cs typeface="Arial" charset="0"/>
      </a:defRPr>
    </a:lvl4pPr>
    <a:lvl5pPr marL="1828800" algn="l" rtl="0" fontAlgn="base">
      <a:spcBef>
        <a:spcPct val="0"/>
      </a:spcBef>
      <a:spcAft>
        <a:spcPct val="0"/>
      </a:spcAft>
      <a:defRPr sz="2800" kern="1200">
        <a:solidFill>
          <a:schemeClr val="tx1"/>
        </a:solidFill>
        <a:latin typeface="Arial" charset="0"/>
        <a:ea typeface="+mn-ea"/>
        <a:cs typeface="Arial" charset="0"/>
      </a:defRPr>
    </a:lvl5pPr>
    <a:lvl6pPr marL="2286000" algn="l" defTabSz="914400" rtl="0" eaLnBrk="1" latinLnBrk="0" hangingPunct="1">
      <a:defRPr sz="2800" kern="1200">
        <a:solidFill>
          <a:schemeClr val="tx1"/>
        </a:solidFill>
        <a:latin typeface="Arial" charset="0"/>
        <a:ea typeface="+mn-ea"/>
        <a:cs typeface="Arial" charset="0"/>
      </a:defRPr>
    </a:lvl6pPr>
    <a:lvl7pPr marL="2743200" algn="l" defTabSz="914400" rtl="0" eaLnBrk="1" latinLnBrk="0" hangingPunct="1">
      <a:defRPr sz="2800" kern="1200">
        <a:solidFill>
          <a:schemeClr val="tx1"/>
        </a:solidFill>
        <a:latin typeface="Arial" charset="0"/>
        <a:ea typeface="+mn-ea"/>
        <a:cs typeface="Arial" charset="0"/>
      </a:defRPr>
    </a:lvl7pPr>
    <a:lvl8pPr marL="3200400" algn="l" defTabSz="914400" rtl="0" eaLnBrk="1" latinLnBrk="0" hangingPunct="1">
      <a:defRPr sz="2800" kern="1200">
        <a:solidFill>
          <a:schemeClr val="tx1"/>
        </a:solidFill>
        <a:latin typeface="Arial" charset="0"/>
        <a:ea typeface="+mn-ea"/>
        <a:cs typeface="Arial" charset="0"/>
      </a:defRPr>
    </a:lvl8pPr>
    <a:lvl9pPr marL="3657600" algn="l" defTabSz="914400" rtl="0" eaLnBrk="1" latinLnBrk="0" hangingPunct="1">
      <a:defRPr sz="28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7" autoAdjust="0"/>
    <p:restoredTop sz="98930" autoAdjust="0"/>
  </p:normalViewPr>
  <p:slideViewPr>
    <p:cSldViewPr snapToGrid="0">
      <p:cViewPr>
        <p:scale>
          <a:sx n="66" d="100"/>
          <a:sy n="66" d="100"/>
        </p:scale>
        <p:origin x="-864" y="-2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2AF1568-2BBB-4119-882B-193848636FD5}" type="datetimeFigureOut">
              <a:rPr lang="tr-TR"/>
              <a:pPr>
                <a:defRPr/>
              </a:pPr>
              <a:t>8.12.2019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4B939F-1CEC-4208-B32B-1494B14726E2}" type="slidenum">
              <a:rPr lang="tr-TR"/>
              <a:pPr>
                <a:defRPr/>
              </a:pPr>
              <a:t>‹#›</a:t>
            </a:fld>
            <a:endParaRPr lang="tr-TR"/>
          </a:p>
        </p:txBody>
      </p:sp>
    </p:spTree>
    <p:extLst>
      <p:ext uri="{BB962C8B-B14F-4D97-AF65-F5344CB8AC3E}">
        <p14:creationId xmlns:p14="http://schemas.microsoft.com/office/powerpoint/2010/main" val="1728616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00EFACFC-B176-425D-B1AD-B84F078DFB22}" type="datetimeFigureOut">
              <a:rPr lang="tr-TR"/>
              <a:pPr>
                <a:defRPr/>
              </a:pPr>
              <a:t>8.12.2019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913F4E42-E8DC-4858-8743-D497F5FCBB14}"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B5460A91-0C47-4551-AB17-4B4B90468FE5}" type="datetimeFigureOut">
              <a:rPr lang="tr-TR"/>
              <a:pPr>
                <a:defRPr/>
              </a:pPr>
              <a:t>8.12.2019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7DD1F992-70ED-4E35-86CB-F51D414CB524}"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A38D94E1-A65C-4E87-B959-D38A6BED2FCE}" type="datetimeFigureOut">
              <a:rPr lang="tr-TR"/>
              <a:pPr>
                <a:defRPr/>
              </a:pPr>
              <a:t>8.12.2019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7DD6705B-75E1-46DE-BE7E-A665E10809EE}"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9E08E9D8-016C-474A-A4B3-C6BB4CB11AB9}" type="datetimeFigureOut">
              <a:rPr lang="tr-TR"/>
              <a:pPr>
                <a:defRPr/>
              </a:pPr>
              <a:t>8.12.2019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5D50312A-C62A-4F18-9C8C-6FAFF0D016F0}"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5B01334C-64D5-4924-BE06-11F8A3C9F10C}" type="datetimeFigureOut">
              <a:rPr lang="tr-TR"/>
              <a:pPr>
                <a:defRPr/>
              </a:pPr>
              <a:t>8.12.2019</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56AAFAA3-9C6E-43F3-8970-0F12DAC178C1}"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1EDCAA0A-A618-42CE-8662-AC83ACEB5566}" type="datetimeFigureOut">
              <a:rPr lang="tr-TR"/>
              <a:pPr>
                <a:defRPr/>
              </a:pPr>
              <a:t>8.12.2019</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CE61FE45-BD87-4335-89C6-A98BCF739654}"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7E86F24C-ED84-4701-93A2-455D5A3A1CA9}" type="datetimeFigureOut">
              <a:rPr lang="tr-TR"/>
              <a:pPr>
                <a:defRPr/>
              </a:pPr>
              <a:t>8.12.2019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C2BD8A03-6029-42B3-8A00-5CB635233DBD}"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618A4B35-5B48-4D02-9791-33F6D199A1A9}" type="datetimeFigureOut">
              <a:rPr lang="tr-TR"/>
              <a:pPr>
                <a:defRPr/>
              </a:pPr>
              <a:t>8.12.2019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74B4BFC2-2AF9-470D-BFDF-B08437300AC8}"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3BB33D49-B81D-47B7-A4D9-7AAE2D7D59ED}" type="datetimeFigureOut">
              <a:rPr lang="tr-TR"/>
              <a:pPr>
                <a:defRPr/>
              </a:pPr>
              <a:t>8.12.2019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DE134857-ACCE-4C88-9D6A-4B16AF385F0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71CBC13-20EF-446F-AEB4-F29A3701CFD9}" type="datetimeFigureOut">
              <a:rPr lang="tr-TR"/>
              <a:pPr>
                <a:defRPr/>
              </a:pPr>
              <a:t>8.12.2019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E75B269-57BB-4800-B8D2-D70F491F7552}"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kbutam.aku.edu.tr/yunan-fotograflari/" TargetMode="External"/><Relationship Id="rId2" Type="http://schemas.openxmlformats.org/officeDocument/2006/relationships/hyperlink" Target="http://kbutam.aku.edu.tr/turk-fotograflari/" TargetMode="External"/><Relationship Id="rId1" Type="http://schemas.openxmlformats.org/officeDocument/2006/relationships/slideLayout" Target="../slideLayouts/slideLayout6.xml"/><Relationship Id="rId6" Type="http://schemas.openxmlformats.org/officeDocument/2006/relationships/hyperlink" Target="http://kbutam.aku.edu.tr/cephe-haritalari" TargetMode="External"/><Relationship Id="rId5" Type="http://schemas.openxmlformats.org/officeDocument/2006/relationships/hyperlink" Target="http://kbutam.aku.edu.tr/cephe-haritalari/2-2" TargetMode="External"/><Relationship Id="rId4" Type="http://schemas.openxmlformats.org/officeDocument/2006/relationships/hyperlink" Target="http://www.ttk.gov.tr/tarihveegitim/istiklal-harb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b="1" dirty="0">
                <a:solidFill>
                  <a:srgbClr val="D82331"/>
                </a:solidFill>
                <a:latin typeface="Calibri Light" pitchFamily="34" charset="0"/>
              </a:rPr>
              <a:t>İSTİKLAL HARBİ’NDE BATI CEPHESİ</a:t>
            </a:r>
            <a:endParaRPr lang="en-US" sz="4000" b="1" dirty="0">
              <a:solidFill>
                <a:srgbClr val="D82331"/>
              </a:solidFill>
              <a:latin typeface="Calibri Light" pitchFamily="34" charset="0"/>
            </a:endParaRPr>
          </a:p>
        </p:txBody>
      </p:sp>
      <p:sp>
        <p:nvSpPr>
          <p:cNvPr id="13314" name="Content Placeholder 2"/>
          <p:cNvSpPr txBox="1">
            <a:spLocks/>
          </p:cNvSpPr>
          <p:nvPr/>
        </p:nvSpPr>
        <p:spPr bwMode="auto">
          <a:xfrm>
            <a:off x="619125" y="871538"/>
            <a:ext cx="10607675" cy="4979987"/>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r>
              <a:rPr lang="tr-TR" sz="2400" b="1">
                <a:solidFill>
                  <a:schemeClr val="hlink"/>
                </a:solidFill>
                <a:latin typeface="Times New Roman" pitchFamily="18" charset="0"/>
              </a:rPr>
              <a:t>Sakarya Meydan Muharebesinden Lozan’a</a:t>
            </a:r>
          </a:p>
          <a:p>
            <a:pPr marL="228600" indent="-228600">
              <a:lnSpc>
                <a:spcPct val="90000"/>
              </a:lnSpc>
              <a:spcBef>
                <a:spcPts val="1000"/>
              </a:spcBef>
              <a:buFont typeface="Arial" charset="0"/>
              <a:buChar char="•"/>
            </a:pPr>
            <a:r>
              <a:rPr lang="tr-TR" sz="2400">
                <a:solidFill>
                  <a:schemeClr val="hlink"/>
                </a:solidFill>
                <a:latin typeface="Times New Roman" pitchFamily="18" charset="0"/>
              </a:rPr>
              <a:t>Büyük Taarruz</a:t>
            </a:r>
          </a:p>
          <a:p>
            <a:pPr marL="228600" indent="-228600">
              <a:lnSpc>
                <a:spcPct val="90000"/>
              </a:lnSpc>
              <a:spcBef>
                <a:spcPts val="1000"/>
              </a:spcBef>
              <a:buFont typeface="Arial" charset="0"/>
              <a:buChar char="•"/>
            </a:pPr>
            <a:r>
              <a:rPr lang="tr-TR" sz="2400">
                <a:solidFill>
                  <a:schemeClr val="hlink"/>
                </a:solidFill>
                <a:latin typeface="Times New Roman" pitchFamily="18" charset="0"/>
              </a:rPr>
              <a:t>Mudanya Ateşkes Antlaşması</a:t>
            </a:r>
          </a:p>
          <a:p>
            <a:pPr marL="228600" indent="-228600">
              <a:lnSpc>
                <a:spcPct val="90000"/>
              </a:lnSpc>
              <a:spcBef>
                <a:spcPts val="1000"/>
              </a:spcBef>
              <a:buFont typeface="Arial" charset="0"/>
              <a:buNone/>
            </a:pPr>
            <a:endParaRPr lang="tr-TR" sz="2400">
              <a:solidFill>
                <a:schemeClr val="hlink"/>
              </a:solidFill>
              <a:latin typeface="Times New Roman" pitchFamily="18" charset="0"/>
            </a:endParaRPr>
          </a:p>
          <a:p>
            <a:pPr marL="228600" indent="-228600">
              <a:lnSpc>
                <a:spcPct val="90000"/>
              </a:lnSpc>
              <a:spcBef>
                <a:spcPts val="1000"/>
              </a:spcBef>
              <a:buFont typeface="Arial" charset="0"/>
              <a:buChar char="•"/>
            </a:pPr>
            <a:endParaRPr lang="tr-TR" sz="2400" b="1">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body" idx="4294967295"/>
          </p:nvPr>
        </p:nvSpPr>
        <p:spPr>
          <a:xfrm>
            <a:off x="795338" y="339725"/>
            <a:ext cx="10558462" cy="6323013"/>
          </a:xfrm>
        </p:spPr>
        <p:txBody>
          <a:bodyPr/>
          <a:lstStyle/>
          <a:p>
            <a:pPr algn="just">
              <a:lnSpc>
                <a:spcPct val="80000"/>
              </a:lnSpc>
            </a:pPr>
            <a:r>
              <a:rPr lang="tr-TR" smtClean="0"/>
              <a:t>Yine de TBMM Büyük sorunları barışçıl yoldan çözme olanağının olup olmadığını saptamak üzere Büyük Taarruz’dan hem önceki aylarda İngiltere ve Fransa’yla bir kez daha temasta bulunulmasını uygun gördü. </a:t>
            </a:r>
            <a:r>
              <a:rPr lang="tr-TR" smtClean="0">
                <a:solidFill>
                  <a:srgbClr val="D82331"/>
                </a:solidFill>
              </a:rPr>
              <a:t>TBMM İçişleri Bakanı Fethi Okyar’ın</a:t>
            </a:r>
            <a:r>
              <a:rPr lang="tr-TR" smtClean="0"/>
              <a:t> </a:t>
            </a:r>
            <a:r>
              <a:rPr lang="tr-TR" smtClean="0">
                <a:solidFill>
                  <a:schemeClr val="hlink"/>
                </a:solidFill>
              </a:rPr>
              <a:t>Paris’e</a:t>
            </a:r>
            <a:r>
              <a:rPr lang="tr-TR" smtClean="0"/>
              <a:t> ve </a:t>
            </a:r>
            <a:r>
              <a:rPr lang="tr-TR" smtClean="0">
                <a:solidFill>
                  <a:schemeClr val="hlink"/>
                </a:solidFill>
              </a:rPr>
              <a:t>Londra’ya</a:t>
            </a:r>
            <a:r>
              <a:rPr lang="tr-TR" smtClean="0"/>
              <a:t> gönderilmesine karar verdi.</a:t>
            </a:r>
          </a:p>
          <a:p>
            <a:pPr algn="just">
              <a:lnSpc>
                <a:spcPct val="80000"/>
              </a:lnSpc>
            </a:pPr>
            <a:r>
              <a:rPr lang="tr-TR" smtClean="0"/>
              <a:t>Fethi Bey 23 Temmuz 1922’de Paris’te Fransız Dışişleri Bakanı Poincare ile görüştü. Fethi  Bey, </a:t>
            </a:r>
            <a:r>
              <a:rPr lang="tr-TR" i="1" smtClean="0">
                <a:solidFill>
                  <a:schemeClr val="hlink"/>
                </a:solidFill>
              </a:rPr>
              <a:t>“…Zaferi kazanabiliriz fakat kan dökmekten çekiniyoruz”</a:t>
            </a:r>
            <a:r>
              <a:rPr lang="tr-TR" smtClean="0"/>
              <a:t> demesine rağmen, Poincare’den olumlu bir yanıt alamadı. Londra’da ise ne Curzon ne de Balfour kendisiyle görüşmeye yanaştı. </a:t>
            </a:r>
          </a:p>
          <a:p>
            <a:pPr algn="just">
              <a:lnSpc>
                <a:spcPct val="80000"/>
              </a:lnSpc>
            </a:pPr>
            <a:r>
              <a:rPr lang="tr-TR" smtClean="0"/>
              <a:t>Fethi Bey Paris ve Londra’dan döndükten sonra hükümete verdiği raporda, </a:t>
            </a:r>
            <a:r>
              <a:rPr lang="tr-TR" i="1" smtClean="0">
                <a:solidFill>
                  <a:srgbClr val="D82331"/>
                </a:solidFill>
              </a:rPr>
              <a:t>“….Ulusal amaçlarımızın elde edilmesi, ancak askeri hareketlerle kabil olabilecektir. Başka incelemeye, başka yoruma gerek yoktur”</a:t>
            </a:r>
            <a:r>
              <a:rPr lang="tr-TR" smtClean="0"/>
              <a:t> diyecektir.</a:t>
            </a:r>
          </a:p>
          <a:p>
            <a:pPr algn="just">
              <a:lnSpc>
                <a:spcPct val="80000"/>
              </a:lnSpc>
            </a:pPr>
            <a:r>
              <a:rPr lang="tr-TR" smtClean="0"/>
              <a:t>Yani artık Yunan ordusunu kesin bir yenilgiye uğratmadan ulusal amaçlara ulaşılamayacağı netleşmiştir.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body" idx="4294967295"/>
          </p:nvPr>
        </p:nvSpPr>
        <p:spPr>
          <a:xfrm>
            <a:off x="323850" y="268288"/>
            <a:ext cx="11601450" cy="6418262"/>
          </a:xfrm>
        </p:spPr>
        <p:txBody>
          <a:bodyPr/>
          <a:lstStyle/>
          <a:p>
            <a:pPr algn="just">
              <a:lnSpc>
                <a:spcPct val="80000"/>
              </a:lnSpc>
            </a:pPr>
            <a:r>
              <a:rPr lang="tr-TR" b="1" dirty="0" smtClean="0">
                <a:solidFill>
                  <a:srgbClr val="D82331"/>
                </a:solidFill>
              </a:rPr>
              <a:t>BÜYÜK TAARRUZ:</a:t>
            </a:r>
            <a:r>
              <a:rPr lang="tr-TR" dirty="0" smtClean="0"/>
              <a:t> </a:t>
            </a:r>
          </a:p>
          <a:p>
            <a:pPr algn="just">
              <a:lnSpc>
                <a:spcPct val="80000"/>
              </a:lnSpc>
            </a:pPr>
            <a:r>
              <a:rPr lang="tr-TR" dirty="0" smtClean="0">
                <a:solidFill>
                  <a:srgbClr val="D82331"/>
                </a:solidFill>
              </a:rPr>
              <a:t>Ordunun Hazırlanması:</a:t>
            </a:r>
            <a:r>
              <a:rPr lang="tr-TR" dirty="0" smtClean="0"/>
              <a:t> Büyük </a:t>
            </a:r>
            <a:r>
              <a:rPr lang="tr-TR" dirty="0" err="1" smtClean="0"/>
              <a:t>Taarruz’a</a:t>
            </a:r>
            <a:r>
              <a:rPr lang="tr-TR" dirty="0" smtClean="0"/>
              <a:t> hazırlık sürecinde ordunun silahlı gücünün artırılmasına çalışıldı. Anadolu olanaklarını zorlanmış, İstanbul’daki depolardan silah ve cephane kaçırılmaya devam edilmiş, Avrupa ülkelerinden silah, cephane ve malzeme satın alınmış, Rus ve Fransız yardımları sağlanmıştı. </a:t>
            </a:r>
          </a:p>
          <a:p>
            <a:pPr algn="just">
              <a:lnSpc>
                <a:spcPct val="80000"/>
              </a:lnSpc>
            </a:pPr>
            <a:r>
              <a:rPr lang="tr-TR" dirty="0" smtClean="0"/>
              <a:t>Hazırlık sürecinde Türk ordusunda eğitime önem verildi. Subay ve erlerin yetiştirilmesi için ordu ve kolordu merkezlerinde çeşitli kurslar açılarak erler silah kullanma konusunda eğitildi. Hazırlıklar sayesinde Türk ordusu ile Yunan ordusu arasındaki fark hızla kapandı.</a:t>
            </a:r>
          </a:p>
          <a:p>
            <a:pPr algn="just">
              <a:lnSpc>
                <a:spcPct val="80000"/>
              </a:lnSpc>
            </a:pPr>
            <a:r>
              <a:rPr lang="tr-TR" dirty="0" smtClean="0"/>
              <a:t>İnsan, silah, araç ve gereçler bakımından Yunan ordusu: 6 bin 418 subay, 218 bin 205 er, 450 top, 90 bin tüfek, 3 bin 138 makineli tüfek, 1280 kılıç, 50 uçak, 4 bin 36 kamyon ve 1776 otomobilden oluşuyordu. Bu hazırlıklar sayesinde Türk ordusu güçlendi:</a:t>
            </a:r>
          </a:p>
          <a:p>
            <a:pPr algn="just">
              <a:lnSpc>
                <a:spcPct val="80000"/>
              </a:lnSpc>
            </a:pPr>
            <a:r>
              <a:rPr lang="tr-TR" dirty="0" smtClean="0"/>
              <a:t>Türk ordusu: 8 bin 658 subay, 199 bin 283 er, 100 bin 352 tüfek, 2 bin 25 hafif, 839 ağır makineli tüfek, 323 top, 5 bin 282 kılıç (süvari), 10 uçak, 86 otomobille, 198 kamyona sahipti.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p:cNvSpPr>
          <p:nvPr>
            <p:ph type="body" idx="4294967295"/>
          </p:nvPr>
        </p:nvSpPr>
        <p:spPr/>
        <p:txBody>
          <a:bodyPr/>
          <a:lstStyle/>
          <a:p>
            <a:endParaRPr lang="tr-TR" smtClean="0"/>
          </a:p>
        </p:txBody>
      </p:sp>
      <p:pic>
        <p:nvPicPr>
          <p:cNvPr id="25602" name="Picture 5" descr="Ankara-Ulus15"/>
          <p:cNvPicPr>
            <a:picLocks noChangeAspect="1" noChangeArrowheads="1"/>
          </p:cNvPicPr>
          <p:nvPr/>
        </p:nvPicPr>
        <p:blipFill>
          <a:blip r:embed="rId2"/>
          <a:srcRect/>
          <a:stretch>
            <a:fillRect/>
          </a:stretch>
        </p:blipFill>
        <p:spPr bwMode="auto">
          <a:xfrm>
            <a:off x="1567543" y="874260"/>
            <a:ext cx="9100457" cy="5810250"/>
          </a:xfrm>
          <a:prstGeom prst="rect">
            <a:avLst/>
          </a:prstGeom>
          <a:noFill/>
          <a:ln w="9525">
            <a:noFill/>
            <a:miter lim="800000"/>
            <a:headEnd/>
            <a:tailEnd/>
          </a:ln>
        </p:spPr>
      </p:pic>
      <p:sp>
        <p:nvSpPr>
          <p:cNvPr id="25603" name="Text Box 6"/>
          <p:cNvSpPr txBox="1">
            <a:spLocks noChangeArrowheads="1"/>
          </p:cNvSpPr>
          <p:nvPr/>
        </p:nvSpPr>
        <p:spPr bwMode="auto">
          <a:xfrm>
            <a:off x="0" y="0"/>
            <a:ext cx="12192000" cy="1200329"/>
          </a:xfrm>
          <a:prstGeom prst="rect">
            <a:avLst/>
          </a:prstGeom>
          <a:noFill/>
          <a:ln w="9525">
            <a:noFill/>
            <a:miter lim="800000"/>
            <a:headEnd/>
            <a:tailEnd/>
          </a:ln>
        </p:spPr>
        <p:txBody>
          <a:bodyPr>
            <a:spAutoFit/>
          </a:bodyPr>
          <a:lstStyle/>
          <a:p>
            <a:pPr algn="ctr"/>
            <a:r>
              <a:rPr lang="tr-TR" sz="2400" dirty="0">
                <a:solidFill>
                  <a:schemeClr val="hlink"/>
                </a:solidFill>
                <a:latin typeface="Calibri" pitchFamily="34" charset="0"/>
              </a:rPr>
              <a:t>Ağustos 1922 ortalarında savaşa katılacak son birliklerin törenle ve dualarla Ankara Ulus Meydanı'ndan cepheye uğurlanışı (15 Ağustos </a:t>
            </a:r>
            <a:r>
              <a:rPr lang="tr-TR" sz="2400" dirty="0" smtClean="0">
                <a:solidFill>
                  <a:schemeClr val="hlink"/>
                </a:solidFill>
                <a:latin typeface="Calibri" pitchFamily="34" charset="0"/>
              </a:rPr>
              <a:t>1922)</a:t>
            </a:r>
          </a:p>
          <a:p>
            <a:endParaRPr lang="tr-TR" sz="2400" dirty="0">
              <a:solidFill>
                <a:srgbClr val="D82331"/>
              </a:solidFill>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body" idx="4294967295"/>
          </p:nvPr>
        </p:nvSpPr>
        <p:spPr>
          <a:xfrm>
            <a:off x="838200" y="468313"/>
            <a:ext cx="10515600" cy="5708650"/>
          </a:xfrm>
        </p:spPr>
        <p:txBody>
          <a:bodyPr/>
          <a:lstStyle/>
          <a:p>
            <a:pPr algn="just"/>
            <a:r>
              <a:rPr lang="tr-TR" smtClean="0"/>
              <a:t>Yine de Yunan ordusu, süvari hariç, araç gereç ve silah yönünden Türk Ordusundan sayıca üstün durumdaydı.</a:t>
            </a:r>
          </a:p>
          <a:p>
            <a:pPr algn="just"/>
            <a:r>
              <a:rPr lang="tr-TR" smtClean="0"/>
              <a:t>Mustafa Kemal Paşa, 16 Haziran 1922’de Büyük Taarruz’un yapılması kararını vermişti. </a:t>
            </a:r>
            <a:r>
              <a:rPr lang="tr-TR" smtClean="0">
                <a:solidFill>
                  <a:srgbClr val="D82331"/>
                </a:solidFill>
              </a:rPr>
              <a:t>Batı Cephesi,</a:t>
            </a:r>
            <a:r>
              <a:rPr lang="tr-TR" smtClean="0"/>
              <a:t> 1. ve 2. Ordular ile bir süvari Kolordusu ve Kocaeli Grubu’ndan oluşmaktaydı. </a:t>
            </a:r>
          </a:p>
          <a:p>
            <a:pPr algn="just"/>
            <a:r>
              <a:rPr lang="tr-TR" smtClean="0"/>
              <a:t>Hazırlık sürecinde askeri disiplini sağlama adına Batı Cephesi komuta kademesinde önemli bir değişikliğe gitmiş; Birinci Ordu Komutanı Ali İhsan (Sabis) Paşayı 18 Haziran 1922 tarihinde görevinden alarak yerine Mirliva Nurettin Paşayı 29 Haziran’da tayin etmişti. (</a:t>
            </a:r>
            <a:r>
              <a:rPr lang="tr-TR" smtClean="0">
                <a:solidFill>
                  <a:srgbClr val="D82331"/>
                </a:solidFill>
              </a:rPr>
              <a:t>Başkomutan Mustafa Kemal Paşa,</a:t>
            </a:r>
            <a:r>
              <a:rPr lang="tr-TR" smtClean="0"/>
              <a:t> </a:t>
            </a:r>
            <a:r>
              <a:rPr lang="tr-TR" smtClean="0">
                <a:solidFill>
                  <a:schemeClr val="folHlink"/>
                </a:solidFill>
              </a:rPr>
              <a:t>Genelkurmay Başkanı Fevzi Paşa,</a:t>
            </a:r>
            <a:r>
              <a:rPr lang="tr-TR" smtClean="0"/>
              <a:t> </a:t>
            </a:r>
            <a:r>
              <a:rPr lang="tr-TR" smtClean="0">
                <a:solidFill>
                  <a:schemeClr val="hlink"/>
                </a:solidFill>
              </a:rPr>
              <a:t>Batı Cephesi Komutanı İsmet Paşa,</a:t>
            </a:r>
            <a:r>
              <a:rPr lang="tr-TR" smtClean="0"/>
              <a:t> </a:t>
            </a:r>
            <a:r>
              <a:rPr lang="tr-TR" smtClean="0">
                <a:solidFill>
                  <a:schemeClr val="accent2"/>
                </a:solidFill>
              </a:rPr>
              <a:t>1. Ordu Komutanı Nurettin Paşa,</a:t>
            </a:r>
            <a:r>
              <a:rPr lang="tr-TR" smtClean="0"/>
              <a:t> </a:t>
            </a:r>
            <a:r>
              <a:rPr lang="tr-TR" smtClean="0">
                <a:solidFill>
                  <a:srgbClr val="202C54"/>
                </a:solidFill>
              </a:rPr>
              <a:t>2. Ordu Komutanı Şevki Paşa)</a:t>
            </a:r>
          </a:p>
          <a:p>
            <a:pPr algn="just"/>
            <a:endParaRPr lang="tr-TR"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body" idx="4294967295"/>
          </p:nvPr>
        </p:nvSpPr>
        <p:spPr>
          <a:xfrm>
            <a:off x="838200" y="339725"/>
            <a:ext cx="10515600" cy="5837238"/>
          </a:xfrm>
        </p:spPr>
        <p:txBody>
          <a:bodyPr/>
          <a:lstStyle/>
          <a:p>
            <a:pPr algn="just"/>
            <a:r>
              <a:rPr lang="tr-TR" smtClean="0"/>
              <a:t>Mustafa Kemal Paşa taarruzun yapılması konusunda Haziran 1922'de kesin kararını verdiği zaman, bu karardan yalnızca Genelkurmay Başkanı Fevzi Paşa ile Milli Müdafaa Vekili Kazım Özalp ve Batı Cephesi Komutanı İsmet Paşalar haberdardı. </a:t>
            </a:r>
          </a:p>
          <a:p>
            <a:pPr algn="just"/>
            <a:r>
              <a:rPr lang="tr-TR" smtClean="0"/>
              <a:t>Öte yandan Başkumandanlık süresi 20 Temmuz’da olağanüstü yetkileri kaldırılmak şartıyla uzatıldı. 23 Temmuz 1922’de de Mustafa Kemal, gizlice cephe karargâhının bulunduğu Akşehir'e gelmiş, burada yetkililerle bir toplantı yapmıştı. Bu toplantıda 15 Ağustos'a kadar hazırlıkların bitirilmesi kararlaştırıldı.  </a:t>
            </a:r>
          </a:p>
          <a:p>
            <a:pPr algn="just"/>
            <a:r>
              <a:rPr lang="tr-TR" smtClean="0"/>
              <a:t>Başkumandan Mustafa Kemal Paşa, Temmuz ve Ağustos aylarında Batı Cephesi Karargâhına ziyaretlerini artırmıştı. Genelkurmay Başkanı, Milli Savunma Vekili, Batı Cephesi Kumandanı ve ordu kumandanlarıyla yaptığı görüşmelerle Taarruz Planına son şekli verildi.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p:cNvSpPr>
          <p:nvPr>
            <p:ph type="body" idx="4294967295"/>
          </p:nvPr>
        </p:nvSpPr>
        <p:spPr>
          <a:xfrm>
            <a:off x="195263" y="185738"/>
            <a:ext cx="11801475" cy="6300787"/>
          </a:xfrm>
        </p:spPr>
        <p:txBody>
          <a:bodyPr/>
          <a:lstStyle/>
          <a:p>
            <a:pPr algn="just">
              <a:lnSpc>
                <a:spcPct val="80000"/>
              </a:lnSpc>
            </a:pPr>
            <a:r>
              <a:rPr lang="tr-TR" dirty="0" smtClean="0">
                <a:solidFill>
                  <a:srgbClr val="D82331"/>
                </a:solidFill>
              </a:rPr>
              <a:t>Mustafa Kemal'in taarruz planı:</a:t>
            </a:r>
            <a:r>
              <a:rPr lang="tr-TR" dirty="0" smtClean="0"/>
              <a:t> Asıl kuvvetleri Yunanlıların Afyon civarında bulunan sağ cenah grubu güneyinde yani </a:t>
            </a:r>
            <a:r>
              <a:rPr lang="tr-TR" dirty="0" err="1" smtClean="0"/>
              <a:t>Akarçay</a:t>
            </a:r>
            <a:r>
              <a:rPr lang="tr-TR" dirty="0" smtClean="0"/>
              <a:t> ile Dumlupınar hizasına kadar olan sahada toplayıp, karşı tarafı en hassas yerinden vurmak ve kaçmaya fırsat vermeden imha etmekti. Bu plan üzerinde uzun ve sert tartışmalar yapıldı. Gerçekten de yapılan plan çok riskli olduğundan üzerinde karar verilmesi güçtü. Taarruzun başarılı olmaması halinde ülkenin savunması tehlikeye düşeceğinden endişe duyuluyordu. Fakat Başkomutan kararında ısrarlıydı. Nihayet 20 Ağustos'ta cephe karargâhında yapılan son toplantıda taarruz günü kesin olarak kararlaştırıldı. </a:t>
            </a:r>
          </a:p>
          <a:p>
            <a:pPr algn="just">
              <a:lnSpc>
                <a:spcPct val="80000"/>
              </a:lnSpc>
            </a:pPr>
            <a:r>
              <a:rPr lang="tr-TR" dirty="0" smtClean="0"/>
              <a:t>Baskın şeklinde icra edilen taarruzla, Yunan ordusunun İzmir'le bağlantısı kesilerek imha edilmesi veya Bursa yönüne atılıp dağıtılması planlanmıştı. Bunun için 1. Ordu Sandıklı, Afyon arasından ve Afyon'un güneyinden Yunan güçlerinin sağ yanına taarruz ederken, Fahrettin (Altay) Paşa komutasındaki</a:t>
            </a:r>
            <a:br>
              <a:rPr lang="tr-TR" dirty="0" smtClean="0"/>
            </a:br>
            <a:r>
              <a:rPr lang="tr-TR" dirty="0" smtClean="0"/>
              <a:t>5. Süvari Kolordusu Yunan ordusu sağ kanadı güneyinden gizlice ve süratle Ahır Dağları'nı aşıp Çiğiltepe ile </a:t>
            </a:r>
            <a:r>
              <a:rPr lang="tr-TR" dirty="0" err="1" smtClean="0"/>
              <a:t>Toklusivrisi</a:t>
            </a:r>
            <a:r>
              <a:rPr lang="tr-TR" dirty="0" smtClean="0"/>
              <a:t> arasından Yunanlıların arkasına düşerek, Sincanlı Ovası'na inecek, İzmir'deki Yunan başkomutanlık karargâhı ile cephe arasındaki telgraf hatlarını kesecek, Afyon-Uşak demiryolunu tahrip edecekti.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p:cNvSpPr>
          <p:nvPr>
            <p:ph type="body" idx="4294967295"/>
          </p:nvPr>
        </p:nvSpPr>
        <p:spPr>
          <a:xfrm>
            <a:off x="838200" y="625475"/>
            <a:ext cx="10515600" cy="5551488"/>
          </a:xfrm>
        </p:spPr>
        <p:txBody>
          <a:bodyPr/>
          <a:lstStyle/>
          <a:p>
            <a:pPr algn="just"/>
            <a:r>
              <a:rPr lang="tr-TR" smtClean="0"/>
              <a:t>Böylece Yunan ordusunun İzmir'le irtibatı kesildiği gibi ikmal ve lojistik desteğiyle takviye alması da önlenmiş olacaktı. Diğer bir husus ise, Afyon'un kuzeyinde tertiplenen ve tali taarruzu yapacak olan Yakup Şevki Paşa'nın 3. ve 6. Kolordulardan ve bir süvari tümeninden oluşan 2. Ordusu ile asıl taarruzu Afyon güneyinden gerçekleştirecek olan Nurettin Paşa'nın 1. Ordusu'nun koordineli olarak aynı zamanda hareket ettirilmesiydi. </a:t>
            </a:r>
          </a:p>
          <a:p>
            <a:pPr algn="just"/>
            <a:r>
              <a:rPr lang="tr-TR" smtClean="0"/>
              <a:t>Bu şekilde İşgal güçlerinin sıklet merkezimizi tespiti önlenecek, böylece yanılgıya düşürülerek şaşırtılacaktı. Yine emir ve komuta tek elde toplanarak değişen durumlara göre kuvvet kaydırılmaları anında yapılabilecekti. Bunun için genel karargâh 24 Ağustos gecesi Akşehir'den Şuhut kasabasına, 25 Ağustos'ta ise Kocatepe'ye intikal ettirildi. Bütün hazırlıklar büyük bir gizlilik içinde cereyan etmekteydi.</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4294967295"/>
          </p:nvPr>
        </p:nvSpPr>
        <p:spPr>
          <a:xfrm>
            <a:off x="838200" y="782638"/>
            <a:ext cx="10515600" cy="5394325"/>
          </a:xfrm>
        </p:spPr>
        <p:txBody>
          <a:bodyPr/>
          <a:lstStyle/>
          <a:p>
            <a:pPr algn="just"/>
            <a:r>
              <a:rPr lang="tr-TR" dirty="0" smtClean="0"/>
              <a:t>Hazırlıkların gizlilik içinde cereyanı son derece önemliydi. Eğer Yunan kuvvetleri Afyon'un güneyinden taarruz edileceğini tespit ettiği takdirde Büyük Taarruz sekteye uğrayabilir ve kuvvetlerimiz büyük bir müşkülatla karşılaşabilirdi. Onun için Yunan kuvvetlerinin en önemli keşif kabiliyetli olan keşif uçaklarının dost topraklar üzerinde uçurulmaması gerekliydi. Bu nedenle; Yunan keşif uçaklarının uçurulmaması için eldeki az miktardaki av uçaklarıyla büyük mücadele verildi. Ayrıca kendi keşif uçaklarıyla da Yunanlılar kuvvet kaydırıldığını tespit edemediği ve 26 Ağustos'tan önce hiçbir ilave tedbir alamadığı tespit edildiğinden baskın tarzında 26 Ağustos taarruzu başlatılabildi. </a:t>
            </a:r>
          </a:p>
          <a:p>
            <a:endParaRPr lang="tr-TR"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idx="4294967295"/>
          </p:nvPr>
        </p:nvSpPr>
        <p:spPr>
          <a:xfrm>
            <a:off x="838200" y="582613"/>
            <a:ext cx="10515600" cy="5594350"/>
          </a:xfrm>
        </p:spPr>
        <p:txBody>
          <a:bodyPr/>
          <a:lstStyle/>
          <a:p>
            <a:pPr algn="just"/>
            <a:r>
              <a:rPr lang="tr-TR" smtClean="0"/>
              <a:t>Yunan ordusu yaklaşık 700 km’lik cephe üzerinde bir yıl boyunca savunma hazırlıklarını ikmal etmişti. Yunan Genelkurmayı savunma planını, Türk ordusunun Afyon'un kuzeyinden sıklet merkeziyle taarruz edeceği tahminine göre yapmıştı. Bu sebeple kuvvetlerinin büyük bir bölümü Afyon, Döğer hattında tertiplenmişti. Türk ordusunun Afyon'un güneyinden taarruz edeceği hiç hesaba katılmamıştı. </a:t>
            </a:r>
            <a:r>
              <a:rPr lang="tr-TR" smtClean="0">
                <a:solidFill>
                  <a:srgbClr val="D82331"/>
                </a:solidFill>
              </a:rPr>
              <a:t>Bu nedenle Türk Taarruzu başladığında Yunan ordusu ancak cephe yarıldıktan sonra taarruzun asıl merkezinin Güney olduğunu anlayabildi.</a:t>
            </a:r>
            <a:r>
              <a:rPr lang="tr-TR" smtClean="0"/>
              <a:t> Fakat iş işten geçmiş, taarruz planı başarıyla uygulanmış ve Yunan ordusu ikiye bölünmüştü.</a:t>
            </a:r>
          </a:p>
          <a:p>
            <a:pPr algn="just"/>
            <a:endParaRPr lang="tr-TR" smtClean="0"/>
          </a:p>
          <a:p>
            <a:endParaRPr lang="tr-TR"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5" descr="1(4)"/>
          <p:cNvPicPr>
            <a:picLocks noChangeAspect="1" noChangeArrowheads="1"/>
          </p:cNvPicPr>
          <p:nvPr/>
        </p:nvPicPr>
        <p:blipFill>
          <a:blip r:embed="rId2"/>
          <a:srcRect/>
          <a:stretch>
            <a:fillRect/>
          </a:stretch>
        </p:blipFill>
        <p:spPr bwMode="auto">
          <a:xfrm>
            <a:off x="0" y="0"/>
            <a:ext cx="6434138" cy="6858000"/>
          </a:xfrm>
          <a:prstGeom prst="rect">
            <a:avLst/>
          </a:prstGeom>
          <a:noFill/>
          <a:ln w="9525">
            <a:noFill/>
            <a:miter lim="800000"/>
            <a:headEnd/>
            <a:tailEnd/>
          </a:ln>
        </p:spPr>
      </p:pic>
      <p:pic>
        <p:nvPicPr>
          <p:cNvPr id="32770" name="Picture 7" descr="2-227x330"/>
          <p:cNvPicPr>
            <a:picLocks noChangeAspect="1" noChangeArrowheads="1"/>
          </p:cNvPicPr>
          <p:nvPr/>
        </p:nvPicPr>
        <p:blipFill>
          <a:blip r:embed="rId3"/>
          <a:srcRect/>
          <a:stretch>
            <a:fillRect/>
          </a:stretch>
        </p:blipFill>
        <p:spPr bwMode="auto">
          <a:xfrm>
            <a:off x="6443663" y="0"/>
            <a:ext cx="5748337"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p:cNvSpPr>
          <p:nvPr>
            <p:ph type="body" idx="4294967295"/>
          </p:nvPr>
        </p:nvSpPr>
        <p:spPr>
          <a:xfrm>
            <a:off x="838200" y="611188"/>
            <a:ext cx="10515600" cy="5937250"/>
          </a:xfrm>
        </p:spPr>
        <p:txBody>
          <a:bodyPr/>
          <a:lstStyle/>
          <a:p>
            <a:pPr algn="just">
              <a:lnSpc>
                <a:spcPct val="70000"/>
              </a:lnSpc>
            </a:pPr>
            <a:r>
              <a:rPr lang="tr-TR" sz="2400" b="1" smtClean="0"/>
              <a:t>İnkılap Dersleri</a:t>
            </a:r>
            <a:r>
              <a:rPr lang="tr-TR" sz="2400" smtClean="0"/>
              <a:t>, (2018) Ed. Süleyman İnan, Cengiz Akseki, Kafka Kitap Kafe Yayınları, Denizli.</a:t>
            </a:r>
          </a:p>
          <a:p>
            <a:pPr algn="just">
              <a:lnSpc>
                <a:spcPct val="70000"/>
              </a:lnSpc>
            </a:pPr>
            <a:r>
              <a:rPr lang="tr-TR" sz="2400" smtClean="0"/>
              <a:t>Mustafa Kemal Atatürk, </a:t>
            </a:r>
            <a:r>
              <a:rPr lang="tr-TR" sz="2400" b="1" smtClean="0"/>
              <a:t>Nutuk 1919-1927</a:t>
            </a:r>
            <a:r>
              <a:rPr lang="tr-TR" sz="2400" smtClean="0"/>
              <a:t>, Atatürk Araştırma Merkezi Yayınları, Ankara, 1999.</a:t>
            </a:r>
          </a:p>
          <a:p>
            <a:pPr algn="just">
              <a:lnSpc>
                <a:spcPct val="70000"/>
              </a:lnSpc>
            </a:pPr>
            <a:r>
              <a:rPr lang="tr-TR" sz="2400" smtClean="0"/>
              <a:t>Uğur Üçüncü-Sadık Sarısaman, “Arşiv Belgelerine Göre Büyük Taarruz”, </a:t>
            </a:r>
            <a:r>
              <a:rPr lang="tr-TR" sz="2400" b="1" smtClean="0"/>
              <a:t>Tarih Okulu Dergisi,</a:t>
            </a:r>
            <a:r>
              <a:rPr lang="tr-TR" sz="2400" smtClean="0"/>
              <a:t> Cilt 9, sayı 25, s. 269-305, (Mart 2016) http://dx.doi.org/10.14225/Joh830 </a:t>
            </a:r>
          </a:p>
          <a:p>
            <a:pPr algn="just">
              <a:lnSpc>
                <a:spcPct val="70000"/>
              </a:lnSpc>
            </a:pPr>
            <a:r>
              <a:rPr lang="tr-TR" sz="2400" smtClean="0"/>
              <a:t>Türk Dış Politikası</a:t>
            </a:r>
            <a:r>
              <a:rPr lang="tr-TR" sz="2400" b="1" smtClean="0"/>
              <a:t>, Kurtuluş Savaşından Bugüne Olgular, Belgeler, Yorumlar, C.1 1919-1980</a:t>
            </a:r>
            <a:r>
              <a:rPr lang="tr-TR" sz="2400" smtClean="0"/>
              <a:t>, Ed. Baskın Oran, 7. Baskı, İletişim Yayınları, İstanbul, 2003.</a:t>
            </a:r>
          </a:p>
          <a:p>
            <a:pPr algn="just">
              <a:lnSpc>
                <a:spcPct val="70000"/>
              </a:lnSpc>
            </a:pPr>
            <a:r>
              <a:rPr lang="tr-TR" sz="2400" smtClean="0"/>
              <a:t>Şerafettin Turan, </a:t>
            </a:r>
            <a:r>
              <a:rPr lang="tr-TR" sz="2400" b="1" smtClean="0"/>
              <a:t>Türk Devrim Tarihi, 2. Kitap, Ulusal Direnişten Türkiye Cumhuriyeti’ne,</a:t>
            </a:r>
            <a:r>
              <a:rPr lang="tr-TR" sz="2400" smtClean="0"/>
              <a:t> Bilgi Yayınevi, İstanbul, 1998.</a:t>
            </a:r>
          </a:p>
          <a:p>
            <a:pPr algn="just" eaLnBrk="1" hangingPunct="1">
              <a:lnSpc>
                <a:spcPct val="70000"/>
              </a:lnSpc>
            </a:pPr>
            <a:r>
              <a:rPr lang="tr-TR" sz="2400" smtClean="0"/>
              <a:t>Kazım Karabekir</a:t>
            </a:r>
            <a:r>
              <a:rPr lang="tr-TR" sz="2400" b="1" smtClean="0"/>
              <a:t>, İstiklal Harbimiz</a:t>
            </a:r>
            <a:r>
              <a:rPr lang="tr-TR" sz="2400" smtClean="0"/>
              <a:t>, C.1-2, Yapı Kredi Yayınları, İstanbul, 2016.</a:t>
            </a:r>
          </a:p>
          <a:p>
            <a:pPr eaLnBrk="1" hangingPunct="1">
              <a:lnSpc>
                <a:spcPct val="100000"/>
              </a:lnSpc>
              <a:spcBef>
                <a:spcPct val="0"/>
              </a:spcBef>
              <a:buFontTx/>
              <a:buNone/>
            </a:pPr>
            <a:r>
              <a:rPr lang="tr-TR" sz="2400" smtClean="0">
                <a:solidFill>
                  <a:srgbClr val="D82331"/>
                </a:solidFill>
                <a:hlinkClick r:id="rId2"/>
              </a:rPr>
              <a:t>http://kbutam.aku.edu.tr/turk-fotograflari/</a:t>
            </a:r>
            <a:endParaRPr lang="tr-TR" sz="2400" smtClean="0">
              <a:solidFill>
                <a:srgbClr val="D82331"/>
              </a:solidFill>
            </a:endParaRPr>
          </a:p>
          <a:p>
            <a:pPr eaLnBrk="1" hangingPunct="1">
              <a:lnSpc>
                <a:spcPct val="100000"/>
              </a:lnSpc>
              <a:spcBef>
                <a:spcPct val="0"/>
              </a:spcBef>
              <a:buFontTx/>
              <a:buNone/>
            </a:pPr>
            <a:r>
              <a:rPr lang="tr-TR" sz="2400" smtClean="0">
                <a:solidFill>
                  <a:srgbClr val="D82331"/>
                </a:solidFill>
                <a:hlinkClick r:id="rId3"/>
              </a:rPr>
              <a:t>http://kbutam.aku.edu.tr/yunan-fotograflari/</a:t>
            </a:r>
            <a:endParaRPr lang="tr-TR" sz="2400" smtClean="0">
              <a:solidFill>
                <a:srgbClr val="D82331"/>
              </a:solidFill>
            </a:endParaRPr>
          </a:p>
          <a:p>
            <a:pPr eaLnBrk="1" hangingPunct="1">
              <a:lnSpc>
                <a:spcPct val="100000"/>
              </a:lnSpc>
              <a:spcBef>
                <a:spcPct val="0"/>
              </a:spcBef>
              <a:buFontTx/>
              <a:buNone/>
            </a:pPr>
            <a:r>
              <a:rPr lang="tr-TR" sz="2400" smtClean="0">
                <a:hlinkClick r:id="rId4"/>
              </a:rPr>
              <a:t>http://www.ttk.gov.tr/tarihveegitim/istiklal-harbi/</a:t>
            </a:r>
            <a:endParaRPr lang="tr-TR" sz="2400" smtClean="0"/>
          </a:p>
          <a:p>
            <a:pPr eaLnBrk="1" hangingPunct="1">
              <a:lnSpc>
                <a:spcPct val="100000"/>
              </a:lnSpc>
              <a:spcBef>
                <a:spcPct val="0"/>
              </a:spcBef>
              <a:buFontTx/>
              <a:buNone/>
            </a:pPr>
            <a:r>
              <a:rPr lang="tr-TR" sz="2400" smtClean="0">
                <a:solidFill>
                  <a:srgbClr val="D82331"/>
                </a:solidFill>
                <a:hlinkClick r:id="rId5"/>
              </a:rPr>
              <a:t>http://kbutam.aku.edu.tr/cephe-haritalari/2-2</a:t>
            </a:r>
            <a:endParaRPr lang="tr-TR" sz="2400" smtClean="0">
              <a:solidFill>
                <a:srgbClr val="D82331"/>
              </a:solidFill>
            </a:endParaRPr>
          </a:p>
          <a:p>
            <a:pPr eaLnBrk="1" hangingPunct="1">
              <a:lnSpc>
                <a:spcPct val="100000"/>
              </a:lnSpc>
              <a:spcBef>
                <a:spcPct val="0"/>
              </a:spcBef>
              <a:buFontTx/>
              <a:buNone/>
            </a:pPr>
            <a:r>
              <a:rPr lang="tr-TR" sz="2400" smtClean="0">
                <a:solidFill>
                  <a:srgbClr val="D82331"/>
                </a:solidFill>
                <a:hlinkClick r:id="rId6"/>
              </a:rPr>
              <a:t>http://kbutam.aku.edu.tr/cephe-haritalari</a:t>
            </a:r>
            <a:endParaRPr lang="tr-TR" sz="2400" smtClean="0">
              <a:solidFill>
                <a:srgbClr val="D82331"/>
              </a:solidFill>
            </a:endParaRPr>
          </a:p>
          <a:p>
            <a:pPr eaLnBrk="1" hangingPunct="1">
              <a:lnSpc>
                <a:spcPct val="100000"/>
              </a:lnSpc>
              <a:spcBef>
                <a:spcPct val="0"/>
              </a:spcBef>
              <a:buFontTx/>
              <a:buNone/>
            </a:pPr>
            <a:endParaRPr lang="tr-TR" sz="2400" smtClean="0">
              <a:solidFill>
                <a:srgbClr val="D82331"/>
              </a:solidFill>
            </a:endParaRPr>
          </a:p>
          <a:p>
            <a:pPr eaLnBrk="1" hangingPunct="1">
              <a:lnSpc>
                <a:spcPct val="100000"/>
              </a:lnSpc>
              <a:spcBef>
                <a:spcPct val="0"/>
              </a:spcBef>
              <a:buFontTx/>
              <a:buNone/>
            </a:pPr>
            <a:endParaRPr lang="tr-TR" sz="2400" smtClean="0">
              <a:solidFill>
                <a:srgbClr val="D8233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body" idx="4294967295"/>
          </p:nvPr>
        </p:nvSpPr>
        <p:spPr>
          <a:xfrm>
            <a:off x="452438" y="296863"/>
            <a:ext cx="10901362" cy="6223000"/>
          </a:xfrm>
        </p:spPr>
        <p:txBody>
          <a:bodyPr/>
          <a:lstStyle/>
          <a:p>
            <a:pPr algn="just"/>
            <a:r>
              <a:rPr lang="tr-TR" b="1" dirty="0" smtClean="0">
                <a:solidFill>
                  <a:srgbClr val="D82331"/>
                </a:solidFill>
              </a:rPr>
              <a:t>TAARRUZ:</a:t>
            </a:r>
          </a:p>
          <a:p>
            <a:pPr algn="just"/>
            <a:r>
              <a:rPr lang="tr-TR" dirty="0" smtClean="0">
                <a:solidFill>
                  <a:srgbClr val="D82331"/>
                </a:solidFill>
              </a:rPr>
              <a:t>Yapılan askeri hazırlıklar sonrasında Türk ordusu Büyük </a:t>
            </a:r>
            <a:r>
              <a:rPr lang="tr-TR" dirty="0" err="1" smtClean="0">
                <a:solidFill>
                  <a:srgbClr val="D82331"/>
                </a:solidFill>
              </a:rPr>
              <a:t>Taarruz’u</a:t>
            </a:r>
            <a:r>
              <a:rPr lang="tr-TR" dirty="0" smtClean="0">
                <a:solidFill>
                  <a:srgbClr val="D82331"/>
                </a:solidFill>
              </a:rPr>
              <a:t> 26 Ağustos sabah saat 6’da bütün cephe hattında aynı anda başlattı.</a:t>
            </a:r>
            <a:r>
              <a:rPr lang="tr-TR" dirty="0" smtClean="0"/>
              <a:t> Bunun sebebi Yunan ordusunun, Büyük </a:t>
            </a:r>
            <a:r>
              <a:rPr lang="tr-TR" dirty="0" err="1" smtClean="0"/>
              <a:t>Taarruz’un</a:t>
            </a:r>
            <a:r>
              <a:rPr lang="tr-TR" dirty="0" smtClean="0"/>
              <a:t> çıkış noktasını anlamasını geciktirmekti. Taarruzun sıklet merkezi Afyon’un güneyinde Meşecik sırtından </a:t>
            </a:r>
            <a:r>
              <a:rPr lang="tr-TR" dirty="0" err="1" smtClean="0"/>
              <a:t>Ahırdağı’na</a:t>
            </a:r>
            <a:r>
              <a:rPr lang="tr-TR" dirty="0" smtClean="0"/>
              <a:t> kadar olan mıntıkada taarruz başarıyla devam etmişti. Türk kuvvetleri üç saat içinde Yunanlıların tel örgüleriyle takviye ettikleri asıl mevzileri düşürmeyi başarmıştı. </a:t>
            </a:r>
          </a:p>
          <a:p>
            <a:pPr algn="just"/>
            <a:r>
              <a:rPr lang="tr-TR" dirty="0" smtClean="0"/>
              <a:t>26 ve 27 Ağustos tarihleri boyunca yapılan taarruzlar sonucunda Yunan ordusu Afyon’un güneyindeki asıl mevzilerini kaybettikten sonra Dumlupınar istikametinde kaçmaya başladı. Başkumandan Mustafa Kemal Paşa, 27 Ağustos tarihinde TBMM’ye çektiği telgrafta Afyon’un alındığı  zaferini müjdelemiştir. Yunan ordusunun bir yıldan beri her türlü teknolojik imkanları kullanarak kurdukları mevziler, Türk ordusunun kahramanlığıyla bazen bir saatten az bir sürede düşürülmüştür.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idx="4294967295"/>
          </p:nvPr>
        </p:nvSpPr>
        <p:spPr/>
        <p:txBody>
          <a:bodyPr/>
          <a:lstStyle/>
          <a:p>
            <a:endParaRPr lang="tr-TR" smtClean="0"/>
          </a:p>
        </p:txBody>
      </p:sp>
      <p:sp>
        <p:nvSpPr>
          <p:cNvPr id="34818" name="Rectangle 3"/>
          <p:cNvSpPr>
            <a:spLocks noGrp="1"/>
          </p:cNvSpPr>
          <p:nvPr>
            <p:ph type="body" idx="4294967295"/>
          </p:nvPr>
        </p:nvSpPr>
        <p:spPr/>
        <p:txBody>
          <a:bodyPr/>
          <a:lstStyle/>
          <a:p>
            <a:endParaRPr lang="tr-TR" smtClean="0"/>
          </a:p>
        </p:txBody>
      </p:sp>
      <p:pic>
        <p:nvPicPr>
          <p:cNvPr id="34819" name="Picture 5" descr="T%C3%BCrk-askerlerinin-d%C3%BC%C5%9Fmana-h%C3%BCcumu"/>
          <p:cNvPicPr>
            <a:picLocks noChangeAspect="1" noChangeArrowheads="1"/>
          </p:cNvPicPr>
          <p:nvPr/>
        </p:nvPicPr>
        <p:blipFill>
          <a:blip r:embed="rId2"/>
          <a:srcRect/>
          <a:stretch>
            <a:fillRect/>
          </a:stretch>
        </p:blipFill>
        <p:spPr bwMode="auto">
          <a:xfrm>
            <a:off x="986971" y="295275"/>
            <a:ext cx="9857921" cy="58388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idx="4294967295"/>
          </p:nvPr>
        </p:nvSpPr>
        <p:spPr/>
        <p:txBody>
          <a:bodyPr/>
          <a:lstStyle/>
          <a:p>
            <a:endParaRPr lang="tr-TR" smtClean="0"/>
          </a:p>
        </p:txBody>
      </p:sp>
      <p:sp>
        <p:nvSpPr>
          <p:cNvPr id="35842" name="Rectangle 3"/>
          <p:cNvSpPr>
            <a:spLocks noGrp="1"/>
          </p:cNvSpPr>
          <p:nvPr>
            <p:ph type="body" idx="4294967295"/>
          </p:nvPr>
        </p:nvSpPr>
        <p:spPr/>
        <p:txBody>
          <a:bodyPr/>
          <a:lstStyle/>
          <a:p>
            <a:endParaRPr lang="tr-TR" smtClean="0"/>
          </a:p>
        </p:txBody>
      </p:sp>
      <p:pic>
        <p:nvPicPr>
          <p:cNvPr id="35843" name="Picture 5" descr="2"/>
          <p:cNvPicPr>
            <a:picLocks noChangeAspect="1" noChangeArrowheads="1"/>
          </p:cNvPicPr>
          <p:nvPr/>
        </p:nvPicPr>
        <p:blipFill>
          <a:blip r:embed="rId2"/>
          <a:srcRect/>
          <a:stretch>
            <a:fillRect/>
          </a:stretch>
        </p:blipFill>
        <p:spPr bwMode="auto">
          <a:xfrm>
            <a:off x="928915" y="29823"/>
            <a:ext cx="10638971" cy="650398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p:cNvSpPr>
          <p:nvPr>
            <p:ph type="body" idx="4294967295"/>
          </p:nvPr>
        </p:nvSpPr>
        <p:spPr>
          <a:xfrm>
            <a:off x="838200" y="682625"/>
            <a:ext cx="10515600" cy="5494338"/>
          </a:xfrm>
        </p:spPr>
        <p:txBody>
          <a:bodyPr/>
          <a:lstStyle/>
          <a:p>
            <a:r>
              <a:rPr lang="tr-TR" b="1" dirty="0" smtClean="0">
                <a:solidFill>
                  <a:srgbClr val="D82331"/>
                </a:solidFill>
              </a:rPr>
              <a:t>Başkumandanlık Meydan Muharebesi</a:t>
            </a:r>
            <a:r>
              <a:rPr lang="tr-TR" dirty="0" smtClean="0">
                <a:solidFill>
                  <a:srgbClr val="D82331"/>
                </a:solidFill>
              </a:rPr>
              <a:t>:</a:t>
            </a:r>
          </a:p>
          <a:p>
            <a:pPr algn="just"/>
            <a:r>
              <a:rPr lang="tr-TR" dirty="0" smtClean="0"/>
              <a:t>27 Ağustos gecesinden itibaren dağınık bir şekilde batı ve kuzey batı istikametlerinde geri çekilen Yunan kuvvetleri 28, 29 Ağustos tarihlerinde Türk Ordusu tarafından yakından takip edilerek 5 tümenleriyle Dumlupınar’da çember içine alındı. Değişik noktalarda 29 Ağustos’ta yıpratılan Yunan kuvvetleri 30 Ağustos’ta meydan savaşı yapmaya zorlandı. Yapılan savaşta Yunan ordusu çok sayıda kayıp vererek tamamen dağıldı.</a:t>
            </a:r>
          </a:p>
          <a:p>
            <a:pPr algn="just"/>
            <a:r>
              <a:rPr lang="tr-TR" dirty="0" smtClean="0"/>
              <a:t>Değişik rütbelerde 100 subay ve 1000 kadar asker esir edildi. Esir subaylar arasında Birinci Kolordu Kumandanı General </a:t>
            </a:r>
            <a:r>
              <a:rPr lang="tr-TR" dirty="0" err="1" smtClean="0"/>
              <a:t>Trikopis</a:t>
            </a:r>
            <a:r>
              <a:rPr lang="tr-TR" dirty="0" smtClean="0"/>
              <a:t> de vardı.</a:t>
            </a:r>
            <a:endParaRPr lang="tr-TR" dirty="0" smtClean="0">
              <a:solidFill>
                <a:srgbClr val="D8233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body" idx="4294967295"/>
          </p:nvPr>
        </p:nvSpPr>
        <p:spPr>
          <a:xfrm>
            <a:off x="952500" y="739775"/>
            <a:ext cx="10558463" cy="5494338"/>
          </a:xfrm>
        </p:spPr>
        <p:txBody>
          <a:bodyPr/>
          <a:lstStyle/>
          <a:p>
            <a:pPr algn="just"/>
            <a:r>
              <a:rPr lang="tr-TR" smtClean="0"/>
              <a:t>Başkomutanlık Meydan Muharebesi’nden sonra dağınık bir şekilde kaçışan Yunan kuvvetlerini kovalayan Türk ordusunun Başkumandanı Mustafa Kemal Paşa, 1 Eylül’de Dumlupınar’dan bir beyanname yayınladı. Mustafa Kemal, yayınladığı beyannamede Türk ordusunun, </a:t>
            </a:r>
            <a:r>
              <a:rPr lang="tr-TR" i="1" smtClean="0">
                <a:solidFill>
                  <a:schemeClr val="hlink"/>
                </a:solidFill>
              </a:rPr>
              <a:t>“Afyonkarahisar-Dumlupınar Büyük Meydan muharebesinde zalim ve mağrur bir ordunun anasır-ı asliyesini”</a:t>
            </a:r>
            <a:r>
              <a:rPr lang="tr-TR" i="1" smtClean="0"/>
              <a:t> </a:t>
            </a:r>
            <a:r>
              <a:rPr lang="tr-TR" smtClean="0"/>
              <a:t>çok kısa sürede imha ettiğini belirterek, bundan sonra da yeni meydan savaşları yapılabileceği ifade etmiş, orduya yeni emrini vermişti: </a:t>
            </a:r>
            <a:r>
              <a:rPr lang="tr-TR" b="1" i="1" smtClean="0">
                <a:solidFill>
                  <a:schemeClr val="hlink"/>
                </a:solidFill>
              </a:rPr>
              <a:t>“Ordular İlk Hedefiniz Akdeniz’dir. İleri!”</a:t>
            </a:r>
          </a:p>
          <a:p>
            <a:pPr algn="just"/>
            <a:endParaRPr lang="tr-TR" b="1" i="1" smtClean="0">
              <a:solidFill>
                <a:schemeClr val="hlink"/>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idx="4294967295"/>
          </p:nvPr>
        </p:nvSpPr>
        <p:spPr/>
        <p:txBody>
          <a:bodyPr/>
          <a:lstStyle/>
          <a:p>
            <a:endParaRPr lang="tr-TR" smtClean="0"/>
          </a:p>
        </p:txBody>
      </p:sp>
      <p:sp>
        <p:nvSpPr>
          <p:cNvPr id="40962" name="Rectangle 3"/>
          <p:cNvSpPr>
            <a:spLocks noGrp="1"/>
          </p:cNvSpPr>
          <p:nvPr>
            <p:ph type="body" idx="4294967295"/>
          </p:nvPr>
        </p:nvSpPr>
        <p:spPr/>
        <p:txBody>
          <a:bodyPr/>
          <a:lstStyle/>
          <a:p>
            <a:endParaRPr lang="tr-TR" smtClean="0"/>
          </a:p>
        </p:txBody>
      </p:sp>
      <p:pic>
        <p:nvPicPr>
          <p:cNvPr id="40963" name="Picture 5" descr="4"/>
          <p:cNvPicPr>
            <a:picLocks noChangeAspect="1" noChangeArrowheads="1"/>
          </p:cNvPicPr>
          <p:nvPr/>
        </p:nvPicPr>
        <p:blipFill>
          <a:blip r:embed="rId2"/>
          <a:srcRect/>
          <a:stretch>
            <a:fillRect/>
          </a:stretch>
        </p:blipFill>
        <p:spPr bwMode="auto">
          <a:xfrm>
            <a:off x="1161143" y="247650"/>
            <a:ext cx="9390743" cy="62865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body" idx="4294967295"/>
          </p:nvPr>
        </p:nvSpPr>
        <p:spPr>
          <a:xfrm>
            <a:off x="838200" y="682625"/>
            <a:ext cx="9186863" cy="5494338"/>
          </a:xfrm>
        </p:spPr>
        <p:txBody>
          <a:bodyPr/>
          <a:lstStyle/>
          <a:p>
            <a:pPr algn="just"/>
            <a:r>
              <a:rPr lang="tr-TR" dirty="0" smtClean="0"/>
              <a:t>Başkomutanın verdiği emir üzerine Türk ordusu 9 Eylüle kadar İzmir istikametinde kaçan Yunan </a:t>
            </a:r>
            <a:r>
              <a:rPr lang="tr-TR" dirty="0" smtClean="0">
                <a:solidFill>
                  <a:schemeClr val="hlink"/>
                </a:solidFill>
              </a:rPr>
              <a:t>“</a:t>
            </a:r>
            <a:r>
              <a:rPr lang="tr-TR" i="1" dirty="0" err="1" smtClean="0">
                <a:solidFill>
                  <a:schemeClr val="hlink"/>
                </a:solidFill>
              </a:rPr>
              <a:t>bakıyetüssüyûf</a:t>
            </a:r>
            <a:r>
              <a:rPr lang="tr-TR" i="1" dirty="0" smtClean="0">
                <a:solidFill>
                  <a:schemeClr val="hlink"/>
                </a:solidFill>
              </a:rPr>
              <a:t>”</a:t>
            </a:r>
            <a:r>
              <a:rPr lang="tr-TR" i="1" dirty="0" smtClean="0"/>
              <a:t> </a:t>
            </a:r>
            <a:r>
              <a:rPr lang="tr-TR" dirty="0" smtClean="0"/>
              <a:t>(kılıç artıkları)’</a:t>
            </a:r>
            <a:r>
              <a:rPr lang="tr-TR" dirty="0" err="1" smtClean="0"/>
              <a:t>nı</a:t>
            </a:r>
            <a:r>
              <a:rPr lang="tr-TR" dirty="0" smtClean="0"/>
              <a:t> takip etti. 9 Eylül 1922 sabahı saat 10:00’da 1. ve 2. Süvari Tümenleri ve ardından 14. Süvari Tümeni hafif bir çarpışmadan sonra İzmir’e girdi.</a:t>
            </a:r>
          </a:p>
          <a:p>
            <a:pPr algn="just"/>
            <a:r>
              <a:rPr lang="tr-TR" dirty="0" smtClean="0"/>
              <a:t>9/10 Eylül gecesini </a:t>
            </a:r>
            <a:r>
              <a:rPr lang="tr-TR" dirty="0" err="1" smtClean="0"/>
              <a:t>Nif’te</a:t>
            </a:r>
            <a:r>
              <a:rPr lang="tr-TR" dirty="0" smtClean="0"/>
              <a:t> geçiren Başkomutan Mustafa Kemal Paşa, Genel Kurmay Başkanı Fevzi Paşa ve Garp Cephesi Komutanı İsmet Paşa, 10 Eylül’de, İzmir’e girmişler ve Hükümet Konağı’na karargahlarıyla beraber yerleşmişlerdir.</a:t>
            </a:r>
          </a:p>
          <a:p>
            <a:pPr algn="just"/>
            <a:r>
              <a:rPr lang="tr-TR" dirty="0" smtClean="0"/>
              <a:t>Takip eden 8 gün içinde de Anadolu’dan Yunan askeri varlığı temizlenmiş, 18 Eylül 1922 tarihinde Büyük Taarruz sona ermiştir.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body" idx="4294967295"/>
          </p:nvPr>
        </p:nvSpPr>
        <p:spPr>
          <a:xfrm>
            <a:off x="838200" y="682625"/>
            <a:ext cx="10515600" cy="5494338"/>
          </a:xfrm>
        </p:spPr>
        <p:txBody>
          <a:bodyPr/>
          <a:lstStyle/>
          <a:p>
            <a:r>
              <a:rPr lang="tr-TR" b="1" smtClean="0">
                <a:solidFill>
                  <a:srgbClr val="D82331"/>
                </a:solidFill>
              </a:rPr>
              <a:t>Mudanya Ateşkes Antlaşması:</a:t>
            </a:r>
          </a:p>
          <a:p>
            <a:pPr algn="just"/>
            <a:r>
              <a:rPr lang="tr-TR" smtClean="0"/>
              <a:t>Ateşkes görüşmesi sırasında İsmet Paşa’nın yanında Batı Cephesi Kurmay Başkanı Asım Gündüz, Yarbay Tevfik Bıyıklıoğlu, Binbaşı Seyfi Düzgören, Kızılay ikinci başkanı Hamit Bey ve 2 katip de vardı.</a:t>
            </a:r>
          </a:p>
          <a:p>
            <a:pPr algn="just"/>
            <a:r>
              <a:rPr lang="tr-TR" smtClean="0"/>
              <a:t>Konferansta İngiltere’yi General Herrington, Fransa’yı General Charpi ve İtalya’yı General Monbelli temsil etmekteydiler. Yunanistan ise ateşkes görüşmelerine doğrudan katılmadı. Yunan temsilciler General Mazarakis ve Albay Sarıyanis Mudanya’ya kadar gelmelerine rağmen geldikleri gemiden dışarıya çıkmadılar. </a:t>
            </a:r>
          </a:p>
          <a:p>
            <a:pPr algn="just"/>
            <a:r>
              <a:rPr lang="tr-TR" smtClean="0"/>
              <a:t>Ancak Yunanistan 11 Ekim’de imzalanan sözleşmeye 13 Ekim’de katılmaya karar vererek, bu kararı bir mektupla, Büyükelçi Sinopulos imzasıyla müttefiklere bildirdi.</a:t>
            </a:r>
          </a:p>
          <a:p>
            <a:pPr algn="just"/>
            <a:endParaRPr lang="tr-TR"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body" idx="4294967295"/>
          </p:nvPr>
        </p:nvSpPr>
        <p:spPr>
          <a:xfrm>
            <a:off x="838200" y="682625"/>
            <a:ext cx="10515600" cy="5494338"/>
          </a:xfrm>
        </p:spPr>
        <p:txBody>
          <a:bodyPr/>
          <a:lstStyle/>
          <a:p>
            <a:pPr algn="just"/>
            <a:r>
              <a:rPr lang="tr-TR" smtClean="0"/>
              <a:t>3 Ekim’de başlayan görüşmeler 11 Ekim 1922 Mudanya Ateşkes Antlaşması’nın imzalanmasıyla sonra erdi. Antlaşmaya göre:</a:t>
            </a:r>
          </a:p>
          <a:p>
            <a:pPr algn="just"/>
            <a:r>
              <a:rPr lang="tr-TR" smtClean="0"/>
              <a:t>Ateşkes 14/15 Ekim gece yarısı yürürlüğe girecek ve Türk-Yunan çatışması sona erecek,</a:t>
            </a:r>
          </a:p>
          <a:p>
            <a:pPr algn="just"/>
            <a:r>
              <a:rPr lang="tr-TR" smtClean="0"/>
              <a:t>Yunanistan Doğu Trakya’yı 15 gün içerisinde boşaltacak, 30 gün içerisinde de bölge Türkiye’ye teslim edilecek,</a:t>
            </a:r>
          </a:p>
          <a:p>
            <a:pPr algn="just"/>
            <a:r>
              <a:rPr lang="tr-TR" smtClean="0"/>
              <a:t>Barış yapılıncaya kadar Meriç’in sağ sahili ve Karaağaç müttefiklerin işgali altında kalacak,</a:t>
            </a:r>
          </a:p>
          <a:p>
            <a:pPr algn="just"/>
            <a:r>
              <a:rPr lang="tr-TR" smtClean="0"/>
              <a:t>Türk ordusu barış antlaşması imzalanıncaya kadar Çanakkale Boğazı ile İzmit bölgesinde belirlenen çizgiyi geçmeyecek.</a:t>
            </a:r>
          </a:p>
          <a:p>
            <a:pPr algn="just"/>
            <a:r>
              <a:rPr lang="tr-TR" smtClean="0">
                <a:solidFill>
                  <a:srgbClr val="D82331"/>
                </a:solidFill>
              </a:rPr>
              <a:t>Mudanya Ateşkes Antlaşması ile Lozan’a giden yol açılmış, </a:t>
            </a:r>
            <a:r>
              <a:rPr lang="tr-TR" b="1" smtClean="0">
                <a:solidFill>
                  <a:srgbClr val="D82331"/>
                </a:solidFill>
              </a:rPr>
              <a:t>Doğu Trakya</a:t>
            </a:r>
            <a:r>
              <a:rPr lang="tr-TR" smtClean="0">
                <a:solidFill>
                  <a:srgbClr val="D82331"/>
                </a:solidFill>
              </a:rPr>
              <a:t> savaş yapılmadan kurtarılmıştır.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body" idx="4294967295"/>
          </p:nvPr>
        </p:nvSpPr>
        <p:spPr>
          <a:xfrm>
            <a:off x="838200" y="682625"/>
            <a:ext cx="10515600" cy="5494338"/>
          </a:xfrm>
        </p:spPr>
        <p:txBody>
          <a:bodyPr/>
          <a:lstStyle/>
          <a:p>
            <a:endParaRPr lang="tr-TR" dirty="0" smtClean="0"/>
          </a:p>
        </p:txBody>
      </p:sp>
      <p:pic>
        <p:nvPicPr>
          <p:cNvPr id="1026" name="Picture 2" descr="C:\Users\bilgisayar\Desktop\VGsd1NHkNV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171" y="682171"/>
            <a:ext cx="5529943" cy="5529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p:cNvSpPr>
          <p:nvPr>
            <p:ph type="body" idx="4294967295"/>
          </p:nvPr>
        </p:nvSpPr>
        <p:spPr>
          <a:xfrm>
            <a:off x="838200" y="468313"/>
            <a:ext cx="10515600" cy="5708650"/>
          </a:xfrm>
        </p:spPr>
        <p:txBody>
          <a:bodyPr/>
          <a:lstStyle/>
          <a:p>
            <a:pPr algn="just"/>
            <a:r>
              <a:rPr lang="tr-TR" b="1" smtClean="0">
                <a:solidFill>
                  <a:srgbClr val="D82331"/>
                </a:solidFill>
              </a:rPr>
              <a:t>Sakarya’dan Sonra Yaşanan Gelişmeler ve TBMM’de Tartışmalar:</a:t>
            </a:r>
          </a:p>
          <a:p>
            <a:pPr algn="just"/>
            <a:r>
              <a:rPr lang="tr-TR" smtClean="0"/>
              <a:t>Sakarya Savaşı’ndan Büyük Taarruza kadar geçen yaklaşık bir yıllık süreçte önemli gelişmeler yaşandı:</a:t>
            </a:r>
          </a:p>
          <a:p>
            <a:pPr algn="just"/>
            <a:r>
              <a:rPr lang="tr-TR" smtClean="0"/>
              <a:t>Mustafa Kemal Paşa’nın Başkomutanlık süresi, 31 Ekim 1921, 4 Şubat 1922 ve 6 Mayıs 1922 tarihlerinde olmak üzere, mecliste yapılan görüşmeler sonunda üç kez uzatıldı. </a:t>
            </a:r>
          </a:p>
          <a:p>
            <a:pPr algn="just"/>
            <a:r>
              <a:rPr lang="tr-TR" smtClean="0"/>
              <a:t>Ancak görüşmeler sırasında Mecliste yoğun tartışmalar yaşandı.</a:t>
            </a:r>
          </a:p>
          <a:p>
            <a:pPr algn="just"/>
            <a:r>
              <a:rPr lang="tr-TR" smtClean="0"/>
              <a:t>Malta’da tutuklu bulunan bazı eski mebuslar da Ankara’ya gelerek (25 Kasım 1921) TBMM’ye katıldılar. Rauf Bey ve Kara Vasıf Beyler gelenler arasında en önemli isimlerdi. Rauf Bey’e Bayındırlık Bakanlığı verildi. Kara Vasıf Bey de Müdafaayı Hukuk Gurubu yönetim kurulu üyeliğine getirildi.</a:t>
            </a:r>
          </a:p>
          <a:p>
            <a:pPr algn="just"/>
            <a:endParaRPr lang="tr-TR"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4294967295"/>
          </p:nvPr>
        </p:nvSpPr>
        <p:spPr>
          <a:xfrm>
            <a:off x="709612" y="196849"/>
            <a:ext cx="11177587" cy="6349093"/>
          </a:xfrm>
        </p:spPr>
        <p:txBody>
          <a:bodyPr/>
          <a:lstStyle/>
          <a:p>
            <a:pPr algn="just">
              <a:lnSpc>
                <a:spcPct val="80000"/>
              </a:lnSpc>
            </a:pPr>
            <a:r>
              <a:rPr lang="tr-TR" dirty="0" smtClean="0"/>
              <a:t>Mecliste Gruplar arası tartışmanın görünürdeki nedeni ordunun durumuydu. II. Grup üyeleri Sakarya Savaşı’ndan beş ay sonra, “Ordu hala neden bekliyor? Neden taarruz etmiyor?” diyorlardı. Ordunun hazır olmadığını doğrultusunda hükümet tarafından bilgilendirildikten sonra ise muhalif milletvekilleri; “…bizim asıl düşmanımız büyük devletler, İngiltere’yi mağlup etmeden bu iş bitmez. Ordumuz da İngiltere’ye karşı gelemez. O halde siyasi çareler arayalım…neden barış tekliflerini reddediyoruz?...” diyerek meclisin havasını değiştirmekteydiler. </a:t>
            </a:r>
          </a:p>
          <a:p>
            <a:pPr algn="just">
              <a:lnSpc>
                <a:spcPct val="80000"/>
              </a:lnSpc>
            </a:pPr>
            <a:r>
              <a:rPr lang="tr-TR" dirty="0" smtClean="0">
                <a:solidFill>
                  <a:srgbClr val="D82331"/>
                </a:solidFill>
              </a:rPr>
              <a:t>Mustafa Kemal Nutuk’ta 6 Mart 1922’de bu eleştirilere verdiği cevabı şu şekilde açıklamaktadır:</a:t>
            </a:r>
            <a:r>
              <a:rPr lang="tr-TR" dirty="0" smtClean="0"/>
              <a:t> </a:t>
            </a:r>
          </a:p>
          <a:p>
            <a:pPr algn="just">
              <a:lnSpc>
                <a:spcPct val="80000"/>
              </a:lnSpc>
            </a:pPr>
            <a:r>
              <a:rPr lang="tr-TR" dirty="0" smtClean="0">
                <a:solidFill>
                  <a:schemeClr val="hlink"/>
                </a:solidFill>
              </a:rPr>
              <a:t>“Ordumuzun kararı taarruzdur. Ama bu taarruzu erteliyoruz. Sebebi, hazırlığımızı iyice tamamlamak için biraz daha zaman gerekmektedir. Yarım hazırlıkla, yarım tedbirle yapılacak taarruz, hiç taarruz etmemekten çok daha kötüdür. Bekleyişimizi, taarruz kararından vazgeçtiğimiz veya bunu başarmaktan ümidimizi kestiğimiz şeklinde anlamak ve yorumlamak yersizdir.</a:t>
            </a:r>
            <a:r>
              <a:rPr lang="tr-TR" dirty="0" smtClean="0">
                <a:solidFill>
                  <a:schemeClr val="hlink"/>
                </a:solidFill>
                <a:latin typeface="Arial"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body" idx="4294967295"/>
          </p:nvPr>
        </p:nvSpPr>
        <p:spPr>
          <a:xfrm>
            <a:off x="838200" y="539750"/>
            <a:ext cx="10515600" cy="5637213"/>
          </a:xfrm>
        </p:spPr>
        <p:txBody>
          <a:bodyPr/>
          <a:lstStyle/>
          <a:p>
            <a:pPr algn="just"/>
            <a:r>
              <a:rPr lang="tr-TR" sz="3200" smtClean="0">
                <a:solidFill>
                  <a:schemeClr val="hlink"/>
                </a:solidFill>
              </a:rPr>
              <a:t>…Osmanlılar, yapacakları askerî harekâtın genişliği ölçüsünde hazırlıklı ve tedbirli davranmadıkları ve daha çok duygu ve hırslarının etkisi altında hareket ettikleri için, Viyana'ya kadar gittikleri halde, geri çekilmeye mecbur olmuşlardır. Ondan sonra Budapeşte'de de duramadılar, geri çekildiler. Belgrat'ta da yenilerek geri çekilmeye mecbur edildiler. Balkanları terk ettiler. Rumeli'den çıkarıldılar. Bize, içinde daha düşman bulunan bu vatanı miras bıraktılar. Bu son vatan parçasını kurtarırken olsun, hırslarımızı, hislerimizi bir yana bırakarak ihtiyatlı olalım. Kurtuluş için, istiklâl için, eninde sonunda düşmanla bütün varlığımızla vuruşarak onu yenmekten başka karar ve çare yoktur ve olamaz!</a:t>
            </a:r>
            <a:r>
              <a:rPr lang="tr-TR" sz="3200" smtClean="0">
                <a:solidFill>
                  <a:schemeClr val="hlink"/>
                </a:solidFill>
                <a:latin typeface="Arial" charset="0"/>
              </a:rPr>
              <a:t>”</a:t>
            </a:r>
            <a:endParaRPr lang="tr-TR" smtClean="0">
              <a:solidFill>
                <a:schemeClr val="hlink"/>
              </a:solidFill>
              <a:latin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4294967295"/>
          </p:nvPr>
        </p:nvSpPr>
        <p:spPr>
          <a:xfrm>
            <a:off x="295275" y="254000"/>
            <a:ext cx="11658600" cy="6323013"/>
          </a:xfrm>
        </p:spPr>
        <p:txBody>
          <a:bodyPr/>
          <a:lstStyle/>
          <a:p>
            <a:pPr algn="just">
              <a:lnSpc>
                <a:spcPct val="80000"/>
              </a:lnSpc>
            </a:pPr>
            <a:r>
              <a:rPr lang="tr-TR" smtClean="0">
                <a:solidFill>
                  <a:schemeClr val="hlink"/>
                </a:solidFill>
                <a:latin typeface="Arial" charset="0"/>
              </a:rPr>
              <a:t>“</a:t>
            </a:r>
            <a:r>
              <a:rPr lang="tr-TR" smtClean="0">
                <a:solidFill>
                  <a:schemeClr val="hlink"/>
                </a:solidFill>
              </a:rPr>
              <a:t>Sinir gevşetici sözlere, telkinlere önem verilmemeli ve güvenilmemelidir. Osmanlı yönetim ve siyasetinin yarattığı bu türlü zihniyetler reddedilmelidir. «Ordu ile, savaşla, inatla bu işin içinden çıkılmaz» şeklindeki dış kaynaklı öğütlere uymakla, bir vatan, bir millet istiklâli kurtulamaz. Tarih böyle bir olay kaydetmemiştir.</a:t>
            </a:r>
          </a:p>
          <a:p>
            <a:pPr algn="just">
              <a:lnSpc>
                <a:spcPct val="80000"/>
              </a:lnSpc>
            </a:pPr>
            <a:r>
              <a:rPr lang="tr-TR" smtClean="0">
                <a:solidFill>
                  <a:schemeClr val="hlink"/>
                </a:solidFill>
              </a:rPr>
              <a:t>Bunun aksini düşünerek hareket edeceklerin çok acı sonuçlarla karşılaşacaklarına şüphe yoktur. Türkiye işte bu yoldaki yanlış düşüncelere yanlış zihniyetlere sahip olanlar yüzünden, her asır, her gün, her saat biraz daha gerilemiş, biraz daha çökmüştür. Bu çöküş, yalnız maddî alanda olsaydı, hiçbir önemi yoktu. Ne yazık ki, çöküş ahlâkî ve manevî değerleri de içine almış görünüyor. Hiç şüphe yok ki, bu büyük memleketi bu koca milleti dağılıp yok olmanın uçurumuna sürükleyen başlıca sebep bu olmuştur.</a:t>
            </a:r>
          </a:p>
          <a:p>
            <a:pPr algn="just">
              <a:lnSpc>
                <a:spcPct val="80000"/>
              </a:lnSpc>
            </a:pPr>
            <a:r>
              <a:rPr lang="tr-TR" smtClean="0">
                <a:solidFill>
                  <a:schemeClr val="hlink"/>
                </a:solidFill>
              </a:rPr>
              <a:t>Efendiler, bilirsiniz ki, Meclis'te bu anlattığım dönemde en çok olumsuz ve karamsar rol oynayanlar, vaktiyle, Türk milletinin kendi kendine bağımsızlığını elde edemeyeceği görüşünü ileri sürmüş olan kimselerdi. Şunun bunun mandasını istemekte direnenlerdi. Onun için görüşlerime şunları da ekledim ve dedim ki: «Efendiler, maddî ve özellikle manevî çöküş korku ile güçsüzlükle başlar.</a:t>
            </a:r>
            <a:r>
              <a:rPr lang="tr-TR" smtClean="0">
                <a:solidFill>
                  <a:schemeClr val="hlink"/>
                </a:solidFill>
                <a:latin typeface="Arial"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p:cNvSpPr>
          <p:nvPr>
            <p:ph type="body" idx="4294967295"/>
          </p:nvPr>
        </p:nvSpPr>
        <p:spPr>
          <a:xfrm>
            <a:off x="838200" y="625475"/>
            <a:ext cx="10515600" cy="5551488"/>
          </a:xfrm>
        </p:spPr>
        <p:txBody>
          <a:bodyPr/>
          <a:lstStyle/>
          <a:p>
            <a:pPr algn="just">
              <a:lnSpc>
                <a:spcPct val="80000"/>
              </a:lnSpc>
            </a:pPr>
            <a:r>
              <a:rPr lang="tr-TR" smtClean="0"/>
              <a:t>Mustafa Kemal’in Taarruz hakkındaki açıklamalarına rağmen II. Grup’a dahil olan milletvekilleri muhalefetlerini sürdürmüşler, 5 Mayıs 1922’de dolacak olan Başkomutanlık Kanunu’nun süresinin uzatılmasına ilişkin görüşmelerde: Başkomutanın meclisin haklarını zorla ele aldığı, gerçeklerin meclisten saklandığı, ordunun taarruz gücünden yoksun olduğu, başkomutanın ordunun giderlerinin denetlenmesini engellediği gibi iddialarla kanunun geçmesine engel olmaya çalışmışlardı.</a:t>
            </a:r>
          </a:p>
          <a:p>
            <a:pPr algn="just">
              <a:lnSpc>
                <a:spcPct val="80000"/>
              </a:lnSpc>
            </a:pPr>
            <a:r>
              <a:rPr lang="tr-TR" smtClean="0">
                <a:latin typeface="Arial" charset="0"/>
              </a:rPr>
              <a:t>3 ay sonra TBMM’de II. Grup milletvekillerinin güçleri hat safhaya ulaştı. 8 Temmuz 1922’de bakanlar ve bakanlar Başvekilin seçimi meclis tarafından gizli oyla seçilmesine karar verilerek Meclis Başkanı Mustafa Kemal fiilen hükümetin başkanlığından uzaklaştırılmış oldu. 12 Tremuz 1922’de de Meclis Rauf Bey’i Başvekilliğe getirdi. </a:t>
            </a:r>
          </a:p>
          <a:p>
            <a:pPr algn="just">
              <a:lnSpc>
                <a:spcPct val="80000"/>
              </a:lnSpc>
            </a:pPr>
            <a:endParaRPr lang="tr-TR"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body" idx="4294967295"/>
          </p:nvPr>
        </p:nvSpPr>
        <p:spPr>
          <a:xfrm>
            <a:off x="523875" y="239713"/>
            <a:ext cx="10601325" cy="6189662"/>
          </a:xfrm>
        </p:spPr>
        <p:txBody>
          <a:bodyPr/>
          <a:lstStyle/>
          <a:p>
            <a:pPr algn="just"/>
            <a:r>
              <a:rPr lang="tr-TR" b="1" smtClean="0">
                <a:solidFill>
                  <a:srgbClr val="D82331"/>
                </a:solidFill>
              </a:rPr>
              <a:t>TBMM’nin Barış Arayışları:</a:t>
            </a:r>
            <a:r>
              <a:rPr lang="tr-TR" smtClean="0"/>
              <a:t> Büyük Taarruza giden süreçte, TBMM bir yandan taarruz hazırlıklarını sürdürürken diğer yandan, belki savaşa gerek kalmadan Misak-ı Milli çerçevesinde bir barışa ulaşılabileceği düşüncesiyle diplomatik girişimleri de sürdürdü. </a:t>
            </a:r>
          </a:p>
          <a:p>
            <a:pPr algn="just"/>
            <a:r>
              <a:rPr lang="tr-TR" smtClean="0"/>
              <a:t>Hariciye Vekili (Dışişleri Bakanı) Yusuf Kemal Bey Paris’e ve Dahiliye Vekili (İçişleri Bakanı) Fethi Bey Londra’ya gönderildi. Yapılan görüşmelerden bir sonuç alınamadı. </a:t>
            </a:r>
          </a:p>
          <a:p>
            <a:pPr algn="just"/>
            <a:r>
              <a:rPr lang="tr-TR" smtClean="0"/>
              <a:t>Söz ettiğimiz süreçte İtilaf Devletleri 22 Mart 1922 ve 26 Mart 1922 olmak üzere iki defa TBMM’ye barış teklifi yaptığını görmekteyiz.</a:t>
            </a:r>
          </a:p>
          <a:p>
            <a:pPr algn="just"/>
            <a:r>
              <a:rPr lang="tr-TR" smtClean="0">
                <a:solidFill>
                  <a:srgbClr val="D82331"/>
                </a:solidFill>
              </a:rPr>
              <a:t>22 Mart 1922 tarihli nota ile verilen teklife baktığımızda</a:t>
            </a:r>
            <a:r>
              <a:rPr lang="tr-TR" smtClean="0"/>
              <a:t> İtilaf devletlerinin Türkiye’yi oyalayarak Yunanistan’a zaman kazandırmak niyetinde oldukları görülmektedir. Teklife göre; </a:t>
            </a:r>
          </a:p>
          <a:p>
            <a:pPr algn="just"/>
            <a:r>
              <a:rPr lang="tr-TR" sz="3200" smtClean="0"/>
              <a:t>“İki ülke silahlanmayacak, ordularını güçlendirmeyecek, çatışmalar üç ay süre ile durdurulacaktır.”</a:t>
            </a:r>
            <a:endParaRPr lang="tr-TR"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p:cNvSpPr>
          <p:nvPr>
            <p:ph type="body" idx="4294967295"/>
          </p:nvPr>
        </p:nvSpPr>
        <p:spPr>
          <a:xfrm>
            <a:off x="295275" y="300038"/>
            <a:ext cx="11472863" cy="6343650"/>
          </a:xfrm>
        </p:spPr>
        <p:txBody>
          <a:bodyPr/>
          <a:lstStyle/>
          <a:p>
            <a:pPr algn="just">
              <a:lnSpc>
                <a:spcPct val="80000"/>
              </a:lnSpc>
            </a:pPr>
            <a:r>
              <a:rPr lang="tr-TR" dirty="0" smtClean="0">
                <a:solidFill>
                  <a:srgbClr val="D82331"/>
                </a:solidFill>
              </a:rPr>
              <a:t>26 Mart 1922 tarihinde verilen barış önerisine göre ise; </a:t>
            </a:r>
          </a:p>
          <a:p>
            <a:pPr algn="just">
              <a:lnSpc>
                <a:spcPct val="80000"/>
              </a:lnSpc>
            </a:pPr>
            <a:r>
              <a:rPr lang="tr-TR" dirty="0" smtClean="0">
                <a:solidFill>
                  <a:srgbClr val="D82331"/>
                </a:solidFill>
              </a:rPr>
              <a:t>“</a:t>
            </a:r>
            <a:r>
              <a:rPr lang="tr-TR" dirty="0" smtClean="0"/>
              <a:t>Türkiye ve Yunanistan’daki azınlık haklarının korunması ve bu maksatla konulacak kuralların uygulanmasına Milletler Meclisinin katılması, Doğu Anadolu vilayetlerini de kapsayacak şekilde, Cemiyeti </a:t>
            </a:r>
            <a:r>
              <a:rPr lang="tr-TR" dirty="0" err="1" smtClean="0"/>
              <a:t>Akvam’ın</a:t>
            </a:r>
            <a:r>
              <a:rPr lang="tr-TR" dirty="0" smtClean="0"/>
              <a:t> denetiminde bir Ermeni devletinin kurulacağı, </a:t>
            </a:r>
          </a:p>
          <a:p>
            <a:pPr algn="just">
              <a:lnSpc>
                <a:spcPct val="80000"/>
              </a:lnSpc>
            </a:pPr>
            <a:r>
              <a:rPr lang="tr-TR" dirty="0" smtClean="0"/>
              <a:t>Yerel yönetimde Rumların ağırlığının olması kaydıyla İzmir’in Türklere bırakıldığı, Tekirdağ’ın Türkiye’ye, Edirne Kırklareli ve Babaeski’nin Yunanistan’da kalacağı,</a:t>
            </a:r>
          </a:p>
          <a:p>
            <a:pPr algn="just">
              <a:lnSpc>
                <a:spcPct val="80000"/>
              </a:lnSpc>
            </a:pPr>
            <a:r>
              <a:rPr lang="tr-TR" dirty="0" smtClean="0"/>
              <a:t>Boğazların serbestliğini sağlamak üzere, Gelibolu Yarımadası’nda ve Boğazların çevresinde askerden arınmış bir bölgenin oluşturulması ,</a:t>
            </a:r>
          </a:p>
          <a:p>
            <a:pPr algn="just">
              <a:lnSpc>
                <a:spcPct val="80000"/>
              </a:lnSpc>
            </a:pPr>
            <a:r>
              <a:rPr lang="tr-TR" dirty="0" smtClean="0"/>
              <a:t>Barış yapılır yapılmaz İstanbul’un boşaltılması, Türk Silahlı Kuvvetlerinin 50.000’den 80.000’e çıkarılması ve askerliğin ücretli olması, Adli ve İktisadi kapitülasyonlarda değişiklik yapılması üzere bir komisyon kurulması </a:t>
            </a:r>
            <a:r>
              <a:rPr lang="tr-TR" dirty="0" smtClean="0">
                <a:solidFill>
                  <a:srgbClr val="D82331"/>
                </a:solidFill>
              </a:rPr>
              <a:t>”</a:t>
            </a:r>
          </a:p>
          <a:p>
            <a:pPr algn="just">
              <a:lnSpc>
                <a:spcPct val="80000"/>
              </a:lnSpc>
            </a:pPr>
            <a:r>
              <a:rPr lang="tr-TR" dirty="0" smtClean="0">
                <a:solidFill>
                  <a:schemeClr val="hlink"/>
                </a:solidFill>
              </a:rPr>
              <a:t>Açıkçası bu barış teklifi ile Sevr Antlaşması’nın özü korunmaktaydı.</a:t>
            </a:r>
            <a:r>
              <a:rPr lang="tr-TR" dirty="0" smtClean="0"/>
              <a:t> TBMM her iki barış teklifini de Misak-ı </a:t>
            </a:r>
            <a:r>
              <a:rPr lang="tr-TR" dirty="0" err="1" smtClean="0"/>
              <a:t>Milli’ye</a:t>
            </a:r>
            <a:r>
              <a:rPr lang="tr-TR" dirty="0" smtClean="0"/>
              <a:t> aykırı olduğu gerekçesiyle reddetti ve bu işin ancak savaşla çözüleceğini görerek taarruz hazırlıklarına hız verdi.</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5121</TotalTime>
  <Words>2595</Words>
  <Application>Microsoft Office PowerPoint</Application>
  <PresentationFormat>Özel</PresentationFormat>
  <Paragraphs>82</Paragraphs>
  <Slides>29</Slides>
  <Notes>0</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405</cp:revision>
  <dcterms:created xsi:type="dcterms:W3CDTF">2017-09-26T06:44:30Z</dcterms:created>
  <dcterms:modified xsi:type="dcterms:W3CDTF">2019-12-08T17:31:51Z</dcterms:modified>
</cp:coreProperties>
</file>