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 id="2147483681" r:id="rId3"/>
    <p:sldMasterId id="2147483693" r:id="rId4"/>
    <p:sldMasterId id="2147483705" r:id="rId5"/>
    <p:sldMasterId id="2147483717" r:id="rId6"/>
    <p:sldMasterId id="2147483729" r:id="rId7"/>
  </p:sldMasterIdLst>
  <p:notesMasterIdLst>
    <p:notesMasterId r:id="rId34"/>
  </p:notesMasterIdLst>
  <p:handoutMasterIdLst>
    <p:handoutMasterId r:id="rId35"/>
  </p:handoutMasterIdLst>
  <p:sldIdLst>
    <p:sldId id="277" r:id="rId8"/>
    <p:sldId id="278" r:id="rId9"/>
    <p:sldId id="279" r:id="rId10"/>
    <p:sldId id="256" r:id="rId11"/>
    <p:sldId id="257" r:id="rId12"/>
    <p:sldId id="258" r:id="rId13"/>
    <p:sldId id="259" r:id="rId14"/>
    <p:sldId id="260" r:id="rId15"/>
    <p:sldId id="261" r:id="rId16"/>
    <p:sldId id="262" r:id="rId17"/>
    <p:sldId id="263" r:id="rId18"/>
    <p:sldId id="264" r:id="rId19"/>
    <p:sldId id="266" r:id="rId20"/>
    <p:sldId id="267" r:id="rId21"/>
    <p:sldId id="322" r:id="rId22"/>
    <p:sldId id="268" r:id="rId23"/>
    <p:sldId id="269" r:id="rId24"/>
    <p:sldId id="270" r:id="rId25"/>
    <p:sldId id="274" r:id="rId26"/>
    <p:sldId id="275" r:id="rId27"/>
    <p:sldId id="316" r:id="rId28"/>
    <p:sldId id="317" r:id="rId29"/>
    <p:sldId id="318" r:id="rId30"/>
    <p:sldId id="319" r:id="rId31"/>
    <p:sldId id="320" r:id="rId32"/>
    <p:sldId id="321" r:id="rId33"/>
  </p:sldIdLst>
  <p:sldSz cx="12192000" cy="6858000"/>
  <p:notesSz cx="6858000" cy="9144000"/>
  <p:defaultTextStyle>
    <a:defPPr>
      <a:defRPr lang="tr-TR"/>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080" y="-28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20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 Id="rId8" Type="http://schemas.openxmlformats.org/officeDocument/2006/relationships/slide" Target="slides/slide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tr-TR"/>
          </a:p>
        </p:txBody>
      </p:sp>
      <p:sp>
        <p:nvSpPr>
          <p:cNvPr id="1187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5471C3B5-4475-4DE5-9F69-F362579D955C}" type="datetimeFigureOut">
              <a:rPr lang="tr-TR"/>
              <a:pPr>
                <a:defRPr/>
              </a:pPr>
              <a:t>25.05.2022</a:t>
            </a:fld>
            <a:endParaRPr lang="tr-TR"/>
          </a:p>
        </p:txBody>
      </p:sp>
      <p:sp>
        <p:nvSpPr>
          <p:cNvPr id="1187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tr-TR"/>
          </a:p>
        </p:txBody>
      </p:sp>
      <p:sp>
        <p:nvSpPr>
          <p:cNvPr id="1187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E8F342C-EBA9-4AFB-9920-E01F8FC9D551}" type="slidenum">
              <a:rPr lang="tr-TR"/>
              <a:pPr>
                <a:defRPr/>
              </a:pPr>
              <a:t>‹#›</a:t>
            </a:fld>
            <a:endParaRPr lang="tr-TR"/>
          </a:p>
        </p:txBody>
      </p:sp>
    </p:spTree>
    <p:extLst>
      <p:ext uri="{BB962C8B-B14F-4D97-AF65-F5344CB8AC3E}">
        <p14:creationId xmlns:p14="http://schemas.microsoft.com/office/powerpoint/2010/main" val="2733344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Tree>
    <p:extLst>
      <p:ext uri="{BB962C8B-B14F-4D97-AF65-F5344CB8AC3E}">
        <p14:creationId xmlns:p14="http://schemas.microsoft.com/office/powerpoint/2010/main" val="4444663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ayt Resmi Yer Tutucusu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21506"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63491" name="Slayt Numarası Yer Tutucusu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2F516937-5EA0-4FFE-9F3D-4219D5B88AC4}" type="slidenum">
              <a:rPr lang="tr-TR" sz="1200">
                <a:latin typeface="+mn-lt"/>
              </a:rPr>
              <a:pPr algn="r">
                <a:defRPr/>
              </a:pPr>
              <a:t>6</a:t>
            </a:fld>
            <a:endParaRPr lang="tr-TR"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5"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1E9ED783-0552-4413-9E94-050DA86D123A}" type="datetime1">
              <a:rPr lang="tr-TR"/>
              <a:pPr>
                <a:defRPr/>
              </a:pPr>
              <a:t>25.05.2022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E6AF4217-F63F-429B-B537-CB7DA38CF673}"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fld id="{6E7FD302-C809-4CCD-B76C-0D67FE894CB3}" type="datetime1">
              <a:rPr lang="tr-TR"/>
              <a:pPr>
                <a:defRPr/>
              </a:pPr>
              <a:t>25.05.2022</a:t>
            </a:fld>
            <a:endParaRPr lang="tr-TR"/>
          </a:p>
        </p:txBody>
      </p:sp>
      <p:sp>
        <p:nvSpPr>
          <p:cNvPr id="3" name="Altbilgi Yer Tutucusu 4"/>
          <p:cNvSpPr>
            <a:spLocks noGrp="1"/>
          </p:cNvSpPr>
          <p:nvPr>
            <p:ph type="ftr" sz="quarter" idx="11"/>
          </p:nvPr>
        </p:nvSpPr>
        <p:spPr/>
        <p:txBody>
          <a:bodyPr/>
          <a:lstStyle>
            <a:lvl1pPr>
              <a:defRPr/>
            </a:lvl1pPr>
          </a:lstStyle>
          <a:p>
            <a:pPr>
              <a:defRPr/>
            </a:pPr>
            <a:endParaRPr lang="tr-TR"/>
          </a:p>
        </p:txBody>
      </p:sp>
      <p:sp>
        <p:nvSpPr>
          <p:cNvPr id="4" name="Slayt Numarası Yer Tutucusu 5"/>
          <p:cNvSpPr>
            <a:spLocks noGrp="1"/>
          </p:cNvSpPr>
          <p:nvPr>
            <p:ph type="sldNum" sz="quarter" idx="12"/>
          </p:nvPr>
        </p:nvSpPr>
        <p:spPr/>
        <p:txBody>
          <a:bodyPr/>
          <a:lstStyle>
            <a:lvl1pPr>
              <a:defRPr/>
            </a:lvl1pPr>
          </a:lstStyle>
          <a:p>
            <a:pPr>
              <a:defRPr/>
            </a:pPr>
            <a:fld id="{9600DA6B-D699-4F1C-9B7C-FBF348775A92}"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9"/>
            <a:ext cx="10515600" cy="1325563"/>
          </a:xfrm>
        </p:spPr>
        <p:txBody>
          <a:bodyPr/>
          <a:lstStyle/>
          <a:p>
            <a:r>
              <a:rPr lang="tr-TR"/>
              <a:t>Asıl başlık stili için tıklatın</a:t>
            </a:r>
          </a:p>
        </p:txBody>
      </p:sp>
      <p:sp>
        <p:nvSpPr>
          <p:cNvPr id="3" name="İçerik Yer Tutucusu 2"/>
          <p:cNvSpPr>
            <a:spLocks noGrp="1"/>
          </p:cNvSpPr>
          <p:nvPr>
            <p:ph idx="1"/>
          </p:nvPr>
        </p:nvSpPr>
        <p:spPr>
          <a:xfrm>
            <a:off x="838200" y="1825625"/>
            <a:ext cx="10515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fld id="{3224F0F4-6575-4871-9D82-946820B7477E}" type="datetime1">
              <a:rPr lang="tr-TR"/>
              <a:pPr>
                <a:defRPr/>
              </a:pPr>
              <a:t>25.05.2022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59342E17-425C-4D86-8FE8-BEE026D05E92}"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56"/>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084505066"/>
      </p:ext>
    </p:extLst>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563637758"/>
      </p:ext>
    </p:extLst>
  </p:cSld>
  <p:clrMapOvr>
    <a:masterClrMapping/>
  </p:clrMapOvr>
  <p:transition spd="med">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31"/>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89626327"/>
      </p:ext>
    </p:extLst>
  </p:cSld>
  <p:clrMapOvr>
    <a:masterClrMapping/>
  </p:clrMapOvr>
  <p:transition spd="med">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04407928"/>
      </p:ext>
    </p:extLst>
  </p:cSld>
  <p:clrMapOvr>
    <a:masterClrMapping/>
  </p:clrMapOvr>
  <p:transition spd="med">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8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8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25.05.2022</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02917780"/>
      </p:ext>
    </p:extLst>
  </p:cSld>
  <p:clrMapOvr>
    <a:masterClrMapping/>
  </p:clrMapOvr>
  <p:transition spd="med">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25.05.2022</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269724224"/>
      </p:ext>
    </p:extLst>
  </p:cSld>
  <p:clrMapOvr>
    <a:masterClrMapping/>
  </p:clrMapOvr>
  <p:transition spd="med">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25.05.2022</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455329308"/>
      </p:ext>
    </p:extLst>
  </p:cSld>
  <p:clrMapOvr>
    <a:masterClrMapping/>
  </p:clrMapOvr>
  <p:transition spd="med">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8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90507874"/>
      </p:ext>
    </p:extLst>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5"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1851" y="170976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1" y="458949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4D9C4DA0-294A-41EC-AACB-EE602021CFB7}" type="datetime1">
              <a:rPr lang="tr-TR"/>
              <a:pPr>
                <a:defRPr/>
              </a:pPr>
              <a:t>25.05.2022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43A37FA5-0A23-4D85-AD5F-D887C03BE71B}" type="slidenum">
              <a:rPr lang="tr-TR"/>
              <a:pPr>
                <a:defRP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885494382"/>
      </p:ext>
    </p:extLst>
  </p:cSld>
  <p:clrMapOvr>
    <a:masterClrMapping/>
  </p:clrMapOvr>
  <p:transition spd="med">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428460947"/>
      </p:ext>
    </p:extLst>
  </p:cSld>
  <p:clrMapOvr>
    <a:masterClrMapping/>
  </p:clrMapOvr>
  <p:transition spd="med">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69"/>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69"/>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946765492"/>
      </p:ext>
    </p:extLst>
  </p:cSld>
  <p:clrMapOvr>
    <a:masterClrMapping/>
  </p:clrMapOvr>
  <p:transition spd="med">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54"/>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036479413"/>
      </p:ext>
    </p:extLst>
  </p:cSld>
  <p:clrMapOvr>
    <a:masterClrMapping/>
  </p:clrMapOvr>
  <p:transition spd="med">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968497"/>
      </p:ext>
    </p:extLst>
  </p:cSld>
  <p:clrMapOvr>
    <a:masterClrMapping/>
  </p:clrMapOvr>
  <p:transition spd="med">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29"/>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079643878"/>
      </p:ext>
    </p:extLst>
  </p:cSld>
  <p:clrMapOvr>
    <a:masterClrMapping/>
  </p:clrMapOvr>
  <p:transition spd="med">
    <p:split orient="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673220675"/>
      </p:ext>
    </p:extLst>
  </p:cSld>
  <p:clrMapOvr>
    <a:masterClrMapping/>
  </p:clrMapOvr>
  <p:transition spd="med">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8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8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25.05.2022</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144375915"/>
      </p:ext>
    </p:extLst>
  </p:cSld>
  <p:clrMapOvr>
    <a:masterClrMapping/>
  </p:clrMapOvr>
  <p:transition spd="med">
    <p:split orient="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25.05.2022</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312046622"/>
      </p:ext>
    </p:extLst>
  </p:cSld>
  <p:clrMapOvr>
    <a:masterClrMapping/>
  </p:clrMapOvr>
  <p:transition spd="med">
    <p:split orient="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25.05.2022</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148669043"/>
      </p:ext>
    </p:extLst>
  </p:cSld>
  <p:clrMapOvr>
    <a:masterClrMapping/>
  </p:clrMapOvr>
  <p:transition spd="med">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6"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E5C44F0C-A202-435D-9190-4DC4356098B1}" type="datetime1">
              <a:rPr lang="tr-TR"/>
              <a:pPr>
                <a:defRPr/>
              </a:pPr>
              <a:t>25.05.2022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AA805000-161B-4B71-A999-67098FADCC79}" type="slidenum">
              <a:rPr lang="tr-TR"/>
              <a:pPr>
                <a:defRPr/>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7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78671660"/>
      </p:ext>
    </p:extLst>
  </p:cSld>
  <p:clrMapOvr>
    <a:masterClrMapping/>
  </p:clrMapOvr>
  <p:transition spd="med">
    <p:split orient="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114129626"/>
      </p:ext>
    </p:extLst>
  </p:cSld>
  <p:clrMapOvr>
    <a:masterClrMapping/>
  </p:clrMapOvr>
  <p:transition spd="med">
    <p:split orient="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165050504"/>
      </p:ext>
    </p:extLst>
  </p:cSld>
  <p:clrMapOvr>
    <a:masterClrMapping/>
  </p:clrMapOvr>
  <p:transition spd="med">
    <p:split orient="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67"/>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67"/>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172425419"/>
      </p:ext>
    </p:extLst>
  </p:cSld>
  <p:clrMapOvr>
    <a:masterClrMapping/>
  </p:clrMapOvr>
  <p:transition spd="med">
    <p:split orient="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50"/>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770204723"/>
      </p:ext>
    </p:extLst>
  </p:cSld>
  <p:clrMapOvr>
    <a:masterClrMapping/>
  </p:clrMapOvr>
  <p:transition spd="med">
    <p:split orient="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98222512"/>
      </p:ext>
    </p:extLst>
  </p:cSld>
  <p:clrMapOvr>
    <a:masterClrMapping/>
  </p:clrMapOvr>
  <p:transition spd="med">
    <p:split orient="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25"/>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902472464"/>
      </p:ext>
    </p:extLst>
  </p:cSld>
  <p:clrMapOvr>
    <a:masterClrMapping/>
  </p:clrMapOvr>
  <p:transition spd="med">
    <p:split orient="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14212352"/>
      </p:ext>
    </p:extLst>
  </p:cSld>
  <p:clrMapOvr>
    <a:masterClrMapping/>
  </p:clrMapOvr>
  <p:transition spd="med">
    <p:split orient="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8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8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25.05.2022</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125337090"/>
      </p:ext>
    </p:extLst>
  </p:cSld>
  <p:clrMapOvr>
    <a:masterClrMapping/>
  </p:clrMapOvr>
  <p:transition spd="med">
    <p:split orient="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25.05.2022</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360699105"/>
      </p:ext>
    </p:extLst>
  </p:cSld>
  <p:clrMapOvr>
    <a:masterClrMapping/>
  </p:clrMapOvr>
  <p:transition spd="med">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8"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9788" y="365129"/>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9"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3"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4B17C7AA-9C6C-4CB6-BDA9-8CD9AFD75A49}" type="datetime1">
              <a:rPr lang="tr-TR"/>
              <a:pPr>
                <a:defRPr/>
              </a:pPr>
              <a:t>25.05.2022</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C7BDD902-B29C-4C94-BE34-BCDEC4136897}" type="slidenum">
              <a:rPr lang="tr-TR"/>
              <a:pPr>
                <a:defRPr/>
              </a:pPr>
              <a:t>‹#›</a:t>
            </a:fld>
            <a:endParaRPr lang="tr-T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25.05.2022</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0631025"/>
      </p:ext>
    </p:extLst>
  </p:cSld>
  <p:clrMapOvr>
    <a:masterClrMapping/>
  </p:clrMapOvr>
  <p:transition spd="med">
    <p:split orient="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7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319295024"/>
      </p:ext>
    </p:extLst>
  </p:cSld>
  <p:clrMapOvr>
    <a:masterClrMapping/>
  </p:clrMapOvr>
  <p:transition spd="med">
    <p:split orient="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43657381"/>
      </p:ext>
    </p:extLst>
  </p:cSld>
  <p:clrMapOvr>
    <a:masterClrMapping/>
  </p:clrMapOvr>
  <p:transition spd="med">
    <p:split orient="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26874026"/>
      </p:ext>
    </p:extLst>
  </p:cSld>
  <p:clrMapOvr>
    <a:masterClrMapping/>
  </p:clrMapOvr>
  <p:transition spd="med">
    <p:split orient="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63"/>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63"/>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291374978"/>
      </p:ext>
    </p:extLst>
  </p:cSld>
  <p:clrMapOvr>
    <a:masterClrMapping/>
  </p:clrMapOvr>
  <p:transition spd="med">
    <p:split orient="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44"/>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434741136"/>
      </p:ext>
    </p:extLst>
  </p:cSld>
  <p:clrMapOvr>
    <a:masterClrMapping/>
  </p:clrMapOvr>
  <p:transition spd="med">
    <p:split orient="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998525882"/>
      </p:ext>
    </p:extLst>
  </p:cSld>
  <p:clrMapOvr>
    <a:masterClrMapping/>
  </p:clrMapOvr>
  <p:transition spd="med">
    <p:split orient="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19"/>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840814095"/>
      </p:ext>
    </p:extLst>
  </p:cSld>
  <p:clrMapOvr>
    <a:masterClrMapping/>
  </p:clrMapOvr>
  <p:transition spd="med">
    <p:split orient="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484761167"/>
      </p:ext>
    </p:extLst>
  </p:cSld>
  <p:clrMapOvr>
    <a:masterClrMapping/>
  </p:clrMapOvr>
  <p:transition spd="med">
    <p:split orient="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8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8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25.05.2022</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697955187"/>
      </p:ext>
    </p:extLst>
  </p:cSld>
  <p:clrMapOvr>
    <a:masterClrMapping/>
  </p:clrMapOvr>
  <p:transition spd="med">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4"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61BBB13A-00A1-437C-89AC-1E6883E5E317}" type="datetime1">
              <a:rPr lang="tr-TR"/>
              <a:pPr>
                <a:defRPr/>
              </a:pPr>
              <a:t>25.05.2022</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74DA05C3-BE43-413F-B7F9-017C5A59FB75}" type="slidenum">
              <a:rPr lang="tr-TR"/>
              <a:pPr>
                <a:defRPr/>
              </a:pPr>
              <a:t>‹#›</a:t>
            </a:fld>
            <a:endParaRPr lang="tr-T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25.05.2022</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625079491"/>
      </p:ext>
    </p:extLst>
  </p:cSld>
  <p:clrMapOvr>
    <a:masterClrMapping/>
  </p:clrMapOvr>
  <p:transition spd="med">
    <p:split orient="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25.05.2022</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414951892"/>
      </p:ext>
    </p:extLst>
  </p:cSld>
  <p:clrMapOvr>
    <a:masterClrMapping/>
  </p:clrMapOvr>
  <p:transition spd="med">
    <p:split orient="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6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77584531"/>
      </p:ext>
    </p:extLst>
  </p:cSld>
  <p:clrMapOvr>
    <a:masterClrMapping/>
  </p:clrMapOvr>
  <p:transition spd="med">
    <p:split orient="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588848327"/>
      </p:ext>
    </p:extLst>
  </p:cSld>
  <p:clrMapOvr>
    <a:masterClrMapping/>
  </p:clrMapOvr>
  <p:transition spd="med">
    <p:split orient="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637276671"/>
      </p:ext>
    </p:extLst>
  </p:cSld>
  <p:clrMapOvr>
    <a:masterClrMapping/>
  </p:clrMapOvr>
  <p:transition spd="med">
    <p:split orient="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57"/>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57"/>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988258142"/>
      </p:ext>
    </p:extLst>
  </p:cSld>
  <p:clrMapOvr>
    <a:masterClrMapping/>
  </p:clrMapOvr>
  <p:transition spd="med">
    <p:split orient="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36"/>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622405951"/>
      </p:ext>
    </p:extLst>
  </p:cSld>
  <p:clrMapOvr>
    <a:masterClrMapping/>
  </p:clrMapOvr>
  <p:transition spd="med">
    <p:split orient="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016523138"/>
      </p:ext>
    </p:extLst>
  </p:cSld>
  <p:clrMapOvr>
    <a:masterClrMapping/>
  </p:clrMapOvr>
  <p:transition spd="med">
    <p:split orient="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11"/>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43613335"/>
      </p:ext>
    </p:extLst>
  </p:cSld>
  <p:clrMapOvr>
    <a:masterClrMapping/>
  </p:clrMapOvr>
  <p:transition spd="med">
    <p:split orient="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206639828"/>
      </p:ext>
    </p:extLst>
  </p:cSld>
  <p:clrMapOvr>
    <a:masterClrMapping/>
  </p:clrMapOvr>
  <p:transition spd="med">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6"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11203106-C776-46AB-A500-29B752017C2B}" type="datetime1">
              <a:rPr lang="tr-TR"/>
              <a:pPr>
                <a:defRPr/>
              </a:pPr>
              <a:t>25.05.2022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AA3F4671-4E9E-49EC-97CF-20348308C449}" type="slidenum">
              <a:rPr lang="tr-TR"/>
              <a:pPr>
                <a:defRPr/>
              </a:pPr>
              <a:t>‹#›</a:t>
            </a:fld>
            <a:endParaRPr lang="tr-T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25.05.2022</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209575757"/>
      </p:ext>
    </p:extLst>
  </p:cSld>
  <p:clrMapOvr>
    <a:masterClrMapping/>
  </p:clrMapOvr>
  <p:transition spd="med">
    <p:split orient="ver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25.05.2022</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72381224"/>
      </p:ext>
    </p:extLst>
  </p:cSld>
  <p:clrMapOvr>
    <a:masterClrMapping/>
  </p:clrMapOvr>
  <p:transition spd="med">
    <p:split orient="ver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25.05.2022</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841647503"/>
      </p:ext>
    </p:extLst>
  </p:cSld>
  <p:clrMapOvr>
    <a:masterClrMapping/>
  </p:clrMapOvr>
  <p:transition spd="med">
    <p:split orient="ver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86518852"/>
      </p:ext>
    </p:extLst>
  </p:cSld>
  <p:clrMapOvr>
    <a:masterClrMapping/>
  </p:clrMapOvr>
  <p:transition spd="med">
    <p:split orient="ver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872640669"/>
      </p:ext>
    </p:extLst>
  </p:cSld>
  <p:clrMapOvr>
    <a:masterClrMapping/>
  </p:clrMapOvr>
  <p:transition spd="med">
    <p:split orient="ver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123283836"/>
      </p:ext>
    </p:extLst>
  </p:cSld>
  <p:clrMapOvr>
    <a:masterClrMapping/>
  </p:clrMapOvr>
  <p:transition spd="med">
    <p:split orient="ver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49"/>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49"/>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35518348"/>
      </p:ext>
    </p:extLst>
  </p:cSld>
  <p:clrMapOvr>
    <a:masterClrMapping/>
  </p:clrMapOvr>
  <p:transition spd="med">
    <p:split orient="vert"/>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26"/>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28434660"/>
      </p:ext>
    </p:extLst>
  </p:cSld>
  <p:clrMapOvr>
    <a:masterClrMapping/>
  </p:clrMapOvr>
  <p:transition spd="med">
    <p:split orient="vert"/>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357749174"/>
      </p:ext>
    </p:extLst>
  </p:cSld>
  <p:clrMapOvr>
    <a:masterClrMapping/>
  </p:clrMapOvr>
  <p:transition spd="med">
    <p:split orient="vert"/>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01"/>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99885791"/>
      </p:ext>
    </p:extLst>
  </p:cSld>
  <p:clrMapOvr>
    <a:masterClrMapping/>
  </p:clrMapOvr>
  <p:transition spd="med">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6"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5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0BED891E-1ABB-4F24-82D1-C0577180BCB2}" type="datetime1">
              <a:rPr lang="tr-TR"/>
              <a:pPr>
                <a:defRPr/>
              </a:pPr>
              <a:t>25.05.2022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63C1664D-0A67-4B41-8DD8-4C51070A47A3}" type="slidenum">
              <a:rPr lang="tr-TR"/>
              <a:pPr>
                <a:defRPr/>
              </a:pPr>
              <a:t>‹#›</a:t>
            </a:fld>
            <a:endParaRPr lang="tr-T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450852423"/>
      </p:ext>
    </p:extLst>
  </p:cSld>
  <p:clrMapOvr>
    <a:masterClrMapping/>
  </p:clrMapOvr>
  <p:transition spd="med">
    <p:split orient="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25.05.2022</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80783010"/>
      </p:ext>
    </p:extLst>
  </p:cSld>
  <p:clrMapOvr>
    <a:masterClrMapping/>
  </p:clrMapOvr>
  <p:transition spd="med">
    <p:split orient="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25.05.2022</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50110941"/>
      </p:ext>
    </p:extLst>
  </p:cSld>
  <p:clrMapOvr>
    <a:masterClrMapping/>
  </p:clrMapOvr>
  <p:transition spd="med">
    <p:split orient="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25.05.2022</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436989325"/>
      </p:ext>
    </p:extLst>
  </p:cSld>
  <p:clrMapOvr>
    <a:masterClrMapping/>
  </p:clrMapOvr>
  <p:transition spd="med">
    <p:split orient="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1"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52483565"/>
      </p:ext>
    </p:extLst>
  </p:cSld>
  <p:clrMapOvr>
    <a:masterClrMapping/>
  </p:clrMapOvr>
  <p:transition spd="med">
    <p:split orient="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440492628"/>
      </p:ext>
    </p:extLst>
  </p:cSld>
  <p:clrMapOvr>
    <a:masterClrMapping/>
  </p:clrMapOvr>
  <p:transition spd="med">
    <p:split orient="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888343025"/>
      </p:ext>
    </p:extLst>
  </p:cSld>
  <p:clrMapOvr>
    <a:masterClrMapping/>
  </p:clrMapOvr>
  <p:transition spd="med">
    <p:split orient="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39"/>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39"/>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719298609"/>
      </p:ext>
    </p:extLst>
  </p:cSld>
  <p:clrMapOvr>
    <a:masterClrMapping/>
  </p:clrMapOvr>
  <p:transition spd="med">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5"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1C03A697-33F7-4779-B411-BFAA626DEBE2}" type="datetime1">
              <a:rPr lang="tr-TR"/>
              <a:pPr>
                <a:defRPr/>
              </a:pPr>
              <a:t>25.05.2022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CF4D485F-035C-4E6F-ADA3-2666CC40A2C9}"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5"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Dikey Başlık 1"/>
          <p:cNvSpPr>
            <a:spLocks noGrp="1"/>
          </p:cNvSpPr>
          <p:nvPr>
            <p:ph type="title" orient="vert"/>
          </p:nvPr>
        </p:nvSpPr>
        <p:spPr>
          <a:xfrm>
            <a:off x="8724902"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3"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7EC4C6F8-0EA0-49B1-9A21-1ABC6C99AF01}" type="datetime1">
              <a:rPr lang="tr-TR"/>
              <a:pPr>
                <a:defRPr/>
              </a:pPr>
              <a:t>25.05.2022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3B9AA21A-E7E2-4F01-8D1E-E4A733BC1528}"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9"/>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8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EFB6EF7-41FE-4AFE-A4B0-533BE8740ED9}" type="datetime1">
              <a:rPr lang="tr-TR"/>
              <a:pPr>
                <a:defRPr/>
              </a:pPr>
              <a:t>25.05.2022</a:t>
            </a:fld>
            <a:endParaRPr lang="tr-TR"/>
          </a:p>
        </p:txBody>
      </p:sp>
      <p:sp>
        <p:nvSpPr>
          <p:cNvPr id="5" name="Altbilgi Yer Tutucusu 4"/>
          <p:cNvSpPr>
            <a:spLocks noGrp="1"/>
          </p:cNvSpPr>
          <p:nvPr>
            <p:ph type="ftr" sz="quarter" idx="3"/>
          </p:nvPr>
        </p:nvSpPr>
        <p:spPr>
          <a:xfrm>
            <a:off x="4038600" y="635638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tr-TR"/>
          </a:p>
        </p:txBody>
      </p:sp>
      <p:sp>
        <p:nvSpPr>
          <p:cNvPr id="6" name="Slayt Numarası Yer Tutucusu 5"/>
          <p:cNvSpPr>
            <a:spLocks noGrp="1"/>
          </p:cNvSpPr>
          <p:nvPr>
            <p:ph type="sldNum" sz="quarter" idx="4"/>
          </p:nvPr>
        </p:nvSpPr>
        <p:spPr>
          <a:xfrm>
            <a:off x="8610600" y="635638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E843FBE-1782-4429-8987-07219454DEEC}"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8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8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8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6631835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79"/>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79"/>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79"/>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4795635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75"/>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75"/>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75"/>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582126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69"/>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69"/>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69"/>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6337130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35591294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0545726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r>
              <a:rPr lang="tr-TR" b="1">
                <a:solidFill>
                  <a:srgbClr val="D82331"/>
                </a:solidFill>
              </a:rPr>
              <a:t>Ders Konu Başlıkları</a:t>
            </a:r>
            <a:br>
              <a:rPr lang="en-US" b="1">
                <a:solidFill>
                  <a:srgbClr val="D82331"/>
                </a:solidFill>
              </a:rPr>
            </a:br>
            <a:endParaRPr lang="tr-TR" b="1">
              <a:solidFill>
                <a:srgbClr val="D82331"/>
              </a:solidFill>
            </a:endParaRPr>
          </a:p>
        </p:txBody>
      </p:sp>
      <p:sp>
        <p:nvSpPr>
          <p:cNvPr id="15362" name="Rectangle 3"/>
          <p:cNvSpPr>
            <a:spLocks noGrp="1"/>
          </p:cNvSpPr>
          <p:nvPr>
            <p:ph type="body" idx="1"/>
          </p:nvPr>
        </p:nvSpPr>
        <p:spPr/>
        <p:txBody>
          <a:bodyPr/>
          <a:lstStyle/>
          <a:p>
            <a:r>
              <a:rPr lang="tr-TR" dirty="0">
                <a:solidFill>
                  <a:srgbClr val="D82331"/>
                </a:solidFill>
              </a:rPr>
              <a:t>I. Dünya Savaşı Öncesi Toprak Kayıpları ve Bölgesel Savaşlar.</a:t>
            </a:r>
          </a:p>
          <a:p>
            <a:r>
              <a:rPr lang="tr-TR" dirty="0">
                <a:solidFill>
                  <a:srgbClr val="D82331"/>
                </a:solidFill>
              </a:rPr>
              <a:t>I. Dünya Savaşı'nın Nedenleri ve Savaşın Başlaması.</a:t>
            </a:r>
          </a:p>
          <a:p>
            <a:r>
              <a:rPr lang="tr-TR" dirty="0">
                <a:solidFill>
                  <a:srgbClr val="D82331"/>
                </a:solidFill>
              </a:rPr>
              <a:t>Osmanlı Devleti’nin I. Dünya Savaşı’na Girişi</a:t>
            </a:r>
          </a:p>
          <a:p>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1506200" cy="61739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dirty="0">
                <a:latin typeface="+mn-lt"/>
              </a:rPr>
              <a:t>Balkan devletleri İngiltere ve Rusya’nın desteği ile </a:t>
            </a:r>
            <a:r>
              <a:rPr lang="tr-TR" sz="2200" b="1" dirty="0">
                <a:solidFill>
                  <a:schemeClr val="accent1"/>
                </a:solidFill>
                <a:latin typeface="+mn-lt"/>
              </a:rPr>
              <a:t>Makedonya Islahat Programı’nı </a:t>
            </a:r>
            <a:r>
              <a:rPr lang="tr-TR" sz="2200" dirty="0">
                <a:latin typeface="+mn-lt"/>
              </a:rPr>
              <a:t>Osmanlı Devleti’ne kabul ettirmek istediler:</a:t>
            </a:r>
          </a:p>
          <a:p>
            <a:pPr marL="457200" indent="-457200" algn="just" fontAlgn="auto">
              <a:spcAft>
                <a:spcPts val="0"/>
              </a:spcAft>
              <a:buFont typeface="+mj-lt"/>
              <a:buAutoNum type="arabicPeriod"/>
              <a:defRPr/>
            </a:pPr>
            <a:r>
              <a:rPr lang="tr-TR" sz="2200" dirty="0">
                <a:latin typeface="+mn-lt"/>
              </a:rPr>
              <a:t>Bölgedeki Osmanlı askerleri çekilmeli,</a:t>
            </a:r>
          </a:p>
          <a:p>
            <a:pPr marL="457200" indent="-457200" algn="just" fontAlgn="auto">
              <a:spcAft>
                <a:spcPts val="0"/>
              </a:spcAft>
              <a:buFont typeface="+mj-lt"/>
              <a:buAutoNum type="arabicPeriod"/>
              <a:defRPr/>
            </a:pPr>
            <a:r>
              <a:rPr lang="tr-TR" sz="2200" dirty="0">
                <a:latin typeface="+mn-lt"/>
              </a:rPr>
              <a:t>Makedonya etnik gruplara göre parçalara ayrılmalı,</a:t>
            </a:r>
          </a:p>
          <a:p>
            <a:pPr marL="457200" indent="-457200" algn="just" fontAlgn="auto">
              <a:spcAft>
                <a:spcPts val="0"/>
              </a:spcAft>
              <a:buFont typeface="+mj-lt"/>
              <a:buAutoNum type="arabicPeriod"/>
              <a:defRPr/>
            </a:pPr>
            <a:r>
              <a:rPr lang="tr-TR" sz="2200" dirty="0">
                <a:latin typeface="+mn-lt"/>
              </a:rPr>
              <a:t>Her etnik grubun kendi meclisi olmalı.</a:t>
            </a:r>
          </a:p>
          <a:p>
            <a:pPr marL="457200" indent="-457200" algn="just" fontAlgn="auto">
              <a:spcAft>
                <a:spcPts val="0"/>
              </a:spcAft>
              <a:buFont typeface="+mj-lt"/>
              <a:buAutoNum type="arabicPeriod"/>
              <a:defRPr/>
            </a:pPr>
            <a:endParaRPr lang="tr-TR" sz="2200" dirty="0">
              <a:latin typeface="+mn-lt"/>
            </a:endParaRPr>
          </a:p>
          <a:p>
            <a:pPr marL="457200" indent="-457200" algn="just" fontAlgn="auto">
              <a:spcAft>
                <a:spcPts val="0"/>
              </a:spcAft>
              <a:buFont typeface="Arial" panose="020B0604020202020204" pitchFamily="34" charset="0"/>
              <a:buChar char="•"/>
              <a:defRPr/>
            </a:pPr>
            <a:r>
              <a:rPr lang="tr-TR" sz="2200" dirty="0">
                <a:latin typeface="+mn-lt"/>
              </a:rPr>
              <a:t>Osmanlı Devleti istekleri kabul etmeyince 7 Ekim 1912’de “</a:t>
            </a:r>
            <a:r>
              <a:rPr lang="tr-TR" sz="2200" b="1" dirty="0">
                <a:latin typeface="+mn-lt"/>
              </a:rPr>
              <a:t>Rumeli’ye özerklik verilemesi ve vilayetlerin nüfusa göre ayrılmasını isteyen</a:t>
            </a:r>
            <a:r>
              <a:rPr lang="tr-TR" sz="2200" dirty="0">
                <a:latin typeface="+mn-lt"/>
              </a:rPr>
              <a:t>” Karadağ’ın saldırması ile I. Balkan Savaşı başladı.</a:t>
            </a:r>
          </a:p>
          <a:p>
            <a:pPr marL="457200" indent="-457200" algn="just" fontAlgn="auto">
              <a:spcAft>
                <a:spcPts val="0"/>
              </a:spcAft>
              <a:buFont typeface="Arial" panose="020B0604020202020204" pitchFamily="34" charset="0"/>
              <a:buChar char="•"/>
              <a:defRPr/>
            </a:pPr>
            <a:endParaRPr lang="tr-TR" sz="2200" dirty="0">
              <a:latin typeface="+mn-lt"/>
            </a:endParaRPr>
          </a:p>
          <a:p>
            <a:pPr marL="457200" indent="-4572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I. Balkan Savaşı, Osmanlı Devleti için felaketle sonuçlanmıştır. Bulgar orduları Çatalca önlerine kadar gelmiştir.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b="1" dirty="0">
                <a:latin typeface="+mn-lt"/>
              </a:rPr>
              <a:t>Selanik, Manastır, Üsküp</a:t>
            </a:r>
            <a:r>
              <a:rPr lang="tr-TR" sz="2200" dirty="0">
                <a:latin typeface="+mn-lt"/>
              </a:rPr>
              <a:t> hiç direnmeden düşmana teslim edilmiştir. Bununla birlikte </a:t>
            </a:r>
            <a:r>
              <a:rPr lang="tr-TR" sz="2200" b="1" dirty="0">
                <a:latin typeface="+mn-lt"/>
              </a:rPr>
              <a:t>EDİRNE</a:t>
            </a:r>
            <a:r>
              <a:rPr lang="tr-TR" sz="2200" dirty="0">
                <a:latin typeface="+mn-lt"/>
              </a:rPr>
              <a:t>, </a:t>
            </a:r>
            <a:r>
              <a:rPr lang="tr-TR" sz="2200" b="1" dirty="0">
                <a:latin typeface="+mn-lt"/>
              </a:rPr>
              <a:t>Yanya</a:t>
            </a:r>
            <a:r>
              <a:rPr lang="tr-TR" sz="2200" dirty="0">
                <a:latin typeface="+mn-lt"/>
              </a:rPr>
              <a:t> ve </a:t>
            </a:r>
            <a:r>
              <a:rPr lang="tr-TR" sz="2200" b="1" dirty="0">
                <a:latin typeface="+mn-lt"/>
              </a:rPr>
              <a:t>İşkodra</a:t>
            </a:r>
            <a:r>
              <a:rPr lang="tr-TR" sz="2200" dirty="0">
                <a:latin typeface="+mn-lt"/>
              </a:rPr>
              <a:t>’daki savunmalar oldukça önemlidir. </a:t>
            </a:r>
            <a:endParaRPr lang="en-US" sz="2200" dirty="0">
              <a:latin typeface="+mn-lt"/>
            </a:endParaRPr>
          </a:p>
        </p:txBody>
      </p:sp>
      <p:sp>
        <p:nvSpPr>
          <p:cNvPr id="25602" name="Content Placeholder 2"/>
          <p:cNvSpPr txBox="1">
            <a:spLocks/>
          </p:cNvSpPr>
          <p:nvPr/>
        </p:nvSpPr>
        <p:spPr bwMode="auto">
          <a:xfrm>
            <a:off x="995384" y="1136650"/>
            <a:ext cx="10995025" cy="415290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endParaRPr lang="tr-TR" sz="2200">
              <a:latin typeface="Calibri" pitchFamily="34" charset="0"/>
            </a:endParaRPr>
          </a:p>
          <a:p>
            <a:pPr marL="228600" indent="-228600" algn="just">
              <a:lnSpc>
                <a:spcPct val="90000"/>
              </a:lnSpc>
              <a:spcBef>
                <a:spcPts val="1000"/>
              </a:spcBef>
              <a:buFont typeface="Arial" charset="0"/>
              <a:buChar char="•"/>
            </a:pPr>
            <a:endParaRPr lang="tr-TR" sz="2200">
              <a:latin typeface="Calibri" pitchFamily="34" charset="0"/>
            </a:endParaRPr>
          </a:p>
          <a:p>
            <a:pPr marL="228600" indent="-228600" algn="just">
              <a:lnSpc>
                <a:spcPct val="90000"/>
              </a:lnSpc>
              <a:spcBef>
                <a:spcPts val="1000"/>
              </a:spcBef>
              <a:buFont typeface="Arial" charset="0"/>
              <a:buChar char="•"/>
            </a:pPr>
            <a:endParaRPr lang="tr-TR" sz="2200">
              <a:latin typeface="Calibri" pitchFamily="34" charset="0"/>
            </a:endParaRPr>
          </a:p>
          <a:p>
            <a:pPr marL="228600" indent="-228600" algn="just">
              <a:lnSpc>
                <a:spcPct val="90000"/>
              </a:lnSpc>
              <a:spcBef>
                <a:spcPts val="1000"/>
              </a:spcBef>
              <a:buFont typeface="Arial" charset="0"/>
              <a:buChar char="•"/>
            </a:pPr>
            <a:endParaRPr lang="tr-TR" sz="2200">
              <a:latin typeface="Calibri" pitchFamily="34" charset="0"/>
            </a:endParaRPr>
          </a:p>
          <a:p>
            <a:pPr marL="228600" indent="-228600" algn="just">
              <a:lnSpc>
                <a:spcPct val="90000"/>
              </a:lnSpc>
              <a:spcBef>
                <a:spcPts val="1000"/>
              </a:spcBef>
              <a:buFont typeface="Arial" charset="0"/>
              <a:buChar char="•"/>
            </a:pPr>
            <a:endParaRPr lang="tr-TR" sz="2200">
              <a:latin typeface="Calibri" pitchFamily="34" charset="0"/>
            </a:endParaRPr>
          </a:p>
        </p:txBody>
      </p:sp>
      <p:grpSp>
        <p:nvGrpSpPr>
          <p:cNvPr id="8" name="Group 123"/>
          <p:cNvGrpSpPr>
            <a:grpSpLocks/>
          </p:cNvGrpSpPr>
          <p:nvPr/>
        </p:nvGrpSpPr>
        <p:grpSpPr bwMode="auto">
          <a:xfrm>
            <a:off x="2602527" y="2801375"/>
            <a:ext cx="2643188" cy="1562955"/>
            <a:chOff x="384" y="846"/>
            <a:chExt cx="1906" cy="2106"/>
          </a:xfrm>
          <a:solidFill>
            <a:srgbClr val="FFFF00"/>
          </a:solidFill>
        </p:grpSpPr>
        <p:grpSp>
          <p:nvGrpSpPr>
            <p:cNvPr id="9" name="Group 104"/>
            <p:cNvGrpSpPr>
              <a:grpSpLocks/>
            </p:cNvGrpSpPr>
            <p:nvPr/>
          </p:nvGrpSpPr>
          <p:grpSpPr bwMode="auto">
            <a:xfrm>
              <a:off x="384" y="846"/>
              <a:ext cx="1906" cy="737"/>
              <a:chOff x="2381" y="2618"/>
              <a:chExt cx="3221" cy="236"/>
            </a:xfrm>
            <a:grpFill/>
          </p:grpSpPr>
          <p:sp>
            <p:nvSpPr>
              <p:cNvPr id="20" name="Text Box 105"/>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21" name="Rectangle 106"/>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a:latin typeface="Arial" panose="020B0604020202020204" pitchFamily="34" charset="0"/>
                    <a:cs typeface="Arial" panose="020B0604020202020204" pitchFamily="34" charset="0"/>
                  </a:rPr>
                  <a:t>KARADAĞ</a:t>
                </a:r>
              </a:p>
            </p:txBody>
          </p:sp>
        </p:grpSp>
        <p:grpSp>
          <p:nvGrpSpPr>
            <p:cNvPr id="11" name="Group 107"/>
            <p:cNvGrpSpPr>
              <a:grpSpLocks/>
            </p:cNvGrpSpPr>
            <p:nvPr/>
          </p:nvGrpSpPr>
          <p:grpSpPr bwMode="auto">
            <a:xfrm>
              <a:off x="384" y="1302"/>
              <a:ext cx="1906" cy="737"/>
              <a:chOff x="2381" y="2618"/>
              <a:chExt cx="3221" cy="236"/>
            </a:xfrm>
            <a:grpFill/>
          </p:grpSpPr>
          <p:sp>
            <p:nvSpPr>
              <p:cNvPr id="18" name="Text Box 108"/>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19" name="Rectangle 109"/>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dirty="0">
                    <a:latin typeface="Arial" panose="020B0604020202020204" pitchFamily="34" charset="0"/>
                    <a:cs typeface="Arial" panose="020B0604020202020204" pitchFamily="34" charset="0"/>
                  </a:rPr>
                  <a:t>YUNANİSTAN</a:t>
                </a:r>
              </a:p>
            </p:txBody>
          </p:sp>
        </p:grpSp>
        <p:grpSp>
          <p:nvGrpSpPr>
            <p:cNvPr id="12" name="Group 110"/>
            <p:cNvGrpSpPr>
              <a:grpSpLocks/>
            </p:cNvGrpSpPr>
            <p:nvPr/>
          </p:nvGrpSpPr>
          <p:grpSpPr bwMode="auto">
            <a:xfrm>
              <a:off x="384" y="1758"/>
              <a:ext cx="1906" cy="737"/>
              <a:chOff x="2381" y="2618"/>
              <a:chExt cx="3221" cy="236"/>
            </a:xfrm>
            <a:grpFill/>
          </p:grpSpPr>
          <p:sp>
            <p:nvSpPr>
              <p:cNvPr id="16" name="Text Box 111"/>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17" name="Rectangle 112"/>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dirty="0">
                    <a:latin typeface="Arial" panose="020B0604020202020204" pitchFamily="34" charset="0"/>
                    <a:cs typeface="Arial" panose="020B0604020202020204" pitchFamily="34" charset="0"/>
                  </a:rPr>
                  <a:t>SIRBİSTAN</a:t>
                </a:r>
              </a:p>
            </p:txBody>
          </p:sp>
        </p:grpSp>
        <p:grpSp>
          <p:nvGrpSpPr>
            <p:cNvPr id="13" name="Group 113"/>
            <p:cNvGrpSpPr>
              <a:grpSpLocks/>
            </p:cNvGrpSpPr>
            <p:nvPr/>
          </p:nvGrpSpPr>
          <p:grpSpPr bwMode="auto">
            <a:xfrm>
              <a:off x="384" y="2215"/>
              <a:ext cx="1906" cy="737"/>
              <a:chOff x="2381" y="2618"/>
              <a:chExt cx="3221" cy="236"/>
            </a:xfrm>
            <a:grpFill/>
          </p:grpSpPr>
          <p:sp>
            <p:nvSpPr>
              <p:cNvPr id="14" name="Text Box 114"/>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15" name="Rectangle 115"/>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dirty="0">
                    <a:latin typeface="Arial" panose="020B0604020202020204" pitchFamily="34" charset="0"/>
                    <a:cs typeface="Arial" panose="020B0604020202020204" pitchFamily="34" charset="0"/>
                  </a:rPr>
                  <a:t>BULGARİSTAN</a:t>
                </a:r>
              </a:p>
            </p:txBody>
          </p:sp>
        </p:grpSp>
      </p:grpSp>
      <p:sp>
        <p:nvSpPr>
          <p:cNvPr id="25604" name="46 Dikdörtgen"/>
          <p:cNvSpPr>
            <a:spLocks noChangeArrowheads="1"/>
          </p:cNvSpPr>
          <p:nvPr/>
        </p:nvSpPr>
        <p:spPr bwMode="auto">
          <a:xfrm>
            <a:off x="7058027" y="2787650"/>
            <a:ext cx="2439988" cy="1570038"/>
          </a:xfrm>
          <a:prstGeom prst="rect">
            <a:avLst/>
          </a:prstGeom>
          <a:solidFill>
            <a:srgbClr val="FFFF00"/>
          </a:solidFill>
          <a:ln w="9525">
            <a:noFill/>
            <a:miter lim="800000"/>
            <a:headEnd/>
            <a:tailEnd/>
          </a:ln>
        </p:spPr>
        <p:txBody>
          <a:bodyPr>
            <a:spAutoFit/>
          </a:bodyPr>
          <a:lstStyle/>
          <a:p>
            <a:pPr algn="ctr"/>
            <a:endParaRPr lang="tr-TR" altLang="tr-TR" b="1"/>
          </a:p>
          <a:p>
            <a:pPr algn="ctr"/>
            <a:r>
              <a:rPr lang="tr-TR" altLang="tr-TR" b="1"/>
              <a:t>OSMANLI</a:t>
            </a:r>
          </a:p>
          <a:p>
            <a:pPr algn="ctr"/>
            <a:r>
              <a:rPr lang="tr-TR" altLang="tr-TR" b="1"/>
              <a:t>DEVLETİ</a:t>
            </a:r>
          </a:p>
          <a:p>
            <a:pPr algn="ctr"/>
            <a:endParaRPr lang="tr-TR" altLang="tr-T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150620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
        <p:nvSpPr>
          <p:cNvPr id="26626" name="Content Placeholder 2"/>
          <p:cNvSpPr txBox="1">
            <a:spLocks/>
          </p:cNvSpPr>
          <p:nvPr/>
        </p:nvSpPr>
        <p:spPr bwMode="auto">
          <a:xfrm>
            <a:off x="498494" y="928468"/>
            <a:ext cx="10600935" cy="5177057"/>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200" b="1" u="sng" dirty="0">
                <a:solidFill>
                  <a:srgbClr val="C00000"/>
                </a:solidFill>
                <a:latin typeface="Calibri" pitchFamily="34" charset="0"/>
              </a:rPr>
              <a:t>Yenilginin nedenleri:</a:t>
            </a:r>
          </a:p>
          <a:p>
            <a:pPr marL="228600" indent="-228600" algn="just">
              <a:lnSpc>
                <a:spcPct val="90000"/>
              </a:lnSpc>
              <a:spcBef>
                <a:spcPts val="1000"/>
              </a:spcBef>
              <a:buFont typeface="Arial" charset="0"/>
              <a:buChar char="•"/>
            </a:pPr>
            <a:r>
              <a:rPr lang="tr-TR" sz="2200" dirty="0">
                <a:latin typeface="Calibri" pitchFamily="34" charset="0"/>
              </a:rPr>
              <a:t>Öncelikli neden ordunun siyasete karışmasından kaynaklanan emir-komuta kademesindeki bozukluktur. (İttihatçı subaylar- Hürriyet ve İtilafçı subaylar)</a:t>
            </a:r>
          </a:p>
          <a:p>
            <a:pPr marL="228600" indent="-228600" algn="just">
              <a:lnSpc>
                <a:spcPct val="90000"/>
              </a:lnSpc>
              <a:spcBef>
                <a:spcPts val="1000"/>
              </a:spcBef>
              <a:buFont typeface="Arial" charset="0"/>
              <a:buChar char="•"/>
            </a:pPr>
            <a:r>
              <a:rPr lang="tr-TR" sz="2200" dirty="0">
                <a:latin typeface="Calibri" pitchFamily="34" charset="0"/>
              </a:rPr>
              <a:t>Ordunun iaşe ve organizasyon sıkıntısı</a:t>
            </a:r>
          </a:p>
          <a:p>
            <a:pPr marL="228600" indent="-228600" algn="just">
              <a:lnSpc>
                <a:spcPct val="90000"/>
              </a:lnSpc>
              <a:spcBef>
                <a:spcPts val="1000"/>
              </a:spcBef>
              <a:buFont typeface="Arial" charset="0"/>
              <a:buChar char="•"/>
            </a:pPr>
            <a:r>
              <a:rPr lang="tr-TR" sz="2200" dirty="0">
                <a:latin typeface="Calibri" pitchFamily="34" charset="0"/>
              </a:rPr>
              <a:t>Savaş öncesinde Rumeli’deki ordunun büyük bir kısmının terhis edilmiş olması</a:t>
            </a:r>
          </a:p>
          <a:p>
            <a:pPr marL="228600" indent="-228600" algn="just">
              <a:lnSpc>
                <a:spcPct val="90000"/>
              </a:lnSpc>
              <a:spcBef>
                <a:spcPts val="1000"/>
              </a:spcBef>
              <a:buFont typeface="Arial" charset="0"/>
              <a:buChar char="•"/>
            </a:pPr>
            <a:r>
              <a:rPr lang="tr-TR" sz="2200" dirty="0">
                <a:latin typeface="Calibri" pitchFamily="34" charset="0"/>
              </a:rPr>
              <a:t>Osmanlı donanmasının yetersizliği (Sadece Rauf Orbay’ın komutasındaki </a:t>
            </a:r>
            <a:r>
              <a:rPr lang="tr-TR" sz="2200" b="1" dirty="0">
                <a:solidFill>
                  <a:schemeClr val="accent1"/>
                </a:solidFill>
                <a:latin typeface="Calibri" pitchFamily="34" charset="0"/>
              </a:rPr>
              <a:t>Hamidiye </a:t>
            </a:r>
            <a:r>
              <a:rPr lang="tr-TR" sz="2200" dirty="0">
                <a:latin typeface="Calibri" pitchFamily="34" charset="0"/>
              </a:rPr>
              <a:t>zırhlısı başarıları ile ön plana çıkmıştır.)</a:t>
            </a:r>
          </a:p>
          <a:p>
            <a:pPr marL="228600" indent="-228600" algn="just">
              <a:lnSpc>
                <a:spcPct val="90000"/>
              </a:lnSpc>
              <a:spcBef>
                <a:spcPts val="1000"/>
              </a:spcBef>
              <a:buFont typeface="Arial" charset="0"/>
              <a:buChar char="•"/>
            </a:pPr>
            <a:r>
              <a:rPr lang="tr-TR" sz="2200" dirty="0">
                <a:latin typeface="Calibri" pitchFamily="34" charset="0"/>
              </a:rPr>
              <a:t>Osmanlı Devleti bu koşullar altında barış istemek zorunda kalır.</a:t>
            </a:r>
          </a:p>
          <a:p>
            <a:pPr marL="228600" indent="-228600" algn="just">
              <a:lnSpc>
                <a:spcPct val="90000"/>
              </a:lnSpc>
              <a:spcBef>
                <a:spcPts val="1000"/>
              </a:spcBef>
              <a:buFont typeface="Arial" charset="0"/>
              <a:buChar char="•"/>
            </a:pPr>
            <a:r>
              <a:rPr lang="tr-TR" sz="2200" dirty="0">
                <a:latin typeface="Calibri" pitchFamily="34" charset="0"/>
              </a:rPr>
              <a:t>Barış görüşmeleri devam ederken </a:t>
            </a:r>
            <a:r>
              <a:rPr lang="tr-TR" sz="2200" b="1" dirty="0">
                <a:latin typeface="Calibri" pitchFamily="34" charset="0"/>
              </a:rPr>
              <a:t>Enver Bey</a:t>
            </a:r>
            <a:r>
              <a:rPr lang="tr-TR" sz="2200" dirty="0">
                <a:latin typeface="Calibri" pitchFamily="34" charset="0"/>
              </a:rPr>
              <a:t>’in liderliğindeki İttihatçı subaylardan oluşan bir grup </a:t>
            </a:r>
            <a:r>
              <a:rPr lang="tr-TR" sz="2200" b="1" dirty="0">
                <a:solidFill>
                  <a:schemeClr val="accent1"/>
                </a:solidFill>
                <a:latin typeface="Calibri" pitchFamily="34" charset="0"/>
              </a:rPr>
              <a:t>23 Ocak 1913’te Bâb-ı Âli </a:t>
            </a:r>
            <a:r>
              <a:rPr lang="tr-TR" sz="2200" b="1" dirty="0" err="1">
                <a:solidFill>
                  <a:schemeClr val="accent1"/>
                </a:solidFill>
                <a:latin typeface="Calibri" pitchFamily="34" charset="0"/>
              </a:rPr>
              <a:t>Baskını’nı</a:t>
            </a:r>
            <a:r>
              <a:rPr lang="tr-TR" sz="2200" b="1" dirty="0">
                <a:solidFill>
                  <a:schemeClr val="accent1"/>
                </a:solidFill>
                <a:latin typeface="Calibri" pitchFamily="34" charset="0"/>
              </a:rPr>
              <a:t> gerçekleştirerek askeri bir darbe ile </a:t>
            </a:r>
            <a:r>
              <a:rPr lang="tr-TR" sz="2200" dirty="0">
                <a:latin typeface="Calibri" pitchFamily="34" charset="0"/>
              </a:rPr>
              <a:t>yönetimi ele geçirmişlerdir. </a:t>
            </a:r>
            <a:r>
              <a:rPr lang="tr-TR" sz="2200" b="1" dirty="0">
                <a:solidFill>
                  <a:schemeClr val="accent1"/>
                </a:solidFill>
                <a:latin typeface="Calibri" pitchFamily="34" charset="0"/>
              </a:rPr>
              <a:t>Sadrazam Kamil Paşa istifa etmiş yerine Mahmut Şevket Paşa Sadrazamlığa </a:t>
            </a:r>
            <a:r>
              <a:rPr lang="tr-TR" sz="2200" dirty="0">
                <a:latin typeface="Calibri" pitchFamily="34" charset="0"/>
              </a:rPr>
              <a:t>getirilmiştir.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20" y="195293"/>
            <a:ext cx="11745913"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b="1" dirty="0">
                <a:solidFill>
                  <a:schemeClr val="accent1"/>
                </a:solidFill>
                <a:latin typeface="+mn-lt"/>
              </a:rPr>
              <a:t>30 Mayıs 1913’te Londra Antlaşması’nı</a:t>
            </a:r>
            <a:r>
              <a:rPr lang="tr-TR" sz="2200" dirty="0">
                <a:latin typeface="+mn-lt"/>
              </a:rPr>
              <a:t> imzalanmıştır.</a:t>
            </a:r>
          </a:p>
          <a:p>
            <a:pPr marL="342900" indent="-342900" algn="just" fontAlgn="auto">
              <a:spcAft>
                <a:spcPts val="0"/>
              </a:spcAft>
              <a:buFont typeface="Arial" panose="020B0604020202020204" pitchFamily="34" charset="0"/>
              <a:buChar char="•"/>
              <a:defRPr/>
            </a:pPr>
            <a:endParaRPr lang="tr-TR" sz="2200" dirty="0">
              <a:latin typeface="+mn-lt"/>
            </a:endParaRPr>
          </a:p>
          <a:p>
            <a:pPr marL="457200" indent="-457200" algn="just" fontAlgn="auto">
              <a:spcAft>
                <a:spcPts val="0"/>
              </a:spcAft>
              <a:buFont typeface="+mj-lt"/>
              <a:buAutoNum type="arabicPeriod"/>
              <a:defRPr/>
            </a:pPr>
            <a:r>
              <a:rPr lang="tr-TR" sz="2200" dirty="0">
                <a:latin typeface="+mn-lt"/>
              </a:rPr>
              <a:t>Osmanlı Devleti’nin batı sınırı </a:t>
            </a:r>
            <a:r>
              <a:rPr lang="tr-TR" sz="2200" b="1" dirty="0">
                <a:latin typeface="+mn-lt"/>
              </a:rPr>
              <a:t>Midye-Enez hattına</a:t>
            </a:r>
            <a:r>
              <a:rPr lang="tr-TR" sz="2200" dirty="0">
                <a:latin typeface="+mn-lt"/>
              </a:rPr>
              <a:t> kadar çekilmiştir.</a:t>
            </a:r>
          </a:p>
          <a:p>
            <a:pPr marL="457200" indent="-457200" algn="just" fontAlgn="auto">
              <a:spcAft>
                <a:spcPts val="0"/>
              </a:spcAft>
              <a:buFont typeface="+mj-lt"/>
              <a:buAutoNum type="arabicPeriod"/>
              <a:defRPr/>
            </a:pPr>
            <a:r>
              <a:rPr lang="tr-TR" sz="2200" dirty="0">
                <a:latin typeface="+mn-lt"/>
              </a:rPr>
              <a:t>Selanik, Güney Makedonya ve Girit Yunanistan’a bırakılmıştır.</a:t>
            </a:r>
          </a:p>
          <a:p>
            <a:pPr marL="457200" indent="-457200" algn="just" fontAlgn="auto">
              <a:spcAft>
                <a:spcPts val="0"/>
              </a:spcAft>
              <a:buFont typeface="+mj-lt"/>
              <a:buAutoNum type="arabicPeriod"/>
              <a:defRPr/>
            </a:pPr>
            <a:r>
              <a:rPr lang="tr-TR" sz="2200" dirty="0">
                <a:latin typeface="+mn-lt"/>
              </a:rPr>
              <a:t>Orta ve Kuzey Makedonya Sırbistan’a bırakılmıştır.</a:t>
            </a:r>
          </a:p>
          <a:p>
            <a:pPr marL="457200" indent="-457200" algn="just" fontAlgn="auto">
              <a:spcAft>
                <a:spcPts val="0"/>
              </a:spcAft>
              <a:buFont typeface="+mj-lt"/>
              <a:buAutoNum type="arabicPeriod"/>
              <a:defRPr/>
            </a:pPr>
            <a:r>
              <a:rPr lang="tr-TR" sz="2200" dirty="0">
                <a:latin typeface="+mn-lt"/>
              </a:rPr>
              <a:t>Ege adaları ve 12 Adanın geleceği Avrupalı devletlerin kararına bağlanmıştır. (Osmanlı fiilen adaları kaybetmiştir)</a:t>
            </a:r>
          </a:p>
          <a:p>
            <a:pPr marL="457200" indent="-457200" algn="just" fontAlgn="auto">
              <a:spcAft>
                <a:spcPts val="0"/>
              </a:spcAft>
              <a:buFont typeface="+mj-lt"/>
              <a:buAutoNum type="arabicPeriod"/>
              <a:defRPr/>
            </a:pPr>
            <a:r>
              <a:rPr lang="tr-TR" sz="2200" dirty="0">
                <a:latin typeface="+mn-lt"/>
              </a:rPr>
              <a:t>Kavala, Dedeağaç (Batı Trakya’nın tamamı) ile Edirne Bulgaristan’a bırakılmış ve Bulgaristan tarihinde ilk kez Ege Denizi’ne ulaşmıştır.</a:t>
            </a:r>
          </a:p>
          <a:p>
            <a:pPr marL="457200" indent="-457200" algn="just" fontAlgn="auto">
              <a:spcAft>
                <a:spcPts val="0"/>
              </a:spcAft>
              <a:buFont typeface="+mj-lt"/>
              <a:buAutoNum type="arabicPeriod"/>
              <a:defRPr/>
            </a:pPr>
            <a:r>
              <a:rPr lang="tr-TR" sz="2200" dirty="0">
                <a:latin typeface="+mn-lt"/>
              </a:rPr>
              <a:t>Arnavutluk bağımsızlığını ilan etmiştir. Osmanlı’dan milliyetçilik fikri ile ayrılan son azınlık Arnavutlar olmuştur.</a:t>
            </a:r>
          </a:p>
          <a:p>
            <a:pPr marL="457200" indent="-457200" algn="just" fontAlgn="auto">
              <a:spcAft>
                <a:spcPts val="0"/>
              </a:spcAft>
              <a:buFont typeface="+mj-lt"/>
              <a:buAutoNum type="arabicPeriod"/>
              <a:defRPr/>
            </a:pPr>
            <a:endParaRPr lang="tr-TR" sz="2200" dirty="0">
              <a:latin typeface="+mn-lt"/>
            </a:endParaRPr>
          </a:p>
          <a:p>
            <a:pPr marL="457200" indent="-457200" algn="just" fontAlgn="auto">
              <a:spcAft>
                <a:spcPts val="0"/>
              </a:spcAft>
              <a:buFont typeface="Arial" panose="020B0604020202020204" pitchFamily="34" charset="0"/>
              <a:buChar char="•"/>
              <a:defRPr/>
            </a:pPr>
            <a:r>
              <a:rPr lang="tr-TR" sz="2200" dirty="0">
                <a:solidFill>
                  <a:srgbClr val="FF0000"/>
                </a:solidFill>
                <a:latin typeface="+mn-lt"/>
              </a:rPr>
              <a:t>Makedonya’nın kaybedilmesi yaklaşık 1 milyona yakın Türk/Müslümanın başta İstanbul olmak üzere Anadolu’nun çeşitli bölgelerine göç etmesine neden olmuştur. Bunun üzerine 1913 tarihinde </a:t>
            </a:r>
            <a:r>
              <a:rPr lang="tr-TR" sz="2200" dirty="0">
                <a:solidFill>
                  <a:schemeClr val="accent1"/>
                </a:solidFill>
                <a:latin typeface="+mn-lt"/>
              </a:rPr>
              <a:t>İskân-ı </a:t>
            </a:r>
            <a:r>
              <a:rPr lang="tr-TR" sz="2200" dirty="0" err="1">
                <a:solidFill>
                  <a:schemeClr val="accent1"/>
                </a:solidFill>
                <a:latin typeface="+mn-lt"/>
              </a:rPr>
              <a:t>Aşair</a:t>
            </a:r>
            <a:r>
              <a:rPr lang="tr-TR" sz="2200" dirty="0">
                <a:solidFill>
                  <a:schemeClr val="accent1"/>
                </a:solidFill>
                <a:latin typeface="+mn-lt"/>
              </a:rPr>
              <a:t> ve Muhacirin Müdüriyeti </a:t>
            </a:r>
            <a:r>
              <a:rPr lang="tr-TR" sz="2200" dirty="0">
                <a:solidFill>
                  <a:srgbClr val="FF0000"/>
                </a:solidFill>
                <a:latin typeface="+mn-lt"/>
              </a:rPr>
              <a:t>kurulmuştur. Bu durum </a:t>
            </a:r>
            <a:r>
              <a:rPr lang="tr-TR" sz="2200" dirty="0">
                <a:solidFill>
                  <a:schemeClr val="accent1"/>
                </a:solidFill>
                <a:latin typeface="+mn-lt"/>
              </a:rPr>
              <a:t>Osmanlıcılık siyasetinin terkini ve Türkçülük siyasetinin daha da önem kazanmasını sağlayacaktır.</a:t>
            </a:r>
          </a:p>
          <a:p>
            <a:pPr marL="457200" indent="-457200" algn="just" fontAlgn="auto">
              <a:spcAft>
                <a:spcPts val="0"/>
              </a:spcAft>
              <a:buFont typeface="+mj-lt"/>
              <a:buAutoNum type="arabicPeriod"/>
              <a:defRPr/>
            </a:pPr>
            <a:endParaRPr lang="tr-TR" sz="2200" dirty="0">
              <a:latin typeface="+mn-lt"/>
            </a:endParaRPr>
          </a:p>
          <a:p>
            <a:pPr algn="just" fontAlgn="auto">
              <a:spcAft>
                <a:spcPts val="0"/>
              </a:spcAft>
              <a:defRPr/>
            </a:pPr>
            <a:r>
              <a:rPr lang="tr-TR" sz="2200" dirty="0">
                <a:latin typeface="+mn-lt"/>
              </a:rPr>
              <a:t> </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150620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u="sng" dirty="0">
                <a:solidFill>
                  <a:srgbClr val="C00000"/>
                </a:solidFill>
                <a:latin typeface="+mn-lt"/>
              </a:rPr>
              <a:t>II. Balkan Savaşı (1913)</a:t>
            </a:r>
          </a:p>
          <a:p>
            <a:pPr marL="342900" indent="-342900" algn="just" fontAlgn="auto">
              <a:spcAft>
                <a:spcPts val="0"/>
              </a:spcAft>
              <a:buFont typeface="Arial" panose="020B0604020202020204" pitchFamily="34" charset="0"/>
              <a:buChar char="•"/>
              <a:defRPr/>
            </a:pPr>
            <a:endParaRPr lang="tr-TR" sz="2200" u="sng" dirty="0">
              <a:solidFill>
                <a:srgbClr val="C00000"/>
              </a:solidFill>
              <a:latin typeface="+mn-lt"/>
            </a:endParaRPr>
          </a:p>
          <a:p>
            <a:pPr marL="342900" indent="-342900" algn="just" fontAlgn="auto">
              <a:spcAft>
                <a:spcPts val="0"/>
              </a:spcAft>
              <a:buFont typeface="Arial" panose="020B0604020202020204" pitchFamily="34" charset="0"/>
              <a:buChar char="•"/>
              <a:defRPr/>
            </a:pPr>
            <a:r>
              <a:rPr lang="tr-TR" sz="2200" dirty="0">
                <a:latin typeface="+mn-lt"/>
              </a:rPr>
              <a:t>Bulgaristan’ın I. Balkan Savaşı’ndan en kârlı çıkan devlet olması başta Çarlık Rusya, İngiltere ve Yunanistan olmak üzere diğer Balkan devletlerinin de tepkisini çekmiştir. </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b="1" dirty="0" err="1">
                <a:latin typeface="+mn-lt"/>
              </a:rPr>
              <a:t>Megali</a:t>
            </a:r>
            <a:r>
              <a:rPr lang="tr-TR" sz="2200" b="1" dirty="0">
                <a:latin typeface="+mn-lt"/>
              </a:rPr>
              <a:t> idea </a:t>
            </a:r>
            <a:r>
              <a:rPr lang="tr-TR" sz="2200" dirty="0">
                <a:latin typeface="+mn-lt"/>
              </a:rPr>
              <a:t>doğrultusunda Edirne ve Doğu Trakya’yı almak isteyen Yunanistan’ın kışkırtması ile II. Balkan Savaşı Bulgaristan’a karşı başlamıştır. </a:t>
            </a:r>
            <a:r>
              <a:rPr lang="tr-TR" sz="2200" b="1" dirty="0">
                <a:latin typeface="+mn-lt"/>
              </a:rPr>
              <a:t>Bulgarların özellikle kendi aleyhine Romanya’nın da savaşa dahil olması ve bütün cephelerde (Yunan, Sırp, Romen) cephelerinde yenilmesi üzerine Balkanlardaki dengeler değişmiştir.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Osmanlı Devleti Midye-Enez hattını geçerek Edirne’yi geri almıştır. </a:t>
            </a:r>
            <a:r>
              <a:rPr lang="tr-TR" sz="2200" b="1" dirty="0">
                <a:latin typeface="+mn-lt"/>
              </a:rPr>
              <a:t>Enver Paşa </a:t>
            </a:r>
            <a:r>
              <a:rPr lang="tr-TR" sz="2200" dirty="0">
                <a:latin typeface="+mn-lt"/>
              </a:rPr>
              <a:t>bu savaşta ön plana çıkmıştır. </a:t>
            </a:r>
            <a:r>
              <a:rPr lang="tr-TR" sz="2200" b="1" dirty="0">
                <a:latin typeface="+mn-lt"/>
              </a:rPr>
              <a:t>Bnb. Mustafa Kemal ise Bolayır </a:t>
            </a:r>
            <a:r>
              <a:rPr lang="tr-TR" sz="2200" b="1" dirty="0" err="1">
                <a:latin typeface="+mn-lt"/>
              </a:rPr>
              <a:t>Kolordusu’nda</a:t>
            </a:r>
            <a:r>
              <a:rPr lang="tr-TR" sz="2200" b="1" dirty="0">
                <a:latin typeface="+mn-lt"/>
              </a:rPr>
              <a:t> görev yapmıştır</a:t>
            </a:r>
            <a:r>
              <a:rPr lang="tr-TR" sz="2200" dirty="0">
                <a:latin typeface="+mn-lt"/>
              </a:rPr>
              <a:t>.</a:t>
            </a:r>
            <a:endParaRPr lang="en-US" sz="2200" dirty="0">
              <a:latin typeface="+mn-lt"/>
            </a:endParaRPr>
          </a:p>
        </p:txBody>
      </p:sp>
      <p:sp>
        <p:nvSpPr>
          <p:cNvPr id="30722" name="Content Placeholder 2"/>
          <p:cNvSpPr txBox="1">
            <a:spLocks/>
          </p:cNvSpPr>
          <p:nvPr/>
        </p:nvSpPr>
        <p:spPr bwMode="auto">
          <a:xfrm>
            <a:off x="935039" y="1451005"/>
            <a:ext cx="7607300"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latin typeface="Calibri" pitchFamily="34" charset="0"/>
            </a:endParaRPr>
          </a:p>
        </p:txBody>
      </p:sp>
      <p:grpSp>
        <p:nvGrpSpPr>
          <p:cNvPr id="8" name="Group 123"/>
          <p:cNvGrpSpPr>
            <a:grpSpLocks/>
          </p:cNvGrpSpPr>
          <p:nvPr/>
        </p:nvGrpSpPr>
        <p:grpSpPr bwMode="auto">
          <a:xfrm>
            <a:off x="1551329" y="3132451"/>
            <a:ext cx="2643188" cy="1562955"/>
            <a:chOff x="384" y="846"/>
            <a:chExt cx="1906" cy="2106"/>
          </a:xfrm>
          <a:solidFill>
            <a:srgbClr val="FFFF00"/>
          </a:solidFill>
        </p:grpSpPr>
        <p:grpSp>
          <p:nvGrpSpPr>
            <p:cNvPr id="9" name="Group 104"/>
            <p:cNvGrpSpPr>
              <a:grpSpLocks/>
            </p:cNvGrpSpPr>
            <p:nvPr/>
          </p:nvGrpSpPr>
          <p:grpSpPr bwMode="auto">
            <a:xfrm>
              <a:off x="384" y="846"/>
              <a:ext cx="1906" cy="737"/>
              <a:chOff x="2381" y="2618"/>
              <a:chExt cx="3221" cy="236"/>
            </a:xfrm>
            <a:grpFill/>
          </p:grpSpPr>
          <p:sp>
            <p:nvSpPr>
              <p:cNvPr id="20" name="Text Box 105"/>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21" name="Rectangle 106"/>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a:latin typeface="Arial" panose="020B0604020202020204" pitchFamily="34" charset="0"/>
                    <a:cs typeface="Arial" panose="020B0604020202020204" pitchFamily="34" charset="0"/>
                  </a:rPr>
                  <a:t>KARADAĞ</a:t>
                </a:r>
              </a:p>
            </p:txBody>
          </p:sp>
        </p:grpSp>
        <p:grpSp>
          <p:nvGrpSpPr>
            <p:cNvPr id="11" name="Group 107"/>
            <p:cNvGrpSpPr>
              <a:grpSpLocks/>
            </p:cNvGrpSpPr>
            <p:nvPr/>
          </p:nvGrpSpPr>
          <p:grpSpPr bwMode="auto">
            <a:xfrm>
              <a:off x="384" y="1302"/>
              <a:ext cx="1906" cy="737"/>
              <a:chOff x="2381" y="2618"/>
              <a:chExt cx="3221" cy="236"/>
            </a:xfrm>
            <a:grpFill/>
          </p:grpSpPr>
          <p:sp>
            <p:nvSpPr>
              <p:cNvPr id="18" name="Text Box 108"/>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19" name="Rectangle 109"/>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dirty="0">
                    <a:latin typeface="Arial" panose="020B0604020202020204" pitchFamily="34" charset="0"/>
                    <a:cs typeface="Arial" panose="020B0604020202020204" pitchFamily="34" charset="0"/>
                  </a:rPr>
                  <a:t>YUNANİSTAN</a:t>
                </a:r>
              </a:p>
            </p:txBody>
          </p:sp>
        </p:grpSp>
        <p:grpSp>
          <p:nvGrpSpPr>
            <p:cNvPr id="12" name="Group 110"/>
            <p:cNvGrpSpPr>
              <a:grpSpLocks/>
            </p:cNvGrpSpPr>
            <p:nvPr/>
          </p:nvGrpSpPr>
          <p:grpSpPr bwMode="auto">
            <a:xfrm>
              <a:off x="384" y="1758"/>
              <a:ext cx="1906" cy="737"/>
              <a:chOff x="2381" y="2618"/>
              <a:chExt cx="3221" cy="236"/>
            </a:xfrm>
            <a:grpFill/>
          </p:grpSpPr>
          <p:sp>
            <p:nvSpPr>
              <p:cNvPr id="16" name="Text Box 111"/>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17" name="Rectangle 112"/>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dirty="0">
                    <a:latin typeface="Arial" panose="020B0604020202020204" pitchFamily="34" charset="0"/>
                    <a:cs typeface="Arial" panose="020B0604020202020204" pitchFamily="34" charset="0"/>
                  </a:rPr>
                  <a:t>SIRBİSTAN</a:t>
                </a:r>
              </a:p>
            </p:txBody>
          </p:sp>
        </p:grpSp>
        <p:grpSp>
          <p:nvGrpSpPr>
            <p:cNvPr id="13" name="Group 113"/>
            <p:cNvGrpSpPr>
              <a:grpSpLocks/>
            </p:cNvGrpSpPr>
            <p:nvPr/>
          </p:nvGrpSpPr>
          <p:grpSpPr bwMode="auto">
            <a:xfrm>
              <a:off x="384" y="2215"/>
              <a:ext cx="1906" cy="737"/>
              <a:chOff x="2381" y="2618"/>
              <a:chExt cx="3221" cy="236"/>
            </a:xfrm>
            <a:grpFill/>
          </p:grpSpPr>
          <p:sp>
            <p:nvSpPr>
              <p:cNvPr id="14" name="Text Box 114"/>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15" name="Rectangle 115"/>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dirty="0">
                    <a:solidFill>
                      <a:srgbClr val="FF0000"/>
                    </a:solidFill>
                    <a:latin typeface="Arial" panose="020B0604020202020204" pitchFamily="34" charset="0"/>
                    <a:cs typeface="Arial" panose="020B0604020202020204" pitchFamily="34" charset="0"/>
                  </a:rPr>
                  <a:t>ROMANYA</a:t>
                </a:r>
              </a:p>
            </p:txBody>
          </p:sp>
        </p:grpSp>
      </p:grpSp>
      <p:sp>
        <p:nvSpPr>
          <p:cNvPr id="30724" name="46 Dikdörtgen"/>
          <p:cNvSpPr>
            <a:spLocks noChangeArrowheads="1"/>
          </p:cNvSpPr>
          <p:nvPr/>
        </p:nvSpPr>
        <p:spPr bwMode="auto">
          <a:xfrm>
            <a:off x="8785444" y="3307912"/>
            <a:ext cx="2439988" cy="1570038"/>
          </a:xfrm>
          <a:prstGeom prst="rect">
            <a:avLst/>
          </a:prstGeom>
          <a:solidFill>
            <a:srgbClr val="FFFF00"/>
          </a:solidFill>
          <a:ln w="9525">
            <a:noFill/>
            <a:miter lim="800000"/>
            <a:headEnd/>
            <a:tailEnd/>
          </a:ln>
        </p:spPr>
        <p:txBody>
          <a:bodyPr>
            <a:spAutoFit/>
          </a:bodyPr>
          <a:lstStyle/>
          <a:p>
            <a:pPr algn="ctr"/>
            <a:endParaRPr lang="tr-TR" altLang="tr-TR" b="1"/>
          </a:p>
          <a:p>
            <a:pPr algn="ctr"/>
            <a:r>
              <a:rPr lang="tr-TR" altLang="tr-TR" b="1"/>
              <a:t>OSMANLI</a:t>
            </a:r>
          </a:p>
          <a:p>
            <a:pPr algn="ctr"/>
            <a:r>
              <a:rPr lang="tr-TR" altLang="tr-TR" b="1"/>
              <a:t>DEVLETİ</a:t>
            </a:r>
          </a:p>
          <a:p>
            <a:pPr algn="ctr"/>
            <a:endParaRPr lang="tr-TR" altLang="tr-TR" b="1"/>
          </a:p>
        </p:txBody>
      </p:sp>
      <p:sp>
        <p:nvSpPr>
          <p:cNvPr id="30725" name="46 Dikdörtgen"/>
          <p:cNvSpPr>
            <a:spLocks noChangeArrowheads="1"/>
          </p:cNvSpPr>
          <p:nvPr/>
        </p:nvSpPr>
        <p:spPr bwMode="auto">
          <a:xfrm>
            <a:off x="5317086" y="3292270"/>
            <a:ext cx="2439987" cy="1200329"/>
          </a:xfrm>
          <a:prstGeom prst="rect">
            <a:avLst/>
          </a:prstGeom>
          <a:solidFill>
            <a:srgbClr val="FFFF00"/>
          </a:solidFill>
          <a:ln w="9525">
            <a:noFill/>
            <a:miter lim="800000"/>
            <a:headEnd/>
            <a:tailEnd/>
          </a:ln>
        </p:spPr>
        <p:txBody>
          <a:bodyPr>
            <a:spAutoFit/>
          </a:bodyPr>
          <a:lstStyle/>
          <a:p>
            <a:pPr algn="ctr"/>
            <a:endParaRPr lang="tr-TR" altLang="tr-TR" b="1" dirty="0"/>
          </a:p>
          <a:p>
            <a:pPr algn="ctr"/>
            <a:r>
              <a:rPr lang="tr-TR" altLang="tr-TR" b="1" dirty="0"/>
              <a:t>BULGARİSTAN</a:t>
            </a:r>
          </a:p>
          <a:p>
            <a:pPr algn="ctr"/>
            <a:endParaRPr lang="tr-TR" altLang="tr-T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150620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dirty="0">
                <a:latin typeface="+mn-lt"/>
              </a:rPr>
              <a:t>II. Balkan Savaşı sonrasında Balkan devletleri kendi aralarında </a:t>
            </a:r>
            <a:r>
              <a:rPr lang="tr-TR" sz="2200" b="1" dirty="0">
                <a:latin typeface="+mn-lt"/>
              </a:rPr>
              <a:t>Bükreş Antlaşması</a:t>
            </a:r>
            <a:r>
              <a:rPr lang="tr-TR" sz="2200" dirty="0">
                <a:latin typeface="+mn-lt"/>
              </a:rPr>
              <a:t>’nı imzalamışlardır. Bu antlaşma ile Bulgaristan’ın sınırları daraltılır ve Ege Denizi ile olan bağlantısı kesilir. (</a:t>
            </a:r>
            <a:r>
              <a:rPr lang="tr-TR" sz="2200" u="sng" dirty="0">
                <a:latin typeface="+mn-lt"/>
              </a:rPr>
              <a:t>Bu nedenle Bulgaristan I. Dünya Savaşı’na Rusya ve diğer Balkan devletleri ile aynı safta değil İttifak devletleri safında savaşa girecektir</a:t>
            </a:r>
            <a:r>
              <a:rPr lang="tr-TR" sz="2200" dirty="0">
                <a:latin typeface="+mn-lt"/>
              </a:rPr>
              <a:t>.)</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Osmanlı Devleti – Bulgaristan İstanbul Antlaşması (29 Eylül 1913): Edirne, Kırklareli ve Dimetoka Osmanlı Devleti’ne geri verildi. Bulgaristan’daki Türklerin din, eğitim ve mülkiyet hakları korunacaktır.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Osmanlı Devleti – Yunanistan Atina Antlaşması: Yunanistan’daki Türklerin hakları güvence altına alınmıştır.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Osmanlı Devleti – Sırbistan İstanbul Antlaşması: Sırbistan’daki Türklerin hakları güvence altına alınmıştır.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u="sng" dirty="0">
                <a:latin typeface="+mn-lt"/>
              </a:rPr>
              <a:t>Batı Trakya’da yaşayan Türklerin durumu Batı Trakya Sorunu olarak günümüzde de devam etmektedir.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
        <p:nvSpPr>
          <p:cNvPr id="31746" name="Content Placeholder 2"/>
          <p:cNvSpPr txBox="1">
            <a:spLocks/>
          </p:cNvSpPr>
          <p:nvPr/>
        </p:nvSpPr>
        <p:spPr bwMode="auto">
          <a:xfrm>
            <a:off x="935039" y="1451005"/>
            <a:ext cx="7607300"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defRPr/>
            </a:pPr>
            <a:fld id="{9600DA6B-D699-4F1C-9B7C-FBF348775A92}" type="slidenum">
              <a:rPr lang="tr-TR" smtClean="0"/>
              <a:pPr>
                <a:defRPr/>
              </a:pPr>
              <a:t>15</a:t>
            </a:fld>
            <a:endParaRPr lang="tr-TR"/>
          </a:p>
        </p:txBody>
      </p:sp>
      <p:sp>
        <p:nvSpPr>
          <p:cNvPr id="3" name="2 Dikdörtgen"/>
          <p:cNvSpPr/>
          <p:nvPr/>
        </p:nvSpPr>
        <p:spPr>
          <a:xfrm>
            <a:off x="961698" y="945931"/>
            <a:ext cx="10578662" cy="498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GARBİ TRAKYA HÜKÜMET-İ MUVAKKATESİ (BATI TRAKYA GEÇİCİ HÜKÜMETİ)</a:t>
            </a:r>
          </a:p>
          <a:p>
            <a:pPr algn="ctr"/>
            <a:endParaRPr lang="tr-TR" b="1" dirty="0"/>
          </a:p>
          <a:p>
            <a:pPr algn="ctr"/>
            <a:r>
              <a:rPr lang="tr-TR" dirty="0"/>
              <a:t>Edirne’nin alınmasından sonra Kuşçubaşı Eşref komutasındaki “</a:t>
            </a:r>
            <a:r>
              <a:rPr lang="tr-TR" dirty="0" err="1"/>
              <a:t>Umûm</a:t>
            </a:r>
            <a:r>
              <a:rPr lang="tr-TR" dirty="0"/>
              <a:t> Çeteler” Büyük Devletlerin ikazına rağmen </a:t>
            </a:r>
            <a:r>
              <a:rPr lang="tr-TR" b="1" dirty="0" err="1"/>
              <a:t>Gümülcine</a:t>
            </a:r>
            <a:r>
              <a:rPr lang="tr-TR" dirty="0"/>
              <a:t> ve </a:t>
            </a:r>
            <a:r>
              <a:rPr lang="tr-TR" b="1" dirty="0"/>
              <a:t>İskeçe</a:t>
            </a:r>
            <a:r>
              <a:rPr lang="tr-TR" dirty="0"/>
              <a:t> gibi yerleri alarak yerleri alarak Batı Trakya’ya yerleştiler (31 Ağustos 1913). İstanbul Konferansı’nın sürdüğü ve Osmanlı-Bulgar antlaşması üzere Batı Trakya’nın  Yunanistan’a bırakılacağının anlaşılması üzerine Başkanlığını Salih hocanın yaptığı Garbi Trakya Hükümet-i </a:t>
            </a:r>
            <a:r>
              <a:rPr lang="tr-TR" dirty="0" err="1"/>
              <a:t>İcraiyesi</a:t>
            </a:r>
            <a:r>
              <a:rPr lang="tr-TR" dirty="0"/>
              <a:t> bağımsızlığını ilan etmiştir. Ancak İngiltere, Fransa ve Rusya’nın baskısıyla yapılan İstanbul Antlaşması (29 Ekim 1913)’</a:t>
            </a:r>
            <a:r>
              <a:rPr lang="tr-TR" dirty="0" err="1"/>
              <a:t>yla</a:t>
            </a:r>
            <a:r>
              <a:rPr lang="tr-TR" dirty="0"/>
              <a:t> Osmanlı hükümetinin Meriç’in doğusuna çekilmeyi kabul etmesi üzerine Bulgar orduları antlaşmadan bir ay sonra Batı Trakya’ya olaysız bir şekilde girmiştir. Batı Trakya konusunda Osmanlı hükümetinin teslimiyetçi tavrı Edirne’yi kaybetme korkusundan kaynaklanıyordu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150620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
        <p:nvSpPr>
          <p:cNvPr id="32770" name="Content Placeholder 2"/>
          <p:cNvSpPr txBox="1">
            <a:spLocks/>
          </p:cNvSpPr>
          <p:nvPr/>
        </p:nvSpPr>
        <p:spPr bwMode="auto">
          <a:xfrm>
            <a:off x="469919" y="1631881"/>
            <a:ext cx="11487151" cy="3516923"/>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200">
                <a:latin typeface="Calibri" pitchFamily="34" charset="0"/>
              </a:rPr>
              <a:t>Trablusgarp ve özellikle Balkan Savaşlarındaki yenilgiler Osmanlı Devleti’nin ne kadar güçsüz olduğunu gözler önüne sermiştir. </a:t>
            </a:r>
          </a:p>
          <a:p>
            <a:pPr marL="228600" indent="-228600" algn="just">
              <a:lnSpc>
                <a:spcPct val="90000"/>
              </a:lnSpc>
              <a:spcBef>
                <a:spcPts val="1000"/>
              </a:spcBef>
              <a:buFont typeface="Arial" charset="0"/>
              <a:buChar char="•"/>
            </a:pPr>
            <a:r>
              <a:rPr lang="tr-TR" sz="2200">
                <a:latin typeface="Calibri" pitchFamily="34" charset="0"/>
              </a:rPr>
              <a:t>Bu ortamda Enver Paşa başta olmak üzere önde gelen İttihatçıların etkisiyle Osmanlı ordusunda Alman subayların modernizasyon çalışmaları için görev yapmaya başladıkları görülmüştür. Bu durum I. Dünya Savaşı öncesi Türk-Alman yakınlaşması açısından önemlidir.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2"/>
          <p:cNvSpPr txBox="1">
            <a:spLocks/>
          </p:cNvSpPr>
          <p:nvPr/>
        </p:nvSpPr>
        <p:spPr bwMode="auto">
          <a:xfrm>
            <a:off x="935039" y="1451005"/>
            <a:ext cx="7607300"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latin typeface="Calibri" pitchFamily="34" charset="0"/>
            </a:endParaRPr>
          </a:p>
        </p:txBody>
      </p:sp>
      <p:sp>
        <p:nvSpPr>
          <p:cNvPr id="8" name="Dikdörtgen 3"/>
          <p:cNvSpPr/>
          <p:nvPr/>
        </p:nvSpPr>
        <p:spPr>
          <a:xfrm>
            <a:off x="0" y="0"/>
            <a:ext cx="3854451" cy="6419850"/>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dirty="0"/>
          </a:p>
        </p:txBody>
      </p:sp>
      <p:sp>
        <p:nvSpPr>
          <p:cNvPr id="33795" name="Metin kutusu 1"/>
          <p:cNvSpPr txBox="1">
            <a:spLocks noChangeArrowheads="1"/>
          </p:cNvSpPr>
          <p:nvPr/>
        </p:nvSpPr>
        <p:spPr bwMode="auto">
          <a:xfrm>
            <a:off x="14308" y="425451"/>
            <a:ext cx="4162425" cy="4832092"/>
          </a:xfrm>
          <a:prstGeom prst="rect">
            <a:avLst/>
          </a:prstGeom>
          <a:noFill/>
          <a:ln w="9525">
            <a:noFill/>
            <a:miter lim="800000"/>
            <a:headEnd/>
            <a:tailEnd/>
          </a:ln>
        </p:spPr>
        <p:txBody>
          <a:bodyPr>
            <a:spAutoFit/>
          </a:bodyPr>
          <a:lstStyle/>
          <a:p>
            <a:pPr algn="ctr"/>
            <a:endParaRPr lang="tr-TR" sz="4400" u="sng" dirty="0">
              <a:solidFill>
                <a:schemeClr val="bg1"/>
              </a:solidFill>
              <a:latin typeface="Calibri" pitchFamily="34" charset="0"/>
            </a:endParaRPr>
          </a:p>
          <a:p>
            <a:pPr algn="ctr"/>
            <a:r>
              <a:rPr lang="tr-TR" sz="4400" u="sng" dirty="0">
                <a:solidFill>
                  <a:schemeClr val="bg1"/>
                </a:solidFill>
                <a:latin typeface="Calibri" pitchFamily="34" charset="0"/>
              </a:rPr>
              <a:t>Fikir Akımları</a:t>
            </a:r>
          </a:p>
          <a:p>
            <a:pPr algn="ctr"/>
            <a:r>
              <a:rPr lang="tr-TR" sz="4400" dirty="0">
                <a:solidFill>
                  <a:schemeClr val="bg1"/>
                </a:solidFill>
                <a:latin typeface="Calibri" pitchFamily="34" charset="0"/>
              </a:rPr>
              <a:t>Osmanlıcılık</a:t>
            </a:r>
          </a:p>
          <a:p>
            <a:pPr algn="ctr"/>
            <a:r>
              <a:rPr lang="tr-TR" sz="4400" dirty="0">
                <a:solidFill>
                  <a:schemeClr val="bg1"/>
                </a:solidFill>
                <a:latin typeface="Calibri" pitchFamily="34" charset="0"/>
              </a:rPr>
              <a:t>İslamcılık</a:t>
            </a:r>
          </a:p>
          <a:p>
            <a:pPr algn="ctr"/>
            <a:r>
              <a:rPr lang="tr-TR" sz="4400" dirty="0">
                <a:solidFill>
                  <a:schemeClr val="bg1"/>
                </a:solidFill>
                <a:latin typeface="Calibri" pitchFamily="34" charset="0"/>
              </a:rPr>
              <a:t>Batıcılık</a:t>
            </a:r>
          </a:p>
          <a:p>
            <a:pPr algn="ctr"/>
            <a:r>
              <a:rPr lang="tr-TR" sz="4400" dirty="0">
                <a:solidFill>
                  <a:schemeClr val="bg1"/>
                </a:solidFill>
                <a:latin typeface="Calibri" pitchFamily="34" charset="0"/>
              </a:rPr>
              <a:t>Türkçülük </a:t>
            </a:r>
          </a:p>
          <a:p>
            <a:pPr algn="just"/>
            <a:endParaRPr lang="tr-TR" sz="4400" dirty="0">
              <a:solidFill>
                <a:schemeClr val="bg1"/>
              </a:solidFill>
              <a:latin typeface="Calibri" pitchFamily="34" charset="0"/>
            </a:endParaRPr>
          </a:p>
        </p:txBody>
      </p:sp>
      <p:sp>
        <p:nvSpPr>
          <p:cNvPr id="33796" name="Metin kutusu 2"/>
          <p:cNvSpPr txBox="1">
            <a:spLocks noChangeArrowheads="1"/>
          </p:cNvSpPr>
          <p:nvPr/>
        </p:nvSpPr>
        <p:spPr bwMode="auto">
          <a:xfrm>
            <a:off x="4103688" y="1252928"/>
            <a:ext cx="7910512" cy="1107996"/>
          </a:xfrm>
          <a:prstGeom prst="rect">
            <a:avLst/>
          </a:prstGeom>
          <a:noFill/>
          <a:ln w="9525">
            <a:noFill/>
            <a:miter lim="800000"/>
            <a:headEnd/>
            <a:tailEnd/>
          </a:ln>
        </p:spPr>
        <p:txBody>
          <a:bodyPr>
            <a:spAutoFit/>
          </a:bodyPr>
          <a:lstStyle/>
          <a:p>
            <a:pPr marL="342900" indent="-342900" algn="just">
              <a:buFont typeface="Arial" charset="0"/>
              <a:buChar char="•"/>
            </a:pPr>
            <a:endParaRPr lang="tr-TR" sz="2200" dirty="0">
              <a:latin typeface="Calibri" pitchFamily="34" charset="0"/>
            </a:endParaRPr>
          </a:p>
          <a:p>
            <a:pPr marL="342900" indent="-342900" algn="just">
              <a:buFont typeface="Arial" charset="0"/>
              <a:buChar char="•"/>
            </a:pPr>
            <a:r>
              <a:rPr lang="tr-TR" sz="2200" dirty="0">
                <a:latin typeface="Calibri" pitchFamily="34" charset="0"/>
              </a:rPr>
              <a:t>Adı ve içeriği ne olursa olsun hepsinin yanıt aradıkları ortak soru </a:t>
            </a:r>
            <a:r>
              <a:rPr lang="tr-TR" sz="2200" b="1" dirty="0">
                <a:solidFill>
                  <a:schemeClr val="accent1"/>
                </a:solidFill>
                <a:latin typeface="Calibri" pitchFamily="34" charset="0"/>
              </a:rPr>
              <a:t>«Bu devlet nasıl kurtarılır?» </a:t>
            </a:r>
            <a:r>
              <a:rPr lang="tr-TR" sz="2200" dirty="0">
                <a:latin typeface="Calibri" pitchFamily="34" charset="0"/>
              </a:rPr>
              <a:t>sorusu olmuştur.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3999" y="195293"/>
            <a:ext cx="11680497" cy="66627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4000" dirty="0">
                <a:solidFill>
                  <a:srgbClr val="C00000"/>
                </a:solidFill>
                <a:latin typeface="+mn-lt"/>
              </a:rPr>
              <a:t>Osmanlıcılık</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solidFill>
                  <a:srgbClr val="FF0000"/>
                </a:solidFill>
                <a:latin typeface="+mn-lt"/>
              </a:rPr>
              <a:t>Dil, din, ırk ve mezhep ayrımı gözetmeksizin </a:t>
            </a:r>
            <a:r>
              <a:rPr lang="tr-TR" sz="2200" dirty="0">
                <a:latin typeface="+mn-lt"/>
              </a:rPr>
              <a:t>imparatorluk içindeki tüm unsurların </a:t>
            </a:r>
            <a:r>
              <a:rPr lang="tr-TR" sz="2200" b="1" dirty="0">
                <a:solidFill>
                  <a:schemeClr val="accent1"/>
                </a:solidFill>
                <a:latin typeface="+mn-lt"/>
              </a:rPr>
              <a:t>Osmanlı vatandaşı</a:t>
            </a:r>
            <a:r>
              <a:rPr lang="tr-TR" sz="2200" dirty="0">
                <a:latin typeface="+mn-lt"/>
              </a:rPr>
              <a:t> kimliği altında birleştirilerek eşit haklar tanınması ve bu sayede milliyetçilik fikrinin neden olduğu dağılmayı engellemek Osmanlıcılık fikrinin temel hedefidir. </a:t>
            </a:r>
            <a:r>
              <a:rPr lang="tr-TR" sz="2200" b="1" dirty="0">
                <a:latin typeface="+mn-lt"/>
              </a:rPr>
              <a:t>Osmanlıcılık fikri, ya da ortak bir Osmanlı kimliği yaratma anlayışı, temelde II. </a:t>
            </a:r>
            <a:r>
              <a:rPr lang="tr-TR" sz="2200" b="1" dirty="0" err="1">
                <a:latin typeface="+mn-lt"/>
              </a:rPr>
              <a:t>Mahmud’un</a:t>
            </a:r>
            <a:r>
              <a:rPr lang="tr-TR" sz="2200" b="1" dirty="0">
                <a:latin typeface="+mn-lt"/>
              </a:rPr>
              <a:t> bütün tebaa fertlerini eşit gören düşüncesiyle başlar, </a:t>
            </a:r>
            <a:r>
              <a:rPr lang="tr-TR" sz="2200" b="1" dirty="0" err="1">
                <a:latin typeface="+mn-lt"/>
              </a:rPr>
              <a:t>Tanzimatl’a</a:t>
            </a:r>
            <a:r>
              <a:rPr lang="tr-TR" sz="2200" b="1" dirty="0">
                <a:latin typeface="+mn-lt"/>
              </a:rPr>
              <a:t> hayata geçer.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lvl="0" indent="-342900" algn="just" fontAlgn="auto">
              <a:lnSpc>
                <a:spcPct val="100000"/>
              </a:lnSpc>
              <a:spcAft>
                <a:spcPts val="0"/>
              </a:spcAft>
              <a:buFont typeface="Arial" panose="020B0604020202020204" pitchFamily="34" charset="0"/>
              <a:buChar char="•"/>
              <a:defRPr/>
            </a:pPr>
            <a:r>
              <a:rPr lang="tr-TR" sz="4000" dirty="0">
                <a:solidFill>
                  <a:srgbClr val="C00000"/>
                </a:solidFill>
                <a:latin typeface="Calibri"/>
                <a:ea typeface="+mn-ea"/>
                <a:cs typeface="Arial" charset="0"/>
              </a:rPr>
              <a:t>İslamcılık</a:t>
            </a:r>
          </a:p>
          <a:p>
            <a:pPr marL="342900" lvl="0" indent="-342900" algn="just" fontAlgn="auto">
              <a:lnSpc>
                <a:spcPct val="100000"/>
              </a:lnSpc>
              <a:spcAft>
                <a:spcPts val="0"/>
              </a:spcAft>
              <a:buFont typeface="Arial" panose="020B0604020202020204" pitchFamily="34" charset="0"/>
              <a:buChar char="•"/>
              <a:defRPr/>
            </a:pPr>
            <a:endParaRPr lang="tr-TR" sz="2200" dirty="0">
              <a:solidFill>
                <a:prstClr val="black"/>
              </a:solidFill>
              <a:latin typeface="Calibri"/>
              <a:ea typeface="+mn-ea"/>
              <a:cs typeface="Arial" charset="0"/>
            </a:endParaRPr>
          </a:p>
          <a:p>
            <a:pPr marL="342900" lvl="0" indent="-342900" algn="just" fontAlgn="auto">
              <a:lnSpc>
                <a:spcPct val="100000"/>
              </a:lnSpc>
              <a:spcAft>
                <a:spcPts val="0"/>
              </a:spcAft>
              <a:buFont typeface="Arial" panose="020B0604020202020204" pitchFamily="34" charset="0"/>
              <a:buChar char="•"/>
              <a:defRPr/>
            </a:pPr>
            <a:r>
              <a:rPr lang="tr-TR" sz="2200" b="1" dirty="0">
                <a:solidFill>
                  <a:prstClr val="black"/>
                </a:solidFill>
                <a:latin typeface="Calibri"/>
                <a:ea typeface="+mn-ea"/>
                <a:cs typeface="Arial" charset="0"/>
              </a:rPr>
              <a:t>İslam’ın medenileşme yolunda düşünsel ve bilimsel gelişimini temin ederek yüksek değerler ulaşmak, İslam Dünyasını sömürü düzenine karşı korumayı amaçlayan çaba ve çalışmaların bütünün içeren sistemdir. Siyasi olarak din ve milliyetin bir olduğu düşüncesiyle halifelik etrafında birleşmeyi öngörür. İslamcı görüşü savunanlar iki eksende toplanabilir. “şer’i hükümlerden ve şeriattan zerre kadar </a:t>
            </a:r>
            <a:r>
              <a:rPr lang="tr-TR" sz="2200" b="1" dirty="0" err="1">
                <a:solidFill>
                  <a:prstClr val="black"/>
                </a:solidFill>
                <a:latin typeface="Calibri"/>
                <a:ea typeface="+mn-ea"/>
                <a:cs typeface="Arial" charset="0"/>
              </a:rPr>
              <a:t>intirafın</a:t>
            </a:r>
            <a:r>
              <a:rPr lang="tr-TR" sz="2200" b="1" dirty="0">
                <a:solidFill>
                  <a:prstClr val="black"/>
                </a:solidFill>
                <a:latin typeface="Calibri"/>
                <a:ea typeface="+mn-ea"/>
                <a:cs typeface="Arial" charset="0"/>
              </a:rPr>
              <a:t> caiz olamayacağını” savunan muhafazakar görüş (Şeyhülislam Musa Kâzım) , içtihat kapılarının kapanmadığını ve batının bilim ve tekniğinin alınabileceğini savunan ılımlı görüş (</a:t>
            </a:r>
            <a:r>
              <a:rPr lang="tr-TR" sz="2200" b="1" dirty="0" err="1">
                <a:solidFill>
                  <a:prstClr val="black"/>
                </a:solidFill>
                <a:latin typeface="Calibri"/>
                <a:ea typeface="+mn-ea"/>
                <a:cs typeface="Arial" charset="0"/>
              </a:rPr>
              <a:t>Mehmed</a:t>
            </a:r>
            <a:r>
              <a:rPr lang="tr-TR" sz="2200" b="1" dirty="0">
                <a:solidFill>
                  <a:prstClr val="black"/>
                </a:solidFill>
                <a:latin typeface="Calibri"/>
                <a:ea typeface="+mn-ea"/>
                <a:cs typeface="Arial" charset="0"/>
              </a:rPr>
              <a:t> Akif, </a:t>
            </a:r>
            <a:r>
              <a:rPr lang="tr-TR" sz="2200" b="1" dirty="0" err="1">
                <a:solidFill>
                  <a:prstClr val="black"/>
                </a:solidFill>
                <a:latin typeface="Calibri"/>
                <a:ea typeface="+mn-ea"/>
                <a:cs typeface="Arial" charset="0"/>
              </a:rPr>
              <a:t>Said</a:t>
            </a:r>
            <a:r>
              <a:rPr lang="tr-TR" sz="2200" b="1" dirty="0">
                <a:solidFill>
                  <a:prstClr val="black"/>
                </a:solidFill>
                <a:latin typeface="Calibri"/>
                <a:ea typeface="+mn-ea"/>
                <a:cs typeface="Arial" charset="0"/>
              </a:rPr>
              <a:t> Halim Paşa gibi)</a:t>
            </a:r>
          </a:p>
          <a:p>
            <a:pPr marL="342900" lvl="0" indent="-342900" algn="just" fontAlgn="auto">
              <a:lnSpc>
                <a:spcPct val="100000"/>
              </a:lnSpc>
              <a:spcAft>
                <a:spcPts val="0"/>
              </a:spcAft>
              <a:buFont typeface="Arial" panose="020B0604020202020204" pitchFamily="34" charset="0"/>
              <a:buChar char="•"/>
              <a:defRPr/>
            </a:pPr>
            <a:endParaRPr lang="tr-TR" sz="2200" dirty="0">
              <a:solidFill>
                <a:prstClr val="black"/>
              </a:solidFill>
              <a:latin typeface="Calibri"/>
              <a:ea typeface="+mn-ea"/>
              <a:cs typeface="Arial" charset="0"/>
            </a:endParaRPr>
          </a:p>
          <a:p>
            <a:pPr marL="342900" lvl="0" indent="-342900" algn="just" fontAlgn="auto">
              <a:lnSpc>
                <a:spcPct val="100000"/>
              </a:lnSpc>
              <a:spcAft>
                <a:spcPts val="0"/>
              </a:spcAft>
              <a:buFont typeface="Arial" panose="020B0604020202020204" pitchFamily="34" charset="0"/>
              <a:buChar char="•"/>
              <a:defRPr/>
            </a:pPr>
            <a:endParaRPr lang="tr-TR" sz="2200" dirty="0">
              <a:solidFill>
                <a:prstClr val="black"/>
              </a:solidFill>
              <a:latin typeface="Calibri"/>
              <a:ea typeface="+mn-ea"/>
              <a:cs typeface="Arial" charset="0"/>
            </a:endParaRPr>
          </a:p>
          <a:p>
            <a:pPr marL="342900" lvl="0" indent="-342900" algn="just" fontAlgn="auto">
              <a:lnSpc>
                <a:spcPct val="100000"/>
              </a:lnSpc>
              <a:spcAft>
                <a:spcPts val="0"/>
              </a:spcAft>
              <a:buFont typeface="Arial" panose="020B0604020202020204" pitchFamily="34" charset="0"/>
              <a:buChar char="•"/>
              <a:defRPr/>
            </a:pPr>
            <a:endParaRPr lang="tr-TR" sz="2200" dirty="0">
              <a:solidFill>
                <a:prstClr val="black"/>
              </a:solidFill>
              <a:latin typeface="Calibri"/>
              <a:ea typeface="+mn-ea"/>
              <a:cs typeface="Arial" charset="0"/>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057691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4000" dirty="0">
                <a:solidFill>
                  <a:srgbClr val="C00000"/>
                </a:solidFill>
                <a:latin typeface="Calibri"/>
                <a:ea typeface="+mn-ea"/>
                <a:cs typeface="Arial" charset="0"/>
              </a:rPr>
              <a:t>Batıcılık</a:t>
            </a:r>
            <a:endParaRPr lang="tr-TR" sz="2200" dirty="0"/>
          </a:p>
          <a:p>
            <a:pPr marL="342900" indent="-342900" algn="just" fontAlgn="auto">
              <a:spcAft>
                <a:spcPts val="0"/>
              </a:spcAft>
              <a:buFont typeface="Arial" panose="020B0604020202020204" pitchFamily="34" charset="0"/>
              <a:buChar char="•"/>
              <a:defRPr/>
            </a:pPr>
            <a:r>
              <a:rPr lang="tr-TR" sz="2200" b="1" dirty="0"/>
              <a:t>Batılılaşma serüveninde batıcılar “</a:t>
            </a:r>
            <a:r>
              <a:rPr lang="tr-TR" sz="2200" b="1" u="sng" dirty="0"/>
              <a:t>batının neyinin alınması gerektiğini</a:t>
            </a:r>
            <a:r>
              <a:rPr lang="tr-TR" sz="2200" b="1" dirty="0"/>
              <a:t>” hep tartışmışlardır. Batıcıların bazıları Japonya örneğinden hareketle kendi gelenekleri içinde Batı’nın bilim ve tekniğini, bazıları da Batı’nın “gülü ve dikeni ile” alınması gerektiğini savunmuşlardır. </a:t>
            </a:r>
            <a:r>
              <a:rPr lang="tr-TR" sz="2200" b="1" dirty="0" err="1"/>
              <a:t>Kılıçzade</a:t>
            </a:r>
            <a:r>
              <a:rPr lang="tr-TR" sz="2200" b="1" dirty="0"/>
              <a:t> Hakkı ikinci grupta yer </a:t>
            </a:r>
            <a:r>
              <a:rPr lang="tr-TR" sz="2200" b="1" dirty="0" err="1"/>
              <a:t>alanalrın</a:t>
            </a:r>
            <a:r>
              <a:rPr lang="tr-TR" sz="2200" b="1" dirty="0"/>
              <a:t> başında gelmektedir.</a:t>
            </a:r>
          </a:p>
          <a:p>
            <a:pPr marL="342900" indent="-342900" algn="just" fontAlgn="auto">
              <a:spcAft>
                <a:spcPts val="0"/>
              </a:spcAft>
              <a:buFont typeface="Arial" panose="020B0604020202020204" pitchFamily="34" charset="0"/>
              <a:buChar char="•"/>
              <a:defRPr/>
            </a:pPr>
            <a:r>
              <a:rPr lang="tr-TR" sz="2200" dirty="0" err="1"/>
              <a:t>İçtihad</a:t>
            </a:r>
            <a:r>
              <a:rPr lang="tr-TR" sz="2200" dirty="0"/>
              <a:t> gazetesinde </a:t>
            </a:r>
            <a:r>
              <a:rPr lang="tr-TR" sz="2200" dirty="0" err="1">
                <a:solidFill>
                  <a:schemeClr val="accent1"/>
                </a:solidFill>
              </a:rPr>
              <a:t>Kılıçzade</a:t>
            </a:r>
            <a:r>
              <a:rPr lang="tr-TR" sz="2200" dirty="0">
                <a:solidFill>
                  <a:schemeClr val="accent1"/>
                </a:solidFill>
              </a:rPr>
              <a:t> Hakkı Bey’in </a:t>
            </a:r>
            <a:r>
              <a:rPr lang="tr-TR" sz="2200" dirty="0"/>
              <a:t>kaleme aldığı «</a:t>
            </a:r>
            <a:r>
              <a:rPr lang="tr-TR" sz="2200" dirty="0">
                <a:solidFill>
                  <a:schemeClr val="accent1"/>
                </a:solidFill>
              </a:rPr>
              <a:t>Pek Uyanık Bir Uyku» </a:t>
            </a:r>
            <a:r>
              <a:rPr lang="tr-TR" sz="2200" dirty="0"/>
              <a:t>başlıklı makale Batıcılık akımının adeta temel felsefesini teşkil etmektedir. </a:t>
            </a:r>
            <a:r>
              <a:rPr lang="tr-TR" sz="2200" dirty="0">
                <a:solidFill>
                  <a:srgbClr val="FF0000"/>
                </a:solidFill>
              </a:rPr>
              <a:t>Bu yazı Mustafa Kemal Atatürk’ün Cumhuriyet devrimlerini şekillendirecek etkiye sahiptir. </a:t>
            </a:r>
          </a:p>
          <a:p>
            <a:pPr marL="342900" indent="-342900" algn="just" fontAlgn="auto">
              <a:spcAft>
                <a:spcPts val="0"/>
              </a:spcAft>
              <a:buFont typeface="Arial" panose="020B0604020202020204" pitchFamily="34" charset="0"/>
              <a:buChar char="•"/>
              <a:defRPr/>
            </a:pPr>
            <a:endParaRPr lang="tr-TR" sz="2200" u="sng" dirty="0">
              <a:solidFill>
                <a:srgbClr val="FF0000"/>
              </a:solidFill>
              <a:latin typeface="+mn-lt"/>
            </a:endParaRPr>
          </a:p>
          <a:p>
            <a:pPr marL="342900" indent="-342900" algn="just" fontAlgn="auto">
              <a:spcAft>
                <a:spcPts val="0"/>
              </a:spcAft>
              <a:buFont typeface="Arial" panose="020B0604020202020204" pitchFamily="34" charset="0"/>
              <a:buChar char="•"/>
              <a:defRPr/>
            </a:pPr>
            <a:r>
              <a:rPr lang="tr-TR" sz="2200" u="sng" dirty="0">
                <a:solidFill>
                  <a:srgbClr val="FF0000"/>
                </a:solidFill>
                <a:latin typeface="+mn-lt"/>
              </a:rPr>
              <a:t>Pek Uyanık Bir Uyku:</a:t>
            </a: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Fesin kaldırılarak yerine şapka giyilmesi, kadınların dilediği gibi giyinmeleri,</a:t>
            </a:r>
          </a:p>
          <a:p>
            <a:pPr marL="342900" indent="-342900" algn="just" fontAlgn="auto">
              <a:spcAft>
                <a:spcPts val="0"/>
              </a:spcAft>
              <a:buFont typeface="Arial" panose="020B0604020202020204" pitchFamily="34" charset="0"/>
              <a:buChar char="•"/>
              <a:defRPr/>
            </a:pPr>
            <a:r>
              <a:rPr lang="tr-TR" sz="2200" dirty="0">
                <a:latin typeface="+mn-lt"/>
              </a:rPr>
              <a:t>Yerli malı kullanımının teşvik edilmesi,</a:t>
            </a:r>
          </a:p>
          <a:p>
            <a:pPr marL="342900" indent="-342900" algn="just" fontAlgn="auto">
              <a:spcAft>
                <a:spcPts val="0"/>
              </a:spcAft>
              <a:buFont typeface="Arial" panose="020B0604020202020204" pitchFamily="34" charset="0"/>
              <a:buChar char="•"/>
              <a:defRPr/>
            </a:pPr>
            <a:r>
              <a:rPr lang="tr-TR" sz="2200" dirty="0">
                <a:latin typeface="+mn-lt"/>
              </a:rPr>
              <a:t>Tekke ve zaviyelerin, medreselerin, şer’i mahkemelerin kaldırılması, tek eşle evliliğin getirilmesi,</a:t>
            </a:r>
          </a:p>
          <a:p>
            <a:pPr marL="342900" indent="-342900" algn="just" fontAlgn="auto">
              <a:spcAft>
                <a:spcPts val="0"/>
              </a:spcAft>
              <a:buFont typeface="Arial" panose="020B0604020202020204" pitchFamily="34" charset="0"/>
              <a:buChar char="•"/>
              <a:defRPr/>
            </a:pPr>
            <a:r>
              <a:rPr lang="tr-TR" sz="2200" dirty="0">
                <a:latin typeface="+mn-lt"/>
              </a:rPr>
              <a:t>Ulemadan olmayanların sarık ve cübbe giymemeleri, üfürükçülüğün yasaklanması,</a:t>
            </a:r>
          </a:p>
          <a:p>
            <a:pPr marL="342900" indent="-342900" algn="just" fontAlgn="auto">
              <a:spcAft>
                <a:spcPts val="0"/>
              </a:spcAft>
              <a:buFont typeface="Arial" panose="020B0604020202020204" pitchFamily="34" charset="0"/>
              <a:buChar char="•"/>
              <a:defRPr/>
            </a:pPr>
            <a:r>
              <a:rPr lang="tr-TR" sz="2200" dirty="0">
                <a:latin typeface="+mn-lt"/>
              </a:rPr>
              <a:t>Medeni Kanun hazırlanması,</a:t>
            </a:r>
          </a:p>
          <a:p>
            <a:pPr marL="342900" indent="-342900" algn="just" fontAlgn="auto">
              <a:spcAft>
                <a:spcPts val="0"/>
              </a:spcAft>
              <a:buFont typeface="Arial" panose="020B0604020202020204" pitchFamily="34" charset="0"/>
              <a:buChar char="•"/>
              <a:defRPr/>
            </a:pPr>
            <a:r>
              <a:rPr lang="tr-TR" sz="2200" dirty="0">
                <a:latin typeface="+mn-lt"/>
              </a:rPr>
              <a:t>Latin alfabesinin kabul edilmesi</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1"/>
          </p:nvPr>
        </p:nvSpPr>
        <p:spPr>
          <a:xfrm>
            <a:off x="963613" y="925521"/>
            <a:ext cx="10515600" cy="5193933"/>
          </a:xfrm>
        </p:spPr>
        <p:txBody>
          <a:bodyPr/>
          <a:lstStyle/>
          <a:p>
            <a:r>
              <a:rPr lang="tr-TR" sz="2400" dirty="0"/>
              <a:t>KAYNAKLAR</a:t>
            </a:r>
          </a:p>
          <a:p>
            <a:r>
              <a:rPr lang="tr-TR" sz="2400" b="1" dirty="0"/>
              <a:t>İnkılap Dersleri</a:t>
            </a:r>
            <a:r>
              <a:rPr lang="tr-TR" sz="2400" dirty="0"/>
              <a:t>, Ed. Süleyman İnan, Cengiz Akseki, Kafka Kitap Kafe Yayınları, Denizli 2018</a:t>
            </a:r>
          </a:p>
          <a:p>
            <a:r>
              <a:rPr lang="tr-TR" sz="2400" dirty="0"/>
              <a:t>Sina Akşin, </a:t>
            </a:r>
            <a:r>
              <a:rPr lang="tr-TR" sz="2400" b="1" dirty="0"/>
              <a:t>Jön Türkler ve İttihat ve Terakki</a:t>
            </a:r>
            <a:r>
              <a:rPr lang="tr-TR" sz="2400" dirty="0"/>
              <a:t>, İmge Kitabevi, Ankara, 2017.</a:t>
            </a:r>
          </a:p>
          <a:p>
            <a:r>
              <a:rPr lang="tr-TR" sz="2400" dirty="0" err="1"/>
              <a:t>Feroz</a:t>
            </a:r>
            <a:r>
              <a:rPr lang="tr-TR" sz="2400" dirty="0"/>
              <a:t> </a:t>
            </a:r>
            <a:r>
              <a:rPr lang="tr-TR" sz="2400" dirty="0" err="1"/>
              <a:t>Ahmad</a:t>
            </a:r>
            <a:r>
              <a:rPr lang="tr-TR" sz="2400" dirty="0"/>
              <a:t>, </a:t>
            </a:r>
            <a:r>
              <a:rPr lang="tr-TR" sz="2400" b="1" dirty="0"/>
              <a:t>İttihat ve Terakki 1908-1914</a:t>
            </a:r>
            <a:r>
              <a:rPr lang="tr-TR" sz="2400" dirty="0"/>
              <a:t>, Kaynak Yayınları, İstanbul, 2016.</a:t>
            </a:r>
          </a:p>
          <a:p>
            <a:r>
              <a:rPr lang="tr-TR" sz="2400" dirty="0"/>
              <a:t>Şerif  Mardin, </a:t>
            </a:r>
            <a:r>
              <a:rPr lang="tr-TR" sz="2400" b="1" dirty="0"/>
              <a:t>Jön Türklerin Siyasi Fikirleri</a:t>
            </a:r>
            <a:r>
              <a:rPr lang="tr-TR" sz="2400" dirty="0"/>
              <a:t>, 1895-1908, İletişim Yayınları, İstanbul, 2015.</a:t>
            </a:r>
          </a:p>
          <a:p>
            <a:r>
              <a:rPr lang="tr-TR" sz="2400" dirty="0"/>
              <a:t>Şükrü </a:t>
            </a:r>
            <a:r>
              <a:rPr lang="tr-TR" sz="2400" dirty="0" err="1"/>
              <a:t>Hanioğlu</a:t>
            </a:r>
            <a:r>
              <a:rPr lang="tr-TR" sz="2400" dirty="0"/>
              <a:t>, </a:t>
            </a:r>
            <a:r>
              <a:rPr lang="tr-TR" sz="2400" b="1" dirty="0"/>
              <a:t>Osmanlı İttihat ve Terakki Cemiyeti ve Jön Türklük</a:t>
            </a:r>
            <a:r>
              <a:rPr lang="tr-TR" sz="2400" dirty="0"/>
              <a:t>, İletişim Yayınları, İstanbul, 1989.</a:t>
            </a:r>
          </a:p>
          <a:p>
            <a:r>
              <a:rPr lang="tr-TR" sz="2400" dirty="0" err="1"/>
              <a:t>Eric</a:t>
            </a:r>
            <a:r>
              <a:rPr lang="tr-TR" sz="2400" dirty="0"/>
              <a:t> Jan </a:t>
            </a:r>
            <a:r>
              <a:rPr lang="tr-TR" sz="2400" dirty="0" err="1"/>
              <a:t>Zürcher</a:t>
            </a:r>
            <a:r>
              <a:rPr lang="tr-TR" sz="2400" dirty="0"/>
              <a:t>, </a:t>
            </a:r>
            <a:r>
              <a:rPr lang="tr-TR" sz="2400" b="1" dirty="0"/>
              <a:t>Modernleşen Türkiye Tarihi</a:t>
            </a:r>
            <a:r>
              <a:rPr lang="tr-TR" sz="2400" dirty="0"/>
              <a:t>, İletişim Yayınları, İstanbul, 2016.</a:t>
            </a:r>
          </a:p>
          <a:p>
            <a:endParaRPr lang="tr-TR" sz="2400" dirty="0"/>
          </a:p>
          <a:p>
            <a:pPr>
              <a:buFont typeface="Arial" charset="0"/>
              <a:buNone/>
            </a:pPr>
            <a:endParaRPr lang="tr-T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txBox="1">
            <a:spLocks/>
          </p:cNvSpPr>
          <p:nvPr/>
        </p:nvSpPr>
        <p:spPr bwMode="auto">
          <a:xfrm>
            <a:off x="0" y="1"/>
            <a:ext cx="11760201" cy="6858000"/>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4000" dirty="0">
                <a:solidFill>
                  <a:srgbClr val="FF0000"/>
                </a:solidFill>
                <a:latin typeface="Calibri" pitchFamily="34" charset="0"/>
              </a:rPr>
              <a:t>Türkçülük</a:t>
            </a:r>
          </a:p>
          <a:p>
            <a:pPr marL="342900" indent="-342900" algn="just">
              <a:lnSpc>
                <a:spcPct val="90000"/>
              </a:lnSpc>
              <a:buFont typeface="Arial" charset="0"/>
              <a:buChar char="•"/>
            </a:pPr>
            <a:r>
              <a:rPr lang="tr-TR" sz="2200" b="1" dirty="0">
                <a:latin typeface="Calibri" pitchFamily="34" charset="0"/>
              </a:rPr>
              <a:t>Avrupa’ya gönderilen öğrencilerin Türkoloji merkezlerindeki izlenimleri Türkler arasında millî uyanışı başlatmıştır.</a:t>
            </a:r>
          </a:p>
          <a:p>
            <a:pPr marL="342900" indent="-342900" algn="just">
              <a:lnSpc>
                <a:spcPct val="90000"/>
              </a:lnSpc>
              <a:buFont typeface="Arial" charset="0"/>
              <a:buChar char="•"/>
            </a:pPr>
            <a:r>
              <a:rPr lang="tr-TR" sz="1800" dirty="0">
                <a:latin typeface="Calibri" pitchFamily="34" charset="0"/>
              </a:rPr>
              <a:t> Türkçülük akımı öncelikle siyasi değil; edebiyat ve tarih çalışmaları aracılığıyla Osmanlı aydınları arasında etkili olmaya başlamıştır. </a:t>
            </a:r>
            <a:r>
              <a:rPr lang="tr-TR" sz="1800" b="1" dirty="0">
                <a:solidFill>
                  <a:schemeClr val="accent1"/>
                </a:solidFill>
                <a:latin typeface="Calibri" pitchFamily="34" charset="0"/>
              </a:rPr>
              <a:t>Ömer Seyfettin, Ali Canip Yöntem ve Ziya Gökalp’in </a:t>
            </a:r>
            <a:r>
              <a:rPr lang="tr-TR" sz="1800" dirty="0">
                <a:latin typeface="Calibri" pitchFamily="34" charset="0"/>
              </a:rPr>
              <a:t>içinde bulunduğu «</a:t>
            </a:r>
            <a:r>
              <a:rPr lang="tr-TR" sz="1800" b="1" dirty="0">
                <a:solidFill>
                  <a:schemeClr val="accent1"/>
                </a:solidFill>
                <a:latin typeface="Calibri" pitchFamily="34" charset="0"/>
              </a:rPr>
              <a:t>Genç Kalemler</a:t>
            </a:r>
            <a:r>
              <a:rPr lang="tr-TR" sz="1800" dirty="0">
                <a:latin typeface="Calibri" pitchFamily="34" charset="0"/>
              </a:rPr>
              <a:t>» dergisi bu açıdan önemlidir. Dilde sadeleşmeyi savunmuşlardır. (Yeni Lisan Hareketi)</a:t>
            </a:r>
          </a:p>
          <a:p>
            <a:pPr marL="342900" indent="-342900" algn="just">
              <a:lnSpc>
                <a:spcPct val="90000"/>
              </a:lnSpc>
              <a:buFont typeface="Arial" charset="0"/>
              <a:buChar char="•"/>
            </a:pPr>
            <a:endParaRPr lang="tr-TR" sz="1800" dirty="0">
              <a:latin typeface="Calibri" pitchFamily="34" charset="0"/>
            </a:endParaRPr>
          </a:p>
          <a:p>
            <a:pPr marL="342900" indent="-342900" algn="just">
              <a:lnSpc>
                <a:spcPct val="90000"/>
              </a:lnSpc>
              <a:buFont typeface="Arial" charset="0"/>
              <a:buChar char="•"/>
            </a:pPr>
            <a:r>
              <a:rPr lang="tr-TR" sz="1800" dirty="0">
                <a:latin typeface="Calibri" pitchFamily="34" charset="0"/>
              </a:rPr>
              <a:t>Polonya asıllı bir Macar mültecisi olan </a:t>
            </a:r>
            <a:r>
              <a:rPr lang="tr-TR" sz="1800" b="1" dirty="0">
                <a:solidFill>
                  <a:schemeClr val="accent1"/>
                </a:solidFill>
                <a:latin typeface="Calibri" pitchFamily="34" charset="0"/>
              </a:rPr>
              <a:t>Mustafa </a:t>
            </a:r>
            <a:r>
              <a:rPr lang="tr-TR" sz="1800" b="1" dirty="0" err="1">
                <a:solidFill>
                  <a:schemeClr val="accent1"/>
                </a:solidFill>
                <a:latin typeface="Calibri" pitchFamily="34" charset="0"/>
              </a:rPr>
              <a:t>Celaleddin</a:t>
            </a:r>
            <a:r>
              <a:rPr lang="tr-TR" sz="1800" b="1" dirty="0">
                <a:solidFill>
                  <a:schemeClr val="accent1"/>
                </a:solidFill>
                <a:latin typeface="Calibri" pitchFamily="34" charset="0"/>
              </a:rPr>
              <a:t> Paşa’nın «Eski ve Yeni Türkler» </a:t>
            </a:r>
            <a:r>
              <a:rPr lang="tr-TR" sz="1800" dirty="0">
                <a:latin typeface="Calibri" pitchFamily="34" charset="0"/>
              </a:rPr>
              <a:t>adlı çalışması, </a:t>
            </a:r>
            <a:r>
              <a:rPr lang="tr-TR" sz="1800" b="1" dirty="0" err="1">
                <a:solidFill>
                  <a:schemeClr val="accent1"/>
                </a:solidFill>
                <a:latin typeface="Calibri" pitchFamily="34" charset="0"/>
              </a:rPr>
              <a:t>Leon</a:t>
            </a:r>
            <a:r>
              <a:rPr lang="tr-TR" sz="1800" b="1" dirty="0">
                <a:solidFill>
                  <a:schemeClr val="accent1"/>
                </a:solidFill>
                <a:latin typeface="Calibri" pitchFamily="34" charset="0"/>
              </a:rPr>
              <a:t> </a:t>
            </a:r>
            <a:r>
              <a:rPr lang="tr-TR" sz="1800" b="1" dirty="0" err="1">
                <a:solidFill>
                  <a:schemeClr val="accent1"/>
                </a:solidFill>
                <a:latin typeface="Calibri" pitchFamily="34" charset="0"/>
              </a:rPr>
              <a:t>Cahun’un</a:t>
            </a:r>
            <a:r>
              <a:rPr lang="tr-TR" sz="1800" b="1" dirty="0">
                <a:solidFill>
                  <a:schemeClr val="accent1"/>
                </a:solidFill>
                <a:latin typeface="Calibri" pitchFamily="34" charset="0"/>
              </a:rPr>
              <a:t> «Asya Tarihine Giriş» </a:t>
            </a:r>
            <a:r>
              <a:rPr lang="tr-TR" sz="1800" dirty="0">
                <a:latin typeface="Calibri" pitchFamily="34" charset="0"/>
              </a:rPr>
              <a:t>adlı eseri, Macar Türkologları </a:t>
            </a:r>
            <a:r>
              <a:rPr lang="tr-TR" sz="1800" b="1" dirty="0" err="1">
                <a:solidFill>
                  <a:schemeClr val="accent1"/>
                </a:solidFill>
                <a:latin typeface="Calibri" pitchFamily="34" charset="0"/>
              </a:rPr>
              <a:t>Armenius</a:t>
            </a:r>
            <a:r>
              <a:rPr lang="tr-TR" sz="1800" b="1" dirty="0">
                <a:solidFill>
                  <a:schemeClr val="accent1"/>
                </a:solidFill>
                <a:latin typeface="Calibri" pitchFamily="34" charset="0"/>
              </a:rPr>
              <a:t> </a:t>
            </a:r>
            <a:r>
              <a:rPr lang="tr-TR" sz="1800" b="1" dirty="0" err="1">
                <a:solidFill>
                  <a:schemeClr val="accent1"/>
                </a:solidFill>
                <a:latin typeface="Calibri" pitchFamily="34" charset="0"/>
              </a:rPr>
              <a:t>Vambery</a:t>
            </a:r>
            <a:r>
              <a:rPr lang="tr-TR" sz="1800" b="1" dirty="0">
                <a:solidFill>
                  <a:schemeClr val="accent1"/>
                </a:solidFill>
                <a:latin typeface="Calibri" pitchFamily="34" charset="0"/>
              </a:rPr>
              <a:t>, Wilhelm Radloff ve Wilhelm </a:t>
            </a:r>
            <a:r>
              <a:rPr lang="tr-TR" sz="1800" b="1" dirty="0" err="1">
                <a:solidFill>
                  <a:schemeClr val="accent1"/>
                </a:solidFill>
                <a:latin typeface="Calibri" pitchFamily="34" charset="0"/>
              </a:rPr>
              <a:t>Thomson’un</a:t>
            </a:r>
            <a:r>
              <a:rPr lang="tr-TR" sz="1800" dirty="0">
                <a:latin typeface="Calibri" pitchFamily="34" charset="0"/>
              </a:rPr>
              <a:t> başlattığı çalışmalar Türk kültür, dil ve tarihine duyulan ilgiyi artırmıştır. </a:t>
            </a:r>
          </a:p>
          <a:p>
            <a:pPr marL="342900" indent="-342900" algn="just">
              <a:lnSpc>
                <a:spcPct val="90000"/>
              </a:lnSpc>
              <a:buFont typeface="Arial" charset="0"/>
              <a:buChar char="•"/>
            </a:pPr>
            <a:endParaRPr lang="tr-TR" sz="1800" dirty="0">
              <a:latin typeface="Calibri" pitchFamily="34" charset="0"/>
            </a:endParaRPr>
          </a:p>
          <a:p>
            <a:pPr marL="342900" indent="-342900" algn="just" fontAlgn="auto">
              <a:spcAft>
                <a:spcPts val="0"/>
              </a:spcAft>
              <a:buFont typeface="Arial" panose="020B0604020202020204" pitchFamily="34" charset="0"/>
              <a:buChar char="•"/>
              <a:defRPr/>
            </a:pPr>
            <a:r>
              <a:rPr lang="tr-TR" sz="1800" dirty="0"/>
              <a:t>Türkçülük akımının edebiyat ve tarih alanından çıkarak siyasi bir içerik kazanması Çarlık Rusya’dan kaçarak İstanbul’a gelen </a:t>
            </a:r>
            <a:r>
              <a:rPr lang="tr-TR" sz="1800" b="1" dirty="0">
                <a:solidFill>
                  <a:schemeClr val="accent1"/>
                </a:solidFill>
              </a:rPr>
              <a:t>Yusuf Akçura, İsmail </a:t>
            </a:r>
            <a:r>
              <a:rPr lang="tr-TR" sz="1800" b="1" dirty="0" err="1">
                <a:solidFill>
                  <a:schemeClr val="accent1"/>
                </a:solidFill>
              </a:rPr>
              <a:t>Gaspıralı</a:t>
            </a:r>
            <a:r>
              <a:rPr lang="tr-TR" sz="1800" b="1" dirty="0">
                <a:solidFill>
                  <a:schemeClr val="accent1"/>
                </a:solidFill>
              </a:rPr>
              <a:t>, </a:t>
            </a:r>
            <a:r>
              <a:rPr lang="tr-TR" sz="1800" b="1" dirty="0" err="1">
                <a:solidFill>
                  <a:schemeClr val="accent1"/>
                </a:solidFill>
              </a:rPr>
              <a:t>Ahundzade</a:t>
            </a:r>
            <a:r>
              <a:rPr lang="tr-TR" sz="1800" b="1" dirty="0">
                <a:solidFill>
                  <a:schemeClr val="accent1"/>
                </a:solidFill>
              </a:rPr>
              <a:t> Mirza </a:t>
            </a:r>
            <a:r>
              <a:rPr lang="tr-TR" sz="1800" b="1" dirty="0" err="1">
                <a:solidFill>
                  <a:schemeClr val="accent1"/>
                </a:solidFill>
              </a:rPr>
              <a:t>Feth</a:t>
            </a:r>
            <a:r>
              <a:rPr lang="tr-TR" sz="1800" b="1" dirty="0">
                <a:solidFill>
                  <a:schemeClr val="accent1"/>
                </a:solidFill>
              </a:rPr>
              <a:t> Ali Bey, Ahmet Ağaoğlu </a:t>
            </a:r>
            <a:r>
              <a:rPr lang="tr-TR" sz="1800" dirty="0"/>
              <a:t>gibi isimlerin çalışmaları sayesinde olmuştur.</a:t>
            </a:r>
          </a:p>
          <a:p>
            <a:pPr marL="342900" indent="-342900" algn="just" fontAlgn="auto">
              <a:spcAft>
                <a:spcPts val="0"/>
              </a:spcAft>
              <a:buFont typeface="Arial" panose="020B0604020202020204" pitchFamily="34" charset="0"/>
              <a:buChar char="•"/>
              <a:defRPr/>
            </a:pPr>
            <a:endParaRPr lang="tr-TR" sz="1800" dirty="0"/>
          </a:p>
          <a:p>
            <a:pPr marL="342900" indent="-342900" algn="just" fontAlgn="auto">
              <a:spcAft>
                <a:spcPts val="0"/>
              </a:spcAft>
              <a:buFont typeface="Arial" panose="020B0604020202020204" pitchFamily="34" charset="0"/>
              <a:buChar char="•"/>
              <a:defRPr/>
            </a:pPr>
            <a:r>
              <a:rPr lang="tr-TR" sz="1800" dirty="0"/>
              <a:t>Meşrutiyet’in ilanından sonra örgütlenmeye başlayan Türkçüler </a:t>
            </a:r>
            <a:r>
              <a:rPr lang="tr-TR" sz="1800" dirty="0">
                <a:solidFill>
                  <a:srgbClr val="FF0000"/>
                </a:solidFill>
              </a:rPr>
              <a:t>1909’da «Türk </a:t>
            </a:r>
            <a:r>
              <a:rPr lang="tr-TR" sz="1800" dirty="0" err="1">
                <a:solidFill>
                  <a:srgbClr val="FF0000"/>
                </a:solidFill>
              </a:rPr>
              <a:t>Derneği»ni</a:t>
            </a:r>
            <a:r>
              <a:rPr lang="tr-TR" sz="1800" dirty="0">
                <a:solidFill>
                  <a:srgbClr val="FF0000"/>
                </a:solidFill>
              </a:rPr>
              <a:t> </a:t>
            </a:r>
            <a:r>
              <a:rPr lang="tr-TR" sz="1800" dirty="0"/>
              <a:t>ve </a:t>
            </a:r>
            <a:r>
              <a:rPr lang="tr-TR" sz="1800" dirty="0">
                <a:solidFill>
                  <a:srgbClr val="FF0000"/>
                </a:solidFill>
              </a:rPr>
              <a:t>1911’de «Türk Yurdu </a:t>
            </a:r>
            <a:r>
              <a:rPr lang="tr-TR" sz="1800" dirty="0" err="1">
                <a:solidFill>
                  <a:srgbClr val="FF0000"/>
                </a:solidFill>
              </a:rPr>
              <a:t>Cemiyeti»ni</a:t>
            </a:r>
            <a:r>
              <a:rPr lang="tr-TR" sz="1800" dirty="0">
                <a:solidFill>
                  <a:srgbClr val="FF0000"/>
                </a:solidFill>
              </a:rPr>
              <a:t> </a:t>
            </a:r>
            <a:r>
              <a:rPr lang="tr-TR" sz="1800" dirty="0"/>
              <a:t>kurmuşlardır. Aralarında </a:t>
            </a:r>
            <a:r>
              <a:rPr lang="tr-TR" sz="1800" b="1" dirty="0">
                <a:solidFill>
                  <a:schemeClr val="accent1"/>
                </a:solidFill>
              </a:rPr>
              <a:t>Ziya Gökalp, Halit Ziya Uşaklıgil, Fuat Köprülü, Mehmet Emin Yurdakul </a:t>
            </a:r>
            <a:r>
              <a:rPr lang="tr-TR" sz="1800" dirty="0"/>
              <a:t>gibi isimlerin de yer aldığı Türkçüler «</a:t>
            </a:r>
            <a:r>
              <a:rPr lang="tr-TR" sz="1800" dirty="0">
                <a:solidFill>
                  <a:srgbClr val="FF0000"/>
                </a:solidFill>
              </a:rPr>
              <a:t>Türk Yurdu Dergisi»</a:t>
            </a:r>
            <a:r>
              <a:rPr lang="tr-TR" sz="1800" dirty="0" err="1"/>
              <a:t>ni</a:t>
            </a:r>
            <a:r>
              <a:rPr lang="tr-TR" sz="1800" dirty="0"/>
              <a:t> yayınlamaya başlamışlardır. </a:t>
            </a:r>
          </a:p>
          <a:p>
            <a:pPr marL="342900" indent="-342900" algn="just" fontAlgn="auto">
              <a:spcAft>
                <a:spcPts val="0"/>
              </a:spcAft>
              <a:buFont typeface="Arial" panose="020B0604020202020204" pitchFamily="34" charset="0"/>
              <a:buChar char="•"/>
              <a:defRPr/>
            </a:pPr>
            <a:r>
              <a:rPr lang="tr-TR" sz="1800" b="1" dirty="0"/>
              <a:t>Türkçülük fikrinin başarıya ulaşması halinde “TURANCILIK” bir amaç olacaktı. Bu ise Türk kimliğine sahip Osmanlı Devleti etrafında birleşmeyi öngörmekteydi.</a:t>
            </a:r>
          </a:p>
          <a:p>
            <a:pPr marL="342900" indent="-342900" algn="just" fontAlgn="auto">
              <a:spcAft>
                <a:spcPts val="0"/>
              </a:spcAft>
              <a:buFont typeface="Arial" panose="020B0604020202020204" pitchFamily="34" charset="0"/>
              <a:buChar char="•"/>
              <a:defRPr/>
            </a:pPr>
            <a:endParaRPr lang="tr-TR" sz="1800" dirty="0"/>
          </a:p>
          <a:p>
            <a:pPr marL="342900" indent="-342900" algn="just" fontAlgn="auto">
              <a:spcAft>
                <a:spcPts val="0"/>
              </a:spcAft>
              <a:buFont typeface="Arial" panose="020B0604020202020204" pitchFamily="34" charset="0"/>
              <a:buChar char="•"/>
              <a:defRPr/>
            </a:pPr>
            <a:r>
              <a:rPr lang="tr-TR" sz="1800" dirty="0"/>
              <a:t>1912’de Türk Ocağı’nı kuran Türkçüler özellikle </a:t>
            </a:r>
            <a:r>
              <a:rPr lang="tr-TR" sz="1800" b="1" dirty="0"/>
              <a:t>Balkan Savaşlarının kaybedilmesi </a:t>
            </a:r>
            <a:r>
              <a:rPr lang="tr-TR" sz="1800" dirty="0"/>
              <a:t>ve Balkan coğrafyasından göç eden Türklerin Anadolu’daki Türk nüfusu artırması ile daha bu siyaset için daha uygun bir zemin bulmuş oldular. </a:t>
            </a:r>
          </a:p>
          <a:p>
            <a:pPr marL="342900" indent="-342900" algn="just" fontAlgn="auto">
              <a:spcAft>
                <a:spcPts val="0"/>
              </a:spcAft>
              <a:buFont typeface="Arial" panose="020B0604020202020204" pitchFamily="34" charset="0"/>
              <a:buChar char="•"/>
              <a:defRPr/>
            </a:pPr>
            <a:endParaRPr lang="tr-TR" sz="1800" dirty="0"/>
          </a:p>
          <a:p>
            <a:pPr marL="342900" indent="-342900" algn="just">
              <a:lnSpc>
                <a:spcPct val="90000"/>
              </a:lnSpc>
              <a:buFont typeface="Arial" charset="0"/>
              <a:buChar char="•"/>
            </a:pPr>
            <a:endParaRPr lang="tr-TR" sz="1800" dirty="0">
              <a:latin typeface="Calibri" pitchFamily="34" charset="0"/>
            </a:endParaRPr>
          </a:p>
          <a:p>
            <a:pPr marL="342900" indent="-342900" algn="just">
              <a:lnSpc>
                <a:spcPct val="90000"/>
              </a:lnSpc>
              <a:buFont typeface="Arial" charset="0"/>
              <a:buChar char="•"/>
            </a:pPr>
            <a:endParaRPr lang="en-US" sz="1800" dirty="0">
              <a:latin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61794" name="1 Başlık"/>
          <p:cNvSpPr>
            <a:spLocks noGrp="1"/>
          </p:cNvSpPr>
          <p:nvPr>
            <p:ph type="title"/>
          </p:nvPr>
        </p:nvSpPr>
        <p:spPr>
          <a:solidFill>
            <a:schemeClr val="bg1"/>
          </a:solidFill>
        </p:spPr>
        <p:txBody>
          <a:bodyPr/>
          <a:lstStyle/>
          <a:p>
            <a:r>
              <a:rPr lang="tr-TR" dirty="0"/>
              <a:t>I. DÜNYA SAVAŞININ NEDENLERİ?</a:t>
            </a:r>
          </a:p>
        </p:txBody>
      </p:sp>
      <p:sp>
        <p:nvSpPr>
          <p:cNvPr id="161795" name="2 İçerik Yer Tutucusu"/>
          <p:cNvSpPr>
            <a:spLocks noGrp="1"/>
          </p:cNvSpPr>
          <p:nvPr>
            <p:ph idx="1"/>
          </p:nvPr>
        </p:nvSpPr>
        <p:spPr>
          <a:xfrm>
            <a:off x="0" y="1600204"/>
            <a:ext cx="12192000" cy="4900613"/>
          </a:xfrm>
        </p:spPr>
        <p:txBody>
          <a:bodyPr/>
          <a:lstStyle/>
          <a:p>
            <a:r>
              <a:rPr lang="tr-TR" b="1" dirty="0">
                <a:solidFill>
                  <a:schemeClr val="bg1"/>
                </a:solidFill>
              </a:rPr>
              <a:t>1.Emperyalizm</a:t>
            </a:r>
            <a:endParaRPr lang="tr-TR" dirty="0">
              <a:solidFill>
                <a:schemeClr val="bg1"/>
              </a:solidFill>
            </a:endParaRPr>
          </a:p>
          <a:p>
            <a:r>
              <a:rPr lang="tr-TR" b="1" dirty="0">
                <a:solidFill>
                  <a:schemeClr val="bg1"/>
                </a:solidFill>
              </a:rPr>
              <a:t>2.Almanya’nın güvenlik sorunu</a:t>
            </a:r>
            <a:endParaRPr lang="tr-TR" dirty="0">
              <a:solidFill>
                <a:schemeClr val="bg1"/>
              </a:solidFill>
            </a:endParaRPr>
          </a:p>
          <a:p>
            <a:r>
              <a:rPr lang="tr-TR" b="1" dirty="0">
                <a:solidFill>
                  <a:schemeClr val="bg1"/>
                </a:solidFill>
              </a:rPr>
              <a:t>3.Değişken Güç Dengesi ve Uluslararası Güvensizlik</a:t>
            </a:r>
            <a:endParaRPr lang="tr-TR" dirty="0">
              <a:solidFill>
                <a:schemeClr val="bg1"/>
              </a:solidFill>
            </a:endParaRPr>
          </a:p>
          <a:p>
            <a:r>
              <a:rPr lang="tr-TR" b="1" dirty="0">
                <a:solidFill>
                  <a:schemeClr val="bg1"/>
                </a:solidFill>
              </a:rPr>
              <a:t>4. Uluslararası Örgütlenmenin Olmaması</a:t>
            </a:r>
          </a:p>
          <a:p>
            <a:r>
              <a:rPr lang="tr-TR" b="1" dirty="0">
                <a:solidFill>
                  <a:schemeClr val="bg1"/>
                </a:solidFill>
              </a:rPr>
              <a:t>5.Osmanlı mirası üzerinde çatışma</a:t>
            </a:r>
            <a:endParaRPr lang="tr-TR" dirty="0">
              <a:solidFill>
                <a:schemeClr val="bg1"/>
              </a:solidFill>
            </a:endParaRPr>
          </a:p>
          <a:p>
            <a:endParaRPr lang="tr-TR" dirty="0"/>
          </a:p>
        </p:txBody>
      </p:sp>
    </p:spTree>
    <p:extLst>
      <p:ext uri="{BB962C8B-B14F-4D97-AF65-F5344CB8AC3E}">
        <p14:creationId xmlns:p14="http://schemas.microsoft.com/office/powerpoint/2010/main" val="1830367190"/>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3D4A8"/>
            </a:gs>
            <a:gs pos="25000">
              <a:srgbClr val="21D6E0"/>
            </a:gs>
            <a:gs pos="75000">
              <a:srgbClr val="0087E6"/>
            </a:gs>
            <a:gs pos="100000">
              <a:srgbClr val="005CBF"/>
            </a:gs>
          </a:gsLst>
          <a:lin ang="5400000"/>
        </a:gradFill>
        <a:effectLst/>
      </p:bgPr>
    </p:bg>
    <p:spTree>
      <p:nvGrpSpPr>
        <p:cNvPr id="1" name=""/>
        <p:cNvGrpSpPr/>
        <p:nvPr/>
      </p:nvGrpSpPr>
      <p:grpSpPr>
        <a:xfrm>
          <a:off x="0" y="0"/>
          <a:ext cx="0" cy="0"/>
          <a:chOff x="0" y="0"/>
          <a:chExt cx="0" cy="0"/>
        </a:xfrm>
      </p:grpSpPr>
      <p:sp>
        <p:nvSpPr>
          <p:cNvPr id="152578" name="1 Başlık"/>
          <p:cNvSpPr>
            <a:spLocks noGrp="1"/>
          </p:cNvSpPr>
          <p:nvPr>
            <p:ph type="title"/>
          </p:nvPr>
        </p:nvSpPr>
        <p:spPr/>
        <p:txBody>
          <a:bodyPr/>
          <a:lstStyle/>
          <a:p>
            <a:r>
              <a:rPr lang="tr-TR" b="1"/>
              <a:t>1.Emperyalizm</a:t>
            </a:r>
            <a:endParaRPr lang="tr-TR"/>
          </a:p>
        </p:txBody>
      </p:sp>
      <p:sp>
        <p:nvSpPr>
          <p:cNvPr id="3" name="2 İçerik Yer Tutucusu"/>
          <p:cNvSpPr>
            <a:spLocks noGrp="1"/>
          </p:cNvSpPr>
          <p:nvPr>
            <p:ph idx="1"/>
          </p:nvPr>
        </p:nvSpPr>
        <p:spPr>
          <a:xfrm>
            <a:off x="0" y="1600200"/>
            <a:ext cx="12192000" cy="5257800"/>
          </a:xfrm>
        </p:spPr>
        <p:txBody>
          <a:bodyPr/>
          <a:lstStyle/>
          <a:p>
            <a:pPr algn="ctr">
              <a:buFont typeface="Arial" pitchFamily="34" charset="0"/>
              <a:buNone/>
            </a:pPr>
            <a:r>
              <a:rPr lang="tr-TR" sz="3600" dirty="0"/>
              <a:t>“Endüstri devriminin sonucu olarak, artan üretimin yeni pazarlar, biriken sermayenin yeni yatırım alanları, </a:t>
            </a:r>
          </a:p>
          <a:p>
            <a:pPr algn="ctr">
              <a:buFont typeface="Arial" pitchFamily="34" charset="0"/>
              <a:buNone/>
            </a:pPr>
            <a:r>
              <a:rPr lang="tr-TR" sz="3600" dirty="0"/>
              <a:t>sürekli üretimde bulunan fabrikaların hammadde ihtiyacı </a:t>
            </a:r>
          </a:p>
          <a:p>
            <a:pPr algn="ctr">
              <a:buFont typeface="Arial" pitchFamily="34" charset="0"/>
              <a:buNone/>
            </a:pPr>
            <a:r>
              <a:rPr lang="tr-TR" sz="3600" dirty="0"/>
              <a:t>ve Avrupa pazarlarının bu mallara doyması ile </a:t>
            </a:r>
          </a:p>
          <a:p>
            <a:pPr algn="ctr">
              <a:buFont typeface="Arial" pitchFamily="34" charset="0"/>
              <a:buNone/>
            </a:pPr>
            <a:r>
              <a:rPr lang="tr-TR" sz="3600" dirty="0"/>
              <a:t>sömürgecilik hızlanmış ve emperyalizm biçimine dönüşmüştü.” </a:t>
            </a:r>
          </a:p>
        </p:txBody>
      </p:sp>
    </p:spTree>
    <p:extLst>
      <p:ext uri="{BB962C8B-B14F-4D97-AF65-F5344CB8AC3E}">
        <p14:creationId xmlns:p14="http://schemas.microsoft.com/office/powerpoint/2010/main" val="232789077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609600" y="4"/>
            <a:ext cx="10972800" cy="1000125"/>
          </a:xfrm>
          <a:solidFill>
            <a:schemeClr val="tx1"/>
          </a:solidFill>
        </p:spPr>
        <p:txBody>
          <a:bodyPr rtlCol="0">
            <a:normAutofit fontScale="90000"/>
          </a:bodyPr>
          <a:lstStyle/>
          <a:p>
            <a:pPr fontAlgn="auto">
              <a:spcAft>
                <a:spcPts val="0"/>
              </a:spcAft>
              <a:defRPr/>
            </a:pPr>
            <a:br>
              <a:rPr lang="tr-TR" b="1" dirty="0">
                <a:solidFill>
                  <a:schemeClr val="bg1"/>
                </a:solidFill>
              </a:rPr>
            </a:br>
            <a:r>
              <a:rPr lang="tr-TR" b="1" dirty="0">
                <a:solidFill>
                  <a:schemeClr val="bg1"/>
                </a:solidFill>
              </a:rPr>
              <a:t>2.Almanya’nın güvenlik sorunu</a:t>
            </a:r>
            <a:br>
              <a:rPr lang="tr-TR" dirty="0">
                <a:solidFill>
                  <a:schemeClr val="bg1"/>
                </a:solidFill>
              </a:rPr>
            </a:br>
            <a:endParaRPr lang="tr-TR" dirty="0">
              <a:solidFill>
                <a:schemeClr val="bg1"/>
              </a:solidFill>
            </a:endParaRPr>
          </a:p>
        </p:txBody>
      </p:sp>
      <p:sp>
        <p:nvSpPr>
          <p:cNvPr id="3" name="2 İçerik Yer Tutucusu"/>
          <p:cNvSpPr>
            <a:spLocks noGrp="1"/>
          </p:cNvSpPr>
          <p:nvPr>
            <p:ph idx="1"/>
          </p:nvPr>
        </p:nvSpPr>
        <p:spPr>
          <a:xfrm>
            <a:off x="0" y="1143000"/>
            <a:ext cx="12192000" cy="5500688"/>
          </a:xfrm>
        </p:spPr>
        <p:txBody>
          <a:bodyPr/>
          <a:lstStyle/>
          <a:p>
            <a:r>
              <a:rPr lang="tr-TR" dirty="0"/>
              <a:t>Almanya’nın sorunları çözmeye yönelik sağlam bir diplomatik geleneği yoktur.</a:t>
            </a:r>
          </a:p>
          <a:p>
            <a:endParaRPr lang="tr-TR" sz="900" dirty="0"/>
          </a:p>
          <a:p>
            <a:pPr algn="ctr"/>
            <a:r>
              <a:rPr lang="tr-TR" sz="4000" dirty="0"/>
              <a:t>Üstelik Avrupa’da saldırıya açık konumu, </a:t>
            </a:r>
          </a:p>
          <a:p>
            <a:pPr algn="ctr"/>
            <a:endParaRPr lang="tr-TR" sz="800" dirty="0"/>
          </a:p>
          <a:p>
            <a:pPr algn="ctr"/>
            <a:r>
              <a:rPr lang="tr-TR" sz="4000" dirty="0"/>
              <a:t> Ayrıca Fransa ve Rusya gibi iki güçlü devletle sarılmış olması, Alman militarizmini körüklemiştir.</a:t>
            </a:r>
          </a:p>
          <a:p>
            <a:endParaRPr lang="tr-TR" sz="800" dirty="0"/>
          </a:p>
        </p:txBody>
      </p:sp>
    </p:spTree>
    <p:extLst>
      <p:ext uri="{BB962C8B-B14F-4D97-AF65-F5344CB8AC3E}">
        <p14:creationId xmlns:p14="http://schemas.microsoft.com/office/powerpoint/2010/main" val="287291875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0" y="3"/>
            <a:ext cx="12192000" cy="1671142"/>
          </a:xfrm>
          <a:solidFill>
            <a:schemeClr val="tx2">
              <a:lumMod val="50000"/>
            </a:schemeClr>
          </a:solidFill>
        </p:spPr>
        <p:txBody>
          <a:bodyPr rtlCol="0">
            <a:normAutofit fontScale="90000"/>
          </a:bodyPr>
          <a:lstStyle/>
          <a:p>
            <a:pPr fontAlgn="auto">
              <a:spcAft>
                <a:spcPts val="0"/>
              </a:spcAft>
              <a:defRPr/>
            </a:pPr>
            <a:br>
              <a:rPr lang="tr-TR" sz="4000" b="1" dirty="0"/>
            </a:br>
            <a:r>
              <a:rPr lang="tr-TR" sz="4000" b="1" dirty="0">
                <a:solidFill>
                  <a:srgbClr val="FFFF00"/>
                </a:solidFill>
              </a:rPr>
              <a:t>3.Değişken Güç Dengesi ve</a:t>
            </a:r>
            <a:br>
              <a:rPr lang="tr-TR" sz="4000" b="1" dirty="0">
                <a:solidFill>
                  <a:srgbClr val="FFFF00"/>
                </a:solidFill>
              </a:rPr>
            </a:br>
            <a:r>
              <a:rPr lang="tr-TR" sz="4000" b="1" dirty="0">
                <a:solidFill>
                  <a:srgbClr val="FFFF00"/>
                </a:solidFill>
              </a:rPr>
              <a:t>Uluslararası  Güvensizlik</a:t>
            </a:r>
            <a:br>
              <a:rPr lang="tr-TR" sz="4000" b="1" dirty="0">
                <a:solidFill>
                  <a:srgbClr val="FFFF00"/>
                </a:solidFill>
              </a:rPr>
            </a:br>
            <a:r>
              <a:rPr lang="tr-TR" sz="4000" b="1" dirty="0">
                <a:solidFill>
                  <a:srgbClr val="FFFF00"/>
                </a:solidFill>
              </a:rPr>
              <a:t>1870’lerden sonra, karşılıklı bloklar kurulması.</a:t>
            </a:r>
            <a:br>
              <a:rPr lang="tr-TR" dirty="0"/>
            </a:br>
            <a:endParaRPr lang="tr-TR" dirty="0"/>
          </a:p>
        </p:txBody>
      </p:sp>
      <p:sp>
        <p:nvSpPr>
          <p:cNvPr id="3" name="2 İçerik Yer Tutucusu"/>
          <p:cNvSpPr>
            <a:spLocks noGrp="1"/>
          </p:cNvSpPr>
          <p:nvPr>
            <p:ph idx="1"/>
          </p:nvPr>
        </p:nvSpPr>
        <p:spPr>
          <a:xfrm>
            <a:off x="3" y="1671146"/>
            <a:ext cx="4903076" cy="4901105"/>
          </a:xfrm>
        </p:spPr>
        <p:txBody>
          <a:bodyPr rtlCol="0">
            <a:normAutofit fontScale="32500" lnSpcReduction="20000"/>
          </a:bodyPr>
          <a:lstStyle/>
          <a:p>
            <a:pPr algn="ctr" fontAlgn="auto">
              <a:spcAft>
                <a:spcPts val="0"/>
              </a:spcAft>
              <a:defRPr/>
            </a:pPr>
            <a:endParaRPr lang="tr-TR" sz="5800" dirty="0"/>
          </a:p>
          <a:p>
            <a:pPr algn="ctr" fontAlgn="auto">
              <a:spcAft>
                <a:spcPts val="0"/>
              </a:spcAft>
              <a:defRPr/>
            </a:pPr>
            <a:r>
              <a:rPr lang="tr-TR" sz="9600" b="1" cap="all" dirty="0"/>
              <a:t>Üçlü </a:t>
            </a:r>
            <a:r>
              <a:rPr lang="tr-TR" sz="9000" b="1" cap="all" dirty="0"/>
              <a:t>Bağlaşma</a:t>
            </a:r>
          </a:p>
          <a:p>
            <a:pPr marL="742950" indent="-742950" algn="ctr" fontAlgn="auto">
              <a:spcAft>
                <a:spcPts val="0"/>
              </a:spcAft>
              <a:buNone/>
              <a:defRPr/>
            </a:pPr>
            <a:endParaRPr lang="tr-TR" sz="4700" dirty="0"/>
          </a:p>
          <a:p>
            <a:pPr marL="742950" indent="-742950" algn="ctr" fontAlgn="auto">
              <a:spcAft>
                <a:spcPts val="0"/>
              </a:spcAft>
              <a:buFont typeface="+mj-lt"/>
              <a:buAutoNum type="arabicPeriod"/>
              <a:defRPr/>
            </a:pPr>
            <a:endParaRPr lang="tr-TR" sz="4700" dirty="0"/>
          </a:p>
          <a:p>
            <a:pPr marL="742950" indent="-742950" algn="ctr" fontAlgn="auto">
              <a:spcAft>
                <a:spcPts val="0"/>
              </a:spcAft>
              <a:buFont typeface="+mj-lt"/>
              <a:buAutoNum type="arabicPeriod"/>
              <a:defRPr/>
            </a:pPr>
            <a:r>
              <a:rPr lang="tr-TR" sz="7600" dirty="0"/>
              <a:t>Üç İmparator Birliği</a:t>
            </a:r>
          </a:p>
          <a:p>
            <a:pPr marL="742950" indent="-742950" algn="ctr" fontAlgn="auto">
              <a:spcAft>
                <a:spcPts val="0"/>
              </a:spcAft>
              <a:buFont typeface="+mj-lt"/>
              <a:buAutoNum type="arabicPeriod"/>
              <a:defRPr/>
            </a:pPr>
            <a:r>
              <a:rPr lang="tr-TR" sz="8400" dirty="0"/>
              <a:t>Almanya-Avusturya Savunma Birliği</a:t>
            </a:r>
          </a:p>
          <a:p>
            <a:pPr marL="742950" indent="-742950" algn="ctr" fontAlgn="auto">
              <a:spcAft>
                <a:spcPts val="0"/>
              </a:spcAft>
              <a:buFont typeface="+mj-lt"/>
              <a:buAutoNum type="arabicPeriod"/>
              <a:defRPr/>
            </a:pPr>
            <a:r>
              <a:rPr lang="tr-TR" sz="8400" dirty="0"/>
              <a:t>Üç İmparator Birliğinin yenilenmesi</a:t>
            </a:r>
          </a:p>
          <a:p>
            <a:pPr marL="742950" indent="-742950" algn="ctr" fontAlgn="auto">
              <a:spcAft>
                <a:spcPts val="0"/>
              </a:spcAft>
              <a:buFont typeface="+mj-lt"/>
              <a:buAutoNum type="arabicPeriod"/>
              <a:defRPr/>
            </a:pPr>
            <a:r>
              <a:rPr lang="tr-TR" sz="8400" dirty="0"/>
              <a:t>Üçlü Bağlaşma</a:t>
            </a:r>
            <a:endParaRPr lang="tr-TR" sz="4700" dirty="0"/>
          </a:p>
          <a:p>
            <a:pPr algn="ctr" fontAlgn="auto">
              <a:spcAft>
                <a:spcPts val="0"/>
              </a:spcAft>
              <a:buFont typeface="Arial" pitchFamily="34" charset="0"/>
              <a:buNone/>
              <a:defRPr/>
            </a:pPr>
            <a:endParaRPr lang="tr-TR" sz="3600" dirty="0"/>
          </a:p>
          <a:p>
            <a:pPr algn="ctr" fontAlgn="auto">
              <a:spcAft>
                <a:spcPts val="0"/>
              </a:spcAft>
              <a:buFont typeface="Arial" pitchFamily="34" charset="0"/>
              <a:buNone/>
              <a:defRPr/>
            </a:pPr>
            <a:endParaRPr lang="tr-TR" sz="3600" dirty="0"/>
          </a:p>
          <a:p>
            <a:pPr algn="ctr" fontAlgn="auto">
              <a:spcAft>
                <a:spcPts val="0"/>
              </a:spcAft>
              <a:buFont typeface="Arial" pitchFamily="34" charset="0"/>
              <a:buNone/>
              <a:defRPr/>
            </a:pPr>
            <a:r>
              <a:rPr lang="tr-TR" sz="3600" dirty="0"/>
              <a:t>		</a:t>
            </a:r>
          </a:p>
          <a:p>
            <a:pPr fontAlgn="auto">
              <a:spcAft>
                <a:spcPts val="0"/>
              </a:spcAft>
              <a:defRPr/>
            </a:pPr>
            <a:endParaRPr lang="tr-TR" dirty="0"/>
          </a:p>
        </p:txBody>
      </p:sp>
      <p:sp>
        <p:nvSpPr>
          <p:cNvPr id="4" name="2 İçerik Yer Tutucusu"/>
          <p:cNvSpPr txBox="1">
            <a:spLocks/>
          </p:cNvSpPr>
          <p:nvPr/>
        </p:nvSpPr>
        <p:spPr bwMode="auto">
          <a:xfrm>
            <a:off x="5691353" y="1671163"/>
            <a:ext cx="6500651" cy="5186855"/>
          </a:xfrm>
          <a:prstGeom prst="rect">
            <a:avLst/>
          </a:prstGeom>
          <a:solidFill>
            <a:srgbClr val="FFFF00"/>
          </a:solid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fontAlgn="auto">
              <a:spcAft>
                <a:spcPts val="0"/>
              </a:spcAft>
              <a:defRPr/>
            </a:pPr>
            <a:r>
              <a:rPr lang="tr-TR" sz="3600" b="1" dirty="0"/>
              <a:t>ÜÇLÜ ANLAŞMA</a:t>
            </a:r>
          </a:p>
          <a:p>
            <a:pPr marL="742950" indent="-742950" algn="ctr" fontAlgn="auto">
              <a:spcAft>
                <a:spcPts val="0"/>
              </a:spcAft>
              <a:buFont typeface="+mj-lt"/>
              <a:buAutoNum type="arabicPeriod"/>
              <a:defRPr/>
            </a:pPr>
            <a:r>
              <a:rPr lang="tr-TR" sz="3600" dirty="0"/>
              <a:t>Fransa-Rusya Bağlaşması</a:t>
            </a:r>
          </a:p>
          <a:p>
            <a:pPr marL="742950" indent="-742950" algn="ctr" fontAlgn="auto">
              <a:spcAft>
                <a:spcPts val="0"/>
              </a:spcAft>
              <a:buFont typeface="+mj-lt"/>
              <a:buAutoNum type="arabicPeriod"/>
              <a:defRPr/>
            </a:pPr>
            <a:r>
              <a:rPr lang="tr-TR" sz="3600" dirty="0"/>
              <a:t>Fransa-İngiltere Dostluk Anlaşması</a:t>
            </a:r>
          </a:p>
          <a:p>
            <a:pPr marL="742950" indent="-742950" algn="ctr" fontAlgn="auto">
              <a:spcAft>
                <a:spcPts val="0"/>
              </a:spcAft>
              <a:buFont typeface="+mj-lt"/>
              <a:buAutoNum type="arabicPeriod"/>
              <a:defRPr/>
            </a:pPr>
            <a:r>
              <a:rPr lang="tr-TR" sz="3600" dirty="0"/>
              <a:t>Rusya-İngiltere Dostluk Anlaşması</a:t>
            </a:r>
          </a:p>
          <a:p>
            <a:pPr marL="514350" indent="-514350" fontAlgn="auto">
              <a:spcAft>
                <a:spcPts val="0"/>
              </a:spcAft>
              <a:buFont typeface="+mj-lt"/>
              <a:buAutoNum type="arabicPeriod"/>
              <a:defRPr/>
            </a:pPr>
            <a:endParaRPr lang="tr-TR" dirty="0"/>
          </a:p>
        </p:txBody>
      </p:sp>
    </p:spTree>
    <p:extLst>
      <p:ext uri="{BB962C8B-B14F-4D97-AF65-F5344CB8AC3E}">
        <p14:creationId xmlns:p14="http://schemas.microsoft.com/office/powerpoint/2010/main" val="202060302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checkerboard(across)">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checkerboard(across)">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checkerboard(across)">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checkerboard(across)">
                                      <p:cBhvr>
                                        <p:cTn id="4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BEAC7"/>
            </a:gs>
            <a:gs pos="17999">
              <a:srgbClr val="FEE7F2"/>
            </a:gs>
            <a:gs pos="36000">
              <a:srgbClr val="FAC77D"/>
            </a:gs>
            <a:gs pos="61000">
              <a:srgbClr val="FBA97D"/>
            </a:gs>
            <a:gs pos="82001">
              <a:srgbClr val="FBD49C"/>
            </a:gs>
            <a:gs pos="100000">
              <a:srgbClr val="FEE7F2"/>
            </a:gs>
          </a:gsLst>
          <a:lin ang="5400000"/>
        </a:gra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0" y="274638"/>
            <a:ext cx="12192000" cy="1143000"/>
          </a:xfrm>
        </p:spPr>
        <p:txBody>
          <a:bodyPr rtlCol="0">
            <a:normAutofit fontScale="90000"/>
          </a:bodyPr>
          <a:lstStyle/>
          <a:p>
            <a:pPr fontAlgn="auto">
              <a:spcAft>
                <a:spcPts val="0"/>
              </a:spcAft>
              <a:defRPr/>
            </a:pPr>
            <a:br>
              <a:rPr lang="tr-TR" b="1" dirty="0"/>
            </a:br>
            <a:r>
              <a:rPr lang="tr-TR" b="1" dirty="0">
                <a:solidFill>
                  <a:srgbClr val="C00000"/>
                </a:solidFill>
              </a:rPr>
              <a:t>4. Uluslararası Örgütlenmenin Olmaması</a:t>
            </a:r>
            <a:br>
              <a:rPr lang="tr-TR" b="1" dirty="0"/>
            </a:br>
            <a:endParaRPr lang="tr-TR" dirty="0"/>
          </a:p>
        </p:txBody>
      </p:sp>
      <p:sp>
        <p:nvSpPr>
          <p:cNvPr id="166915" name="2 İçerik Yer Tutucusu"/>
          <p:cNvSpPr>
            <a:spLocks noGrp="1"/>
          </p:cNvSpPr>
          <p:nvPr>
            <p:ph idx="1"/>
          </p:nvPr>
        </p:nvSpPr>
        <p:spPr/>
        <p:txBody>
          <a:bodyPr/>
          <a:lstStyle/>
          <a:p>
            <a:pPr algn="ctr"/>
            <a:r>
              <a:rPr lang="tr-TR" dirty="0"/>
              <a:t>Çatışmaya yol açan sorunlar uluslararası idi.</a:t>
            </a:r>
          </a:p>
          <a:p>
            <a:pPr algn="ctr"/>
            <a:r>
              <a:rPr lang="tr-TR" dirty="0"/>
              <a:t>Emperyalizm ve milliyetçilik çağında </a:t>
            </a:r>
          </a:p>
          <a:p>
            <a:pPr algn="ctr">
              <a:buFont typeface="Arial" pitchFamily="34" charset="0"/>
              <a:buNone/>
            </a:pPr>
            <a:r>
              <a:rPr lang="tr-TR" b="1" dirty="0"/>
              <a:t>uluslararası bir barış</a:t>
            </a:r>
            <a:r>
              <a:rPr lang="tr-TR" dirty="0"/>
              <a:t>ı</a:t>
            </a:r>
            <a:r>
              <a:rPr lang="tr-TR" b="1" dirty="0"/>
              <a:t> </a:t>
            </a:r>
            <a:r>
              <a:rPr lang="tr-TR" dirty="0"/>
              <a:t>uluslararası bir örgüt</a:t>
            </a:r>
          </a:p>
          <a:p>
            <a:pPr algn="ctr">
              <a:buFont typeface="Arial" pitchFamily="34" charset="0"/>
              <a:buNone/>
            </a:pPr>
            <a:r>
              <a:rPr lang="tr-TR" dirty="0"/>
              <a:t>koruyabilirdi. </a:t>
            </a:r>
          </a:p>
          <a:p>
            <a:pPr algn="ctr">
              <a:buFont typeface="Arial" pitchFamily="34" charset="0"/>
              <a:buNone/>
            </a:pPr>
            <a:r>
              <a:rPr lang="tr-TR" dirty="0"/>
              <a:t>Ancak Avrupalı politikacılar savaşın yaratacağı yıkımı öngörememiş ve barışı korumaya çaba </a:t>
            </a:r>
            <a:r>
              <a:rPr lang="tr-TR" dirty="0" err="1"/>
              <a:t>sarfetmemişlerdir</a:t>
            </a:r>
            <a:r>
              <a:rPr lang="tr-TR" dirty="0"/>
              <a:t>.</a:t>
            </a:r>
          </a:p>
        </p:txBody>
      </p:sp>
    </p:spTree>
    <p:extLst>
      <p:ext uri="{BB962C8B-B14F-4D97-AF65-F5344CB8AC3E}">
        <p14:creationId xmlns:p14="http://schemas.microsoft.com/office/powerpoint/2010/main" val="2637372542"/>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fontScale="90000"/>
          </a:bodyPr>
          <a:lstStyle/>
          <a:p>
            <a:pPr fontAlgn="auto">
              <a:spcAft>
                <a:spcPts val="0"/>
              </a:spcAft>
              <a:defRPr/>
            </a:pPr>
            <a:r>
              <a:rPr lang="tr-TR" b="1" dirty="0">
                <a:solidFill>
                  <a:schemeClr val="bg1">
                    <a:lumMod val="95000"/>
                  </a:schemeClr>
                </a:solidFill>
              </a:rPr>
              <a:t>5.Osmanlı mirası üzerinde çatışma</a:t>
            </a:r>
            <a:br>
              <a:rPr lang="tr-TR" dirty="0"/>
            </a:br>
            <a:endParaRPr lang="tr-TR" dirty="0"/>
          </a:p>
        </p:txBody>
      </p:sp>
      <p:sp>
        <p:nvSpPr>
          <p:cNvPr id="3" name="2 İçerik Yer Tutucusu"/>
          <p:cNvSpPr>
            <a:spLocks noGrp="1"/>
          </p:cNvSpPr>
          <p:nvPr>
            <p:ph idx="1"/>
          </p:nvPr>
        </p:nvSpPr>
        <p:spPr>
          <a:xfrm>
            <a:off x="0" y="1174530"/>
            <a:ext cx="12192000" cy="5683469"/>
          </a:xfrm>
        </p:spPr>
        <p:txBody>
          <a:bodyPr rtlCol="0">
            <a:normAutofit/>
          </a:bodyPr>
          <a:lstStyle/>
          <a:p>
            <a:pPr fontAlgn="auto">
              <a:spcAft>
                <a:spcPts val="0"/>
              </a:spcAft>
              <a:defRPr/>
            </a:pPr>
            <a:r>
              <a:rPr lang="tr-TR" sz="2400" dirty="0">
                <a:solidFill>
                  <a:schemeClr val="bg1">
                    <a:lumMod val="95000"/>
                  </a:schemeClr>
                </a:solidFill>
              </a:rPr>
              <a:t>Osmanlı Devleti’nin parçalanması </a:t>
            </a:r>
            <a:r>
              <a:rPr lang="tr-TR" sz="2400" b="1" dirty="0">
                <a:solidFill>
                  <a:schemeClr val="bg1">
                    <a:lumMod val="95000"/>
                  </a:schemeClr>
                </a:solidFill>
              </a:rPr>
              <a:t>“I. Dünya Savaşının en önemli ve temel sorunu</a:t>
            </a:r>
            <a:r>
              <a:rPr lang="tr-TR" sz="2400" dirty="0">
                <a:solidFill>
                  <a:schemeClr val="bg1">
                    <a:lumMod val="95000"/>
                  </a:schemeClr>
                </a:solidFill>
              </a:rPr>
              <a:t>” dur.  savaş da bu çatışmanın bir sonucudur. </a:t>
            </a:r>
          </a:p>
          <a:p>
            <a:pPr fontAlgn="auto">
              <a:spcAft>
                <a:spcPts val="0"/>
              </a:spcAft>
              <a:defRPr/>
            </a:pPr>
            <a:endParaRPr lang="tr-TR" sz="1050" dirty="0">
              <a:solidFill>
                <a:schemeClr val="bg1">
                  <a:lumMod val="95000"/>
                </a:schemeClr>
              </a:solidFill>
            </a:endParaRPr>
          </a:p>
          <a:p>
            <a:pPr fontAlgn="auto">
              <a:spcAft>
                <a:spcPts val="0"/>
              </a:spcAft>
              <a:defRPr/>
            </a:pPr>
            <a:endParaRPr lang="tr-TR" sz="2400" dirty="0">
              <a:solidFill>
                <a:schemeClr val="bg1">
                  <a:lumMod val="95000"/>
                </a:schemeClr>
              </a:solidFill>
            </a:endParaRPr>
          </a:p>
          <a:p>
            <a:pPr fontAlgn="auto">
              <a:spcAft>
                <a:spcPts val="0"/>
              </a:spcAft>
              <a:defRPr/>
            </a:pPr>
            <a:r>
              <a:rPr lang="tr-TR" sz="2400" dirty="0">
                <a:solidFill>
                  <a:srgbClr val="FFFF00"/>
                </a:solidFill>
              </a:rPr>
              <a:t>Balkanlar’da Avusturya-Rusya çatışması ve Boğazlar üzerinde Alman-Rus üstünlük çekişmesi</a:t>
            </a:r>
          </a:p>
          <a:p>
            <a:pPr fontAlgn="auto">
              <a:spcAft>
                <a:spcPts val="0"/>
              </a:spcAft>
              <a:defRPr/>
            </a:pPr>
            <a:r>
              <a:rPr lang="tr-TR" sz="2400" dirty="0">
                <a:solidFill>
                  <a:srgbClr val="FFFF00"/>
                </a:solidFill>
              </a:rPr>
              <a:t>İngiltere’nin Hindistan’a giden Yakındoğu yollarını  korumak istemesi </a:t>
            </a:r>
          </a:p>
          <a:p>
            <a:pPr fontAlgn="auto">
              <a:spcAft>
                <a:spcPts val="0"/>
              </a:spcAft>
              <a:defRPr/>
            </a:pPr>
            <a:r>
              <a:rPr lang="tr-TR" sz="2400" dirty="0">
                <a:solidFill>
                  <a:srgbClr val="FFFF00"/>
                </a:solidFill>
              </a:rPr>
              <a:t>Fransa’nın Suriye üzerindeki tutkuları</a:t>
            </a:r>
          </a:p>
          <a:p>
            <a:pPr fontAlgn="auto">
              <a:spcAft>
                <a:spcPts val="0"/>
              </a:spcAft>
              <a:defRPr/>
            </a:pPr>
            <a:endParaRPr lang="tr-TR" sz="1100" dirty="0">
              <a:solidFill>
                <a:schemeClr val="bg1">
                  <a:lumMod val="95000"/>
                </a:schemeClr>
              </a:solidFill>
            </a:endParaRPr>
          </a:p>
          <a:p>
            <a:pPr fontAlgn="auto">
              <a:spcAft>
                <a:spcPts val="0"/>
              </a:spcAft>
              <a:defRPr/>
            </a:pPr>
            <a:endParaRPr lang="tr-TR" sz="2400" dirty="0">
              <a:solidFill>
                <a:schemeClr val="bg1">
                  <a:lumMod val="95000"/>
                </a:schemeClr>
              </a:solidFill>
            </a:endParaRPr>
          </a:p>
          <a:p>
            <a:pPr fontAlgn="auto">
              <a:spcAft>
                <a:spcPts val="0"/>
              </a:spcAft>
              <a:defRPr/>
            </a:pPr>
            <a:r>
              <a:rPr lang="tr-TR" sz="2400" dirty="0">
                <a:solidFill>
                  <a:schemeClr val="bg1">
                    <a:lumMod val="95000"/>
                  </a:schemeClr>
                </a:solidFill>
              </a:rPr>
              <a:t>Ve tüm bunlar diplomasiyle değil, savaşla çözüme bağlanacak sorunlar çıkarmıştır</a:t>
            </a:r>
          </a:p>
          <a:p>
            <a:pPr fontAlgn="auto">
              <a:spcAft>
                <a:spcPts val="0"/>
              </a:spcAft>
              <a:defRPr/>
            </a:pPr>
            <a:endParaRPr lang="tr-TR" sz="2400" dirty="0">
              <a:solidFill>
                <a:schemeClr val="bg1">
                  <a:lumMod val="95000"/>
                </a:schemeClr>
              </a:solidFill>
            </a:endParaRPr>
          </a:p>
          <a:p>
            <a:pPr fontAlgn="auto">
              <a:spcAft>
                <a:spcPts val="0"/>
              </a:spcAft>
              <a:defRPr/>
            </a:pPr>
            <a:endParaRPr lang="tr-TR" sz="2400" dirty="0">
              <a:solidFill>
                <a:schemeClr val="bg1">
                  <a:lumMod val="95000"/>
                </a:schemeClr>
              </a:solidFill>
            </a:endParaRPr>
          </a:p>
          <a:p>
            <a:pPr fontAlgn="auto">
              <a:spcAft>
                <a:spcPts val="0"/>
              </a:spcAft>
              <a:defRPr/>
            </a:pPr>
            <a:endParaRPr lang="tr-TR" sz="2400" dirty="0">
              <a:solidFill>
                <a:schemeClr val="bg1">
                  <a:lumMod val="95000"/>
                </a:schemeClr>
              </a:solidFill>
            </a:endParaRPr>
          </a:p>
          <a:p>
            <a:pPr algn="ctr" fontAlgn="auto">
              <a:spcAft>
                <a:spcPts val="0"/>
              </a:spcAft>
              <a:buFont typeface="Arial" pitchFamily="34" charset="0"/>
              <a:buNone/>
              <a:defRPr/>
            </a:pPr>
            <a:endParaRPr lang="tr-TR" sz="2400" dirty="0">
              <a:solidFill>
                <a:schemeClr val="bg1">
                  <a:lumMod val="95000"/>
                </a:schemeClr>
              </a:solidFill>
            </a:endParaRPr>
          </a:p>
        </p:txBody>
      </p:sp>
    </p:spTree>
    <p:extLst>
      <p:ext uri="{BB962C8B-B14F-4D97-AF65-F5344CB8AC3E}">
        <p14:creationId xmlns:p14="http://schemas.microsoft.com/office/powerpoint/2010/main" val="2451345451"/>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p:cNvSpPr>
          <p:nvPr>
            <p:ph type="body" idx="1"/>
          </p:nvPr>
        </p:nvSpPr>
        <p:spPr>
          <a:xfrm>
            <a:off x="755651" y="620743"/>
            <a:ext cx="10515600" cy="4351337"/>
          </a:xfrm>
        </p:spPr>
        <p:txBody>
          <a:bodyPr/>
          <a:lstStyle/>
          <a:p>
            <a:r>
              <a:rPr lang="tr-TR" sz="2400"/>
              <a:t>Yusuf Hikmet Bayur, </a:t>
            </a:r>
            <a:r>
              <a:rPr lang="tr-TR" sz="2400" b="1"/>
              <a:t>Türk İnkılap Tarihi</a:t>
            </a:r>
            <a:r>
              <a:rPr lang="tr-TR" sz="2400"/>
              <a:t>, Türk Tarih Kurumu, Ankara, 1993.</a:t>
            </a:r>
          </a:p>
          <a:p>
            <a:r>
              <a:rPr lang="tr-TR" sz="2400"/>
              <a:t>Şerafettin Turan, </a:t>
            </a:r>
            <a:r>
              <a:rPr lang="tr-TR" sz="2400" b="1"/>
              <a:t>Türk Devrim Tarihi </a:t>
            </a:r>
            <a:r>
              <a:rPr lang="tr-TR" sz="2400"/>
              <a:t>C.1, Bilgi Yayınevi, İstanbul, 1991.</a:t>
            </a:r>
          </a:p>
          <a:p>
            <a:r>
              <a:rPr lang="tr-TR" sz="2400"/>
              <a:t>Oral Sander, </a:t>
            </a:r>
            <a:r>
              <a:rPr lang="tr-TR" sz="2400" b="1"/>
              <a:t>Siyasi Tarih, İlkçağlardan 1918’e</a:t>
            </a:r>
            <a:r>
              <a:rPr lang="tr-TR" sz="2400"/>
              <a:t>, İmge Kitabevi, Ankara, 1999.</a:t>
            </a:r>
          </a:p>
          <a:p>
            <a:r>
              <a:rPr lang="tr-TR" sz="2400"/>
              <a:t>Fahir Armaoğlu, </a:t>
            </a:r>
            <a:r>
              <a:rPr lang="tr-TR" sz="2400" b="1"/>
              <a:t>19. Yüzyıl Siyasi Tarihi</a:t>
            </a:r>
            <a:r>
              <a:rPr lang="tr-TR" sz="2400"/>
              <a:t>, TTK, Ankara, 1999.</a:t>
            </a:r>
          </a:p>
          <a:p>
            <a:r>
              <a:rPr lang="tr-TR" sz="2400"/>
              <a:t>Fahir Armaoğlu, </a:t>
            </a:r>
            <a:r>
              <a:rPr lang="tr-TR" sz="2400" b="1"/>
              <a:t>20. Yüzyıl Siyasi Tarihi</a:t>
            </a:r>
            <a:r>
              <a:rPr lang="tr-TR" sz="2400"/>
              <a:t>, TTK, Alkım Yayınevi, İstanbul, Tarihsiz.</a:t>
            </a:r>
          </a:p>
          <a:p>
            <a:r>
              <a:rPr lang="tr-TR" sz="2400"/>
              <a:t>Edward Erickson, </a:t>
            </a:r>
            <a:r>
              <a:rPr lang="tr-TR" sz="2400" b="1"/>
              <a:t>Birinci Dünya Savaşı’nda Osmanlı</a:t>
            </a:r>
            <a:r>
              <a:rPr lang="tr-TR" sz="2400"/>
              <a:t>, Timaş Yayınları, İstanbul, 2011. </a:t>
            </a:r>
          </a:p>
          <a:p>
            <a:r>
              <a:rPr lang="tr-TR" sz="2400"/>
              <a:t>İlber Ortaylı</a:t>
            </a:r>
            <a:r>
              <a:rPr lang="tr-TR" sz="2400" b="1"/>
              <a:t> Osmanlı İmparatorluğunda Alman Nüfuzu</a:t>
            </a:r>
            <a:r>
              <a:rPr lang="tr-TR" sz="2400"/>
              <a:t>, Timaş Yayınları, İstanbul, 2002</a:t>
            </a:r>
          </a:p>
          <a:p>
            <a:endParaRPr lang="tr-T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txBox="1">
            <a:spLocks/>
          </p:cNvSpPr>
          <p:nvPr/>
        </p:nvSpPr>
        <p:spPr bwMode="auto">
          <a:xfrm>
            <a:off x="3927475" y="69850"/>
            <a:ext cx="3949700" cy="3278188"/>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200" dirty="0">
                <a:latin typeface="Calibri" pitchFamily="34" charset="0"/>
              </a:rPr>
              <a:t>1870’de siyasi birliğini sağlayan İtalya, büyük ve güçlü bir devlet olmak için sanayisini ayakta tutmak adına emperyalist bir politika izlemeye başla</a:t>
            </a:r>
            <a:r>
              <a:rPr lang="tr-TR" sz="2200" dirty="0"/>
              <a:t>dı</a:t>
            </a:r>
            <a:r>
              <a:rPr lang="tr-TR" sz="2200" dirty="0">
                <a:latin typeface="Calibri" pitchFamily="34" charset="0"/>
              </a:rPr>
              <a:t>.</a:t>
            </a:r>
            <a:endParaRPr lang="tr-TR" sz="2200" dirty="0"/>
          </a:p>
          <a:p>
            <a:pPr marL="228600" indent="-228600" algn="just">
              <a:lnSpc>
                <a:spcPct val="90000"/>
              </a:lnSpc>
              <a:spcBef>
                <a:spcPts val="1000"/>
              </a:spcBef>
              <a:buFont typeface="Arial" charset="0"/>
              <a:buChar char="•"/>
            </a:pPr>
            <a:endParaRPr lang="tr-TR" sz="2200" dirty="0">
              <a:latin typeface="Calibri" pitchFamily="34" charset="0"/>
            </a:endParaRPr>
          </a:p>
          <a:p>
            <a:pPr marL="228600" indent="-228600" algn="just">
              <a:lnSpc>
                <a:spcPct val="90000"/>
              </a:lnSpc>
              <a:spcBef>
                <a:spcPts val="1000"/>
              </a:spcBef>
              <a:buFont typeface="Arial" charset="0"/>
              <a:buChar char="•"/>
            </a:pPr>
            <a:endParaRPr lang="tr-TR" sz="2200" dirty="0">
              <a:latin typeface="Calibri" pitchFamily="34" charset="0"/>
            </a:endParaRPr>
          </a:p>
        </p:txBody>
      </p:sp>
      <p:sp>
        <p:nvSpPr>
          <p:cNvPr id="8" name="Dikdörtgen 3"/>
          <p:cNvSpPr/>
          <p:nvPr/>
        </p:nvSpPr>
        <p:spPr>
          <a:xfrm>
            <a:off x="0" y="0"/>
            <a:ext cx="3854451" cy="6419850"/>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dirty="0"/>
          </a:p>
        </p:txBody>
      </p:sp>
      <p:sp>
        <p:nvSpPr>
          <p:cNvPr id="18435" name="Metin kutusu 1"/>
          <p:cNvSpPr txBox="1">
            <a:spLocks noChangeArrowheads="1"/>
          </p:cNvSpPr>
          <p:nvPr/>
        </p:nvSpPr>
        <p:spPr bwMode="auto">
          <a:xfrm>
            <a:off x="14291" y="425480"/>
            <a:ext cx="3898900" cy="3478213"/>
          </a:xfrm>
          <a:prstGeom prst="rect">
            <a:avLst/>
          </a:prstGeom>
          <a:noFill/>
          <a:ln w="9525">
            <a:noFill/>
            <a:miter lim="800000"/>
            <a:headEnd/>
            <a:tailEnd/>
          </a:ln>
        </p:spPr>
        <p:txBody>
          <a:bodyPr>
            <a:spAutoFit/>
          </a:bodyPr>
          <a:lstStyle/>
          <a:p>
            <a:pPr algn="ctr"/>
            <a:endParaRPr lang="tr-TR" sz="4400">
              <a:solidFill>
                <a:schemeClr val="bg1"/>
              </a:solidFill>
              <a:latin typeface="Calibri" pitchFamily="34" charset="0"/>
            </a:endParaRPr>
          </a:p>
          <a:p>
            <a:pPr algn="ctr"/>
            <a:r>
              <a:rPr lang="tr-TR" sz="4400">
                <a:solidFill>
                  <a:schemeClr val="bg1"/>
                </a:solidFill>
                <a:latin typeface="Calibri" pitchFamily="34" charset="0"/>
              </a:rPr>
              <a:t>Trablusgarp Savaşı</a:t>
            </a:r>
          </a:p>
          <a:p>
            <a:pPr algn="ctr"/>
            <a:r>
              <a:rPr lang="tr-TR" sz="4400">
                <a:solidFill>
                  <a:schemeClr val="bg1"/>
                </a:solidFill>
                <a:latin typeface="Calibri" pitchFamily="34" charset="0"/>
              </a:rPr>
              <a:t>1911-1912</a:t>
            </a:r>
          </a:p>
          <a:p>
            <a:pPr algn="just"/>
            <a:endParaRPr lang="tr-TR" sz="4400">
              <a:solidFill>
                <a:schemeClr val="bg1"/>
              </a:solidFill>
              <a:latin typeface="Calibri" pitchFamily="34" charset="0"/>
            </a:endParaRPr>
          </a:p>
        </p:txBody>
      </p:sp>
      <p:pic>
        <p:nvPicPr>
          <p:cNvPr id="12" name="Picture 13"/>
          <p:cNvPicPr>
            <a:picLocks noChangeAspect="1" noChangeArrowheads="1"/>
          </p:cNvPicPr>
          <p:nvPr/>
        </p:nvPicPr>
        <p:blipFill>
          <a:blip r:embed="rId2" cstate="print"/>
          <a:srcRect t="7648" b="15422"/>
          <a:stretch>
            <a:fillRect/>
          </a:stretch>
        </p:blipFill>
        <p:spPr bwMode="auto">
          <a:xfrm>
            <a:off x="7813676" y="0"/>
            <a:ext cx="4378325" cy="4579938"/>
          </a:xfrm>
          <a:prstGeom prst="rect">
            <a:avLst/>
          </a:prstGeom>
          <a:noFill/>
          <a:ln w="9525">
            <a:noFill/>
            <a:miter lim="800000"/>
            <a:headEnd/>
            <a:tailEnd/>
          </a:ln>
        </p:spPr>
      </p:pic>
      <p:sp>
        <p:nvSpPr>
          <p:cNvPr id="18437" name="Metin kutusu 8"/>
          <p:cNvSpPr txBox="1">
            <a:spLocks noChangeArrowheads="1"/>
          </p:cNvSpPr>
          <p:nvPr/>
        </p:nvSpPr>
        <p:spPr bwMode="auto">
          <a:xfrm>
            <a:off x="4013203" y="4587875"/>
            <a:ext cx="8154988" cy="1446550"/>
          </a:xfrm>
          <a:prstGeom prst="rect">
            <a:avLst/>
          </a:prstGeom>
          <a:noFill/>
          <a:ln w="9525">
            <a:noFill/>
            <a:miter lim="800000"/>
            <a:headEnd/>
            <a:tailEnd/>
          </a:ln>
        </p:spPr>
        <p:txBody>
          <a:bodyPr>
            <a:spAutoFit/>
          </a:bodyPr>
          <a:lstStyle/>
          <a:p>
            <a:pPr marL="342900" indent="-342900" algn="just">
              <a:buFont typeface="Arial" charset="0"/>
              <a:buChar char="•"/>
            </a:pPr>
            <a:r>
              <a:rPr lang="tr-TR" sz="2200" dirty="0">
                <a:latin typeface="Calibri" pitchFamily="34" charset="0"/>
              </a:rPr>
              <a:t>Ancak Tunus, Fas ve Cezayir’deki Fransız; Mısır’daki İngiliz işgali İtalya’nın Akdeniz’deki yayılmacılığının önündeki en büyük engeldi.</a:t>
            </a:r>
          </a:p>
          <a:p>
            <a:pPr marL="342900" indent="-342900" algn="just">
              <a:buFont typeface="Arial" charset="0"/>
              <a:buChar char="•"/>
            </a:pPr>
            <a:endParaRPr lang="tr-TR" sz="2200" dirty="0">
              <a:latin typeface="Calibri" pitchFamily="34" charset="0"/>
            </a:endParaRPr>
          </a:p>
          <a:p>
            <a:pPr marL="342900" indent="-342900" algn="just">
              <a:buFont typeface="Arial" charset="0"/>
              <a:buChar char="•"/>
            </a:pPr>
            <a:r>
              <a:rPr lang="tr-TR" sz="2200" dirty="0">
                <a:latin typeface="Calibri" pitchFamily="34" charset="0"/>
              </a:rPr>
              <a:t>İtalya bu ortamda gözünü Trablusgarp’a çevirmiştir.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150620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
        <p:nvSpPr>
          <p:cNvPr id="19458" name="Content Placeholder 2"/>
          <p:cNvSpPr txBox="1">
            <a:spLocks/>
          </p:cNvSpPr>
          <p:nvPr/>
        </p:nvSpPr>
        <p:spPr bwMode="auto">
          <a:xfrm>
            <a:off x="425669" y="376268"/>
            <a:ext cx="11067831" cy="6056063"/>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dirty="0">
                <a:solidFill>
                  <a:srgbClr val="D82331"/>
                </a:solidFill>
                <a:latin typeface="Calibri" pitchFamily="34" charset="0"/>
              </a:rPr>
              <a:t>İtalya</a:t>
            </a:r>
            <a:r>
              <a:rPr lang="tr-TR" dirty="0">
                <a:latin typeface="Calibri" pitchFamily="34" charset="0"/>
              </a:rPr>
              <a:t>, işgale uluslararası bir destek bulabilmek adına </a:t>
            </a:r>
            <a:r>
              <a:rPr lang="tr-TR" b="1" dirty="0">
                <a:solidFill>
                  <a:schemeClr val="accent1"/>
                </a:solidFill>
                <a:latin typeface="Calibri" pitchFamily="34" charset="0"/>
              </a:rPr>
              <a:t>Çarlık Rusya ile 1909’da </a:t>
            </a:r>
            <a:r>
              <a:rPr lang="tr-TR" b="1" dirty="0" err="1">
                <a:solidFill>
                  <a:schemeClr val="accent1"/>
                </a:solidFill>
                <a:latin typeface="Calibri" pitchFamily="34" charset="0"/>
              </a:rPr>
              <a:t>Racconigi</a:t>
            </a:r>
            <a:r>
              <a:rPr lang="tr-TR" b="1" dirty="0">
                <a:solidFill>
                  <a:schemeClr val="accent1"/>
                </a:solidFill>
                <a:latin typeface="Calibri" pitchFamily="34" charset="0"/>
              </a:rPr>
              <a:t> Antlaşmasını </a:t>
            </a:r>
            <a:r>
              <a:rPr lang="tr-TR" dirty="0">
                <a:latin typeface="Calibri" pitchFamily="34" charset="0"/>
              </a:rPr>
              <a:t>imzalamış ve Akdeniz’deki çıkarları dengelemiştir. </a:t>
            </a:r>
          </a:p>
          <a:p>
            <a:pPr marL="228600" indent="-228600" algn="just">
              <a:lnSpc>
                <a:spcPct val="90000"/>
              </a:lnSpc>
              <a:spcBef>
                <a:spcPts val="1000"/>
              </a:spcBef>
              <a:buFont typeface="Arial" charset="0"/>
              <a:buChar char="•"/>
            </a:pPr>
            <a:r>
              <a:rPr lang="tr-TR" dirty="0">
                <a:latin typeface="Calibri" pitchFamily="34" charset="0"/>
              </a:rPr>
              <a:t>28 Eylül 1911’de Osmanlı Devleti’ne bir nota vererek </a:t>
            </a:r>
            <a:r>
              <a:rPr lang="tr-TR" dirty="0">
                <a:solidFill>
                  <a:srgbClr val="FF0000"/>
                </a:solidFill>
                <a:latin typeface="Calibri" pitchFamily="34" charset="0"/>
              </a:rPr>
              <a:t>Osmanlı idaresi altında uygarlıktan uzak kalan ve buradaki İtalyanlara kötü davranıldığı gerekçesiyle Trablusgarp’ın </a:t>
            </a:r>
            <a:r>
              <a:rPr lang="tr-TR" dirty="0">
                <a:latin typeface="Calibri" pitchFamily="34" charset="0"/>
              </a:rPr>
              <a:t>24 saat içinde boşaltılmasını ve İtalya’ya terk edilmesini istedi. Osmanlı Devleti bu durumu kabul etmedi. </a:t>
            </a:r>
            <a:r>
              <a:rPr lang="tr-TR" u="sng" dirty="0">
                <a:latin typeface="Calibri" pitchFamily="34" charset="0"/>
              </a:rPr>
              <a:t>Ancak kısa zamanda yapabileceği tek şey İngiltere ve Fransa’ya aracılık yapmaları için başvurmak oldu</a:t>
            </a:r>
            <a:r>
              <a:rPr lang="tr-TR" dirty="0">
                <a:latin typeface="Calibri" pitchFamily="34" charset="0"/>
              </a:rPr>
              <a:t>. Ancak alınan cevap tatmin edici değildi. Gelen cevaplarda: hastalığa tedbir olacak bir ilaç yoktur mealindeydi.</a:t>
            </a:r>
          </a:p>
          <a:p>
            <a:pPr marL="228600" indent="-228600" algn="just">
              <a:lnSpc>
                <a:spcPct val="90000"/>
              </a:lnSpc>
              <a:spcBef>
                <a:spcPts val="1000"/>
              </a:spcBef>
              <a:buFont typeface="Arial" charset="0"/>
              <a:buChar char="•"/>
            </a:pPr>
            <a:r>
              <a:rPr lang="tr-TR" dirty="0">
                <a:latin typeface="Calibri" pitchFamily="34" charset="0"/>
              </a:rPr>
              <a:t>Yine de Osmanlı Devleti ültimatomu kabul etmedi ve İtalya ültimatomun cevabını beklemeden savaş ilan ederek Trablusgarp’a asker çıkardı. (29 Eylül 1911).</a:t>
            </a:r>
          </a:p>
          <a:p>
            <a:pPr marL="228600" indent="-228600" algn="just">
              <a:lnSpc>
                <a:spcPct val="90000"/>
              </a:lnSpc>
              <a:spcBef>
                <a:spcPts val="1000"/>
              </a:spcBef>
              <a:buFont typeface="Arial" charset="0"/>
              <a:buChar char="•"/>
            </a:pPr>
            <a:r>
              <a:rPr lang="tr-TR" dirty="0">
                <a:latin typeface="Calibri" pitchFamily="34" charset="0"/>
              </a:rPr>
              <a:t>İngiltere ve Fransa işgale ses çıkarmadılar. Çünkü İtalya’nın işgali ile Almanlar bölgeden uzak tutulacak; aynı zamanda İngiltere ve Fransa’nın bulunduğu Kuzey Afrika’da İtalya’nın varlığı bir denge unsuru oluşturacaktı.</a:t>
            </a:r>
          </a:p>
          <a:p>
            <a:pPr marL="228600" indent="-228600" algn="just">
              <a:lnSpc>
                <a:spcPct val="90000"/>
              </a:lnSpc>
              <a:spcBef>
                <a:spcPts val="1000"/>
              </a:spcBef>
              <a:buFont typeface="Arial" charset="0"/>
              <a:buChar char="•"/>
            </a:pPr>
            <a:r>
              <a:rPr lang="tr-TR" sz="2200" b="1" dirty="0">
                <a:latin typeface="Calibri" pitchFamily="34" charset="0"/>
              </a:rPr>
              <a:t>Almanya ise İtalya’nın içinde bulunduğu İttifak bloğundan ayrılıp İngiltere ve Fransa tarafına geçebileceği düşüncesiyle işgale tarafsız kaldı.</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txBox="1">
            <a:spLocks/>
          </p:cNvSpPr>
          <p:nvPr/>
        </p:nvSpPr>
        <p:spPr bwMode="auto">
          <a:xfrm>
            <a:off x="7" y="182565"/>
            <a:ext cx="6234113" cy="6675437"/>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200" dirty="0">
                <a:latin typeface="Calibri" pitchFamily="34" charset="0"/>
              </a:rPr>
              <a:t>Osmanlı Genelkurmayı’nda bir toplantı yapıldı.  Toplantı sonunda: </a:t>
            </a:r>
            <a:r>
              <a:rPr lang="tr-TR" sz="2200" dirty="0" err="1">
                <a:latin typeface="Calibri" pitchFamily="34" charset="0"/>
              </a:rPr>
              <a:t>Bnb</a:t>
            </a:r>
            <a:r>
              <a:rPr lang="tr-TR" sz="2200" dirty="0">
                <a:latin typeface="Calibri" pitchFamily="34" charset="0"/>
              </a:rPr>
              <a:t> Enver, Yzb. Mustafa Kemal, Yzb. Nuri Conker, Fuat Bulca, Ali Fethi, Halil Bey gibi genç ve vatansever Osmanlı subaylarının kılık ve kimlik değiştirerek Trablusgarp’a geçmeleri kararlaştırıldı.</a:t>
            </a:r>
          </a:p>
          <a:p>
            <a:pPr marL="342900" indent="-342900" algn="just">
              <a:lnSpc>
                <a:spcPct val="90000"/>
              </a:lnSpc>
              <a:buFont typeface="Arial" charset="0"/>
              <a:buChar char="•"/>
            </a:pPr>
            <a:endParaRPr lang="tr-TR" sz="2200" dirty="0">
              <a:latin typeface="Calibri" pitchFamily="34" charset="0"/>
            </a:endParaRPr>
          </a:p>
          <a:p>
            <a:pPr marL="342900" indent="-342900" algn="just">
              <a:lnSpc>
                <a:spcPct val="90000"/>
              </a:lnSpc>
              <a:buFont typeface="Arial" charset="0"/>
              <a:buChar char="•"/>
            </a:pPr>
            <a:r>
              <a:rPr lang="tr-TR" sz="2200" dirty="0">
                <a:latin typeface="Calibri" pitchFamily="34" charset="0"/>
              </a:rPr>
              <a:t>Enver Bey Halıcı tüccarı Hamdi sahte kimliği ile,  Mustafa Kemal Gazeteci Mustafa Şerif Bey kimliği ile bölgeye ulaşıp aşiret gençlerini örgütledi.</a:t>
            </a:r>
            <a:endParaRPr lang="en-US" sz="2200" dirty="0">
              <a:latin typeface="Calibri" pitchFamily="34" charset="0"/>
            </a:endParaRPr>
          </a:p>
        </p:txBody>
      </p:sp>
      <p:pic>
        <p:nvPicPr>
          <p:cNvPr id="20483" name="Picture 4" descr="db_rome151"/>
          <p:cNvPicPr>
            <a:picLocks noChangeAspect="1" noChangeArrowheads="1"/>
          </p:cNvPicPr>
          <p:nvPr/>
        </p:nvPicPr>
        <p:blipFill>
          <a:blip r:embed="rId3" cstate="print"/>
          <a:srcRect/>
          <a:stretch>
            <a:fillRect/>
          </a:stretch>
        </p:blipFill>
        <p:spPr bwMode="auto">
          <a:xfrm>
            <a:off x="6286503" y="30"/>
            <a:ext cx="5905500" cy="6500813"/>
          </a:xfrm>
          <a:prstGeom prst="rect">
            <a:avLst/>
          </a:prstGeom>
          <a:noFill/>
          <a:ln w="9525">
            <a:noFill/>
            <a:miter lim="800000"/>
            <a:headEnd/>
            <a:tailEnd/>
          </a:ln>
        </p:spPr>
      </p:pic>
      <p:sp>
        <p:nvSpPr>
          <p:cNvPr id="9" name="Rectangle 8"/>
          <p:cNvSpPr>
            <a:spLocks noChangeArrowheads="1"/>
          </p:cNvSpPr>
          <p:nvPr/>
        </p:nvSpPr>
        <p:spPr bwMode="auto">
          <a:xfrm>
            <a:off x="8461377" y="2025680"/>
            <a:ext cx="3241675" cy="714375"/>
          </a:xfrm>
          <a:prstGeom prst="rect">
            <a:avLst/>
          </a:prstGeom>
          <a:solidFill>
            <a:srgbClr val="FFFF00"/>
          </a:solidFill>
          <a:ln w="9525">
            <a:noFill/>
            <a:miter lim="800000"/>
            <a:headEnd/>
            <a:tailEnd/>
          </a:ln>
          <a:effectLst/>
        </p:spPr>
        <p:txBody>
          <a:bodyPr anchor="ctr" anchorCtr="1"/>
          <a:lstStyle/>
          <a:p>
            <a:pPr algn="ctr" fontAlgn="auto">
              <a:spcBef>
                <a:spcPts val="0"/>
              </a:spcBef>
              <a:spcAft>
                <a:spcPts val="0"/>
              </a:spcAft>
              <a:defRPr/>
            </a:pPr>
            <a:r>
              <a:rPr lang="tr-TR" dirty="0">
                <a:solidFill>
                  <a:srgbClr val="FF0000"/>
                </a:solidFill>
                <a:effectLst>
                  <a:outerShdw blurRad="38100" dist="38100" dir="2700000" algn="tl">
                    <a:srgbClr val="000000"/>
                  </a:outerShdw>
                </a:effectLst>
                <a:latin typeface="+mn-lt"/>
                <a:cs typeface="+mn-cs"/>
              </a:rPr>
              <a:t>OSMANLI İMPARATORLUĞU</a:t>
            </a:r>
          </a:p>
        </p:txBody>
      </p:sp>
      <p:sp>
        <p:nvSpPr>
          <p:cNvPr id="11" name="Rectangle 7"/>
          <p:cNvSpPr>
            <a:spLocks noChangeArrowheads="1"/>
          </p:cNvSpPr>
          <p:nvPr/>
        </p:nvSpPr>
        <p:spPr bwMode="auto">
          <a:xfrm>
            <a:off x="8640782" y="4905375"/>
            <a:ext cx="1530351" cy="577850"/>
          </a:xfrm>
          <a:prstGeom prst="rect">
            <a:avLst/>
          </a:prstGeom>
          <a:solidFill>
            <a:srgbClr val="FFFF00"/>
          </a:solidFill>
          <a:ln w="9525">
            <a:noFill/>
            <a:miter lim="800000"/>
            <a:headEnd/>
            <a:tailEnd/>
          </a:ln>
          <a:effectLst/>
        </p:spPr>
        <p:txBody>
          <a:bodyPr anchor="ctr" anchorCtr="1"/>
          <a:lstStyle/>
          <a:p>
            <a:pPr algn="ctr" fontAlgn="auto">
              <a:spcBef>
                <a:spcPts val="0"/>
              </a:spcBef>
              <a:spcAft>
                <a:spcPts val="0"/>
              </a:spcAft>
              <a:defRPr/>
            </a:pPr>
            <a:r>
              <a:rPr lang="tr-TR" sz="3200" dirty="0">
                <a:solidFill>
                  <a:srgbClr val="FF0000"/>
                </a:solidFill>
                <a:effectLst>
                  <a:outerShdw blurRad="38100" dist="38100" dir="2700000" algn="tl">
                    <a:srgbClr val="000000"/>
                  </a:outerShdw>
                </a:effectLst>
                <a:latin typeface="+mn-lt"/>
                <a:cs typeface="+mn-cs"/>
              </a:rPr>
              <a:t>MISIR</a:t>
            </a:r>
          </a:p>
        </p:txBody>
      </p:sp>
      <p:sp>
        <p:nvSpPr>
          <p:cNvPr id="20486" name="Line 9"/>
          <p:cNvSpPr>
            <a:spLocks noChangeShapeType="1"/>
          </p:cNvSpPr>
          <p:nvPr/>
        </p:nvSpPr>
        <p:spPr bwMode="auto">
          <a:xfrm>
            <a:off x="7002464" y="1803400"/>
            <a:ext cx="46037" cy="2262188"/>
          </a:xfrm>
          <a:prstGeom prst="line">
            <a:avLst/>
          </a:prstGeom>
          <a:noFill/>
          <a:ln w="76200">
            <a:solidFill>
              <a:srgbClr val="FF0000"/>
            </a:solidFill>
            <a:round/>
            <a:headEnd/>
            <a:tailEnd type="triangle" w="med" len="med"/>
          </a:ln>
        </p:spPr>
        <p:txBody>
          <a:bodyPr/>
          <a:lstStyle/>
          <a:p>
            <a:endParaRPr lang="tr-TR"/>
          </a:p>
        </p:txBody>
      </p:sp>
      <p:sp>
        <p:nvSpPr>
          <p:cNvPr id="20487" name="Line 9"/>
          <p:cNvSpPr>
            <a:spLocks noChangeShapeType="1"/>
          </p:cNvSpPr>
          <p:nvPr/>
        </p:nvSpPr>
        <p:spPr bwMode="auto">
          <a:xfrm flipV="1">
            <a:off x="7427933" y="3060700"/>
            <a:ext cx="1360487" cy="1290638"/>
          </a:xfrm>
          <a:prstGeom prst="line">
            <a:avLst/>
          </a:prstGeom>
          <a:noFill/>
          <a:ln w="76200">
            <a:solidFill>
              <a:srgbClr val="FF0000"/>
            </a:solidFill>
            <a:round/>
            <a:headEnd/>
            <a:tailEnd type="triangle" w="med" len="med"/>
          </a:ln>
        </p:spPr>
        <p:txBody>
          <a:bodyPr/>
          <a:lstStyle/>
          <a:p>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150620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pic>
        <p:nvPicPr>
          <p:cNvPr id="22530" name="Picture 2" descr="D:\TARİHİ RESİMLER\ATATÜRK RESİMLERİ\10L.jpg"/>
          <p:cNvPicPr>
            <a:picLocks noChangeAspect="1" noChangeArrowheads="1"/>
          </p:cNvPicPr>
          <p:nvPr/>
        </p:nvPicPr>
        <p:blipFill>
          <a:blip r:embed="rId2" cstate="print"/>
          <a:srcRect/>
          <a:stretch>
            <a:fillRect/>
          </a:stretch>
        </p:blipFill>
        <p:spPr bwMode="auto">
          <a:xfrm>
            <a:off x="6515103" y="0"/>
            <a:ext cx="5676900" cy="4319588"/>
          </a:xfrm>
          <a:prstGeom prst="rect">
            <a:avLst/>
          </a:prstGeom>
          <a:noFill/>
          <a:ln w="9525">
            <a:noFill/>
            <a:miter lim="800000"/>
            <a:headEnd/>
            <a:tailEnd/>
          </a:ln>
        </p:spPr>
      </p:pic>
      <p:sp>
        <p:nvSpPr>
          <p:cNvPr id="22531" name="Metin kutusu 1"/>
          <p:cNvSpPr txBox="1">
            <a:spLocks noChangeArrowheads="1"/>
          </p:cNvSpPr>
          <p:nvPr/>
        </p:nvSpPr>
        <p:spPr bwMode="auto">
          <a:xfrm>
            <a:off x="98425" y="195263"/>
            <a:ext cx="6315075" cy="1785104"/>
          </a:xfrm>
          <a:prstGeom prst="rect">
            <a:avLst/>
          </a:prstGeom>
          <a:noFill/>
          <a:ln w="9525">
            <a:noFill/>
            <a:miter lim="800000"/>
            <a:headEnd/>
            <a:tailEnd/>
          </a:ln>
        </p:spPr>
        <p:txBody>
          <a:bodyPr>
            <a:spAutoFit/>
          </a:bodyPr>
          <a:lstStyle/>
          <a:p>
            <a:pPr marL="342900" indent="-342900" algn="just">
              <a:buFont typeface="Arial" charset="0"/>
              <a:buChar char="•"/>
            </a:pPr>
            <a:r>
              <a:rPr lang="tr-TR" sz="2200" dirty="0">
                <a:latin typeface="Calibri" pitchFamily="34" charset="0"/>
              </a:rPr>
              <a:t>Enver Bey Trablus ve Bingazi’de, Mustafa Kemal ise Derne ve </a:t>
            </a:r>
            <a:r>
              <a:rPr lang="tr-TR" sz="2200" dirty="0" err="1">
                <a:latin typeface="Calibri" pitchFamily="34" charset="0"/>
              </a:rPr>
              <a:t>Tobruk’ta</a:t>
            </a:r>
            <a:r>
              <a:rPr lang="tr-TR" sz="2200" dirty="0">
                <a:latin typeface="Calibri" pitchFamily="34" charset="0"/>
              </a:rPr>
              <a:t>, Şeyh Ahmet </a:t>
            </a:r>
            <a:r>
              <a:rPr lang="tr-TR" sz="2200" dirty="0" err="1">
                <a:latin typeface="Calibri" pitchFamily="34" charset="0"/>
              </a:rPr>
              <a:t>Sunusî</a:t>
            </a:r>
            <a:r>
              <a:rPr lang="tr-TR" sz="2200" dirty="0">
                <a:latin typeface="Calibri" pitchFamily="34" charset="0"/>
              </a:rPr>
              <a:t> idaresindeki Berberileri örgütleyerek başarılı mücadeleler verdiler. </a:t>
            </a:r>
          </a:p>
          <a:p>
            <a:pPr marL="342900" indent="-342900" algn="just">
              <a:buFont typeface="Arial" charset="0"/>
              <a:buChar char="•"/>
            </a:pPr>
            <a:endParaRPr lang="tr-TR" sz="2200"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txBox="1">
            <a:spLocks/>
          </p:cNvSpPr>
          <p:nvPr/>
        </p:nvSpPr>
        <p:spPr bwMode="auto">
          <a:xfrm>
            <a:off x="0" y="195293"/>
            <a:ext cx="11760200" cy="6142037"/>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200" b="1" dirty="0">
                <a:latin typeface="Calibri" pitchFamily="34" charset="0"/>
              </a:rPr>
              <a:t>Osmanlı subaylarının başarısı üzerine İtalya, Osmanlı Devleti’nin donanma gücünden istifade etmemesi için 12 Adalar işgal etmekle birlikte Çanakkale Boğazı’nı da abluka altına aldı. </a:t>
            </a:r>
          </a:p>
          <a:p>
            <a:pPr marL="342900" indent="-342900" algn="just">
              <a:lnSpc>
                <a:spcPct val="90000"/>
              </a:lnSpc>
              <a:buFont typeface="Arial" charset="0"/>
              <a:buChar char="•"/>
            </a:pPr>
            <a:r>
              <a:rPr lang="tr-TR" sz="2200" dirty="0">
                <a:latin typeface="Calibri" pitchFamily="34" charset="0"/>
              </a:rPr>
              <a:t>Ancak genç subayların örgütlediği Berberilere karşı ağır kayıplar verdi. İtalya bunun üzerine Balkanlardaki ulusçuluk hareketlerini daha kışkırttı. Karadağ ve Arnavutluk’a silah yardımı yapan İtalya </a:t>
            </a:r>
            <a:r>
              <a:rPr lang="tr-TR" sz="2200" b="1" dirty="0">
                <a:latin typeface="Calibri" pitchFamily="34" charset="0"/>
              </a:rPr>
              <a:t>Balkan Savaşları</a:t>
            </a:r>
            <a:r>
              <a:rPr lang="tr-TR" sz="2200" dirty="0">
                <a:latin typeface="Calibri" pitchFamily="34" charset="0"/>
              </a:rPr>
              <a:t>nın çıkışında dolaylı olsa da rol oynamıştır.</a:t>
            </a:r>
          </a:p>
          <a:p>
            <a:pPr marL="342900" indent="-342900" algn="just">
              <a:lnSpc>
                <a:spcPct val="90000"/>
              </a:lnSpc>
              <a:buFont typeface="Arial" charset="0"/>
              <a:buChar char="•"/>
            </a:pPr>
            <a:endParaRPr lang="tr-TR" sz="2200" dirty="0">
              <a:latin typeface="Calibri" pitchFamily="34" charset="0"/>
            </a:endParaRPr>
          </a:p>
          <a:p>
            <a:pPr marL="342900" indent="-342900" algn="just">
              <a:lnSpc>
                <a:spcPct val="90000"/>
              </a:lnSpc>
              <a:buFont typeface="Arial" charset="0"/>
              <a:buChar char="•"/>
            </a:pPr>
            <a:r>
              <a:rPr lang="tr-TR" sz="2200" dirty="0">
                <a:latin typeface="Calibri" pitchFamily="34" charset="0"/>
              </a:rPr>
              <a:t>Bu nedenle ve  de 7 Ekim 1912’de Balkan Savaşlarının başlaması üzerine İtalya ve Osmanlı Devleti arasında </a:t>
            </a:r>
            <a:r>
              <a:rPr lang="tr-TR" sz="2200" b="1" dirty="0" err="1">
                <a:solidFill>
                  <a:schemeClr val="accent1"/>
                </a:solidFill>
                <a:latin typeface="Calibri" pitchFamily="34" charset="0"/>
              </a:rPr>
              <a:t>Uşi</a:t>
            </a:r>
            <a:r>
              <a:rPr lang="tr-TR" sz="2200" b="1" dirty="0">
                <a:solidFill>
                  <a:schemeClr val="accent1"/>
                </a:solidFill>
                <a:latin typeface="Calibri" pitchFamily="34" charset="0"/>
              </a:rPr>
              <a:t> Antlaşması i</a:t>
            </a:r>
            <a:r>
              <a:rPr lang="tr-TR" sz="2200" dirty="0">
                <a:latin typeface="Calibri" pitchFamily="34" charset="0"/>
              </a:rPr>
              <a:t>mzalandı. (18 Ekim 1912)</a:t>
            </a:r>
          </a:p>
          <a:p>
            <a:pPr marL="342900" indent="-342900" algn="just">
              <a:lnSpc>
                <a:spcPct val="90000"/>
              </a:lnSpc>
              <a:buFont typeface="Arial" charset="0"/>
              <a:buChar char="•"/>
            </a:pPr>
            <a:endParaRPr lang="tr-TR" sz="2200" dirty="0">
              <a:latin typeface="Calibri" pitchFamily="34" charset="0"/>
            </a:endParaRPr>
          </a:p>
          <a:p>
            <a:pPr marL="342900" indent="-342900" algn="just">
              <a:lnSpc>
                <a:spcPct val="90000"/>
              </a:lnSpc>
              <a:buFont typeface="Arial" charset="0"/>
              <a:buChar char="•"/>
            </a:pPr>
            <a:r>
              <a:rPr lang="tr-TR" sz="2200" dirty="0">
                <a:latin typeface="Calibri" pitchFamily="34" charset="0"/>
              </a:rPr>
              <a:t>Bu antlaşma ile Trablusgarp kesin, 12 Adalar ise geçici olarak İtalya’ya bırakmaktaydı.  </a:t>
            </a:r>
            <a:r>
              <a:rPr lang="tr-TR" sz="2200" b="1" dirty="0">
                <a:latin typeface="Calibri" pitchFamily="34" charset="0"/>
              </a:rPr>
              <a:t>12 Adaların İtalya’ya geçici olarak bırakılmasının temel nedeni bu adaların Yunanistan tarafından işgal edileceğinden korkulması idi.</a:t>
            </a:r>
          </a:p>
          <a:p>
            <a:pPr marL="342900" indent="-342900" algn="just">
              <a:lnSpc>
                <a:spcPct val="90000"/>
              </a:lnSpc>
              <a:buFont typeface="Arial" charset="0"/>
              <a:buChar char="•"/>
            </a:pPr>
            <a:r>
              <a:rPr lang="tr-TR" sz="2200" dirty="0">
                <a:latin typeface="Calibri" pitchFamily="34" charset="0"/>
              </a:rPr>
              <a:t>Trablusgarp’taki Türk  kuvvetleri antlaşmanın imzalandığını 20 Ekim’de öğrendi. Fakat Balkan savaşlarının başlaması dolayısıyla subaylar geri dönmek zorunda kaldılar.</a:t>
            </a:r>
            <a:endParaRPr lang="en-US" sz="2200" dirty="0">
              <a:latin typeface="Calibri" pitchFamily="34" charset="0"/>
            </a:endParaRPr>
          </a:p>
        </p:txBody>
      </p:sp>
      <p:sp>
        <p:nvSpPr>
          <p:cNvPr id="23554" name="Content Placeholder 2"/>
          <p:cNvSpPr txBox="1">
            <a:spLocks/>
          </p:cNvSpPr>
          <p:nvPr/>
        </p:nvSpPr>
        <p:spPr bwMode="auto">
          <a:xfrm>
            <a:off x="-1161046" y="6347585"/>
            <a:ext cx="7607300"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Content Placeholder 2"/>
          <p:cNvSpPr txBox="1">
            <a:spLocks/>
          </p:cNvSpPr>
          <p:nvPr/>
        </p:nvSpPr>
        <p:spPr bwMode="auto">
          <a:xfrm>
            <a:off x="3927477" y="69850"/>
            <a:ext cx="3879851" cy="6350000"/>
          </a:xfrm>
          <a:prstGeom prst="rect">
            <a:avLst/>
          </a:prstGeom>
          <a:noFill/>
          <a:ln w="9525">
            <a:noFill/>
            <a:miter lim="800000"/>
            <a:headEnd/>
            <a:tailEnd/>
          </a:ln>
        </p:spPr>
        <p:txBody>
          <a:bodyPr/>
          <a:lstStyle/>
          <a:p>
            <a:pPr marL="228600" indent="-228600">
              <a:lnSpc>
                <a:spcPct val="90000"/>
              </a:lnSpc>
              <a:spcBef>
                <a:spcPts val="1000"/>
              </a:spcBef>
              <a:buFont typeface="Arial" charset="0"/>
              <a:buChar char="•"/>
            </a:pPr>
            <a:r>
              <a:rPr lang="tr-TR" sz="2200">
                <a:latin typeface="Calibri" pitchFamily="34" charset="0"/>
              </a:rPr>
              <a:t>1802-1908 arası dönemde Rusya’nın </a:t>
            </a:r>
            <a:r>
              <a:rPr lang="tr-TR" sz="2200">
                <a:solidFill>
                  <a:schemeClr val="accent1"/>
                </a:solidFill>
                <a:latin typeface="Calibri" pitchFamily="34" charset="0"/>
              </a:rPr>
              <a:t>Panislavizm</a:t>
            </a:r>
            <a:r>
              <a:rPr lang="tr-TR" sz="2200">
                <a:latin typeface="Calibri" pitchFamily="34" charset="0"/>
              </a:rPr>
              <a:t> politikası sonucunda özellikle </a:t>
            </a:r>
            <a:r>
              <a:rPr lang="tr-TR" sz="2200">
                <a:solidFill>
                  <a:schemeClr val="accent1"/>
                </a:solidFill>
                <a:latin typeface="Calibri" pitchFamily="34" charset="0"/>
              </a:rPr>
              <a:t>1878 Berlin Antlaşması </a:t>
            </a:r>
            <a:r>
              <a:rPr lang="tr-TR" sz="2200">
                <a:latin typeface="Calibri" pitchFamily="34" charset="0"/>
              </a:rPr>
              <a:t>ile bağımsızlıklarını kazanan Balkan uluslarının topraklarını genişletme isteği.</a:t>
            </a:r>
          </a:p>
          <a:p>
            <a:pPr marL="228600" indent="-228600">
              <a:lnSpc>
                <a:spcPct val="90000"/>
              </a:lnSpc>
              <a:spcBef>
                <a:spcPts val="1000"/>
              </a:spcBef>
              <a:buFont typeface="Arial" charset="0"/>
              <a:buChar char="•"/>
            </a:pPr>
            <a:endParaRPr lang="tr-TR" sz="2200">
              <a:latin typeface="Calibri" pitchFamily="34" charset="0"/>
            </a:endParaRPr>
          </a:p>
          <a:p>
            <a:pPr marL="228600" indent="-228600">
              <a:lnSpc>
                <a:spcPct val="90000"/>
              </a:lnSpc>
              <a:spcBef>
                <a:spcPts val="1000"/>
              </a:spcBef>
              <a:buFont typeface="Arial" charset="0"/>
              <a:buChar char="•"/>
            </a:pPr>
            <a:r>
              <a:rPr lang="tr-TR" sz="2200" b="1">
                <a:solidFill>
                  <a:schemeClr val="accent1"/>
                </a:solidFill>
                <a:latin typeface="Calibri" pitchFamily="34" charset="0"/>
              </a:rPr>
              <a:t>1908 Reval Görüşmeleri </a:t>
            </a:r>
            <a:r>
              <a:rPr lang="tr-TR" sz="2200">
                <a:latin typeface="Calibri" pitchFamily="34" charset="0"/>
              </a:rPr>
              <a:t>ile İngiltere ve Rusya’nın Balkanlardaki ve Akdeniz’deki çıkarlarını dengelemeleri</a:t>
            </a:r>
          </a:p>
          <a:p>
            <a:pPr marL="228600" indent="-228600">
              <a:lnSpc>
                <a:spcPct val="90000"/>
              </a:lnSpc>
              <a:spcBef>
                <a:spcPts val="1000"/>
              </a:spcBef>
              <a:buFont typeface="Arial" charset="0"/>
              <a:buChar char="•"/>
            </a:pPr>
            <a:endParaRPr lang="tr-TR" sz="2200">
              <a:latin typeface="Calibri" pitchFamily="34" charset="0"/>
            </a:endParaRPr>
          </a:p>
          <a:p>
            <a:pPr marL="228600" indent="-228600">
              <a:lnSpc>
                <a:spcPct val="90000"/>
              </a:lnSpc>
              <a:spcBef>
                <a:spcPts val="1000"/>
              </a:spcBef>
              <a:buFont typeface="Arial" charset="0"/>
              <a:buChar char="•"/>
            </a:pPr>
            <a:r>
              <a:rPr lang="tr-TR" sz="2200">
                <a:latin typeface="Calibri" pitchFamily="34" charset="0"/>
              </a:rPr>
              <a:t>1908 sonrasında Çarlık Rusya’nın Balkan devletlerini </a:t>
            </a:r>
            <a:r>
              <a:rPr lang="tr-TR" sz="2200" b="1">
                <a:solidFill>
                  <a:schemeClr val="accent1"/>
                </a:solidFill>
                <a:latin typeface="Calibri" pitchFamily="34" charset="0"/>
              </a:rPr>
              <a:t>Osmanlı’ya karşı örgütlemesi ve 1912’de Bulgaristan’ın liderliğinde «Balkan İttifakı»nın </a:t>
            </a:r>
            <a:r>
              <a:rPr lang="tr-TR" sz="2200">
                <a:latin typeface="Calibri" pitchFamily="34" charset="0"/>
              </a:rPr>
              <a:t>kurulması</a:t>
            </a:r>
          </a:p>
        </p:txBody>
      </p:sp>
      <p:sp>
        <p:nvSpPr>
          <p:cNvPr id="8" name="Dikdörtgen 3"/>
          <p:cNvSpPr/>
          <p:nvPr/>
        </p:nvSpPr>
        <p:spPr>
          <a:xfrm>
            <a:off x="0" y="0"/>
            <a:ext cx="3854451" cy="6419850"/>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dirty="0"/>
          </a:p>
        </p:txBody>
      </p:sp>
      <p:sp>
        <p:nvSpPr>
          <p:cNvPr id="24579" name="Metin kutusu 1"/>
          <p:cNvSpPr txBox="1">
            <a:spLocks noChangeArrowheads="1"/>
          </p:cNvSpPr>
          <p:nvPr/>
        </p:nvSpPr>
        <p:spPr bwMode="auto">
          <a:xfrm>
            <a:off x="14291" y="425451"/>
            <a:ext cx="3898900" cy="1446550"/>
          </a:xfrm>
          <a:prstGeom prst="rect">
            <a:avLst/>
          </a:prstGeom>
          <a:noFill/>
          <a:ln w="9525">
            <a:noFill/>
            <a:miter lim="800000"/>
            <a:headEnd/>
            <a:tailEnd/>
          </a:ln>
        </p:spPr>
        <p:txBody>
          <a:bodyPr>
            <a:spAutoFit/>
          </a:bodyPr>
          <a:lstStyle/>
          <a:p>
            <a:pPr algn="ctr"/>
            <a:r>
              <a:rPr lang="tr-TR" sz="4400">
                <a:solidFill>
                  <a:schemeClr val="bg1"/>
                </a:solidFill>
                <a:latin typeface="Calibri" pitchFamily="34" charset="0"/>
              </a:rPr>
              <a:t>Balkan Savaşları</a:t>
            </a:r>
          </a:p>
          <a:p>
            <a:pPr algn="ctr"/>
            <a:r>
              <a:rPr lang="tr-TR" sz="4400">
                <a:solidFill>
                  <a:schemeClr val="bg1"/>
                </a:solidFill>
                <a:latin typeface="Calibri" pitchFamily="34" charset="0"/>
              </a:rPr>
              <a:t>1912-1913</a:t>
            </a:r>
          </a:p>
        </p:txBody>
      </p:sp>
      <p:pic>
        <p:nvPicPr>
          <p:cNvPr id="11" name="Picture 15" descr="berlin anş"/>
          <p:cNvPicPr>
            <a:picLocks noChangeAspect="1" noChangeArrowheads="1"/>
          </p:cNvPicPr>
          <p:nvPr/>
        </p:nvPicPr>
        <p:blipFill>
          <a:blip r:embed="rId2" cstate="print"/>
          <a:srcRect t="2011"/>
          <a:stretch>
            <a:fillRect/>
          </a:stretch>
        </p:blipFill>
        <p:spPr bwMode="auto">
          <a:xfrm>
            <a:off x="7821633" y="69850"/>
            <a:ext cx="4351337" cy="6076950"/>
          </a:xfrm>
          <a:prstGeom prst="rect">
            <a:avLst/>
          </a:prstGeom>
          <a:noFill/>
          <a:ln w="9525">
            <a:solidFill>
              <a:schemeClr val="bg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1868</TotalTime>
  <Words>2250</Words>
  <Application>Microsoft Office PowerPoint</Application>
  <PresentationFormat>Widescreen</PresentationFormat>
  <Paragraphs>243</Paragraphs>
  <Slides>26</Slides>
  <Notes>1</Notes>
  <HiddenSlides>0</HiddenSlides>
  <MMClips>0</MMClips>
  <ScaleCrop>false</ScaleCrop>
  <HeadingPairs>
    <vt:vector size="4" baseType="variant">
      <vt:variant>
        <vt:lpstr>Theme</vt:lpstr>
      </vt:variant>
      <vt:variant>
        <vt:i4>7</vt:i4>
      </vt:variant>
      <vt:variant>
        <vt:lpstr>Slide Titles</vt:lpstr>
      </vt:variant>
      <vt:variant>
        <vt:i4>26</vt:i4>
      </vt:variant>
    </vt:vector>
  </HeadingPairs>
  <TitlesOfParts>
    <vt:vector size="33" baseType="lpstr">
      <vt:lpstr>Office Teması</vt:lpstr>
      <vt:lpstr>Ofis Teması</vt:lpstr>
      <vt:lpstr>1_Ofis Teması</vt:lpstr>
      <vt:lpstr>2_Ofis Teması</vt:lpstr>
      <vt:lpstr>3_Ofis Teması</vt:lpstr>
      <vt:lpstr>4_Ofis Teması</vt:lpstr>
      <vt:lpstr>5_Ofis Teması</vt:lpstr>
      <vt:lpstr>Ders Konu Başlıkları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DÜNYA SAVAŞININ NEDENLERİ?</vt:lpstr>
      <vt:lpstr>1.Emperyalizm</vt:lpstr>
      <vt:lpstr> 2.Almanya’nın güvenlik sorunu </vt:lpstr>
      <vt:lpstr> 3.Değişken Güç Dengesi ve Uluslararası  Güvensizlik 1870’lerden sonra, karşılıklı bloklar kurulması. </vt:lpstr>
      <vt:lpstr> 4. Uluslararası Örgütlenmenin Olmaması </vt:lpstr>
      <vt:lpstr>5.Osmanlı mirası üzerinde çatışma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Pau</cp:lastModifiedBy>
  <cp:revision>157</cp:revision>
  <dcterms:created xsi:type="dcterms:W3CDTF">2017-09-26T06:44:30Z</dcterms:created>
  <dcterms:modified xsi:type="dcterms:W3CDTF">2022-05-25T12:57:16Z</dcterms:modified>
</cp:coreProperties>
</file>