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 id="2147483680" r:id="rId3"/>
    <p:sldMasterId id="2147483692" r:id="rId4"/>
    <p:sldMasterId id="2147483704" r:id="rId5"/>
    <p:sldMasterId id="2147483716" r:id="rId6"/>
    <p:sldMasterId id="2147483728" r:id="rId7"/>
  </p:sldMasterIdLst>
  <p:notesMasterIdLst>
    <p:notesMasterId r:id="rId45"/>
  </p:notesMasterIdLst>
  <p:sldIdLst>
    <p:sldId id="287" r:id="rId8"/>
    <p:sldId id="257" r:id="rId9"/>
    <p:sldId id="288" r:id="rId10"/>
    <p:sldId id="303" r:id="rId11"/>
    <p:sldId id="298" r:id="rId12"/>
    <p:sldId id="294" r:id="rId13"/>
    <p:sldId id="297" r:id="rId14"/>
    <p:sldId id="304" r:id="rId15"/>
    <p:sldId id="305" r:id="rId16"/>
    <p:sldId id="306" r:id="rId17"/>
    <p:sldId id="307" r:id="rId18"/>
    <p:sldId id="258" r:id="rId19"/>
    <p:sldId id="259" r:id="rId20"/>
    <p:sldId id="293" r:id="rId21"/>
    <p:sldId id="308" r:id="rId22"/>
    <p:sldId id="260" r:id="rId23"/>
    <p:sldId id="289" r:id="rId24"/>
    <p:sldId id="299" r:id="rId25"/>
    <p:sldId id="301" r:id="rId26"/>
    <p:sldId id="290" r:id="rId27"/>
    <p:sldId id="302" r:id="rId28"/>
    <p:sldId id="291" r:id="rId29"/>
    <p:sldId id="292" r:id="rId30"/>
    <p:sldId id="309" r:id="rId31"/>
    <p:sldId id="278" r:id="rId32"/>
    <p:sldId id="295" r:id="rId33"/>
    <p:sldId id="296" r:id="rId34"/>
    <p:sldId id="310" r:id="rId35"/>
    <p:sldId id="274" r:id="rId36"/>
    <p:sldId id="276" r:id="rId37"/>
    <p:sldId id="311" r:id="rId38"/>
    <p:sldId id="312" r:id="rId39"/>
    <p:sldId id="313" r:id="rId40"/>
    <p:sldId id="284" r:id="rId41"/>
    <p:sldId id="285" r:id="rId42"/>
    <p:sldId id="286" r:id="rId43"/>
    <p:sldId id="314" r:id="rId44"/>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4E530D"/>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32" y="72"/>
      </p:cViewPr>
      <p:guideLst>
        <p:guide orient="horz" pos="2160"/>
        <p:guide pos="3840"/>
      </p:guideLst>
    </p:cSldViewPr>
  </p:slideViewPr>
  <p:notesTextViewPr>
    <p:cViewPr>
      <p:scale>
        <a:sx n="1" d="1"/>
        <a:sy n="1" d="1"/>
      </p:scale>
      <p:origin x="0" y="0"/>
    </p:cViewPr>
  </p:notesTextViewPr>
  <p:notesViewPr>
    <p:cSldViewPr snapToGrid="0">
      <p:cViewPr varScale="1">
        <p:scale>
          <a:sx n="61" d="100"/>
          <a:sy n="61" d="100"/>
        </p:scale>
        <p:origin x="-27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27175E3-4D72-4501-AD6B-930E765DD55C}" type="datetimeFigureOut">
              <a:rPr lang="tr-TR"/>
              <a:pPr>
                <a:defRPr/>
              </a:pPr>
              <a:t>13.10.2019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Tree>
    <p:extLst>
      <p:ext uri="{BB962C8B-B14F-4D97-AF65-F5344CB8AC3E}">
        <p14:creationId xmlns:p14="http://schemas.microsoft.com/office/powerpoint/2010/main" val="246483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ayt Resmi Yer Tutucusu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47106"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0723" name="Slayt Numarası Yer Tutucusu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FCA5AA99-B1D8-4CE0-8C27-EAD81909324C}" type="slidenum">
              <a:rPr lang="tr-TR" sz="1200">
                <a:latin typeface="+mn-lt"/>
              </a:rPr>
              <a:pPr algn="r">
                <a:defRPr/>
              </a:pPr>
              <a:t>34</a:t>
            </a:fld>
            <a:endParaRPr lang="tr-TR"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1" y="170977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9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9"/>
            <a:ext cx="10515600" cy="1325563"/>
          </a:xfrm>
        </p:spPr>
        <p:txBody>
          <a:bodyPr/>
          <a:lstStyle/>
          <a:p>
            <a:r>
              <a:rPr lang="tr-TR"/>
              <a:t>Asıl başlık stili için tıklatın</a:t>
            </a:r>
          </a:p>
        </p:txBody>
      </p:sp>
      <p:sp>
        <p:nvSpPr>
          <p:cNvPr id="3" name="İçerik Yer Tutucusu 2"/>
          <p:cNvSpPr>
            <a:spLocks noGrp="1"/>
          </p:cNvSpPr>
          <p:nvPr>
            <p:ph idx="1"/>
          </p:nvPr>
        </p:nvSpPr>
        <p:spPr>
          <a:xfrm>
            <a:off x="838200" y="1825625"/>
            <a:ext cx="10515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8"/>
            <a:ext cx="103632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801198172"/>
      </p:ext>
    </p:extLst>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52315647"/>
      </p:ext>
    </p:extLst>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33"/>
            <a:ext cx="103632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196983372"/>
      </p:ext>
    </p:extLst>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83831436"/>
      </p:ext>
    </p:extLst>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619338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619338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13.10.2019</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47119559"/>
      </p:ext>
    </p:extLst>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13.10.2019</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584429282"/>
      </p:ext>
    </p:extLst>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13.10.2019</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55498852"/>
      </p:ext>
    </p:extLst>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4766733" y="27308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07585159"/>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740054682"/>
      </p:ext>
    </p:extLst>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51590348"/>
      </p:ext>
    </p:extLst>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71"/>
            <a:ext cx="27432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274671"/>
            <a:ext cx="80264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85196529"/>
      </p:ext>
    </p:extLst>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6"/>
            <a:ext cx="103632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73832736"/>
      </p:ext>
    </p:extLst>
  </p:cSld>
  <p:clrMapOvr>
    <a:masterClrMapping/>
  </p:clrMapOvr>
  <p:transition spd="med">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459260067"/>
      </p:ext>
    </p:extLst>
  </p:cSld>
  <p:clrMapOvr>
    <a:masterClrMapping/>
  </p:clrMapOvr>
  <p:transition spd="med">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31"/>
            <a:ext cx="103632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776679060"/>
      </p:ext>
    </p:extLst>
  </p:cSld>
  <p:clrMapOvr>
    <a:masterClrMapping/>
  </p:clrMapOvr>
  <p:transition spd="med">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20005921"/>
      </p:ext>
    </p:extLst>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619338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619338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13.10.2019</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66820309"/>
      </p:ext>
    </p:extLst>
  </p:cSld>
  <p:clrMapOvr>
    <a:masterClrMapping/>
  </p:clrMapOvr>
  <p:transition spd="med">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13.10.2019</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782202445"/>
      </p:ext>
    </p:extLst>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13.10.2019</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83781344"/>
      </p:ext>
    </p:extLst>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7"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9"/>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3"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4766733" y="27308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37953313"/>
      </p:ext>
    </p:extLst>
  </p:cSld>
  <p:clrMapOvr>
    <a:masterClrMapping/>
  </p:clrMapOvr>
  <p:transition spd="med">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7411366"/>
      </p:ext>
    </p:extLst>
  </p:cSld>
  <p:clrMapOvr>
    <a:masterClrMapping/>
  </p:clrMapOvr>
  <p:transition spd="med">
    <p:split orient="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48421541"/>
      </p:ext>
    </p:extLst>
  </p:cSld>
  <p:clrMapOvr>
    <a:masterClrMapping/>
  </p:clrMapOvr>
  <p:transition spd="med">
    <p:split orient="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9"/>
            <a:ext cx="27432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274669"/>
            <a:ext cx="80264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48971360"/>
      </p:ext>
    </p:extLst>
  </p:cSld>
  <p:clrMapOvr>
    <a:masterClrMapping/>
  </p:clrMapOvr>
  <p:transition spd="med">
    <p:split orient="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2"/>
            <a:ext cx="103632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70599013"/>
      </p:ext>
    </p:extLst>
  </p:cSld>
  <p:clrMapOvr>
    <a:masterClrMapping/>
  </p:clrMapOvr>
  <p:transition spd="med">
    <p:split orient="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16651059"/>
      </p:ext>
    </p:extLst>
  </p:cSld>
  <p:clrMapOvr>
    <a:masterClrMapping/>
  </p:clrMapOvr>
  <p:transition spd="med">
    <p:split orient="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27"/>
            <a:ext cx="103632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178687798"/>
      </p:ext>
    </p:extLst>
  </p:cSld>
  <p:clrMapOvr>
    <a:masterClrMapping/>
  </p:clrMapOvr>
  <p:transition spd="med">
    <p:split orient="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06549618"/>
      </p:ext>
    </p:extLst>
  </p:cSld>
  <p:clrMapOvr>
    <a:masterClrMapping/>
  </p:clrMapOvr>
  <p:transition spd="med">
    <p:split orient="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6193385"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6193385"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13.10.2019</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00430512"/>
      </p:ext>
    </p:extLst>
  </p:cSld>
  <p:clrMapOvr>
    <a:masterClrMapping/>
  </p:clrMapOvr>
  <p:transition spd="med">
    <p:split orient="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13.10.2019</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26346053"/>
      </p:ext>
    </p:extLst>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13.10.2019</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638876979"/>
      </p:ext>
    </p:extLst>
  </p:cSld>
  <p:clrMapOvr>
    <a:masterClrMapping/>
  </p:clrMapOvr>
  <p:transition spd="med">
    <p:split orient="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4766733" y="27307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33793852"/>
      </p:ext>
    </p:extLst>
  </p:cSld>
  <p:clrMapOvr>
    <a:masterClrMapping/>
  </p:clrMapOvr>
  <p:transition spd="med">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536904600"/>
      </p:ext>
    </p:extLst>
  </p:cSld>
  <p:clrMapOvr>
    <a:masterClrMapping/>
  </p:clrMapOvr>
  <p:transition spd="med">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20898519"/>
      </p:ext>
    </p:extLst>
  </p:cSld>
  <p:clrMapOvr>
    <a:masterClrMapping/>
  </p:clrMapOvr>
  <p:transition spd="med">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5"/>
            <a:ext cx="27432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274665"/>
            <a:ext cx="80264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19706211"/>
      </p:ext>
    </p:extLst>
  </p:cSld>
  <p:clrMapOvr>
    <a:masterClrMapping/>
  </p:clrMapOvr>
  <p:transition spd="med">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46"/>
            <a:ext cx="103632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81841595"/>
      </p:ext>
    </p:extLst>
  </p:cSld>
  <p:clrMapOvr>
    <a:masterClrMapping/>
  </p:clrMapOvr>
  <p:transition spd="med">
    <p:split orient="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551820698"/>
      </p:ext>
    </p:extLst>
  </p:cSld>
  <p:clrMapOvr>
    <a:masterClrMapping/>
  </p:clrMapOvr>
  <p:transition spd="med">
    <p:split orient="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21"/>
            <a:ext cx="103632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38464680"/>
      </p:ext>
    </p:extLst>
  </p:cSld>
  <p:clrMapOvr>
    <a:masterClrMapping/>
  </p:clrMapOvr>
  <p:transition spd="med">
    <p:split orient="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11052395"/>
      </p:ext>
    </p:extLst>
  </p:cSld>
  <p:clrMapOvr>
    <a:masterClrMapping/>
  </p:clrMapOvr>
  <p:transition spd="med">
    <p:split orient="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6193381"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6193381"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13.10.2019</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25885048"/>
      </p:ext>
    </p:extLst>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5"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5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13.10.2019</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78173946"/>
      </p:ext>
    </p:extLst>
  </p:cSld>
  <p:clrMapOvr>
    <a:masterClrMapping/>
  </p:clrMapOvr>
  <p:transition spd="med">
    <p:split orient="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13.10.2019</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504445852"/>
      </p:ext>
    </p:extLst>
  </p:cSld>
  <p:clrMapOvr>
    <a:masterClrMapping/>
  </p:clrMapOvr>
  <p:transition spd="med">
    <p:split orient="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4766733" y="27307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04543906"/>
      </p:ext>
    </p:extLst>
  </p:cSld>
  <p:clrMapOvr>
    <a:masterClrMapping/>
  </p:clrMapOvr>
  <p:transition spd="med">
    <p:split orient="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07335956"/>
      </p:ext>
    </p:extLst>
  </p:cSld>
  <p:clrMapOvr>
    <a:masterClrMapping/>
  </p:clrMapOvr>
  <p:transition spd="med">
    <p:split orient="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206646747"/>
      </p:ext>
    </p:extLst>
  </p:cSld>
  <p:clrMapOvr>
    <a:masterClrMapping/>
  </p:clrMapOvr>
  <p:transition spd="med">
    <p:split orient="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59"/>
            <a:ext cx="27432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274659"/>
            <a:ext cx="80264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22224534"/>
      </p:ext>
    </p:extLst>
  </p:cSld>
  <p:clrMapOvr>
    <a:masterClrMapping/>
  </p:clrMapOvr>
  <p:transition spd="med">
    <p:split orient="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36"/>
            <a:ext cx="103632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17938584"/>
      </p:ext>
    </p:extLst>
  </p:cSld>
  <p:clrMapOvr>
    <a:masterClrMapping/>
  </p:clrMapOvr>
  <p:transition spd="med">
    <p:split orient="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8602598"/>
      </p:ext>
    </p:extLst>
  </p:cSld>
  <p:clrMapOvr>
    <a:masterClrMapping/>
  </p:clrMapOvr>
  <p:transition spd="med">
    <p:split orient="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11"/>
            <a:ext cx="103632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15083317"/>
      </p:ext>
    </p:extLst>
  </p:cSld>
  <p:clrMapOvr>
    <a:masterClrMapping/>
  </p:clrMapOvr>
  <p:transition spd="med">
    <p:split orient="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501003707"/>
      </p:ext>
    </p:extLst>
  </p:cSld>
  <p:clrMapOvr>
    <a:masterClrMapping/>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5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13.10.2019</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44270937"/>
      </p:ext>
    </p:extLst>
  </p:cSld>
  <p:clrMapOvr>
    <a:masterClrMapping/>
  </p:clrMapOvr>
  <p:transition spd="med">
    <p:split orient="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13.10.2019</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831026"/>
      </p:ext>
    </p:extLst>
  </p:cSld>
  <p:clrMapOvr>
    <a:masterClrMapping/>
  </p:clrMapOvr>
  <p:transition spd="med">
    <p:split orient="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13.10.2019</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611421104"/>
      </p:ext>
    </p:extLst>
  </p:cSld>
  <p:clrMapOvr>
    <a:masterClrMapping/>
  </p:clrMapOvr>
  <p:transition spd="med">
    <p:split orient="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999874"/>
      </p:ext>
    </p:extLst>
  </p:cSld>
  <p:clrMapOvr>
    <a:masterClrMapping/>
  </p:clrMapOvr>
  <p:transition spd="med">
    <p:split orient="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70113388"/>
      </p:ext>
    </p:extLst>
  </p:cSld>
  <p:clrMapOvr>
    <a:masterClrMapping/>
  </p:clrMapOvr>
  <p:transition spd="med">
    <p:split orient="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58665352"/>
      </p:ext>
    </p:extLst>
  </p:cSld>
  <p:clrMapOvr>
    <a:masterClrMapping/>
  </p:clrMapOvr>
  <p:transition spd="med">
    <p:split orient="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49"/>
            <a:ext cx="27432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274649"/>
            <a:ext cx="80264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69796619"/>
      </p:ext>
    </p:extLst>
  </p:cSld>
  <p:clrMapOvr>
    <a:masterClrMapping/>
  </p:clrMapOvr>
  <p:transition spd="med">
    <p:split orient="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26"/>
            <a:ext cx="103632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57868121"/>
      </p:ext>
    </p:extLst>
  </p:cSld>
  <p:clrMapOvr>
    <a:masterClrMapping/>
  </p:clrMapOvr>
  <p:transition spd="med">
    <p:split orient="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02623946"/>
      </p:ext>
    </p:extLst>
  </p:cSld>
  <p:clrMapOvr>
    <a:masterClrMapping/>
  </p:clrMapOvr>
  <p:transition spd="med">
    <p:split orient="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87276630"/>
      </p:ext>
    </p:extLst>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4"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73336605"/>
      </p:ext>
    </p:extLst>
  </p:cSld>
  <p:clrMapOvr>
    <a:masterClrMapping/>
  </p:clrMapOvr>
  <p:transition spd="med">
    <p:split orient="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13.10.2019</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524967968"/>
      </p:ext>
    </p:extLst>
  </p:cSld>
  <p:clrMapOvr>
    <a:masterClrMapping/>
  </p:clrMapOvr>
  <p:transition spd="med">
    <p:split orient="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13.10.2019</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892134372"/>
      </p:ext>
    </p:extLst>
  </p:cSld>
  <p:clrMapOvr>
    <a:masterClrMapping/>
  </p:clrMapOvr>
  <p:transition spd="med">
    <p:split orient="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13.10.2019</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02245352"/>
      </p:ext>
    </p:extLst>
  </p:cSld>
  <p:clrMapOvr>
    <a:masterClrMapping/>
  </p:clrMapOvr>
  <p:transition spd="med">
    <p:split orient="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527571859"/>
      </p:ext>
    </p:extLst>
  </p:cSld>
  <p:clrMapOvr>
    <a:masterClrMapping/>
  </p:clrMapOvr>
  <p:transition spd="med">
    <p:split orient="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13.10.2019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43069832"/>
      </p:ext>
    </p:extLst>
  </p:cSld>
  <p:clrMapOvr>
    <a:masterClrMapping/>
  </p:clrMapOvr>
  <p:transition spd="med">
    <p:split orient="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65616085"/>
      </p:ext>
    </p:extLst>
  </p:cSld>
  <p:clrMapOvr>
    <a:masterClrMapping/>
  </p:clrMapOvr>
  <p:transition spd="med">
    <p:split orient="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39"/>
            <a:ext cx="27432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274639"/>
            <a:ext cx="80264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89923786"/>
      </p:ext>
    </p:extLst>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4"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2"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3"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130457"/>
            <a:ext cx="10363200" cy="1470025"/>
          </a:xfrm>
        </p:spPr>
        <p:txBody>
          <a:bodyPr/>
          <a:lstStyle/>
          <a:p>
            <a:r>
              <a:rPr lang="tr-TR"/>
              <a:t>Asıl başlık stili için tıklatın</a:t>
            </a:r>
          </a:p>
        </p:txBody>
      </p:sp>
      <p:sp>
        <p:nvSpPr>
          <p:cNvPr id="3" name="Alt Başlık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9"/>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609600" y="6356383"/>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8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83"/>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70240818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609600" y="635638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8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8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8531700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609600" y="6356377"/>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77"/>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77"/>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474794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609600" y="635637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7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7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1452396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0474698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13.10.2019</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787919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p:txBody>
          <a:bodyPr/>
          <a:lstStyle/>
          <a:p>
            <a:r>
              <a:rPr lang="tr-TR" dirty="0" smtClean="0">
                <a:solidFill>
                  <a:srgbClr val="D82331"/>
                </a:solidFill>
              </a:rPr>
              <a:t>DERS KONU BAŞLIKLARI</a:t>
            </a:r>
          </a:p>
        </p:txBody>
      </p:sp>
      <p:sp>
        <p:nvSpPr>
          <p:cNvPr id="14338" name="Rectangle 3"/>
          <p:cNvSpPr>
            <a:spLocks noGrp="1"/>
          </p:cNvSpPr>
          <p:nvPr>
            <p:ph type="body" idx="1"/>
          </p:nvPr>
        </p:nvSpPr>
        <p:spPr/>
        <p:txBody>
          <a:bodyPr/>
          <a:lstStyle/>
          <a:p>
            <a:pPr algn="just"/>
            <a:r>
              <a:rPr lang="tr-TR" sz="3600" dirty="0" smtClean="0">
                <a:solidFill>
                  <a:schemeClr val="hlink"/>
                </a:solidFill>
              </a:rPr>
              <a:t>Mondros Mütarekesi ve Uygulamaları</a:t>
            </a:r>
          </a:p>
          <a:p>
            <a:pPr algn="just"/>
            <a:r>
              <a:rPr lang="tr-TR" sz="3600" dirty="0" smtClean="0">
                <a:solidFill>
                  <a:schemeClr val="hlink"/>
                </a:solidFill>
              </a:rPr>
              <a:t>Mütareke sonrası Osmanlı Başkenti İstanbul</a:t>
            </a:r>
            <a:r>
              <a:rPr lang="tr-TR" sz="3600" dirty="0" smtClean="0">
                <a:solidFill>
                  <a:schemeClr val="hlink"/>
                </a:solidFill>
              </a:rPr>
              <a:t>.</a:t>
            </a:r>
          </a:p>
          <a:p>
            <a:pPr algn="just"/>
            <a:r>
              <a:rPr lang="tr-TR" sz="3600" dirty="0" smtClean="0">
                <a:solidFill>
                  <a:schemeClr val="hlink"/>
                </a:solidFill>
              </a:rPr>
              <a:t>Mustafa Kemal Paşa’nın Samsun’a Çıkması.</a:t>
            </a:r>
            <a:endParaRPr lang="tr-TR" sz="3600" dirty="0" smtClean="0">
              <a:solidFill>
                <a:schemeClr val="hlink"/>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2766"/>
            <a:ext cx="10515600" cy="6064229"/>
          </a:xfrm>
        </p:spPr>
        <p:txBody>
          <a:bodyPr/>
          <a:lstStyle/>
          <a:p>
            <a:r>
              <a:rPr lang="tr-TR" b="1" dirty="0"/>
              <a:t>13. </a:t>
            </a:r>
            <a:r>
              <a:rPr lang="tr-TR" dirty="0"/>
              <a:t>Askeri, ticari ve denizle ilgili madde ve malzemelerin tahribi önlenecektir.</a:t>
            </a:r>
            <a:br>
              <a:rPr lang="tr-TR" dirty="0"/>
            </a:br>
            <a:r>
              <a:rPr lang="tr-TR" sz="800" dirty="0"/>
              <a:t/>
            </a:r>
            <a:br>
              <a:rPr lang="tr-TR" sz="800" dirty="0"/>
            </a:br>
            <a:r>
              <a:rPr lang="tr-TR" b="1" dirty="0"/>
              <a:t>14.</a:t>
            </a:r>
            <a:r>
              <a:rPr lang="tr-TR" dirty="0"/>
              <a:t> İtilaf Devletler kömür, mazot ve yağ maddelerini Türkiye'den temin edeceklerdir. (Bu maddelerden hiç biri ihraç olunmayacaktır.)</a:t>
            </a:r>
            <a:br>
              <a:rPr lang="tr-TR" dirty="0"/>
            </a:br>
            <a:r>
              <a:rPr lang="tr-TR" sz="800" dirty="0"/>
              <a:t/>
            </a:r>
            <a:br>
              <a:rPr lang="tr-TR" sz="800" dirty="0"/>
            </a:br>
            <a:r>
              <a:rPr lang="tr-TR" b="1" dirty="0"/>
              <a:t>15.</a:t>
            </a:r>
            <a:r>
              <a:rPr lang="tr-TR" dirty="0"/>
              <a:t> Bütün demiryolları, İtilaf Devletleri'nin zabıtası tarafından kontrol altına alınacaktır.</a:t>
            </a:r>
            <a:br>
              <a:rPr lang="tr-TR" dirty="0"/>
            </a:br>
            <a:r>
              <a:rPr lang="tr-TR" sz="800" dirty="0"/>
              <a:t/>
            </a:r>
            <a:br>
              <a:rPr lang="tr-TR" sz="800" dirty="0"/>
            </a:br>
            <a:r>
              <a:rPr lang="tr-TR" b="1" dirty="0"/>
              <a:t>16.</a:t>
            </a:r>
            <a:r>
              <a:rPr lang="tr-TR" dirty="0"/>
              <a:t> Hicaz, </a:t>
            </a:r>
            <a:r>
              <a:rPr lang="tr-TR" dirty="0" err="1"/>
              <a:t>Asir</a:t>
            </a:r>
            <a:r>
              <a:rPr lang="tr-TR" dirty="0"/>
              <a:t>, Yemen, Suriye ve Irak'taki kuvvetler en yakın İtilaf Devletleri'nin kumandanlarına teslim olacaktır.</a:t>
            </a:r>
            <a:br>
              <a:rPr lang="tr-TR" dirty="0"/>
            </a:br>
            <a:r>
              <a:rPr lang="tr-TR" sz="800" dirty="0"/>
              <a:t/>
            </a:r>
            <a:br>
              <a:rPr lang="tr-TR" sz="800" dirty="0"/>
            </a:br>
            <a:r>
              <a:rPr lang="tr-TR" b="1" dirty="0"/>
              <a:t>17.</a:t>
            </a:r>
            <a:r>
              <a:rPr lang="tr-TR" dirty="0"/>
              <a:t> Trablus ve Bingazi'deki Osmanlı subayları en yakın İtalyan garnizonuna teslim olunacaktır.</a:t>
            </a:r>
            <a:br>
              <a:rPr lang="tr-TR" dirty="0"/>
            </a:br>
            <a:r>
              <a:rPr lang="tr-TR" sz="800" dirty="0"/>
              <a:t/>
            </a:r>
            <a:br>
              <a:rPr lang="tr-TR" sz="800" dirty="0"/>
            </a:br>
            <a:r>
              <a:rPr lang="tr-TR" b="1" dirty="0"/>
              <a:t>18.</a:t>
            </a:r>
            <a:r>
              <a:rPr lang="tr-TR" dirty="0"/>
              <a:t> Trablus ve Bingazi'de Osmanlı işgali altında bulunan limanlar İtalyanlara teslim olunacaktır.</a:t>
            </a:r>
          </a:p>
        </p:txBody>
      </p:sp>
    </p:spTree>
    <p:extLst>
      <p:ext uri="{BB962C8B-B14F-4D97-AF65-F5344CB8AC3E}">
        <p14:creationId xmlns:p14="http://schemas.microsoft.com/office/powerpoint/2010/main" val="3739490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0229" y="32"/>
            <a:ext cx="11899727" cy="6176963"/>
          </a:xfrm>
        </p:spPr>
        <p:txBody>
          <a:bodyPr/>
          <a:lstStyle/>
          <a:p>
            <a:r>
              <a:rPr lang="tr-TR" b="1" dirty="0"/>
              <a:t>19.</a:t>
            </a:r>
            <a:r>
              <a:rPr lang="tr-TR" dirty="0"/>
              <a:t> Asker ve sivil Alman ve Avusturya uyruğu, bir ay zarfında Osmanlı topraklarını terk edeceklerdir.</a:t>
            </a:r>
            <a:br>
              <a:rPr lang="tr-TR" dirty="0"/>
            </a:br>
            <a:r>
              <a:rPr lang="tr-TR" sz="800" dirty="0"/>
              <a:t/>
            </a:r>
            <a:br>
              <a:rPr lang="tr-TR" sz="800" dirty="0"/>
            </a:br>
            <a:r>
              <a:rPr lang="tr-TR" b="1" dirty="0"/>
              <a:t>20.</a:t>
            </a:r>
            <a:r>
              <a:rPr lang="tr-TR" dirty="0"/>
              <a:t> Gerek askeri teçhizatın teslimine, gerek Osmanlı Ordusunun terhisine ve gerekse vasıtalarının İtilaf Devletleri'ne teslimine dair verilecek herhangi bir emir derhal yerine getirilecektir.</a:t>
            </a:r>
            <a:br>
              <a:rPr lang="tr-TR" dirty="0"/>
            </a:br>
            <a:r>
              <a:rPr lang="tr-TR" sz="800" dirty="0"/>
              <a:t/>
            </a:r>
            <a:br>
              <a:rPr lang="tr-TR" sz="800" dirty="0"/>
            </a:br>
            <a:r>
              <a:rPr lang="tr-TR" b="1" dirty="0"/>
              <a:t>21.</a:t>
            </a:r>
            <a:r>
              <a:rPr lang="tr-TR" dirty="0"/>
              <a:t> İtilaf Devletleri adına bir üye, iaşe nezaretinde çalışarak, bu devletin ihtiyaçlarını temin edecek ve isteyeceği her bilgi kendisine verilecektir.</a:t>
            </a:r>
            <a:br>
              <a:rPr lang="tr-TR" dirty="0"/>
            </a:br>
            <a:r>
              <a:rPr lang="tr-TR" sz="800" dirty="0" smtClean="0"/>
              <a:t/>
            </a:r>
            <a:br>
              <a:rPr lang="tr-TR" sz="800" dirty="0" smtClean="0"/>
            </a:br>
            <a:r>
              <a:rPr lang="tr-TR" b="1" dirty="0" smtClean="0"/>
              <a:t>22</a:t>
            </a:r>
            <a:r>
              <a:rPr lang="tr-TR" b="1" dirty="0"/>
              <a:t>. </a:t>
            </a:r>
            <a:r>
              <a:rPr lang="tr-TR" dirty="0"/>
              <a:t>Osmanlı harp esirleri, İtilaf Devletleri nezdinde kalacaktır.</a:t>
            </a:r>
            <a:br>
              <a:rPr lang="tr-TR" dirty="0"/>
            </a:br>
            <a:r>
              <a:rPr lang="tr-TR" sz="800" dirty="0"/>
              <a:t/>
            </a:r>
            <a:br>
              <a:rPr lang="tr-TR" sz="800" dirty="0"/>
            </a:br>
            <a:r>
              <a:rPr lang="tr-TR" b="1" dirty="0"/>
              <a:t>23. </a:t>
            </a:r>
            <a:r>
              <a:rPr lang="tr-TR" dirty="0"/>
              <a:t>Osmanlı Hükümeti, merkezi devletlerle bütün ilişkilerini kesecektir.</a:t>
            </a:r>
            <a:br>
              <a:rPr lang="tr-TR" dirty="0"/>
            </a:br>
            <a:endParaRPr lang="tr-TR" sz="800" dirty="0"/>
          </a:p>
          <a:p>
            <a:pPr marL="0" indent="0">
              <a:buNone/>
            </a:pPr>
            <a:r>
              <a:rPr lang="tr-TR" b="1" dirty="0"/>
              <a:t> </a:t>
            </a:r>
            <a:r>
              <a:rPr lang="tr-TR" b="1" dirty="0" smtClean="0"/>
              <a:t> 24</a:t>
            </a:r>
            <a:r>
              <a:rPr lang="tr-TR" b="1" dirty="0"/>
              <a:t>.</a:t>
            </a:r>
            <a:r>
              <a:rPr lang="tr-TR" dirty="0"/>
              <a:t> Altı vilayet adı verilen yerlerde bir kargaşalık olursa, vilayetlerin herhangi bir kısmının işgali hakkını İtilaf Devletleri haiz bulunacaklardır.</a:t>
            </a:r>
            <a:br>
              <a:rPr lang="tr-TR" dirty="0"/>
            </a:br>
            <a:r>
              <a:rPr lang="tr-TR" sz="800" dirty="0"/>
              <a:t/>
            </a:r>
            <a:br>
              <a:rPr lang="tr-TR" sz="800" dirty="0"/>
            </a:br>
            <a:r>
              <a:rPr lang="tr-TR" b="1" dirty="0"/>
              <a:t>25.</a:t>
            </a:r>
            <a:r>
              <a:rPr lang="tr-TR" dirty="0"/>
              <a:t> Müttefikler Osmanlı Devleti arasındaki savaş 1918 yılı Ekim ayının 31. günü mahalli saat ile öğle zamanı sona erecektir. </a:t>
            </a:r>
          </a:p>
        </p:txBody>
      </p:sp>
    </p:spTree>
    <p:extLst>
      <p:ext uri="{BB962C8B-B14F-4D97-AF65-F5344CB8AC3E}">
        <p14:creationId xmlns:p14="http://schemas.microsoft.com/office/powerpoint/2010/main" val="2950098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0"/>
          <p:cNvSpPr>
            <a:spLocks noChangeArrowheads="1"/>
          </p:cNvSpPr>
          <p:nvPr/>
        </p:nvSpPr>
        <p:spPr bwMode="auto">
          <a:xfrm>
            <a:off x="407991" y="1277938"/>
            <a:ext cx="11352212" cy="5046662"/>
          </a:xfrm>
          <a:prstGeom prst="rect">
            <a:avLst/>
          </a:prstGeom>
          <a:solidFill>
            <a:srgbClr val="333333"/>
          </a:solidFill>
          <a:ln w="9525">
            <a:solidFill>
              <a:schemeClr val="tx1"/>
            </a:solidFill>
            <a:miter lim="800000"/>
            <a:headEnd/>
            <a:tailEnd/>
          </a:ln>
        </p:spPr>
        <p:txBody>
          <a:bodyPr wrap="none" anchor="ctr"/>
          <a:lstStyle/>
          <a:p>
            <a:endParaRPr lang="tr-TR" altLang="tr-TR" sz="2200" b="1">
              <a:latin typeface="Lucida Console" pitchFamily="49" charset="0"/>
            </a:endParaRPr>
          </a:p>
        </p:txBody>
      </p:sp>
      <p:sp>
        <p:nvSpPr>
          <p:cNvPr id="20482" name="Text Box 3"/>
          <p:cNvSpPr txBox="1">
            <a:spLocks noChangeArrowheads="1"/>
          </p:cNvSpPr>
          <p:nvPr/>
        </p:nvSpPr>
        <p:spPr bwMode="auto">
          <a:xfrm>
            <a:off x="2339996" y="-60325"/>
            <a:ext cx="7561263" cy="584775"/>
          </a:xfrm>
          <a:prstGeom prst="rect">
            <a:avLst/>
          </a:prstGeom>
          <a:noFill/>
          <a:ln w="9525">
            <a:noFill/>
            <a:miter lim="800000"/>
            <a:headEnd/>
            <a:tailEnd/>
          </a:ln>
        </p:spPr>
        <p:txBody>
          <a:bodyPr>
            <a:spAutoFit/>
          </a:bodyPr>
          <a:lstStyle/>
          <a:p>
            <a:pPr algn="ctr"/>
            <a:r>
              <a:rPr lang="tr-TR" altLang="tr-TR" sz="3200" b="1" dirty="0">
                <a:latin typeface="Tempus Sans ITC"/>
              </a:rPr>
              <a:t>MONDROS ATEŞKESİ (30 EKİM 1918) </a:t>
            </a:r>
            <a:endParaRPr lang="tr-TR" altLang="tr-TR" sz="2400" b="1" dirty="0">
              <a:latin typeface="Tempus Sans ITC"/>
            </a:endParaRPr>
          </a:p>
        </p:txBody>
      </p:sp>
      <p:sp>
        <p:nvSpPr>
          <p:cNvPr id="32777" name="Text Box 9">
            <a:extLst>
              <a:ext uri="{FF2B5EF4-FFF2-40B4-BE49-F238E27FC236}"/>
            </a:extLst>
          </p:cNvPr>
          <p:cNvSpPr txBox="1">
            <a:spLocks noChangeArrowheads="1"/>
          </p:cNvSpPr>
          <p:nvPr/>
        </p:nvSpPr>
        <p:spPr bwMode="auto">
          <a:xfrm>
            <a:off x="674688" y="1384316"/>
            <a:ext cx="10958512" cy="2585323"/>
          </a:xfrm>
          <a:prstGeom prst="rect">
            <a:avLst/>
          </a:prstGeom>
          <a:noFill/>
          <a:ln>
            <a:noFill/>
          </a:ln>
          <a:extLst/>
        </p:spPr>
        <p:txBody>
          <a:bodyPr wrap="square">
            <a:spAutoFit/>
          </a:bodyPr>
          <a:lstStyle>
            <a:lvl1pPr eaLnBrk="0" hangingPunct="0">
              <a:defRPr sz="1400" b="1">
                <a:solidFill>
                  <a:schemeClr val="tx1"/>
                </a:solidFill>
                <a:latin typeface="Comic Sans MS" pitchFamily="66" charset="0"/>
              </a:defRPr>
            </a:lvl1pPr>
            <a:lvl2pPr marL="742950" indent="-285750" eaLnBrk="0" hangingPunct="0">
              <a:defRPr sz="1400" b="1">
                <a:solidFill>
                  <a:schemeClr val="tx1"/>
                </a:solidFill>
                <a:latin typeface="Comic Sans MS" pitchFamily="66" charset="0"/>
              </a:defRPr>
            </a:lvl2pPr>
            <a:lvl3pPr marL="1143000" indent="-228600" eaLnBrk="0" hangingPunct="0">
              <a:defRPr sz="1400" b="1">
                <a:solidFill>
                  <a:schemeClr val="tx1"/>
                </a:solidFill>
                <a:latin typeface="Comic Sans MS" pitchFamily="66" charset="0"/>
              </a:defRPr>
            </a:lvl3pPr>
            <a:lvl4pPr marL="1600200" indent="-228600" eaLnBrk="0" hangingPunct="0">
              <a:defRPr sz="1400" b="1">
                <a:solidFill>
                  <a:schemeClr val="tx1"/>
                </a:solidFill>
                <a:latin typeface="Comic Sans MS" pitchFamily="66" charset="0"/>
              </a:defRPr>
            </a:lvl4pPr>
            <a:lvl5pPr marL="2057400" indent="-228600" eaLnBrk="0" hangingPunct="0">
              <a:defRPr sz="1400" b="1">
                <a:solidFill>
                  <a:schemeClr val="tx1"/>
                </a:solidFill>
                <a:latin typeface="Comic Sans MS" pitchFamily="66" charset="0"/>
              </a:defRPr>
            </a:lvl5pPr>
            <a:lvl6pPr marL="2514600" indent="-228600" eaLnBrk="0" fontAlgn="base" hangingPunct="0">
              <a:spcBef>
                <a:spcPct val="50000"/>
              </a:spcBef>
              <a:spcAft>
                <a:spcPct val="0"/>
              </a:spcAft>
              <a:defRPr sz="1400" b="1">
                <a:solidFill>
                  <a:schemeClr val="tx1"/>
                </a:solidFill>
                <a:latin typeface="Comic Sans MS" pitchFamily="66" charset="0"/>
              </a:defRPr>
            </a:lvl6pPr>
            <a:lvl7pPr marL="2971800" indent="-228600" eaLnBrk="0" fontAlgn="base" hangingPunct="0">
              <a:spcBef>
                <a:spcPct val="50000"/>
              </a:spcBef>
              <a:spcAft>
                <a:spcPct val="0"/>
              </a:spcAft>
              <a:defRPr sz="1400" b="1">
                <a:solidFill>
                  <a:schemeClr val="tx1"/>
                </a:solidFill>
                <a:latin typeface="Comic Sans MS" pitchFamily="66" charset="0"/>
              </a:defRPr>
            </a:lvl7pPr>
            <a:lvl8pPr marL="3429000" indent="-228600" eaLnBrk="0" fontAlgn="base" hangingPunct="0">
              <a:spcBef>
                <a:spcPct val="50000"/>
              </a:spcBef>
              <a:spcAft>
                <a:spcPct val="0"/>
              </a:spcAft>
              <a:defRPr sz="1400" b="1">
                <a:solidFill>
                  <a:schemeClr val="tx1"/>
                </a:solidFill>
                <a:latin typeface="Comic Sans MS" pitchFamily="66" charset="0"/>
              </a:defRPr>
            </a:lvl8pPr>
            <a:lvl9pPr marL="3886200" indent="-228600" eaLnBrk="0" fontAlgn="base" hangingPunct="0">
              <a:spcBef>
                <a:spcPct val="50000"/>
              </a:spcBef>
              <a:spcAft>
                <a:spcPct val="0"/>
              </a:spcAft>
              <a:defRPr sz="1400" b="1">
                <a:solidFill>
                  <a:schemeClr val="tx1"/>
                </a:solidFill>
                <a:latin typeface="Comic Sans MS" pitchFamily="66" charset="0"/>
              </a:defRPr>
            </a:lvl9pPr>
          </a:lstStyle>
          <a:p>
            <a:pPr eaLnBrk="1" fontAlgn="auto" hangingPunct="1">
              <a:spcBef>
                <a:spcPts val="0"/>
              </a:spcBef>
              <a:spcAft>
                <a:spcPts val="0"/>
              </a:spcAft>
              <a:defRPr/>
            </a:pPr>
            <a:r>
              <a:rPr lang="tr-TR" sz="1800" u="sng" dirty="0" smtClean="0">
                <a:solidFill>
                  <a:srgbClr val="FF00FF"/>
                </a:solidFill>
                <a:latin typeface="Trebuchet MS" pitchFamily="34" charset="0"/>
                <a:cs typeface="+mn-cs"/>
              </a:rPr>
              <a:t>SONUÇLARI</a:t>
            </a:r>
            <a:r>
              <a:rPr lang="tr-TR" sz="1800" u="sng" dirty="0">
                <a:solidFill>
                  <a:srgbClr val="FF00FF"/>
                </a:solidFill>
                <a:latin typeface="Trebuchet MS" pitchFamily="34" charset="0"/>
                <a:cs typeface="+mn-cs"/>
              </a:rPr>
              <a:t>:</a:t>
            </a:r>
          </a:p>
          <a:p>
            <a:pPr marL="285750" indent="-285750" eaLnBrk="1" fontAlgn="auto" hangingPunct="1">
              <a:spcBef>
                <a:spcPts val="0"/>
              </a:spcBef>
              <a:spcAft>
                <a:spcPts val="0"/>
              </a:spcAft>
              <a:buFont typeface="Wingdings" pitchFamily="2" charset="2"/>
              <a:buChar char="v"/>
              <a:defRPr/>
            </a:pPr>
            <a:r>
              <a:rPr lang="tr-TR" sz="1800" dirty="0">
                <a:solidFill>
                  <a:schemeClr val="bg1"/>
                </a:solidFill>
                <a:latin typeface="Trebuchet MS" pitchFamily="34" charset="0"/>
                <a:cs typeface="+mn-cs"/>
              </a:rPr>
              <a:t>Ateşkes antlaşmasından daha çok barış antlaşması gibi ağır şartlar taşımıştır.</a:t>
            </a:r>
          </a:p>
          <a:p>
            <a:pPr marL="285750" indent="-285750" eaLnBrk="1" fontAlgn="auto" hangingPunct="1">
              <a:spcBef>
                <a:spcPts val="0"/>
              </a:spcBef>
              <a:spcAft>
                <a:spcPts val="0"/>
              </a:spcAft>
              <a:buFont typeface="Wingdings" pitchFamily="2" charset="2"/>
              <a:buChar char="v"/>
              <a:defRPr/>
            </a:pPr>
            <a:r>
              <a:rPr lang="tr-TR" sz="1800" dirty="0">
                <a:solidFill>
                  <a:schemeClr val="bg1"/>
                </a:solidFill>
                <a:latin typeface="Trebuchet MS" pitchFamily="34" charset="0"/>
                <a:cs typeface="+mn-cs"/>
              </a:rPr>
              <a:t>Osmanlı devleti fiilen sona ermiştir.</a:t>
            </a:r>
          </a:p>
          <a:p>
            <a:pPr marL="285750" indent="-285750" eaLnBrk="1" fontAlgn="auto" hangingPunct="1">
              <a:spcBef>
                <a:spcPts val="0"/>
              </a:spcBef>
              <a:spcAft>
                <a:spcPts val="0"/>
              </a:spcAft>
              <a:buFont typeface="Wingdings" pitchFamily="2" charset="2"/>
              <a:buChar char="v"/>
              <a:defRPr/>
            </a:pPr>
            <a:r>
              <a:rPr lang="tr-TR" sz="1800" dirty="0">
                <a:solidFill>
                  <a:schemeClr val="bg1"/>
                </a:solidFill>
                <a:latin typeface="Trebuchet MS" pitchFamily="34" charset="0"/>
                <a:cs typeface="+mn-cs"/>
              </a:rPr>
              <a:t>İtilaf devletleri </a:t>
            </a:r>
            <a:r>
              <a:rPr lang="tr-TR" sz="1800" dirty="0" smtClean="0">
                <a:solidFill>
                  <a:schemeClr val="bg1"/>
                </a:solidFill>
                <a:latin typeface="Trebuchet MS" pitchFamily="34" charset="0"/>
                <a:cs typeface="+mn-cs"/>
              </a:rPr>
              <a:t>Anadolu’yu </a:t>
            </a:r>
            <a:r>
              <a:rPr lang="tr-TR" sz="1800" dirty="0">
                <a:solidFill>
                  <a:schemeClr val="bg1"/>
                </a:solidFill>
                <a:latin typeface="Trebuchet MS" pitchFamily="34" charset="0"/>
                <a:cs typeface="+mn-cs"/>
              </a:rPr>
              <a:t>işgale başlamışlardır.</a:t>
            </a:r>
          </a:p>
          <a:p>
            <a:pPr marL="285750" indent="-285750" eaLnBrk="1" fontAlgn="auto" hangingPunct="1">
              <a:spcBef>
                <a:spcPts val="0"/>
              </a:spcBef>
              <a:spcAft>
                <a:spcPts val="0"/>
              </a:spcAft>
              <a:buFont typeface="Wingdings" pitchFamily="2" charset="2"/>
              <a:buChar char="v"/>
              <a:defRPr/>
            </a:pPr>
            <a:endParaRPr lang="tr-TR" sz="1800" dirty="0" smtClean="0">
              <a:solidFill>
                <a:schemeClr val="bg1"/>
              </a:solidFill>
              <a:latin typeface="Trebuchet MS" pitchFamily="34" charset="0"/>
              <a:cs typeface="+mn-cs"/>
            </a:endParaRPr>
          </a:p>
          <a:p>
            <a:pPr marL="285750" indent="-285750" eaLnBrk="1" fontAlgn="auto" hangingPunct="1">
              <a:spcBef>
                <a:spcPts val="0"/>
              </a:spcBef>
              <a:spcAft>
                <a:spcPts val="0"/>
              </a:spcAft>
              <a:buFont typeface="Wingdings" pitchFamily="2" charset="2"/>
              <a:buChar char="v"/>
              <a:defRPr/>
            </a:pPr>
            <a:endParaRPr lang="tr-TR" sz="1800" dirty="0">
              <a:solidFill>
                <a:schemeClr val="bg1"/>
              </a:solidFill>
              <a:latin typeface="Trebuchet MS" pitchFamily="34" charset="0"/>
              <a:cs typeface="+mn-cs"/>
            </a:endParaRPr>
          </a:p>
          <a:p>
            <a:pPr marL="285750" indent="-285750" eaLnBrk="1" fontAlgn="auto" hangingPunct="1">
              <a:spcBef>
                <a:spcPts val="0"/>
              </a:spcBef>
              <a:spcAft>
                <a:spcPts val="0"/>
              </a:spcAft>
              <a:buFont typeface="Wingdings" pitchFamily="2" charset="2"/>
              <a:buChar char="v"/>
              <a:defRPr/>
            </a:pPr>
            <a:r>
              <a:rPr lang="tr-TR" sz="1800" dirty="0" smtClean="0">
                <a:solidFill>
                  <a:schemeClr val="bg1"/>
                </a:solidFill>
                <a:latin typeface="Trebuchet MS" pitchFamily="34" charset="0"/>
                <a:cs typeface="+mn-cs"/>
              </a:rPr>
              <a:t>Türk </a:t>
            </a:r>
            <a:r>
              <a:rPr lang="tr-TR" sz="1800" dirty="0">
                <a:solidFill>
                  <a:schemeClr val="bg1"/>
                </a:solidFill>
                <a:latin typeface="Trebuchet MS" pitchFamily="34" charset="0"/>
                <a:cs typeface="+mn-cs"/>
              </a:rPr>
              <a:t>halkı işgallere karşı öncelikle MİLLİ MÜCADELE CEMİYETLERİ kurarak  işgallerin haksız olduğunu basın yayın yoluyla dünyaya anlatmaya çalıştı. Arkasından ise silahlı mücadeleye girişmiştir.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3" descr="C:\Documents and Settings\Administrator\Desktop\res\Yeni Klasör\mondros1.jpg"/>
          <p:cNvPicPr>
            <a:picLocks noChangeAspect="1" noChangeArrowheads="1"/>
          </p:cNvPicPr>
          <p:nvPr/>
        </p:nvPicPr>
        <p:blipFill>
          <a:blip r:embed="rId2"/>
          <a:srcRect/>
          <a:stretch>
            <a:fillRect/>
          </a:stretch>
        </p:blipFill>
        <p:spPr bwMode="auto">
          <a:xfrm>
            <a:off x="1411288" y="182563"/>
            <a:ext cx="9144000" cy="5880100"/>
          </a:xfrm>
          <a:prstGeom prst="rect">
            <a:avLst/>
          </a:prstGeom>
          <a:noFill/>
          <a:ln w="9525">
            <a:noFill/>
            <a:miter lim="800000"/>
            <a:headEnd/>
            <a:tailEnd/>
          </a:ln>
        </p:spPr>
      </p:pic>
      <p:sp>
        <p:nvSpPr>
          <p:cNvPr id="21506" name="3 Slayt Numarası Yer Tutucusu"/>
          <p:cNvSpPr txBox="1">
            <a:spLocks noGrp="1"/>
          </p:cNvSpPr>
          <p:nvPr/>
        </p:nvSpPr>
        <p:spPr bwMode="auto">
          <a:xfrm>
            <a:off x="8077200" y="6356382"/>
            <a:ext cx="2133600" cy="365125"/>
          </a:xfrm>
          <a:prstGeom prst="rect">
            <a:avLst/>
          </a:prstGeom>
          <a:noFill/>
          <a:ln w="9525">
            <a:noFill/>
            <a:miter lim="800000"/>
            <a:headEnd/>
            <a:tailEnd/>
          </a:ln>
        </p:spPr>
        <p:txBody>
          <a:bodyPr anchor="ctr"/>
          <a:lstStyle/>
          <a:p>
            <a:pPr algn="r"/>
            <a:fld id="{C79AF20B-8628-4EBD-B7BF-57B9D8011285}" type="slidenum">
              <a:rPr lang="tr-TR" altLang="tr-TR" sz="1400" b="1">
                <a:latin typeface="Comic Sans MS" pitchFamily="66" charset="0"/>
              </a:rPr>
              <a:pPr algn="r"/>
              <a:t>13</a:t>
            </a:fld>
            <a:endParaRPr lang="tr-TR" altLang="tr-TR" sz="1400" b="1">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p:cNvSpPr>
          <p:nvPr>
            <p:ph type="body" idx="1"/>
          </p:nvPr>
        </p:nvSpPr>
        <p:spPr>
          <a:xfrm>
            <a:off x="323849" y="0"/>
            <a:ext cx="11499851" cy="6858000"/>
          </a:xfrm>
        </p:spPr>
        <p:txBody>
          <a:bodyPr/>
          <a:lstStyle/>
          <a:p>
            <a:pPr algn="just">
              <a:lnSpc>
                <a:spcPct val="70000"/>
              </a:lnSpc>
            </a:pPr>
            <a:endParaRPr lang="tr-TR" sz="2400" dirty="0" smtClean="0"/>
          </a:p>
          <a:p>
            <a:pPr algn="just">
              <a:lnSpc>
                <a:spcPct val="70000"/>
              </a:lnSpc>
            </a:pPr>
            <a:r>
              <a:rPr lang="tr-TR" sz="2400" dirty="0" smtClean="0"/>
              <a:t>YORUMLAR</a:t>
            </a:r>
            <a:endParaRPr lang="tr-TR" sz="2400" dirty="0"/>
          </a:p>
          <a:p>
            <a:pPr algn="just">
              <a:lnSpc>
                <a:spcPct val="70000"/>
              </a:lnSpc>
            </a:pPr>
            <a:endParaRPr lang="tr-TR" sz="2400" dirty="0" smtClean="0"/>
          </a:p>
          <a:p>
            <a:pPr algn="just">
              <a:lnSpc>
                <a:spcPct val="70000"/>
              </a:lnSpc>
            </a:pPr>
            <a:r>
              <a:rPr lang="tr-TR" sz="2400" dirty="0" smtClean="0"/>
              <a:t>Mütareke antlaşmasının imzalanmasının ilk günlerinde, saray çevresinde, hükümette ve kamuoyunda barışa kavuşulduğu ya da kavuşulacağı düşüncesiyle olumlu karşılanıyor ve Rauf Bey kutlanıyordu. Rauf Bey de gazetelere verdiği mülakatlarda: </a:t>
            </a:r>
            <a:r>
              <a:rPr lang="tr-TR" sz="1800" i="1" dirty="0" smtClean="0">
                <a:solidFill>
                  <a:schemeClr val="hlink"/>
                </a:solidFill>
              </a:rPr>
              <a:t>“İmzalanan mütareke ile devletin bağımsızlığı, saltanatın hukuku tümüyle korunmuştur. Bu mütareke, galip ve mağlup arasında yapılan bir mütareke değil, belki savaş durumundan çıkmak isteyen iki eşit kuvvet arasında yapılacak bir savaşa son vermek niteliğindedir.”</a:t>
            </a:r>
            <a:r>
              <a:rPr lang="tr-TR" sz="1800" dirty="0" smtClean="0"/>
              <a:t> </a:t>
            </a:r>
          </a:p>
          <a:p>
            <a:pPr algn="just">
              <a:lnSpc>
                <a:spcPct val="70000"/>
              </a:lnSpc>
            </a:pPr>
            <a:r>
              <a:rPr lang="tr-TR" sz="2400" dirty="0" smtClean="0"/>
              <a:t>Aslında Rauf Bey, hatta bütün ülke İngilizlerin iyi niyet gösterilerine aldanmıştı. Bu iyimser hava üzerine İngiliz bakanlardan </a:t>
            </a:r>
            <a:r>
              <a:rPr lang="tr-TR" sz="2400" dirty="0" err="1" smtClean="0"/>
              <a:t>Balfour</a:t>
            </a:r>
            <a:r>
              <a:rPr lang="tr-TR" sz="2400" dirty="0" smtClean="0"/>
              <a:t>, </a:t>
            </a:r>
            <a:r>
              <a:rPr lang="tr-TR" sz="2400" dirty="0" err="1" smtClean="0"/>
              <a:t>Calthorpe’u</a:t>
            </a:r>
            <a:r>
              <a:rPr lang="tr-TR" sz="2400" dirty="0" smtClean="0"/>
              <a:t> uyararak</a:t>
            </a:r>
            <a:r>
              <a:rPr lang="tr-TR" sz="2000" dirty="0" smtClean="0"/>
              <a:t> </a:t>
            </a:r>
            <a:r>
              <a:rPr lang="tr-TR" sz="2000" dirty="0" smtClean="0">
                <a:solidFill>
                  <a:schemeClr val="hlink"/>
                </a:solidFill>
              </a:rPr>
              <a:t>“</a:t>
            </a:r>
            <a:r>
              <a:rPr lang="tr-TR" sz="2000" dirty="0" smtClean="0"/>
              <a:t>…</a:t>
            </a:r>
            <a:r>
              <a:rPr lang="tr-TR" sz="2000" i="1" dirty="0" smtClean="0">
                <a:solidFill>
                  <a:schemeClr val="hlink"/>
                </a:solidFill>
              </a:rPr>
              <a:t>barış imzalanıncaya kadar resmi temas dışında Türklerle ilişki kurulmamasını, Türklerin kayıtsız şartsız teslimiyetinin Mısır ve Hint Müslümanlarınca anlaşılması gerektiğini söylüyordu.”</a:t>
            </a:r>
          </a:p>
          <a:p>
            <a:pPr algn="just">
              <a:lnSpc>
                <a:spcPct val="70000"/>
              </a:lnSpc>
            </a:pPr>
            <a:endParaRPr lang="tr-TR" sz="2400" dirty="0" smtClean="0"/>
          </a:p>
          <a:p>
            <a:pPr algn="just">
              <a:lnSpc>
                <a:spcPct val="70000"/>
              </a:lnSpc>
            </a:pPr>
            <a:r>
              <a:rPr lang="tr-TR" sz="2400" dirty="0" smtClean="0"/>
              <a:t>Ordu komutanları da mütareke şartlarını ılımlı bulmuşlardı.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806" y="100240"/>
            <a:ext cx="11216015" cy="6076755"/>
          </a:xfrm>
        </p:spPr>
        <p:txBody>
          <a:bodyPr/>
          <a:lstStyle/>
          <a:p>
            <a:r>
              <a:rPr lang="tr-TR" dirty="0" smtClean="0"/>
              <a:t>MUSTAFA KEMAL’İN YORUMU:</a:t>
            </a:r>
          </a:p>
          <a:p>
            <a:r>
              <a:rPr lang="tr-TR" sz="2400" dirty="0" smtClean="0"/>
              <a:t>Ancak </a:t>
            </a:r>
            <a:r>
              <a:rPr lang="tr-TR" sz="2400" dirty="0"/>
              <a:t>uygulamada bazı zorlukların çıkacağından kuşkulananlar da vardı. Bu subaylardan biri de Mustafa Kemal’di. O günlerde Vakit Gazetesi’nde çıkan bir demecinde </a:t>
            </a:r>
            <a:r>
              <a:rPr lang="tr-TR" sz="2400" dirty="0" smtClean="0"/>
              <a:t>mütareke </a:t>
            </a:r>
            <a:r>
              <a:rPr lang="tr-TR" sz="2400" dirty="0"/>
              <a:t>metninde yer alan bazı tabirlerin (</a:t>
            </a:r>
            <a:r>
              <a:rPr lang="tr-TR" sz="2400" dirty="0" err="1">
                <a:solidFill>
                  <a:schemeClr val="hlink"/>
                </a:solidFill>
              </a:rPr>
              <a:t>Klikya</a:t>
            </a:r>
            <a:r>
              <a:rPr lang="tr-TR" sz="2400" dirty="0"/>
              <a:t>, </a:t>
            </a:r>
            <a:r>
              <a:rPr lang="tr-TR" sz="2400" dirty="0">
                <a:solidFill>
                  <a:schemeClr val="hlink"/>
                </a:solidFill>
              </a:rPr>
              <a:t>Toros</a:t>
            </a:r>
            <a:r>
              <a:rPr lang="tr-TR" sz="2400" dirty="0"/>
              <a:t> </a:t>
            </a:r>
            <a:r>
              <a:rPr lang="tr-TR" sz="2400" dirty="0">
                <a:solidFill>
                  <a:schemeClr val="hlink"/>
                </a:solidFill>
              </a:rPr>
              <a:t>tünelleri</a:t>
            </a:r>
            <a:r>
              <a:rPr lang="tr-TR" sz="2400" dirty="0"/>
              <a:t>) açık olmayışına dikkat </a:t>
            </a:r>
            <a:r>
              <a:rPr lang="tr-TR" sz="2400" dirty="0" smtClean="0"/>
              <a:t>çekmiştir. Mustafa </a:t>
            </a:r>
            <a:r>
              <a:rPr lang="tr-TR" sz="2400" dirty="0"/>
              <a:t>Kemal, 7. maddenin de tüm ülkenin işgaline sebep olabileceği tespitini de yapmıştı. </a:t>
            </a:r>
            <a:endParaRPr lang="tr-TR" sz="2400" dirty="0" smtClean="0"/>
          </a:p>
          <a:p>
            <a:pPr marL="0" indent="0">
              <a:buNone/>
            </a:pPr>
            <a:endParaRPr lang="tr-TR" sz="2400" dirty="0" smtClean="0"/>
          </a:p>
          <a:p>
            <a:pPr marL="0" indent="0">
              <a:buNone/>
            </a:pPr>
            <a:r>
              <a:rPr lang="tr-TR" sz="2400" dirty="0" smtClean="0"/>
              <a:t>Nitekim </a:t>
            </a:r>
            <a:r>
              <a:rPr lang="tr-TR" sz="2400" dirty="0"/>
              <a:t>işgallerin başlaması gecikmedi. İngilizler 3 Kasım 1918’de Musul’un işgali süreci başladı. Ahmet İzzet Paşa hükümeti İngilizlere karşı konulmamasını emredince işgale karşı çıkan Ali İhsan Paşa Musul’u boşaltmak zorunda kaldı. Musul’u İskenderun’un işgali izledi. İngilizlerin 5 Kasım’da İskenderun’un işgal edileceğini açıklamaları üzerine Mustafa Kemal hükümete ve Genel kurmaya işgale karşı koyacağını bildirdi. Aldığı olumsuz cevap üzerine de:</a:t>
            </a:r>
            <a:r>
              <a:rPr lang="tr-TR" sz="2000" dirty="0"/>
              <a:t> </a:t>
            </a:r>
            <a:r>
              <a:rPr lang="tr-TR" sz="2000" dirty="0">
                <a:solidFill>
                  <a:schemeClr val="hlink"/>
                </a:solidFill>
              </a:rPr>
              <a:t>“</a:t>
            </a:r>
            <a:r>
              <a:rPr lang="tr-TR" sz="2000" i="1" dirty="0">
                <a:solidFill>
                  <a:schemeClr val="hlink"/>
                </a:solidFill>
              </a:rPr>
              <a:t>pek ciddi ve samimi </a:t>
            </a:r>
            <a:r>
              <a:rPr lang="tr-TR" sz="2000" i="1" dirty="0" smtClean="0">
                <a:solidFill>
                  <a:schemeClr val="hlink"/>
                </a:solidFill>
              </a:rPr>
              <a:t>olarak </a:t>
            </a:r>
            <a:r>
              <a:rPr lang="tr-TR" sz="2000" i="1" dirty="0">
                <a:solidFill>
                  <a:schemeClr val="hlink"/>
                </a:solidFill>
              </a:rPr>
              <a:t>arz ederim ki, mütareke şartları hakkında yanlış anlayış ve düşünceleri ortadan kaldıracak önlemler alınmadıkça, orduları dağıtarak İngilizlerin her istediğine boyun eğecek olursak, tutkuların önüne geçmeye olanak bulunmayacaktır.”</a:t>
            </a:r>
            <a:r>
              <a:rPr lang="tr-TR" sz="2000" dirty="0"/>
              <a:t> </a:t>
            </a:r>
            <a:r>
              <a:rPr lang="tr-TR" sz="2400" dirty="0"/>
              <a:t>diyordu.</a:t>
            </a:r>
          </a:p>
        </p:txBody>
      </p:sp>
    </p:spTree>
    <p:extLst>
      <p:ext uri="{BB962C8B-B14F-4D97-AF65-F5344CB8AC3E}">
        <p14:creationId xmlns:p14="http://schemas.microsoft.com/office/powerpoint/2010/main" val="3085969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3"/>
          <p:cNvSpPr>
            <a:spLocks noChangeArrowheads="1"/>
          </p:cNvSpPr>
          <p:nvPr/>
        </p:nvSpPr>
        <p:spPr bwMode="auto">
          <a:xfrm>
            <a:off x="465159" y="32"/>
            <a:ext cx="10874375" cy="6194425"/>
          </a:xfrm>
          <a:prstGeom prst="rect">
            <a:avLst/>
          </a:prstGeom>
          <a:solidFill>
            <a:srgbClr val="333333"/>
          </a:solidFill>
          <a:ln w="9525">
            <a:solidFill>
              <a:schemeClr val="tx1"/>
            </a:solidFill>
            <a:miter lim="800000"/>
            <a:headEnd/>
            <a:tailEnd/>
          </a:ln>
        </p:spPr>
        <p:txBody>
          <a:bodyPr wrap="none" anchor="ctr"/>
          <a:lstStyle/>
          <a:p>
            <a:endParaRPr lang="tr-TR" altLang="tr-TR" sz="2000" b="1">
              <a:latin typeface="Lucida Console" pitchFamily="49" charset="0"/>
            </a:endParaRPr>
          </a:p>
        </p:txBody>
      </p:sp>
      <p:sp>
        <p:nvSpPr>
          <p:cNvPr id="23554" name="Text Box 3"/>
          <p:cNvSpPr txBox="1">
            <a:spLocks noChangeArrowheads="1"/>
          </p:cNvSpPr>
          <p:nvPr/>
        </p:nvSpPr>
        <p:spPr bwMode="auto">
          <a:xfrm>
            <a:off x="2552721" y="23815"/>
            <a:ext cx="7504113" cy="523220"/>
          </a:xfrm>
          <a:prstGeom prst="rect">
            <a:avLst/>
          </a:prstGeom>
          <a:noFill/>
          <a:ln w="9525">
            <a:noFill/>
            <a:miter lim="800000"/>
            <a:headEnd/>
            <a:tailEnd/>
          </a:ln>
        </p:spPr>
        <p:txBody>
          <a:bodyPr>
            <a:spAutoFit/>
          </a:bodyPr>
          <a:lstStyle/>
          <a:p>
            <a:r>
              <a:rPr lang="tr-TR" altLang="tr-TR" sz="2800" b="1">
                <a:solidFill>
                  <a:schemeClr val="bg1"/>
                </a:solidFill>
                <a:latin typeface="Trebuchet MS" pitchFamily="34" charset="0"/>
              </a:rPr>
              <a:t>MONDROS  SONRASI  İŞGAL  HAREKETLERİ</a:t>
            </a:r>
          </a:p>
        </p:txBody>
      </p:sp>
      <p:grpSp>
        <p:nvGrpSpPr>
          <p:cNvPr id="23555" name="Group 37"/>
          <p:cNvGrpSpPr>
            <a:grpSpLocks/>
          </p:cNvGrpSpPr>
          <p:nvPr/>
        </p:nvGrpSpPr>
        <p:grpSpPr bwMode="auto">
          <a:xfrm>
            <a:off x="1741510" y="542952"/>
            <a:ext cx="8421687" cy="958803"/>
            <a:chOff x="114" y="527"/>
            <a:chExt cx="5305" cy="610"/>
          </a:xfrm>
        </p:grpSpPr>
        <p:sp>
          <p:nvSpPr>
            <p:cNvPr id="23568" name="Line 12"/>
            <p:cNvSpPr>
              <a:spLocks noChangeShapeType="1"/>
            </p:cNvSpPr>
            <p:nvPr/>
          </p:nvSpPr>
          <p:spPr bwMode="auto">
            <a:xfrm>
              <a:off x="384" y="527"/>
              <a:ext cx="4584" cy="0"/>
            </a:xfrm>
            <a:prstGeom prst="line">
              <a:avLst/>
            </a:prstGeom>
            <a:noFill/>
            <a:ln w="57150">
              <a:solidFill>
                <a:schemeClr val="bg2"/>
              </a:solidFill>
              <a:round/>
              <a:headEnd/>
              <a:tailEnd/>
            </a:ln>
          </p:spPr>
          <p:txBody>
            <a:bodyPr/>
            <a:lstStyle/>
            <a:p>
              <a:endParaRPr lang="tr-TR"/>
            </a:p>
          </p:txBody>
        </p:sp>
        <p:sp>
          <p:nvSpPr>
            <p:cNvPr id="23569" name="Line 14"/>
            <p:cNvSpPr>
              <a:spLocks noChangeShapeType="1"/>
            </p:cNvSpPr>
            <p:nvPr/>
          </p:nvSpPr>
          <p:spPr bwMode="auto">
            <a:xfrm>
              <a:off x="1920" y="564"/>
              <a:ext cx="0" cy="240"/>
            </a:xfrm>
            <a:prstGeom prst="line">
              <a:avLst/>
            </a:prstGeom>
            <a:noFill/>
            <a:ln w="57150">
              <a:solidFill>
                <a:schemeClr val="bg2"/>
              </a:solidFill>
              <a:round/>
              <a:headEnd/>
              <a:tailEnd type="triangle" w="med" len="med"/>
            </a:ln>
          </p:spPr>
          <p:txBody>
            <a:bodyPr/>
            <a:lstStyle/>
            <a:p>
              <a:endParaRPr lang="tr-TR"/>
            </a:p>
          </p:txBody>
        </p:sp>
        <p:grpSp>
          <p:nvGrpSpPr>
            <p:cNvPr id="23570" name="Group 36"/>
            <p:cNvGrpSpPr>
              <a:grpSpLocks/>
            </p:cNvGrpSpPr>
            <p:nvPr/>
          </p:nvGrpSpPr>
          <p:grpSpPr bwMode="auto">
            <a:xfrm>
              <a:off x="114" y="576"/>
              <a:ext cx="5305" cy="561"/>
              <a:chOff x="114" y="576"/>
              <a:chExt cx="5305" cy="561"/>
            </a:xfrm>
          </p:grpSpPr>
          <p:sp>
            <p:nvSpPr>
              <p:cNvPr id="23572" name="Line 13"/>
              <p:cNvSpPr>
                <a:spLocks noChangeShapeType="1"/>
              </p:cNvSpPr>
              <p:nvPr/>
            </p:nvSpPr>
            <p:spPr bwMode="auto">
              <a:xfrm>
                <a:off x="424" y="576"/>
                <a:ext cx="0" cy="240"/>
              </a:xfrm>
              <a:prstGeom prst="line">
                <a:avLst/>
              </a:prstGeom>
              <a:noFill/>
              <a:ln w="57150">
                <a:solidFill>
                  <a:schemeClr val="bg2"/>
                </a:solidFill>
                <a:round/>
                <a:headEnd/>
                <a:tailEnd type="triangle" w="med" len="med"/>
              </a:ln>
            </p:spPr>
            <p:txBody>
              <a:bodyPr/>
              <a:lstStyle/>
              <a:p>
                <a:endParaRPr lang="tr-TR"/>
              </a:p>
            </p:txBody>
          </p:sp>
          <p:grpSp>
            <p:nvGrpSpPr>
              <p:cNvPr id="23573" name="Group 35"/>
              <p:cNvGrpSpPr>
                <a:grpSpLocks/>
              </p:cNvGrpSpPr>
              <p:nvPr/>
            </p:nvGrpSpPr>
            <p:grpSpPr bwMode="auto">
              <a:xfrm>
                <a:off x="114" y="576"/>
                <a:ext cx="5305" cy="561"/>
                <a:chOff x="114" y="576"/>
                <a:chExt cx="5305" cy="561"/>
              </a:xfrm>
            </p:grpSpPr>
            <p:sp>
              <p:nvSpPr>
                <p:cNvPr id="2" name="Text Box 9">
                  <a:extLst>
                    <a:ext uri="{FF2B5EF4-FFF2-40B4-BE49-F238E27FC236}"/>
                  </a:extLst>
                </p:cNvPr>
                <p:cNvSpPr txBox="1">
                  <a:spLocks noChangeArrowheads="1"/>
                </p:cNvSpPr>
                <p:nvPr/>
              </p:nvSpPr>
              <p:spPr bwMode="auto">
                <a:xfrm>
                  <a:off x="114" y="857"/>
                  <a:ext cx="1056" cy="235"/>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algn="ctr" fontAlgn="auto">
                    <a:spcBef>
                      <a:spcPts val="0"/>
                    </a:spcBef>
                    <a:spcAft>
                      <a:spcPts val="0"/>
                    </a:spcAft>
                    <a:defRPr/>
                  </a:pPr>
                  <a:r>
                    <a:rPr lang="tr-TR" dirty="0">
                      <a:solidFill>
                        <a:schemeClr val="bg1"/>
                      </a:solidFill>
                      <a:latin typeface="Trebuchet MS" pitchFamily="34" charset="0"/>
                      <a:cs typeface="+mn-cs"/>
                    </a:rPr>
                    <a:t>İNGİLİZ</a:t>
                  </a:r>
                </a:p>
              </p:txBody>
            </p:sp>
            <p:sp>
              <p:nvSpPr>
                <p:cNvPr id="3" name="Text Box 10">
                  <a:extLst>
                    <a:ext uri="{FF2B5EF4-FFF2-40B4-BE49-F238E27FC236}"/>
                  </a:extLst>
                </p:cNvPr>
                <p:cNvSpPr txBox="1">
                  <a:spLocks noChangeArrowheads="1"/>
                </p:cNvSpPr>
                <p:nvPr/>
              </p:nvSpPr>
              <p:spPr bwMode="auto">
                <a:xfrm>
                  <a:off x="1421" y="859"/>
                  <a:ext cx="1056" cy="235"/>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algn="ctr" fontAlgn="auto">
                    <a:spcBef>
                      <a:spcPts val="0"/>
                    </a:spcBef>
                    <a:spcAft>
                      <a:spcPts val="0"/>
                    </a:spcAft>
                    <a:defRPr/>
                  </a:pPr>
                  <a:r>
                    <a:rPr lang="tr-TR" dirty="0">
                      <a:solidFill>
                        <a:schemeClr val="bg1"/>
                      </a:solidFill>
                      <a:latin typeface="Trebuchet MS" pitchFamily="34" charset="0"/>
                      <a:cs typeface="+mn-cs"/>
                    </a:rPr>
                    <a:t>FRANSIZ</a:t>
                  </a:r>
                </a:p>
              </p:txBody>
            </p:sp>
            <p:sp>
              <p:nvSpPr>
                <p:cNvPr id="4" name="Text Box 11">
                  <a:extLst>
                    <a:ext uri="{FF2B5EF4-FFF2-40B4-BE49-F238E27FC236}"/>
                  </a:extLst>
                </p:cNvPr>
                <p:cNvSpPr txBox="1">
                  <a:spLocks noChangeArrowheads="1"/>
                </p:cNvSpPr>
                <p:nvPr/>
              </p:nvSpPr>
              <p:spPr bwMode="auto">
                <a:xfrm>
                  <a:off x="3017" y="902"/>
                  <a:ext cx="960" cy="235"/>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algn="ctr" fontAlgn="auto">
                    <a:spcBef>
                      <a:spcPts val="0"/>
                    </a:spcBef>
                    <a:spcAft>
                      <a:spcPts val="0"/>
                    </a:spcAft>
                    <a:defRPr/>
                  </a:pPr>
                  <a:r>
                    <a:rPr lang="tr-TR">
                      <a:solidFill>
                        <a:schemeClr val="bg1"/>
                      </a:solidFill>
                      <a:latin typeface="Trebuchet MS" pitchFamily="34" charset="0"/>
                      <a:cs typeface="+mn-cs"/>
                    </a:rPr>
                    <a:t>İTALYAN</a:t>
                  </a:r>
                </a:p>
              </p:txBody>
            </p:sp>
            <p:sp>
              <p:nvSpPr>
                <p:cNvPr id="23577" name="Line 15"/>
                <p:cNvSpPr>
                  <a:spLocks noChangeShapeType="1"/>
                </p:cNvSpPr>
                <p:nvPr/>
              </p:nvSpPr>
              <p:spPr bwMode="auto">
                <a:xfrm>
                  <a:off x="4915" y="576"/>
                  <a:ext cx="0" cy="240"/>
                </a:xfrm>
                <a:prstGeom prst="line">
                  <a:avLst/>
                </a:prstGeom>
                <a:noFill/>
                <a:ln w="57150">
                  <a:solidFill>
                    <a:schemeClr val="bg2"/>
                  </a:solidFill>
                  <a:round/>
                  <a:headEnd/>
                  <a:tailEnd type="triangle" w="med" len="med"/>
                </a:ln>
              </p:spPr>
              <p:txBody>
                <a:bodyPr/>
                <a:lstStyle/>
                <a:p>
                  <a:endParaRPr lang="tr-TR"/>
                </a:p>
              </p:txBody>
            </p:sp>
            <p:sp>
              <p:nvSpPr>
                <p:cNvPr id="5" name="Text Box 16">
                  <a:extLst>
                    <a:ext uri="{FF2B5EF4-FFF2-40B4-BE49-F238E27FC236}"/>
                  </a:extLst>
                </p:cNvPr>
                <p:cNvSpPr txBox="1">
                  <a:spLocks noChangeArrowheads="1"/>
                </p:cNvSpPr>
                <p:nvPr/>
              </p:nvSpPr>
              <p:spPr bwMode="auto">
                <a:xfrm>
                  <a:off x="4411" y="902"/>
                  <a:ext cx="1008" cy="235"/>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algn="ctr" fontAlgn="auto">
                    <a:spcBef>
                      <a:spcPts val="0"/>
                    </a:spcBef>
                    <a:spcAft>
                      <a:spcPts val="0"/>
                    </a:spcAft>
                    <a:defRPr/>
                  </a:pPr>
                  <a:r>
                    <a:rPr lang="tr-TR" dirty="0">
                      <a:solidFill>
                        <a:schemeClr val="bg1"/>
                      </a:solidFill>
                      <a:latin typeface="Trebuchet MS" pitchFamily="34" charset="0"/>
                      <a:cs typeface="+mn-cs"/>
                    </a:rPr>
                    <a:t>YUNANİSTAN</a:t>
                  </a:r>
                </a:p>
              </p:txBody>
            </p:sp>
          </p:grpSp>
        </p:grpSp>
        <p:sp>
          <p:nvSpPr>
            <p:cNvPr id="23571" name="Line 18"/>
            <p:cNvSpPr>
              <a:spLocks noChangeShapeType="1"/>
            </p:cNvSpPr>
            <p:nvPr/>
          </p:nvSpPr>
          <p:spPr bwMode="auto">
            <a:xfrm>
              <a:off x="3456" y="564"/>
              <a:ext cx="0" cy="240"/>
            </a:xfrm>
            <a:prstGeom prst="line">
              <a:avLst/>
            </a:prstGeom>
            <a:noFill/>
            <a:ln w="57150">
              <a:solidFill>
                <a:schemeClr val="bg2"/>
              </a:solidFill>
              <a:round/>
              <a:headEnd/>
              <a:tailEnd type="triangle" w="med" len="med"/>
            </a:ln>
          </p:spPr>
          <p:txBody>
            <a:bodyPr/>
            <a:lstStyle/>
            <a:p>
              <a:endParaRPr lang="tr-TR"/>
            </a:p>
          </p:txBody>
        </p:sp>
      </p:grpSp>
      <p:grpSp>
        <p:nvGrpSpPr>
          <p:cNvPr id="23556" name="Group 38"/>
          <p:cNvGrpSpPr>
            <a:grpSpLocks/>
          </p:cNvGrpSpPr>
          <p:nvPr/>
        </p:nvGrpSpPr>
        <p:grpSpPr bwMode="auto">
          <a:xfrm>
            <a:off x="1871664" y="1503363"/>
            <a:ext cx="8442325" cy="4962525"/>
            <a:chOff x="205" y="1681"/>
            <a:chExt cx="5395" cy="2121"/>
          </a:xfrm>
        </p:grpSpPr>
        <p:grpSp>
          <p:nvGrpSpPr>
            <p:cNvPr id="23557" name="Group 34"/>
            <p:cNvGrpSpPr>
              <a:grpSpLocks/>
            </p:cNvGrpSpPr>
            <p:nvPr/>
          </p:nvGrpSpPr>
          <p:grpSpPr bwMode="auto">
            <a:xfrm>
              <a:off x="205" y="1681"/>
              <a:ext cx="5395" cy="2121"/>
              <a:chOff x="205" y="1681"/>
              <a:chExt cx="5395" cy="2121"/>
            </a:xfrm>
          </p:grpSpPr>
          <p:sp>
            <p:nvSpPr>
              <p:cNvPr id="23560" name="AutoShape 20"/>
              <p:cNvSpPr>
                <a:spLocks noChangeArrowheads="1"/>
              </p:cNvSpPr>
              <p:nvPr/>
            </p:nvSpPr>
            <p:spPr bwMode="auto">
              <a:xfrm>
                <a:off x="205" y="1713"/>
                <a:ext cx="1056" cy="2089"/>
              </a:xfrm>
              <a:prstGeom prst="flowChartDocument">
                <a:avLst/>
              </a:prstGeom>
              <a:solidFill>
                <a:srgbClr val="FF5050"/>
              </a:solidFill>
              <a:ln w="9525">
                <a:noFill/>
                <a:miter lim="800000"/>
                <a:headEnd/>
                <a:tailEnd/>
              </a:ln>
            </p:spPr>
            <p:txBody>
              <a:bodyPr wrap="none" anchor="ctr"/>
              <a:lstStyle/>
              <a:p>
                <a:endParaRPr lang="tr-TR" altLang="tr-TR" sz="2000" b="1">
                  <a:latin typeface="Lucida Console" pitchFamily="49" charset="0"/>
                </a:endParaRPr>
              </a:p>
            </p:txBody>
          </p:sp>
          <p:sp>
            <p:nvSpPr>
              <p:cNvPr id="23561" name="Text Box 5"/>
              <p:cNvSpPr txBox="1">
                <a:spLocks noChangeArrowheads="1"/>
              </p:cNvSpPr>
              <p:nvPr/>
            </p:nvSpPr>
            <p:spPr bwMode="auto">
              <a:xfrm>
                <a:off x="253" y="1681"/>
                <a:ext cx="1028" cy="1750"/>
              </a:xfrm>
              <a:prstGeom prst="rect">
                <a:avLst/>
              </a:prstGeom>
              <a:noFill/>
              <a:ln w="9525">
                <a:noFill/>
                <a:miter lim="800000"/>
                <a:headEnd/>
                <a:tailEnd/>
              </a:ln>
            </p:spPr>
            <p:txBody>
              <a:bodyPr>
                <a:spAutoFit/>
              </a:bodyPr>
              <a:lstStyle/>
              <a:p>
                <a:r>
                  <a:rPr lang="tr-TR" altLang="tr-TR" sz="1600" b="1">
                    <a:solidFill>
                      <a:schemeClr val="bg1"/>
                    </a:solidFill>
                    <a:latin typeface="Trebuchet MS" pitchFamily="34" charset="0"/>
                  </a:rPr>
                  <a:t>-</a:t>
                </a:r>
                <a:r>
                  <a:rPr lang="tr-TR" altLang="tr-TR" sz="1100" b="1">
                    <a:solidFill>
                      <a:schemeClr val="bg1"/>
                    </a:solidFill>
                    <a:latin typeface="Trebuchet MS" pitchFamily="34" charset="0"/>
                  </a:rPr>
                  <a:t>MUSUL(3 KASIM)</a:t>
                </a:r>
              </a:p>
              <a:p>
                <a:r>
                  <a:rPr lang="tr-TR" altLang="tr-TR" sz="1100" b="1">
                    <a:latin typeface="Trebuchet MS" pitchFamily="34" charset="0"/>
                  </a:rPr>
                  <a:t>-ANTEP</a:t>
                </a:r>
              </a:p>
              <a:p>
                <a:r>
                  <a:rPr lang="tr-TR" altLang="tr-TR" sz="1100" b="1">
                    <a:latin typeface="Trebuchet MS" pitchFamily="34" charset="0"/>
                  </a:rPr>
                  <a:t>-URFA</a:t>
                </a:r>
              </a:p>
              <a:p>
                <a:r>
                  <a:rPr lang="tr-TR" altLang="tr-TR" sz="1100" b="1">
                    <a:latin typeface="Trebuchet MS" pitchFamily="34" charset="0"/>
                  </a:rPr>
                  <a:t>-MARAŞ</a:t>
                </a:r>
              </a:p>
              <a:p>
                <a:r>
                  <a:rPr lang="tr-TR" altLang="tr-TR" sz="1100" b="1">
                    <a:solidFill>
                      <a:schemeClr val="bg1"/>
                    </a:solidFill>
                    <a:latin typeface="Trebuchet MS" pitchFamily="34" charset="0"/>
                  </a:rPr>
                  <a:t>-MERZİFON</a:t>
                </a:r>
              </a:p>
              <a:p>
                <a:r>
                  <a:rPr lang="tr-TR" altLang="tr-TR" sz="1100" b="1">
                    <a:solidFill>
                      <a:schemeClr val="bg1"/>
                    </a:solidFill>
                    <a:latin typeface="Trebuchet MS" pitchFamily="34" charset="0"/>
                  </a:rPr>
                  <a:t>-SAMSUN</a:t>
                </a:r>
              </a:p>
              <a:p>
                <a:r>
                  <a:rPr lang="tr-TR" altLang="tr-TR" sz="1100" b="1">
                    <a:solidFill>
                      <a:schemeClr val="bg1"/>
                    </a:solidFill>
                    <a:latin typeface="Trebuchet MS" pitchFamily="34" charset="0"/>
                  </a:rPr>
                  <a:t>-İZMİT</a:t>
                </a:r>
              </a:p>
              <a:p>
                <a:r>
                  <a:rPr lang="tr-TR" altLang="tr-TR" sz="1100" b="1">
                    <a:solidFill>
                      <a:schemeClr val="bg1"/>
                    </a:solidFill>
                    <a:latin typeface="Trebuchet MS" pitchFamily="34" charset="0"/>
                  </a:rPr>
                  <a:t>-BATUM</a:t>
                </a:r>
              </a:p>
              <a:p>
                <a:r>
                  <a:rPr lang="tr-TR" altLang="tr-TR" sz="1100" b="1">
                    <a:solidFill>
                      <a:schemeClr val="bg1"/>
                    </a:solidFill>
                    <a:latin typeface="Trebuchet MS" pitchFamily="34" charset="0"/>
                  </a:rPr>
                  <a:t>-KARS</a:t>
                </a:r>
              </a:p>
              <a:p>
                <a:r>
                  <a:rPr lang="tr-TR" altLang="tr-TR" sz="1600" b="1" u="sng">
                    <a:solidFill>
                      <a:srgbClr val="002060"/>
                    </a:solidFill>
                    <a:latin typeface="Trebuchet MS" pitchFamily="34" charset="0"/>
                  </a:rPr>
                  <a:t>NOT:</a:t>
                </a:r>
                <a:r>
                  <a:rPr lang="tr-TR" altLang="tr-TR" sz="1600" b="1" u="sng">
                    <a:solidFill>
                      <a:srgbClr val="FFFF00"/>
                    </a:solidFill>
                    <a:latin typeface="Trebuchet MS" pitchFamily="34" charset="0"/>
                  </a:rPr>
                  <a:t> </a:t>
                </a:r>
                <a:r>
                  <a:rPr lang="tr-TR" altLang="tr-TR" sz="1400" b="1">
                    <a:solidFill>
                      <a:srgbClr val="002060"/>
                    </a:solidFill>
                    <a:latin typeface="Trebuchet MS" pitchFamily="34" charset="0"/>
                  </a:rPr>
                  <a:t>13 KASIM 1918’de İTİLAF DEVLETLERİ , İSTANBUL’a asker çıkardılar. </a:t>
                </a:r>
                <a:r>
                  <a:rPr lang="tr-TR" altLang="tr-TR" sz="1400" b="1">
                    <a:solidFill>
                      <a:schemeClr val="bg1"/>
                    </a:solidFill>
                    <a:latin typeface="Trebuchet MS" pitchFamily="34" charset="0"/>
                  </a:rPr>
                  <a:t>Ancak tepkilerden çekindikleri için </a:t>
                </a:r>
                <a:r>
                  <a:rPr lang="tr-TR" altLang="tr-TR" sz="1400" b="1" u="sng">
                    <a:solidFill>
                      <a:schemeClr val="bg1"/>
                    </a:solidFill>
                    <a:latin typeface="Trebuchet MS" pitchFamily="34" charset="0"/>
                  </a:rPr>
                  <a:t>işgal ettiklerini resmen ilan etmediler.</a:t>
                </a:r>
                <a:r>
                  <a:rPr lang="tr-TR" altLang="tr-TR" sz="1400" b="1" u="sng">
                    <a:solidFill>
                      <a:srgbClr val="002060"/>
                    </a:solidFill>
                    <a:latin typeface="Trebuchet MS" pitchFamily="34" charset="0"/>
                  </a:rPr>
                  <a:t> </a:t>
                </a:r>
              </a:p>
            </p:txBody>
          </p:sp>
          <p:sp>
            <p:nvSpPr>
              <p:cNvPr id="23562" name="AutoShape 21"/>
              <p:cNvSpPr>
                <a:spLocks noChangeArrowheads="1"/>
              </p:cNvSpPr>
              <p:nvPr/>
            </p:nvSpPr>
            <p:spPr bwMode="auto">
              <a:xfrm>
                <a:off x="1632" y="1682"/>
                <a:ext cx="1056" cy="2029"/>
              </a:xfrm>
              <a:prstGeom prst="flowChartDocument">
                <a:avLst/>
              </a:prstGeom>
              <a:solidFill>
                <a:srgbClr val="FF5050"/>
              </a:solidFill>
              <a:ln w="9525">
                <a:noFill/>
                <a:miter lim="800000"/>
                <a:headEnd/>
                <a:tailEnd/>
              </a:ln>
            </p:spPr>
            <p:txBody>
              <a:bodyPr wrap="none" anchor="ctr"/>
              <a:lstStyle/>
              <a:p>
                <a:endParaRPr lang="tr-TR" altLang="tr-TR" sz="2000" b="1">
                  <a:latin typeface="Lucida Console" pitchFamily="49" charset="0"/>
                </a:endParaRPr>
              </a:p>
            </p:txBody>
          </p:sp>
          <p:sp>
            <p:nvSpPr>
              <p:cNvPr id="23563" name="Text Box 22"/>
              <p:cNvSpPr txBox="1">
                <a:spLocks noChangeArrowheads="1"/>
              </p:cNvSpPr>
              <p:nvPr/>
            </p:nvSpPr>
            <p:spPr bwMode="auto">
              <a:xfrm>
                <a:off x="1723" y="1764"/>
                <a:ext cx="1056" cy="776"/>
              </a:xfrm>
              <a:prstGeom prst="rect">
                <a:avLst/>
              </a:prstGeom>
              <a:noFill/>
              <a:ln w="9525">
                <a:noFill/>
                <a:miter lim="800000"/>
                <a:headEnd/>
                <a:tailEnd/>
              </a:ln>
            </p:spPr>
            <p:txBody>
              <a:bodyPr>
                <a:spAutoFit/>
              </a:bodyPr>
              <a:lstStyle/>
              <a:p>
                <a:r>
                  <a:rPr lang="tr-TR" altLang="tr-TR" sz="1600" b="1">
                    <a:solidFill>
                      <a:schemeClr val="bg1"/>
                    </a:solidFill>
                    <a:latin typeface="Trebuchet MS" pitchFamily="34" charset="0"/>
                  </a:rPr>
                  <a:t>-ADANA</a:t>
                </a:r>
              </a:p>
              <a:p>
                <a:r>
                  <a:rPr lang="tr-TR" altLang="tr-TR" sz="1600" b="1">
                    <a:solidFill>
                      <a:schemeClr val="bg1"/>
                    </a:solidFill>
                    <a:latin typeface="Trebuchet MS" pitchFamily="34" charset="0"/>
                  </a:rPr>
                  <a:t>-MERSİN</a:t>
                </a:r>
              </a:p>
              <a:p>
                <a:r>
                  <a:rPr lang="tr-TR" altLang="tr-TR" sz="1600" b="1">
                    <a:solidFill>
                      <a:schemeClr val="bg1"/>
                    </a:solidFill>
                    <a:latin typeface="Trebuchet MS" pitchFamily="34" charset="0"/>
                  </a:rPr>
                  <a:t>-DÖRTYOL</a:t>
                </a:r>
              </a:p>
              <a:p>
                <a:r>
                  <a:rPr lang="tr-TR" altLang="tr-TR" sz="1600" b="1">
                    <a:latin typeface="Trebuchet MS" pitchFamily="34" charset="0"/>
                  </a:rPr>
                  <a:t>-ANTEP</a:t>
                </a:r>
              </a:p>
              <a:p>
                <a:r>
                  <a:rPr lang="tr-TR" altLang="tr-TR" sz="1600" b="1">
                    <a:latin typeface="Trebuchet MS" pitchFamily="34" charset="0"/>
                  </a:rPr>
                  <a:t>-URFA</a:t>
                </a:r>
              </a:p>
              <a:p>
                <a:r>
                  <a:rPr lang="tr-TR" altLang="tr-TR" sz="1600" b="1">
                    <a:latin typeface="Trebuchet MS" pitchFamily="34" charset="0"/>
                  </a:rPr>
                  <a:t>-MARAŞ</a:t>
                </a:r>
              </a:p>
              <a:p>
                <a:r>
                  <a:rPr lang="tr-TR" altLang="tr-TR" sz="1600" b="1">
                    <a:solidFill>
                      <a:schemeClr val="bg1"/>
                    </a:solidFill>
                    <a:latin typeface="Trebuchet MS" pitchFamily="34" charset="0"/>
                  </a:rPr>
                  <a:t>-ZONGULDAK</a:t>
                </a:r>
              </a:p>
            </p:txBody>
          </p:sp>
          <p:sp>
            <p:nvSpPr>
              <p:cNvPr id="23564" name="AutoShape 23"/>
              <p:cNvSpPr>
                <a:spLocks noChangeArrowheads="1"/>
              </p:cNvSpPr>
              <p:nvPr/>
            </p:nvSpPr>
            <p:spPr bwMode="auto">
              <a:xfrm>
                <a:off x="3047" y="1713"/>
                <a:ext cx="1056" cy="2086"/>
              </a:xfrm>
              <a:prstGeom prst="flowChartDocument">
                <a:avLst/>
              </a:prstGeom>
              <a:solidFill>
                <a:srgbClr val="FF5050"/>
              </a:solidFill>
              <a:ln w="9525">
                <a:noFill/>
                <a:miter lim="800000"/>
                <a:headEnd/>
                <a:tailEnd/>
              </a:ln>
            </p:spPr>
            <p:txBody>
              <a:bodyPr wrap="none" anchor="ctr"/>
              <a:lstStyle/>
              <a:p>
                <a:endParaRPr lang="tr-TR" altLang="tr-TR" sz="2000" b="1">
                  <a:latin typeface="Lucida Console" pitchFamily="49" charset="0"/>
                </a:endParaRPr>
              </a:p>
            </p:txBody>
          </p:sp>
          <p:sp>
            <p:nvSpPr>
              <p:cNvPr id="23565" name="Text Box 24"/>
              <p:cNvSpPr txBox="1">
                <a:spLocks noChangeArrowheads="1"/>
              </p:cNvSpPr>
              <p:nvPr/>
            </p:nvSpPr>
            <p:spPr bwMode="auto">
              <a:xfrm>
                <a:off x="3072" y="1764"/>
                <a:ext cx="1056" cy="666"/>
              </a:xfrm>
              <a:prstGeom prst="rect">
                <a:avLst/>
              </a:prstGeom>
              <a:noFill/>
              <a:ln w="9525">
                <a:noFill/>
                <a:miter lim="800000"/>
                <a:headEnd/>
                <a:tailEnd/>
              </a:ln>
            </p:spPr>
            <p:txBody>
              <a:bodyPr>
                <a:spAutoFit/>
              </a:bodyPr>
              <a:lstStyle/>
              <a:p>
                <a:r>
                  <a:rPr lang="tr-TR" altLang="tr-TR" sz="1600" b="1">
                    <a:solidFill>
                      <a:schemeClr val="bg1"/>
                    </a:solidFill>
                    <a:latin typeface="Trebuchet MS" pitchFamily="34" charset="0"/>
                  </a:rPr>
                  <a:t>-KONYA</a:t>
                </a:r>
              </a:p>
              <a:p>
                <a:r>
                  <a:rPr lang="tr-TR" altLang="tr-TR" sz="1600" b="1">
                    <a:solidFill>
                      <a:schemeClr val="bg1"/>
                    </a:solidFill>
                    <a:latin typeface="Trebuchet MS" pitchFamily="34" charset="0"/>
                  </a:rPr>
                  <a:t>-ANTALYA</a:t>
                </a:r>
              </a:p>
              <a:p>
                <a:r>
                  <a:rPr lang="tr-TR" altLang="tr-TR" sz="1600" b="1">
                    <a:solidFill>
                      <a:schemeClr val="bg1"/>
                    </a:solidFill>
                    <a:latin typeface="Trebuchet MS" pitchFamily="34" charset="0"/>
                  </a:rPr>
                  <a:t>-FETHİYE</a:t>
                </a:r>
              </a:p>
              <a:p>
                <a:r>
                  <a:rPr lang="tr-TR" altLang="tr-TR" sz="1600" b="1">
                    <a:solidFill>
                      <a:schemeClr val="bg1"/>
                    </a:solidFill>
                    <a:latin typeface="Trebuchet MS" pitchFamily="34" charset="0"/>
                  </a:rPr>
                  <a:t>-MARMARİS</a:t>
                </a:r>
              </a:p>
              <a:p>
                <a:r>
                  <a:rPr lang="tr-TR" altLang="tr-TR" sz="1600" b="1">
                    <a:solidFill>
                      <a:schemeClr val="bg1"/>
                    </a:solidFill>
                    <a:latin typeface="Trebuchet MS" pitchFamily="34" charset="0"/>
                  </a:rPr>
                  <a:t>-BODRUM</a:t>
                </a:r>
              </a:p>
              <a:p>
                <a:r>
                  <a:rPr lang="tr-TR" altLang="tr-TR" sz="1600" b="1">
                    <a:solidFill>
                      <a:schemeClr val="bg1"/>
                    </a:solidFill>
                    <a:latin typeface="Trebuchet MS" pitchFamily="34" charset="0"/>
                  </a:rPr>
                  <a:t>-KUŞADASI</a:t>
                </a:r>
              </a:p>
            </p:txBody>
          </p:sp>
          <p:sp>
            <p:nvSpPr>
              <p:cNvPr id="23566" name="AutoShape 25"/>
              <p:cNvSpPr>
                <a:spLocks noChangeArrowheads="1"/>
              </p:cNvSpPr>
              <p:nvPr/>
            </p:nvSpPr>
            <p:spPr bwMode="auto">
              <a:xfrm>
                <a:off x="4544" y="1713"/>
                <a:ext cx="1056" cy="2067"/>
              </a:xfrm>
              <a:prstGeom prst="flowChartDocument">
                <a:avLst/>
              </a:prstGeom>
              <a:solidFill>
                <a:srgbClr val="FF5050"/>
              </a:solidFill>
              <a:ln w="9525">
                <a:noFill/>
                <a:miter lim="800000"/>
                <a:headEnd/>
                <a:tailEnd/>
              </a:ln>
            </p:spPr>
            <p:txBody>
              <a:bodyPr wrap="none" anchor="ctr"/>
              <a:lstStyle/>
              <a:p>
                <a:endParaRPr lang="tr-TR" altLang="tr-TR" sz="2000" b="1">
                  <a:latin typeface="Lucida Console" pitchFamily="49" charset="0"/>
                </a:endParaRPr>
              </a:p>
            </p:txBody>
          </p:sp>
          <p:sp>
            <p:nvSpPr>
              <p:cNvPr id="23567" name="Text Box 26"/>
              <p:cNvSpPr txBox="1">
                <a:spLocks noChangeArrowheads="1"/>
              </p:cNvSpPr>
              <p:nvPr/>
            </p:nvSpPr>
            <p:spPr bwMode="auto">
              <a:xfrm>
                <a:off x="4520" y="1764"/>
                <a:ext cx="1056" cy="671"/>
              </a:xfrm>
              <a:prstGeom prst="rect">
                <a:avLst/>
              </a:prstGeom>
              <a:noFill/>
              <a:ln w="9525">
                <a:noFill/>
                <a:miter lim="800000"/>
                <a:headEnd/>
                <a:tailEnd/>
              </a:ln>
            </p:spPr>
            <p:txBody>
              <a:bodyPr>
                <a:spAutoFit/>
              </a:bodyPr>
              <a:lstStyle/>
              <a:p>
                <a:r>
                  <a:rPr lang="tr-TR" altLang="tr-TR" sz="1600" b="1">
                    <a:solidFill>
                      <a:schemeClr val="bg1"/>
                    </a:solidFill>
                    <a:latin typeface="Trebuchet MS" pitchFamily="34" charset="0"/>
                  </a:rPr>
                  <a:t>-DOĞU TRAKYA </a:t>
                </a:r>
              </a:p>
              <a:p>
                <a:r>
                  <a:rPr lang="tr-TR" altLang="tr-TR" sz="1600" b="1">
                    <a:solidFill>
                      <a:schemeClr val="bg1"/>
                    </a:solidFill>
                    <a:latin typeface="Trebuchet MS" pitchFamily="34" charset="0"/>
                  </a:rPr>
                  <a:t>-İZMİR</a:t>
                </a:r>
              </a:p>
              <a:p>
                <a:r>
                  <a:rPr lang="tr-TR" altLang="tr-TR" sz="1600" b="1">
                    <a:solidFill>
                      <a:schemeClr val="bg1"/>
                    </a:solidFill>
                    <a:latin typeface="Trebuchet MS" pitchFamily="34" charset="0"/>
                  </a:rPr>
                  <a:t>(AMİRAL BRİSTOL RAPORU)</a:t>
                </a:r>
              </a:p>
              <a:p>
                <a:endParaRPr lang="tr-TR" altLang="tr-TR" sz="1600" b="1">
                  <a:latin typeface="Trebuchet MS" pitchFamily="34" charset="0"/>
                </a:endParaRPr>
              </a:p>
            </p:txBody>
          </p:sp>
        </p:grpSp>
        <p:sp>
          <p:nvSpPr>
            <p:cNvPr id="23558" name="AutoShape 27"/>
            <p:cNvSpPr>
              <a:spLocks/>
            </p:cNvSpPr>
            <p:nvPr/>
          </p:nvSpPr>
          <p:spPr bwMode="auto">
            <a:xfrm>
              <a:off x="768" y="2016"/>
              <a:ext cx="144" cy="528"/>
            </a:xfrm>
            <a:prstGeom prst="rightBrace">
              <a:avLst>
                <a:gd name="adj1" fmla="val 30556"/>
                <a:gd name="adj2" fmla="val 50000"/>
              </a:avLst>
            </a:prstGeom>
            <a:noFill/>
            <a:ln w="9525">
              <a:solidFill>
                <a:srgbClr val="FFFFCC"/>
              </a:solidFill>
              <a:round/>
              <a:headEnd/>
              <a:tailEnd/>
            </a:ln>
          </p:spPr>
          <p:txBody>
            <a:bodyPr wrap="none" anchor="ctr"/>
            <a:lstStyle/>
            <a:p>
              <a:endParaRPr lang="tr-TR" altLang="tr-TR" sz="2000" b="1">
                <a:latin typeface="Lucida Console" pitchFamily="49" charset="0"/>
              </a:endParaRPr>
            </a:p>
          </p:txBody>
        </p:sp>
        <p:sp>
          <p:nvSpPr>
            <p:cNvPr id="23559" name="Text Box 29"/>
            <p:cNvSpPr txBox="1">
              <a:spLocks noChangeArrowheads="1"/>
            </p:cNvSpPr>
            <p:nvPr/>
          </p:nvSpPr>
          <p:spPr bwMode="auto">
            <a:xfrm>
              <a:off x="864" y="2188"/>
              <a:ext cx="480" cy="145"/>
            </a:xfrm>
            <a:prstGeom prst="rect">
              <a:avLst/>
            </a:prstGeom>
            <a:noFill/>
            <a:ln w="9525">
              <a:noFill/>
              <a:miter lim="800000"/>
              <a:headEnd/>
              <a:tailEnd/>
            </a:ln>
          </p:spPr>
          <p:txBody>
            <a:bodyPr>
              <a:spAutoFit/>
            </a:bodyPr>
            <a:lstStyle/>
            <a:p>
              <a:r>
                <a:rPr lang="tr-TR" altLang="tr-TR" sz="1600" b="1">
                  <a:latin typeface="Comic Sans MS" pitchFamily="66" charset="0"/>
                </a:rPr>
                <a:t>FRS</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p:cNvSpPr>
          <p:nvPr>
            <p:ph type="body" idx="1"/>
          </p:nvPr>
        </p:nvSpPr>
        <p:spPr>
          <a:xfrm>
            <a:off x="657225" y="201645"/>
            <a:ext cx="10769600" cy="6276975"/>
          </a:xfrm>
        </p:spPr>
        <p:txBody>
          <a:bodyPr/>
          <a:lstStyle/>
          <a:p>
            <a:r>
              <a:rPr lang="tr-TR" sz="3200" b="1" dirty="0" smtClean="0">
                <a:solidFill>
                  <a:srgbClr val="D82331"/>
                </a:solidFill>
              </a:rPr>
              <a:t>OSMANLI BAŞKENTİ İSTANBUL:</a:t>
            </a:r>
          </a:p>
          <a:p>
            <a:pPr algn="just"/>
            <a:r>
              <a:rPr lang="tr-TR" dirty="0" smtClean="0"/>
              <a:t>Mütareke döneminde İstanbul’da ilk büyük siyasi değişiklik İttihat ve Terakki Fırkası kongresinin toplanması ve partinin kendini feshetmesi oldu. </a:t>
            </a:r>
          </a:p>
          <a:p>
            <a:pPr algn="just"/>
            <a:r>
              <a:rPr lang="tr-TR" dirty="0" smtClean="0"/>
              <a:t>5 Kasım 1918 tarihli bileşimde parti kendini feshetti. Yerine liberal görünümde “Teceddüt Fırkası” kuruldu. </a:t>
            </a:r>
          </a:p>
          <a:p>
            <a:pPr algn="just"/>
            <a:r>
              <a:rPr lang="tr-TR" dirty="0" smtClean="0"/>
              <a:t>Bu süreçte İttihat ve Terakki liderlerinden 8 kişi bir Alman zırhlısı ile yurt dışına kaçtılar. (</a:t>
            </a:r>
            <a:r>
              <a:rPr lang="tr-TR" dirty="0" err="1" smtClean="0"/>
              <a:t>Sivastopal-Gözleve</a:t>
            </a:r>
            <a:r>
              <a:rPr lang="tr-TR" dirty="0" smtClean="0"/>
              <a:t> Limanı aracılığıyla Berlin’e). Bu olay memleketteki İttihat ve Terakki düşmanlığını körükledi. Bir dönem İttihat ve Terakki’nin yandaşı olan gazeteciler bile liderlere ağır eleştirilerde bulunuyorlardı. Yalman 4 Kasım’da Vakit Gazetesinde: “</a:t>
            </a:r>
            <a:r>
              <a:rPr lang="tr-TR" sz="2400" i="1" dirty="0" smtClean="0">
                <a:solidFill>
                  <a:schemeClr val="hlink"/>
                </a:solidFill>
              </a:rPr>
              <a:t>Enver Paşa memleketten değil, dünyadan kaçmayı düşünmelidir</a:t>
            </a:r>
            <a:r>
              <a:rPr lang="tr-TR" dirty="0" smtClean="0"/>
              <a:t>.” diyordu. Eski İttihatçılardan oluşan </a:t>
            </a:r>
            <a:r>
              <a:rPr lang="tr-TR" dirty="0" err="1" smtClean="0"/>
              <a:t>Mebusan</a:t>
            </a:r>
            <a:r>
              <a:rPr lang="tr-TR" dirty="0" smtClean="0"/>
              <a:t> Meclisi’nde de görüş ayrılıkları artmaktaydı. İT yöneticilerinin kaçışından sonra Ahmet İzzet Paşa hükümetine yönelik eleştiriler arttı.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p:cNvSpPr>
          <p:nvPr>
            <p:ph type="body" idx="1"/>
          </p:nvPr>
        </p:nvSpPr>
        <p:spPr>
          <a:xfrm>
            <a:off x="811213" y="528670"/>
            <a:ext cx="10837992" cy="5722937"/>
          </a:xfrm>
        </p:spPr>
        <p:txBody>
          <a:bodyPr/>
          <a:lstStyle/>
          <a:p>
            <a:pPr algn="just">
              <a:lnSpc>
                <a:spcPct val="80000"/>
              </a:lnSpc>
            </a:pPr>
            <a:r>
              <a:rPr lang="tr-TR" sz="2400" dirty="0" smtClean="0">
                <a:solidFill>
                  <a:srgbClr val="D82331"/>
                </a:solidFill>
              </a:rPr>
              <a:t>VAHDETTİN’İN TAVRI</a:t>
            </a:r>
          </a:p>
          <a:p>
            <a:pPr algn="just">
              <a:lnSpc>
                <a:spcPct val="80000"/>
              </a:lnSpc>
            </a:pPr>
            <a:r>
              <a:rPr lang="tr-TR" sz="2400" dirty="0" smtClean="0">
                <a:solidFill>
                  <a:srgbClr val="D82331"/>
                </a:solidFill>
              </a:rPr>
              <a:t>Meclis</a:t>
            </a:r>
            <a:r>
              <a:rPr lang="tr-TR" sz="2400" dirty="0" smtClean="0"/>
              <a:t>, İttihatçıların yargılanması için bir Yüce Divan oluşturulmasını isterken Vahdettin ile Hükümet arasında da bunalım doğacaktı. Bunalımın kaynağı aslında padişahın mutlak idare yanlısı ve İttihat Terakki düşmanlığından kaynaklanıyordu. Vahdettin savaşın bütün sorumluluğunu </a:t>
            </a:r>
            <a:r>
              <a:rPr lang="tr-TR" sz="2400" dirty="0" err="1" smtClean="0"/>
              <a:t>İTC’ye</a:t>
            </a:r>
            <a:r>
              <a:rPr lang="tr-TR" sz="2400" dirty="0" smtClean="0"/>
              <a:t> yüklüyordu.  </a:t>
            </a:r>
          </a:p>
          <a:p>
            <a:pPr algn="just">
              <a:lnSpc>
                <a:spcPct val="80000"/>
              </a:lnSpc>
            </a:pPr>
            <a:r>
              <a:rPr lang="tr-TR" sz="2400" dirty="0" smtClean="0"/>
              <a:t>Örneğin Kasım sonlarında Daily Mail ve </a:t>
            </a:r>
            <a:r>
              <a:rPr lang="tr-TR" sz="2400" dirty="0" err="1" smtClean="0"/>
              <a:t>Tımes</a:t>
            </a:r>
            <a:r>
              <a:rPr lang="tr-TR" sz="2400" dirty="0" smtClean="0"/>
              <a:t> gazetelerinde çıkan demecinde, savaşa girilmesinin sorumlusu </a:t>
            </a:r>
            <a:r>
              <a:rPr lang="tr-TR" sz="2400" dirty="0"/>
              <a:t>İttihat Terakki’dir </a:t>
            </a:r>
            <a:r>
              <a:rPr lang="tr-TR" sz="2400" dirty="0" smtClean="0"/>
              <a:t>demiş ve kendisi iktidarda olsa idi savaşın dışında kalınacağını söylemişti. </a:t>
            </a:r>
          </a:p>
          <a:p>
            <a:pPr algn="just">
              <a:lnSpc>
                <a:spcPct val="80000"/>
              </a:lnSpc>
            </a:pPr>
            <a:r>
              <a:rPr lang="tr-TR" sz="2400" dirty="0" smtClean="0"/>
              <a:t>Vahdettin, savaş suçlularının yargılanması için bir de Divan-ı </a:t>
            </a:r>
            <a:r>
              <a:rPr lang="tr-TR" sz="2400" dirty="0" err="1" smtClean="0"/>
              <a:t>Harb’in</a:t>
            </a:r>
            <a:r>
              <a:rPr lang="tr-TR" sz="2400" dirty="0" smtClean="0"/>
              <a:t> (Sıkıyönetim Mahkemesi) kurulmasını istemişti. Hükümet ise anayasaya aykırı olduğu için bu öneriyi benimsememişti. Bu da Padişah Vahdettin ile hükümet arasında yeni sürtüşmelere neden oldu. (İlk sürtüşme Mondros’a kimin gönderileceği konusunda çıkmıştı) </a:t>
            </a:r>
          </a:p>
          <a:p>
            <a:pPr algn="just">
              <a:lnSpc>
                <a:spcPct val="80000"/>
              </a:lnSpc>
            </a:pPr>
            <a:r>
              <a:rPr lang="tr-TR" sz="2400" dirty="0" smtClean="0">
                <a:solidFill>
                  <a:srgbClr val="D82331"/>
                </a:solidFill>
              </a:rPr>
              <a:t>8 Kasım 1918’de</a:t>
            </a:r>
            <a:r>
              <a:rPr lang="tr-TR" sz="2400" dirty="0" smtClean="0"/>
              <a:t> Ahmet İzzet Paşa hükümeti istifa etti. 11 Kasım’da da Rıza Tevfik, Kambur İzzet gibi Hürriyet ve İtilafçıların da bulunduğu Tevfik Paşa hükümeti kuruldu. </a:t>
            </a:r>
          </a:p>
          <a:p>
            <a:pPr>
              <a:lnSpc>
                <a:spcPct val="80000"/>
              </a:lnSpc>
            </a:pPr>
            <a:endParaRPr lang="tr-TR"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p:cNvSpPr>
          <p:nvPr>
            <p:ph type="body" idx="1"/>
          </p:nvPr>
        </p:nvSpPr>
        <p:spPr>
          <a:xfrm>
            <a:off x="1518304" y="-413359"/>
            <a:ext cx="8659813" cy="6264645"/>
          </a:xfrm>
        </p:spPr>
        <p:txBody>
          <a:bodyPr/>
          <a:lstStyle/>
          <a:p>
            <a:pPr algn="just"/>
            <a:endParaRPr lang="tr-TR" dirty="0" smtClean="0"/>
          </a:p>
          <a:p>
            <a:pPr algn="just"/>
            <a:r>
              <a:rPr lang="tr-TR" dirty="0" smtClean="0"/>
              <a:t>Bu </a:t>
            </a:r>
            <a:r>
              <a:rPr lang="tr-TR" dirty="0" smtClean="0"/>
              <a:t>sırada işgaller başlamıştı. Musul ve İskenderun’dan sonra, 13 Kasım 1918’de 67 İngiliz, 22 Fransız, 10 İtalyan ve 1 Yunan gemisiyle İtilaf Devletleri 3500 civarında asker çıkararak İstanbul</a:t>
            </a:r>
            <a:r>
              <a:rPr lang="tr-TR" dirty="0"/>
              <a:t> </a:t>
            </a:r>
            <a:r>
              <a:rPr lang="tr-TR" dirty="0" smtClean="0"/>
              <a:t>Boğazını fiilen işgal ettiler.</a:t>
            </a:r>
          </a:p>
        </p:txBody>
      </p:sp>
      <p:pic>
        <p:nvPicPr>
          <p:cNvPr id="26626" name="Picture 4" descr="işgal-yıllarında-istanbul-3-2"/>
          <p:cNvPicPr>
            <a:picLocks noChangeAspect="1" noChangeArrowheads="1"/>
          </p:cNvPicPr>
          <p:nvPr/>
        </p:nvPicPr>
        <p:blipFill>
          <a:blip r:embed="rId2"/>
          <a:srcRect/>
          <a:stretch>
            <a:fillRect/>
          </a:stretch>
        </p:blipFill>
        <p:spPr bwMode="auto">
          <a:xfrm>
            <a:off x="1" y="2400300"/>
            <a:ext cx="5734051" cy="4457700"/>
          </a:xfrm>
          <a:prstGeom prst="rect">
            <a:avLst/>
          </a:prstGeom>
          <a:noFill/>
          <a:ln w="9525">
            <a:noFill/>
            <a:miter lim="800000"/>
            <a:headEnd/>
            <a:tailEnd/>
          </a:ln>
        </p:spPr>
      </p:pic>
      <p:pic>
        <p:nvPicPr>
          <p:cNvPr id="26627" name="Picture 5" descr="6"/>
          <p:cNvPicPr>
            <a:picLocks noChangeAspect="1" noChangeArrowheads="1"/>
          </p:cNvPicPr>
          <p:nvPr/>
        </p:nvPicPr>
        <p:blipFill>
          <a:blip r:embed="rId3"/>
          <a:srcRect/>
          <a:stretch>
            <a:fillRect/>
          </a:stretch>
        </p:blipFill>
        <p:spPr bwMode="auto">
          <a:xfrm>
            <a:off x="6008691" y="2397157"/>
            <a:ext cx="5905500" cy="446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body" idx="1"/>
          </p:nvPr>
        </p:nvSpPr>
        <p:spPr>
          <a:xfrm>
            <a:off x="711201" y="314331"/>
            <a:ext cx="11242675" cy="6543675"/>
          </a:xfrm>
        </p:spPr>
        <p:txBody>
          <a:bodyPr/>
          <a:lstStyle/>
          <a:p>
            <a:pPr>
              <a:lnSpc>
                <a:spcPct val="70000"/>
              </a:lnSpc>
            </a:pPr>
            <a:r>
              <a:rPr lang="tr-TR" sz="3200" dirty="0" smtClean="0">
                <a:solidFill>
                  <a:srgbClr val="D82331"/>
                </a:solidFill>
              </a:rPr>
              <a:t>KAYNAKLAR</a:t>
            </a:r>
          </a:p>
          <a:p>
            <a:r>
              <a:rPr lang="tr-TR" sz="2400" b="1" dirty="0" smtClean="0"/>
              <a:t>İnkılap Dersleri</a:t>
            </a:r>
            <a:r>
              <a:rPr lang="tr-TR" sz="2400" dirty="0" smtClean="0"/>
              <a:t>, (2018) Ed. Süleyman İnan, Cengiz Akseki, Kafka Kitap Kafe Yayınları, Denizli </a:t>
            </a:r>
          </a:p>
          <a:p>
            <a:pPr>
              <a:lnSpc>
                <a:spcPct val="70000"/>
              </a:lnSpc>
            </a:pPr>
            <a:r>
              <a:rPr lang="tr-TR" sz="2400" dirty="0" smtClean="0"/>
              <a:t>Mustafa Kemal Atatürk, </a:t>
            </a:r>
            <a:r>
              <a:rPr lang="tr-TR" sz="2400" b="1" dirty="0" smtClean="0"/>
              <a:t>Nutuk 1919-1927</a:t>
            </a:r>
            <a:r>
              <a:rPr lang="tr-TR" sz="2400" dirty="0" smtClean="0"/>
              <a:t>, Atatürk Araştırma Merkezi Yayınları, Ankara, 1999</a:t>
            </a:r>
            <a:r>
              <a:rPr lang="tr-TR" sz="2400" dirty="0" smtClean="0"/>
              <a:t>.</a:t>
            </a:r>
          </a:p>
          <a:p>
            <a:pPr algn="just"/>
            <a:r>
              <a:rPr lang="tr-TR" sz="2400" dirty="0">
                <a:latin typeface="Calibri" pitchFamily="34" charset="0"/>
              </a:rPr>
              <a:t>Falih Rıfkı Atay, </a:t>
            </a:r>
            <a:r>
              <a:rPr lang="tr-TR" sz="2400" b="1" dirty="0">
                <a:latin typeface="Calibri" pitchFamily="34" charset="0"/>
              </a:rPr>
              <a:t>Çankaya, </a:t>
            </a:r>
            <a:r>
              <a:rPr lang="tr-TR" sz="2400" dirty="0">
                <a:latin typeface="Calibri" pitchFamily="34" charset="0"/>
              </a:rPr>
              <a:t>Pozitif Yayıncılık, İstanbul, 2009.</a:t>
            </a:r>
          </a:p>
          <a:p>
            <a:pPr algn="just"/>
            <a:r>
              <a:rPr lang="tr-TR" sz="2400" dirty="0">
                <a:latin typeface="Calibri" pitchFamily="34" charset="0"/>
              </a:rPr>
              <a:t>Sina Akşin, </a:t>
            </a:r>
            <a:r>
              <a:rPr lang="tr-TR" sz="2400" b="1" dirty="0">
                <a:latin typeface="Calibri" pitchFamily="34" charset="0"/>
              </a:rPr>
              <a:t>İstanbul Hükümetleri ve Milli Mücadele, Cilt. 1</a:t>
            </a:r>
            <a:r>
              <a:rPr lang="tr-TR" sz="2400" dirty="0">
                <a:latin typeface="Calibri" pitchFamily="34" charset="0"/>
              </a:rPr>
              <a:t>, 2. Baskı, İş Bankası Kültür Yayınları, İstanbul, 2004.</a:t>
            </a:r>
          </a:p>
          <a:p>
            <a:pPr algn="just"/>
            <a:r>
              <a:rPr lang="tr-TR" sz="2400" dirty="0">
                <a:latin typeface="Calibri" pitchFamily="34" charset="0"/>
              </a:rPr>
              <a:t>Şerafettin Turan, </a:t>
            </a:r>
            <a:r>
              <a:rPr lang="tr-TR" sz="2400" b="1" dirty="0">
                <a:latin typeface="Calibri" pitchFamily="34" charset="0"/>
              </a:rPr>
              <a:t>Türk Devrim Tarihi, 1. Kitap, İmparatorluğun Çöküşünden Ulusal Direnişe,</a:t>
            </a:r>
            <a:r>
              <a:rPr lang="tr-TR" sz="2400" dirty="0">
                <a:latin typeface="Calibri" pitchFamily="34" charset="0"/>
              </a:rPr>
              <a:t> Bilgi Yayınevi, İstanbul, 1991.</a:t>
            </a:r>
          </a:p>
          <a:p>
            <a:pPr algn="just"/>
            <a:r>
              <a:rPr lang="tr-TR" sz="2400" dirty="0">
                <a:latin typeface="Calibri" pitchFamily="34" charset="0"/>
              </a:rPr>
              <a:t>Şevket Süreyya Aydemir, </a:t>
            </a:r>
            <a:r>
              <a:rPr lang="tr-TR" sz="2400" b="1" dirty="0">
                <a:latin typeface="Calibri" pitchFamily="34" charset="0"/>
              </a:rPr>
              <a:t>Tek Adam, </a:t>
            </a:r>
            <a:r>
              <a:rPr lang="tr-TR" sz="2400" dirty="0">
                <a:latin typeface="Calibri" pitchFamily="34" charset="0"/>
              </a:rPr>
              <a:t>Cilt I,</a:t>
            </a:r>
            <a:r>
              <a:rPr lang="tr-TR" sz="2400" b="1" dirty="0">
                <a:latin typeface="Calibri" pitchFamily="34" charset="0"/>
              </a:rPr>
              <a:t> </a:t>
            </a:r>
            <a:r>
              <a:rPr lang="tr-TR" sz="2400" dirty="0">
                <a:latin typeface="Calibri" pitchFamily="34" charset="0"/>
              </a:rPr>
              <a:t>Remzi Kitabevi, İstanbul, 2016.</a:t>
            </a:r>
          </a:p>
          <a:p>
            <a:pPr>
              <a:lnSpc>
                <a:spcPct val="70000"/>
              </a:lnSpc>
            </a:pPr>
            <a:r>
              <a:rPr lang="tr-TR" sz="2400" dirty="0">
                <a:latin typeface="Calibri" pitchFamily="34" charset="0"/>
              </a:rPr>
              <a:t>Yusuf Hikmet </a:t>
            </a:r>
            <a:r>
              <a:rPr lang="tr-TR" sz="2400" dirty="0" err="1">
                <a:latin typeface="Calibri" pitchFamily="34" charset="0"/>
              </a:rPr>
              <a:t>Bayur</a:t>
            </a:r>
            <a:r>
              <a:rPr lang="tr-TR" sz="2400" dirty="0">
                <a:latin typeface="Calibri" pitchFamily="34" charset="0"/>
              </a:rPr>
              <a:t>, </a:t>
            </a:r>
            <a:r>
              <a:rPr lang="tr-TR" sz="2400" b="1" dirty="0">
                <a:latin typeface="Calibri" pitchFamily="34" charset="0"/>
              </a:rPr>
              <a:t>Türk İnkılap Tarihi</a:t>
            </a:r>
            <a:r>
              <a:rPr lang="tr-TR" sz="2400" dirty="0">
                <a:latin typeface="Calibri" pitchFamily="34" charset="0"/>
              </a:rPr>
              <a:t>, Türk Tarih Kurumu, (1993) Ankara.</a:t>
            </a:r>
          </a:p>
          <a:p>
            <a:pPr>
              <a:lnSpc>
                <a:spcPct val="70000"/>
              </a:lnSpc>
            </a:pPr>
            <a:r>
              <a:rPr lang="tr-TR" sz="2400" dirty="0"/>
              <a:t>Sabahattin Selek, </a:t>
            </a:r>
            <a:r>
              <a:rPr lang="tr-TR" sz="2400" b="1" dirty="0"/>
              <a:t>Milli Mücadele, C. 1-2</a:t>
            </a:r>
            <a:r>
              <a:rPr lang="tr-TR" sz="2400" dirty="0"/>
              <a:t>, Örgün Yayınları, İstanbul, 1982.</a:t>
            </a:r>
          </a:p>
          <a:p>
            <a:pPr>
              <a:lnSpc>
                <a:spcPct val="70000"/>
              </a:lnSpc>
            </a:pPr>
            <a:endParaRPr lang="tr-TR"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p:cNvSpPr>
          <p:nvPr>
            <p:ph type="body" idx="1"/>
          </p:nvPr>
        </p:nvSpPr>
        <p:spPr>
          <a:xfrm>
            <a:off x="0" y="3363913"/>
            <a:ext cx="12192000" cy="3071812"/>
          </a:xfrm>
        </p:spPr>
        <p:txBody>
          <a:bodyPr/>
          <a:lstStyle/>
          <a:p>
            <a:pPr algn="just">
              <a:lnSpc>
                <a:spcPct val="80000"/>
              </a:lnSpc>
            </a:pPr>
            <a:r>
              <a:rPr lang="tr-TR" sz="2000" dirty="0" smtClean="0"/>
              <a:t>İtilaf Devletlerinin de yoğun baskıları sebebiyle Tevfik Paşa hükümeti ve ondan sonra 3 Mart 1919’da kurulan birinci Damat Ferit hükümetleri döneminde </a:t>
            </a:r>
            <a:r>
              <a:rPr lang="tr-TR" sz="2000" dirty="0" smtClean="0"/>
              <a:t>3 önemli </a:t>
            </a:r>
            <a:r>
              <a:rPr lang="tr-TR" sz="2000" dirty="0" smtClean="0"/>
              <a:t>sorun İstanbul’un gündemini meşgul etti: </a:t>
            </a:r>
            <a:endParaRPr lang="tr-TR" sz="2000" dirty="0" smtClean="0"/>
          </a:p>
          <a:p>
            <a:pPr marL="457200" indent="-457200" algn="just">
              <a:lnSpc>
                <a:spcPct val="80000"/>
              </a:lnSpc>
              <a:buFont typeface="+mj-lt"/>
              <a:buAutoNum type="arabicPeriod"/>
            </a:pPr>
            <a:r>
              <a:rPr lang="tr-TR" sz="2000" dirty="0" smtClean="0">
                <a:solidFill>
                  <a:srgbClr val="FF0000"/>
                </a:solidFill>
              </a:rPr>
              <a:t>İtilaf </a:t>
            </a:r>
            <a:r>
              <a:rPr lang="tr-TR" sz="2000" dirty="0" smtClean="0">
                <a:solidFill>
                  <a:srgbClr val="FF0000"/>
                </a:solidFill>
              </a:rPr>
              <a:t>Devletlerinin siyasete müdahaleleri, </a:t>
            </a:r>
            <a:endParaRPr lang="tr-TR" sz="2000" dirty="0" smtClean="0">
              <a:solidFill>
                <a:srgbClr val="FF0000"/>
              </a:solidFill>
            </a:endParaRPr>
          </a:p>
          <a:p>
            <a:pPr marL="457200" indent="-457200" algn="just">
              <a:lnSpc>
                <a:spcPct val="80000"/>
              </a:lnSpc>
              <a:buFont typeface="+mj-lt"/>
              <a:buAutoNum type="arabicPeriod"/>
            </a:pPr>
            <a:r>
              <a:rPr lang="tr-TR" sz="2000" dirty="0" smtClean="0">
                <a:solidFill>
                  <a:srgbClr val="FF0000"/>
                </a:solidFill>
              </a:rPr>
              <a:t>Savaş </a:t>
            </a:r>
            <a:r>
              <a:rPr lang="tr-TR" sz="2000" dirty="0" smtClean="0">
                <a:solidFill>
                  <a:srgbClr val="FF0000"/>
                </a:solidFill>
              </a:rPr>
              <a:t>suçlularının (İttihatçıların) ve Ermenilerin göç ettirilmesi sırasında Ermenilere kötü muamele edenlerin yargılanması, </a:t>
            </a:r>
            <a:endParaRPr lang="tr-TR" sz="2000" dirty="0" smtClean="0">
              <a:solidFill>
                <a:srgbClr val="FF0000"/>
              </a:solidFill>
            </a:endParaRPr>
          </a:p>
          <a:p>
            <a:pPr marL="457200" indent="-457200" algn="just">
              <a:lnSpc>
                <a:spcPct val="80000"/>
              </a:lnSpc>
              <a:buFont typeface="+mj-lt"/>
              <a:buAutoNum type="arabicPeriod"/>
            </a:pPr>
            <a:r>
              <a:rPr lang="tr-TR" sz="2000" dirty="0" smtClean="0">
                <a:solidFill>
                  <a:srgbClr val="FF0000"/>
                </a:solidFill>
              </a:rPr>
              <a:t>İşgaller </a:t>
            </a:r>
            <a:r>
              <a:rPr lang="tr-TR" sz="2000" dirty="0" smtClean="0">
                <a:solidFill>
                  <a:srgbClr val="FF0000"/>
                </a:solidFill>
              </a:rPr>
              <a:t>karşısında alınacak tavır (düşünülen kurtuluş çareleri) </a:t>
            </a:r>
          </a:p>
          <a:p>
            <a:pPr algn="just">
              <a:lnSpc>
                <a:spcPct val="80000"/>
              </a:lnSpc>
            </a:pPr>
            <a:r>
              <a:rPr lang="tr-TR" sz="2000" dirty="0" smtClean="0"/>
              <a:t>İşgalden hemen sonra İtilaf devletlerinin İstanbul’daki temsilcilikleri “yüksek komiserliğe” çevrildi. (İşgalin kalıcı olacağının bir işareti). </a:t>
            </a:r>
          </a:p>
          <a:p>
            <a:pPr algn="just">
              <a:lnSpc>
                <a:spcPct val="80000"/>
              </a:lnSpc>
            </a:pPr>
            <a:r>
              <a:rPr lang="tr-TR" sz="2000" dirty="0" smtClean="0"/>
              <a:t>İşgalcilerin Türkleri aşağılayan hareketleri, gayrimüslimlerin tavırları, İstanbul halkının tepkisini çekti. </a:t>
            </a:r>
          </a:p>
        </p:txBody>
      </p:sp>
      <p:pic>
        <p:nvPicPr>
          <p:cNvPr id="27650" name="Picture 4" descr="i2"/>
          <p:cNvPicPr>
            <a:picLocks noChangeAspect="1" noChangeArrowheads="1"/>
          </p:cNvPicPr>
          <p:nvPr/>
        </p:nvPicPr>
        <p:blipFill>
          <a:blip r:embed="rId2"/>
          <a:srcRect/>
          <a:stretch>
            <a:fillRect/>
          </a:stretch>
        </p:blipFill>
        <p:spPr bwMode="auto">
          <a:xfrm>
            <a:off x="6315076" y="0"/>
            <a:ext cx="5876925" cy="3335338"/>
          </a:xfrm>
          <a:prstGeom prst="rect">
            <a:avLst/>
          </a:prstGeom>
          <a:noFill/>
          <a:ln w="9525">
            <a:noFill/>
            <a:miter lim="800000"/>
            <a:headEnd/>
            <a:tailEnd/>
          </a:ln>
        </p:spPr>
      </p:pic>
      <p:pic>
        <p:nvPicPr>
          <p:cNvPr id="27651" name="Picture 5" descr="DlevXIUWwAIxFFn"/>
          <p:cNvPicPr>
            <a:picLocks noChangeAspect="1" noChangeArrowheads="1"/>
          </p:cNvPicPr>
          <p:nvPr/>
        </p:nvPicPr>
        <p:blipFill>
          <a:blip r:embed="rId3"/>
          <a:srcRect/>
          <a:stretch>
            <a:fillRect/>
          </a:stretch>
        </p:blipFill>
        <p:spPr bwMode="auto">
          <a:xfrm>
            <a:off x="0" y="0"/>
            <a:ext cx="6161088" cy="333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p:cNvSpPr>
          <p:nvPr>
            <p:ph type="body" idx="1"/>
          </p:nvPr>
        </p:nvSpPr>
        <p:spPr>
          <a:xfrm>
            <a:off x="850903" y="381032"/>
            <a:ext cx="10502900" cy="5795963"/>
          </a:xfrm>
        </p:spPr>
        <p:txBody>
          <a:bodyPr/>
          <a:lstStyle/>
          <a:p>
            <a:pPr algn="just"/>
            <a:r>
              <a:rPr lang="tr-TR" sz="2400" b="1" dirty="0" smtClean="0">
                <a:solidFill>
                  <a:srgbClr val="C00000"/>
                </a:solidFill>
              </a:rPr>
              <a:t>MÜTAREKE GÜNLERİNDE ERMENİ SORUNU:</a:t>
            </a:r>
          </a:p>
          <a:p>
            <a:pPr algn="just"/>
            <a:r>
              <a:rPr lang="tr-TR" sz="2400" dirty="0" smtClean="0"/>
              <a:t>Aynı süreçte </a:t>
            </a:r>
            <a:r>
              <a:rPr lang="tr-TR" sz="2400" dirty="0" smtClean="0"/>
              <a:t>kurulan </a:t>
            </a:r>
            <a:r>
              <a:rPr lang="tr-TR" sz="2400" dirty="0" smtClean="0"/>
              <a:t>Divan-ı Harp, Enver, Cemal ve İsmail Hakkı Paşalara çeşitli cezalar verdi.</a:t>
            </a:r>
          </a:p>
          <a:p>
            <a:pPr algn="just"/>
            <a:r>
              <a:rPr lang="tr-TR" sz="2400" dirty="0" smtClean="0"/>
              <a:t>Mecliste Ermeni göçü sırasında suç işleyenlerin yargılanması konusunda yoğun tartışmalar sürerken Vahdettin de Ayan üyesi Ermeni </a:t>
            </a:r>
            <a:r>
              <a:rPr lang="tr-TR" sz="2400" dirty="0" err="1" smtClean="0"/>
              <a:t>Azaryan</a:t>
            </a:r>
            <a:r>
              <a:rPr lang="tr-TR" sz="2400" dirty="0" smtClean="0"/>
              <a:t> Efendi’yi 7 Aralık’ta kabul ederek , Ermenilere yapılan “</a:t>
            </a:r>
            <a:r>
              <a:rPr lang="tr-TR" sz="2400" dirty="0" err="1" smtClean="0"/>
              <a:t>zulüm”den</a:t>
            </a:r>
            <a:r>
              <a:rPr lang="tr-TR" sz="2400" dirty="0" smtClean="0"/>
              <a:t> ötürü kendisine üzüntülerini  bildiriyor, bazı kişilerce yapılan bu kötü davranışı bütün Türklere </a:t>
            </a:r>
            <a:r>
              <a:rPr lang="tr-TR" sz="2400" dirty="0" err="1" smtClean="0"/>
              <a:t>maletmenin</a:t>
            </a:r>
            <a:r>
              <a:rPr lang="tr-TR" sz="2400" dirty="0" smtClean="0"/>
              <a:t> doğru olmayacağını vurguluyordu. </a:t>
            </a:r>
          </a:p>
          <a:p>
            <a:pPr algn="just"/>
            <a:r>
              <a:rPr lang="tr-TR" sz="2400" dirty="0" smtClean="0"/>
              <a:t>21 Aralık 1918’de meclisi dağıtan Vahdettin, çıkış yolunu İngilizlere yaslanmakta görmekteydi. Bu nedenle Yüksek komiserlerin baskıları sonucunda ve onların hazırladıkları listeler doğrultusunda geniş çaplı tutuklamalar başlamasına seyirci kalmak bir yana destekliyordu. İlk olarak Ermenilerin göç ettirilmesi sırasında suç işledikleri gerekçesiyle eski valilerden Sabit Bey Cemal Azmi Bey, eski Diyarbakır valisi İttihatçı DR. Reşit Beyler tutuklanarak o günlerde ünlenen </a:t>
            </a:r>
            <a:r>
              <a:rPr lang="tr-TR" sz="2400" dirty="0" err="1" smtClean="0"/>
              <a:t>Bekirağa</a:t>
            </a:r>
            <a:r>
              <a:rPr lang="tr-TR" sz="2400" dirty="0" smtClean="0"/>
              <a:t> Bölüğü’ne hapsedildi.</a:t>
            </a:r>
          </a:p>
          <a:p>
            <a:endParaRPr lang="tr-TR"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1"/>
          </p:nvPr>
        </p:nvSpPr>
        <p:spPr>
          <a:xfrm>
            <a:off x="849334" y="255620"/>
            <a:ext cx="10504487" cy="6230937"/>
          </a:xfrm>
        </p:spPr>
        <p:txBody>
          <a:bodyPr/>
          <a:lstStyle/>
          <a:p>
            <a:pPr algn="just"/>
            <a:r>
              <a:rPr lang="tr-TR" dirty="0" smtClean="0"/>
              <a:t>Daha sonraki günlerde ve Damat Ferit Paşa hükümeti döneminde de listeler üzere tutuklamalar ve yargılamalar genişleyerek devam etti. Tutuklanıp savaş divanlarında yargılananlar arasında (anayasaya aykırı bir biçimde) üst düzey devlet adamları vardı: Eski sadrazam Sait Halim Paşa, Halil Menteşe, Cavit Bey, İsmail Canbolat, Mithat Şükrü, Musa Kazım, Rahmi Bey…vd.</a:t>
            </a:r>
          </a:p>
          <a:p>
            <a:pPr algn="just"/>
            <a:r>
              <a:rPr lang="tr-TR" dirty="0" smtClean="0"/>
              <a:t>Tevfik Paşa hükümeti tutuklamalar için gelen yoğun baskılar üzerine tedbirler düşünüyordu. Ermeni sorunu ile ilgili tarafsız İspanya, İsviçre, Hollanda, Danimarka ve İsveç temsilcilerinden oluşan bir komisyon talep etti. </a:t>
            </a:r>
          </a:p>
          <a:p>
            <a:pPr algn="just"/>
            <a:r>
              <a:rPr lang="tr-TR" dirty="0" smtClean="0"/>
              <a:t>Mart ayında göreve gelen Damat Ferit ve hükümeti ise her konuda olduğu gibi bu konuda da tamamen İngiltere’nin istekleri doğrultusunda hareket edecekti.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idx="1"/>
          </p:nvPr>
        </p:nvSpPr>
        <p:spPr>
          <a:xfrm>
            <a:off x="1" y="171450"/>
            <a:ext cx="10269539" cy="5969000"/>
          </a:xfrm>
        </p:spPr>
        <p:txBody>
          <a:bodyPr/>
          <a:lstStyle/>
          <a:p>
            <a:pPr algn="just">
              <a:lnSpc>
                <a:spcPct val="80000"/>
              </a:lnSpc>
            </a:pPr>
            <a:r>
              <a:rPr lang="tr-TR" b="1" dirty="0" smtClean="0">
                <a:solidFill>
                  <a:srgbClr val="C00000"/>
                </a:solidFill>
              </a:rPr>
              <a:t>İDAMLAR VE SÜRGÜNLER</a:t>
            </a:r>
          </a:p>
          <a:p>
            <a:pPr algn="just">
              <a:lnSpc>
                <a:spcPct val="80000"/>
              </a:lnSpc>
            </a:pPr>
            <a:r>
              <a:rPr lang="tr-TR" dirty="0" smtClean="0"/>
              <a:t>Yüksek komiserler, Kara liste denilen bu tür listeler hazırlayıp hükümete bildirmek konusunda bir yarış içerisine girmişlerdi. Yargılamalar sonunda çeşitli cezalar yanında idam hükümleri de verildi. Örneğin 2 Martta tutuklanan eski Boğazlıyan kaymakamı Kemal Bey, 10 Nisan 1919’da Beyazıt Meydanı’nda asıldı. 12 Nisan’daki cenaze töreni büyük bir gösteriye dönüştü. Cenazeye katılan öğrenciler Milletin Masum kurbanına yazılı çelenkler taşıdılar. Kadıköy karakolu önünden geçerken askerler selam durdu. </a:t>
            </a:r>
            <a:endParaRPr lang="tr-TR" dirty="0" smtClean="0"/>
          </a:p>
          <a:p>
            <a:pPr algn="just">
              <a:lnSpc>
                <a:spcPct val="80000"/>
              </a:lnSpc>
            </a:pPr>
            <a:r>
              <a:rPr lang="tr-TR" dirty="0" smtClean="0"/>
              <a:t>Mütareke </a:t>
            </a:r>
            <a:r>
              <a:rPr lang="tr-TR" dirty="0" smtClean="0"/>
              <a:t>İstanbul’unda bir çok üst düzey subay ve devlet adam İngilizlerce tutuklanıp sürgüne gönderildiler. Sürgün yeri olarak Mısır ve Hindistan seçilmişken, daha sonra tutuklananlar Malta’ya gönderildi. (Son Osmanlı </a:t>
            </a:r>
            <a:r>
              <a:rPr lang="tr-TR" dirty="0" err="1" smtClean="0"/>
              <a:t>Mebusan</a:t>
            </a:r>
            <a:r>
              <a:rPr lang="tr-TR" dirty="0" smtClean="0"/>
              <a:t> Meclisi dağıtıldıktan sonra tutuklananlar da eklenince Malta’da sürgün sayısı 144’e ulaştı). </a:t>
            </a:r>
          </a:p>
          <a:p>
            <a:pPr algn="just">
              <a:lnSpc>
                <a:spcPct val="80000"/>
              </a:lnSpc>
            </a:pPr>
            <a:r>
              <a:rPr lang="tr-TR" dirty="0" smtClean="0"/>
              <a:t>Şubat 1919’a gelindiğinde Kara listelerde Mustafa Kemal’in de adı geçmeye başlamıştı. </a:t>
            </a:r>
          </a:p>
          <a:p>
            <a:pPr algn="just">
              <a:lnSpc>
                <a:spcPct val="80000"/>
              </a:lnSpc>
            </a:pPr>
            <a:endParaRPr lang="tr-TR" dirty="0" smtClean="0"/>
          </a:p>
        </p:txBody>
      </p:sp>
      <p:pic>
        <p:nvPicPr>
          <p:cNvPr id="31746" name="Picture 4" descr="4343"/>
          <p:cNvPicPr>
            <a:picLocks noChangeAspect="1" noChangeArrowheads="1"/>
          </p:cNvPicPr>
          <p:nvPr/>
        </p:nvPicPr>
        <p:blipFill>
          <a:blip r:embed="rId2"/>
          <a:srcRect/>
          <a:stretch>
            <a:fillRect/>
          </a:stretch>
        </p:blipFill>
        <p:spPr bwMode="auto">
          <a:xfrm>
            <a:off x="10287000" y="475989"/>
            <a:ext cx="1905000" cy="2043406"/>
          </a:xfrm>
          <a:prstGeom prst="rect">
            <a:avLst/>
          </a:prstGeom>
          <a:noFill/>
          <a:ln w="9525">
            <a:noFill/>
            <a:miter lim="800000"/>
            <a:headEnd/>
            <a:tailEnd/>
          </a:ln>
        </p:spPr>
      </p:pic>
      <p:sp>
        <p:nvSpPr>
          <p:cNvPr id="31747" name="Text Box 7"/>
          <p:cNvSpPr txBox="1">
            <a:spLocks noChangeArrowheads="1"/>
          </p:cNvSpPr>
          <p:nvPr/>
        </p:nvSpPr>
        <p:spPr bwMode="auto">
          <a:xfrm>
            <a:off x="10125076" y="2525729"/>
            <a:ext cx="2066925" cy="369332"/>
          </a:xfrm>
          <a:prstGeom prst="rect">
            <a:avLst/>
          </a:prstGeom>
          <a:noFill/>
          <a:ln w="9525">
            <a:noFill/>
            <a:miter lim="800000"/>
            <a:headEnd/>
            <a:tailEnd/>
          </a:ln>
        </p:spPr>
        <p:txBody>
          <a:bodyPr>
            <a:spAutoFit/>
          </a:bodyPr>
          <a:lstStyle/>
          <a:p>
            <a:r>
              <a:rPr lang="tr-TR">
                <a:solidFill>
                  <a:srgbClr val="D82331"/>
                </a:solidFill>
                <a:latin typeface="Calibri" pitchFamily="34" charset="0"/>
              </a:rPr>
              <a:t>Mehmet Kemal Bey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60450" name="1 Başlık"/>
          <p:cNvSpPr>
            <a:spLocks noGrp="1"/>
          </p:cNvSpPr>
          <p:nvPr>
            <p:ph type="title"/>
          </p:nvPr>
        </p:nvSpPr>
        <p:spPr>
          <a:xfrm>
            <a:off x="0" y="274638"/>
            <a:ext cx="12192000" cy="1143000"/>
          </a:xfrm>
          <a:solidFill>
            <a:schemeClr val="bg1"/>
          </a:solidFill>
        </p:spPr>
        <p:txBody>
          <a:bodyPr/>
          <a:lstStyle/>
          <a:p>
            <a:r>
              <a:rPr lang="tr-TR" dirty="0" smtClean="0"/>
              <a:t>M. KEMAL’E GÖRE KURTULUŞ YOLLARI </a:t>
            </a:r>
          </a:p>
        </p:txBody>
      </p:sp>
      <p:sp>
        <p:nvSpPr>
          <p:cNvPr id="3" name="2 İçerik Yer Tutucusu"/>
          <p:cNvSpPr>
            <a:spLocks noGrp="1"/>
          </p:cNvSpPr>
          <p:nvPr>
            <p:ph idx="1"/>
          </p:nvPr>
        </p:nvSpPr>
        <p:spPr>
          <a:xfrm>
            <a:off x="0" y="1600206"/>
            <a:ext cx="12192000" cy="4525963"/>
          </a:xfrm>
          <a:solidFill>
            <a:schemeClr val="bg1"/>
          </a:solidFill>
        </p:spPr>
        <p:txBody>
          <a:bodyPr/>
          <a:lstStyle/>
          <a:p>
            <a:pPr marL="0" indent="0">
              <a:buNone/>
            </a:pPr>
            <a:r>
              <a:rPr lang="tr-TR" dirty="0" smtClean="0"/>
              <a:t>	Mustafa Kemal Atatürk o günlerde Türkiye’deki kurtuluş çarelerinin 3 başlık altında toplandığını ifade etmiştir.</a:t>
            </a:r>
            <a:endParaRPr lang="tr-TR" dirty="0" smtClean="0"/>
          </a:p>
          <a:p>
            <a:pPr marL="514350" indent="-514350">
              <a:buFont typeface="Calibri" pitchFamily="34" charset="0"/>
              <a:buAutoNum type="arabicPeriod"/>
            </a:pPr>
            <a:r>
              <a:rPr lang="tr-TR" dirty="0" smtClean="0"/>
              <a:t>İNGİLİZ  HİMAYESİ  İSTEMEK</a:t>
            </a:r>
          </a:p>
          <a:p>
            <a:pPr marL="514350" indent="-514350">
              <a:buFont typeface="Calibri" pitchFamily="34" charset="0"/>
              <a:buAutoNum type="arabicPeriod"/>
            </a:pPr>
            <a:r>
              <a:rPr lang="tr-TR" dirty="0" smtClean="0"/>
              <a:t>AMERİKAN  MANDASI  İSTEMEK</a:t>
            </a:r>
          </a:p>
          <a:p>
            <a:pPr marL="514350" indent="-514350">
              <a:buFont typeface="Calibri" pitchFamily="34" charset="0"/>
              <a:buAutoNum type="arabicPeriod"/>
            </a:pPr>
            <a:r>
              <a:rPr lang="tr-TR" dirty="0" smtClean="0"/>
              <a:t>BÖLGESEL  KURTULUŞ  ÇARELERİNE BAŞVURMAK</a:t>
            </a:r>
          </a:p>
        </p:txBody>
      </p:sp>
    </p:spTree>
    <p:extLst>
      <p:ext uri="{BB962C8B-B14F-4D97-AF65-F5344CB8AC3E}">
        <p14:creationId xmlns:p14="http://schemas.microsoft.com/office/powerpoint/2010/main" val="379956032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1000" fill="hold"/>
                                        <p:tgtEl>
                                          <p:spTgt spid="3">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2"/>
          <p:cNvSpPr txBox="1">
            <a:spLocks/>
          </p:cNvSpPr>
          <p:nvPr/>
        </p:nvSpPr>
        <p:spPr bwMode="auto">
          <a:xfrm>
            <a:off x="147637" y="147670"/>
            <a:ext cx="9061451" cy="6524625"/>
          </a:xfrm>
          <a:prstGeom prst="rect">
            <a:avLst/>
          </a:prstGeom>
          <a:noFill/>
          <a:ln w="9525">
            <a:noFill/>
            <a:miter lim="800000"/>
            <a:headEnd/>
            <a:tailEnd/>
          </a:ln>
        </p:spPr>
        <p:txBody>
          <a:bodyPr/>
          <a:lstStyle/>
          <a:p>
            <a:pPr marL="228600" indent="-228600" algn="just"/>
            <a:r>
              <a:rPr lang="tr-TR" sz="2000" b="1" dirty="0">
                <a:solidFill>
                  <a:srgbClr val="D82331"/>
                </a:solidFill>
                <a:latin typeface="Calibri" pitchFamily="34" charset="0"/>
              </a:rPr>
              <a:t>DÜŞÜNÜLEN KURTULUŞ ÇARELERİ:</a:t>
            </a:r>
            <a:r>
              <a:rPr lang="tr-TR" sz="2000" dirty="0">
                <a:latin typeface="Calibri" pitchFamily="34" charset="0"/>
              </a:rPr>
              <a:t> </a:t>
            </a:r>
            <a:r>
              <a:rPr lang="tr-TR" sz="2400" dirty="0">
                <a:latin typeface="Calibri" pitchFamily="34" charset="0"/>
              </a:rPr>
              <a:t>İtilaf Devletlerinin baskısı, İşgaller, tutuklamalar, sürgünler karşısında Saray (Padişah Vahdettin) ve Hürriyet ve </a:t>
            </a:r>
            <a:r>
              <a:rPr lang="tr-TR" sz="2400" dirty="0" smtClean="0">
                <a:latin typeface="Calibri" pitchFamily="34" charset="0"/>
              </a:rPr>
              <a:t>İtilaf </a:t>
            </a:r>
            <a:r>
              <a:rPr lang="tr-TR" sz="2400" dirty="0">
                <a:latin typeface="Calibri" pitchFamily="34" charset="0"/>
              </a:rPr>
              <a:t>Partisi liderleri mevcut durumdan ancak </a:t>
            </a:r>
            <a:r>
              <a:rPr lang="tr-TR" sz="2400" b="1" dirty="0">
                <a:solidFill>
                  <a:srgbClr val="D82331"/>
                </a:solidFill>
                <a:latin typeface="Calibri" pitchFamily="34" charset="0"/>
              </a:rPr>
              <a:t>İngiliz himayesine</a:t>
            </a:r>
            <a:r>
              <a:rPr lang="tr-TR" sz="2400" dirty="0">
                <a:latin typeface="Calibri" pitchFamily="34" charset="0"/>
              </a:rPr>
              <a:t> girilerek saltanatın ve devletin kurtulabileceği düşüncesindeydiler. </a:t>
            </a:r>
            <a:endParaRPr lang="tr-TR" sz="2400" dirty="0" smtClean="0">
              <a:latin typeface="Calibri" pitchFamily="34" charset="0"/>
            </a:endParaRPr>
          </a:p>
          <a:p>
            <a:pPr marL="228600" indent="-228600" algn="just"/>
            <a:endParaRPr lang="tr-TR" sz="2400" dirty="0" smtClean="0">
              <a:latin typeface="Calibri" pitchFamily="34" charset="0"/>
            </a:endParaRPr>
          </a:p>
          <a:p>
            <a:pPr marL="228600" indent="-228600" algn="just"/>
            <a:r>
              <a:rPr lang="tr-TR" sz="2400" dirty="0">
                <a:latin typeface="Calibri" pitchFamily="34" charset="0"/>
              </a:rPr>
              <a:t>	</a:t>
            </a:r>
            <a:r>
              <a:rPr lang="tr-TR" sz="2400" dirty="0" smtClean="0">
                <a:latin typeface="Calibri" pitchFamily="34" charset="0"/>
              </a:rPr>
              <a:t>Aralık </a:t>
            </a:r>
            <a:r>
              <a:rPr lang="tr-TR" sz="2400" dirty="0">
                <a:latin typeface="Calibri" pitchFamily="34" charset="0"/>
              </a:rPr>
              <a:t>1918’de Vahdettin Meclis-i </a:t>
            </a:r>
            <a:r>
              <a:rPr lang="tr-TR" sz="2400" dirty="0" err="1">
                <a:latin typeface="Calibri" pitchFamily="34" charset="0"/>
              </a:rPr>
              <a:t>Mebusan’ı</a:t>
            </a:r>
            <a:r>
              <a:rPr lang="tr-TR" sz="2400" dirty="0">
                <a:latin typeface="Calibri" pitchFamily="34" charset="0"/>
              </a:rPr>
              <a:t> </a:t>
            </a:r>
            <a:r>
              <a:rPr lang="tr-TR" sz="2400" dirty="0" smtClean="0">
                <a:latin typeface="Calibri" pitchFamily="34" charset="0"/>
              </a:rPr>
              <a:t>kapatmış, sadrazamlığa Damat </a:t>
            </a:r>
            <a:r>
              <a:rPr lang="tr-TR" sz="2400" dirty="0">
                <a:latin typeface="Calibri" pitchFamily="34" charset="0"/>
              </a:rPr>
              <a:t>Ferit’i </a:t>
            </a:r>
            <a:r>
              <a:rPr lang="tr-TR" sz="2400" dirty="0" smtClean="0">
                <a:latin typeface="Calibri" pitchFamily="34" charset="0"/>
              </a:rPr>
              <a:t>getirmiştir. İ</a:t>
            </a:r>
          </a:p>
          <a:p>
            <a:pPr marL="228600" indent="-228600" algn="just"/>
            <a:endParaRPr lang="tr-TR" sz="2400" dirty="0" smtClean="0">
              <a:latin typeface="Calibri" pitchFamily="34" charset="0"/>
            </a:endParaRPr>
          </a:p>
          <a:p>
            <a:pPr marL="228600" indent="-228600" algn="just"/>
            <a:r>
              <a:rPr lang="tr-TR" sz="2400" dirty="0" smtClean="0">
                <a:latin typeface="Calibri" pitchFamily="34" charset="0"/>
              </a:rPr>
              <a:t>   İttihatçılara </a:t>
            </a:r>
            <a:r>
              <a:rPr lang="tr-TR" sz="2400" dirty="0">
                <a:latin typeface="Calibri" pitchFamily="34" charset="0"/>
              </a:rPr>
              <a:t>yönelik tutuklamalar devam ederken 5 Mayıs 1919’da Teceddüt ve Osmanlı </a:t>
            </a:r>
            <a:r>
              <a:rPr lang="tr-TR" sz="2400" dirty="0" err="1" smtClean="0">
                <a:latin typeface="Calibri" pitchFamily="34" charset="0"/>
              </a:rPr>
              <a:t>Hürriyetperveran</a:t>
            </a:r>
            <a:r>
              <a:rPr lang="tr-TR" sz="2400" dirty="0" smtClean="0">
                <a:latin typeface="Calibri" pitchFamily="34" charset="0"/>
              </a:rPr>
              <a:t> </a:t>
            </a:r>
            <a:r>
              <a:rPr lang="tr-TR" sz="2400" dirty="0">
                <a:latin typeface="Calibri" pitchFamily="34" charset="0"/>
              </a:rPr>
              <a:t>fırkaları kapatıldı. Siyaset, devlet, </a:t>
            </a:r>
            <a:r>
              <a:rPr lang="tr-TR" sz="2400" dirty="0" smtClean="0">
                <a:latin typeface="Calibri" pitchFamily="34" charset="0"/>
              </a:rPr>
              <a:t>Hürriyet </a:t>
            </a:r>
            <a:r>
              <a:rPr lang="tr-TR" sz="2400" dirty="0">
                <a:latin typeface="Calibri" pitchFamily="34" charset="0"/>
              </a:rPr>
              <a:t>ve Fırkasının elindeydi artık. H.İ bütün suçu </a:t>
            </a:r>
            <a:r>
              <a:rPr lang="tr-TR" sz="2400" dirty="0" err="1">
                <a:latin typeface="Calibri" pitchFamily="34" charset="0"/>
              </a:rPr>
              <a:t>İT’ye</a:t>
            </a:r>
            <a:r>
              <a:rPr lang="tr-TR" sz="2400" dirty="0">
                <a:latin typeface="Calibri" pitchFamily="34" charset="0"/>
              </a:rPr>
              <a:t> atıyordu. </a:t>
            </a:r>
          </a:p>
          <a:p>
            <a:pPr marL="228600" indent="-228600" algn="just">
              <a:lnSpc>
                <a:spcPct val="90000"/>
              </a:lnSpc>
              <a:spcBef>
                <a:spcPts val="1000"/>
              </a:spcBef>
              <a:buFont typeface="Arial" charset="0"/>
              <a:buChar char="•"/>
            </a:pPr>
            <a:endParaRPr lang="tr-TR" sz="2400" dirty="0">
              <a:latin typeface="Calibri" pitchFamily="34" charset="0"/>
            </a:endParaRPr>
          </a:p>
        </p:txBody>
      </p:sp>
      <p:pic>
        <p:nvPicPr>
          <p:cNvPr id="32770" name="Resim 1"/>
          <p:cNvPicPr>
            <a:picLocks noChangeAspect="1"/>
          </p:cNvPicPr>
          <p:nvPr/>
        </p:nvPicPr>
        <p:blipFill>
          <a:blip r:embed="rId2"/>
          <a:srcRect/>
          <a:stretch>
            <a:fillRect/>
          </a:stretch>
        </p:blipFill>
        <p:spPr bwMode="auto">
          <a:xfrm>
            <a:off x="9661525" y="192088"/>
            <a:ext cx="2260600" cy="3275012"/>
          </a:xfrm>
          <a:prstGeom prst="rect">
            <a:avLst/>
          </a:prstGeom>
          <a:noFill/>
          <a:ln w="9525">
            <a:noFill/>
            <a:miter lim="800000"/>
            <a:headEnd/>
            <a:tailEnd/>
          </a:ln>
        </p:spPr>
      </p:pic>
      <p:sp>
        <p:nvSpPr>
          <p:cNvPr id="8" name="Metin kutusu 7">
            <a:extLst>
              <a:ext uri="{FF2B5EF4-FFF2-40B4-BE49-F238E27FC236}"/>
            </a:extLst>
          </p:cNvPr>
          <p:cNvSpPr txBox="1"/>
          <p:nvPr/>
        </p:nvSpPr>
        <p:spPr>
          <a:xfrm>
            <a:off x="9512507" y="3407622"/>
            <a:ext cx="2482154" cy="400110"/>
          </a:xfrm>
          <a:prstGeom prst="rect">
            <a:avLst/>
          </a:prstGeom>
          <a:noFill/>
        </p:spPr>
        <p:txBody>
          <a:bodyPr wrap="none">
            <a:spAutoFit/>
          </a:bodyPr>
          <a:lstStyle/>
          <a:p>
            <a:pPr fontAlgn="auto">
              <a:spcBef>
                <a:spcPts val="0"/>
              </a:spcBef>
              <a:spcAft>
                <a:spcPts val="0"/>
              </a:spcAft>
              <a:defRPr/>
            </a:pPr>
            <a:r>
              <a:rPr lang="tr-TR" sz="2000" dirty="0">
                <a:highlight>
                  <a:srgbClr val="FFFF00"/>
                </a:highlight>
                <a:latin typeface="+mn-lt"/>
                <a:cs typeface="+mn-cs"/>
              </a:rPr>
              <a:t>Sadrazam Damat Ferit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Grp="1"/>
          </p:cNvSpPr>
          <p:nvPr>
            <p:ph type="body" idx="1"/>
          </p:nvPr>
        </p:nvSpPr>
        <p:spPr>
          <a:xfrm>
            <a:off x="100229" y="137818"/>
            <a:ext cx="11874673" cy="6407477"/>
          </a:xfrm>
        </p:spPr>
        <p:txBody>
          <a:bodyPr/>
          <a:lstStyle/>
          <a:p>
            <a:pPr algn="just" eaLnBrk="1" hangingPunct="1">
              <a:lnSpc>
                <a:spcPct val="100000"/>
              </a:lnSpc>
              <a:spcBef>
                <a:spcPct val="0"/>
              </a:spcBef>
              <a:buFontTx/>
              <a:buNone/>
            </a:pPr>
            <a:r>
              <a:rPr lang="tr-TR" sz="2400" dirty="0" smtClean="0"/>
              <a:t>	İstanbul’da çıkarılan </a:t>
            </a:r>
            <a:r>
              <a:rPr lang="tr-TR" sz="2400" b="1" dirty="0" smtClean="0">
                <a:solidFill>
                  <a:srgbClr val="FF0000"/>
                </a:solidFill>
              </a:rPr>
              <a:t>Alemdar, İstanbul, </a:t>
            </a:r>
            <a:r>
              <a:rPr lang="tr-TR" sz="2400" b="1" dirty="0" err="1" smtClean="0">
                <a:solidFill>
                  <a:srgbClr val="FF0000"/>
                </a:solidFill>
              </a:rPr>
              <a:t>Peyam</a:t>
            </a:r>
            <a:r>
              <a:rPr lang="tr-TR" sz="2400" b="1" dirty="0" smtClean="0">
                <a:solidFill>
                  <a:srgbClr val="FF0000"/>
                </a:solidFill>
              </a:rPr>
              <a:t>-ı Sabah</a:t>
            </a:r>
            <a:r>
              <a:rPr lang="tr-TR" sz="2400" dirty="0" smtClean="0"/>
              <a:t>, gibi gazeteler Damat Ferit Hükümeti’ni ve İngiliz siyasetini şiddetle desteklemişlerdir. Türklüğe hakaret eden ve milliyetçileri suçlayan yazılar kaleme alınmaktadır.</a:t>
            </a:r>
          </a:p>
          <a:p>
            <a:pPr algn="just" eaLnBrk="1" hangingPunct="1">
              <a:lnSpc>
                <a:spcPct val="100000"/>
              </a:lnSpc>
              <a:spcBef>
                <a:spcPct val="0"/>
              </a:spcBef>
              <a:buFontTx/>
              <a:buNone/>
            </a:pPr>
            <a:endParaRPr lang="tr-TR" sz="1000" dirty="0" smtClean="0"/>
          </a:p>
          <a:p>
            <a:pPr algn="just"/>
            <a:r>
              <a:rPr lang="tr-TR" sz="2400" dirty="0" smtClean="0"/>
              <a:t>Damat Ferit’in ve Hürriyet ve İtilaf </a:t>
            </a:r>
            <a:r>
              <a:rPr lang="tr-TR" sz="2400" dirty="0" err="1" smtClean="0"/>
              <a:t>Fırkası’ın</a:t>
            </a:r>
            <a:r>
              <a:rPr lang="tr-TR" sz="2400" dirty="0" smtClean="0"/>
              <a:t> tam teslimiyetçi bu siyaseti Anadolu’daki Rum ve Ermeni azınlıkları da cesaretlendirmiştir. İşgallere karşı hükümetin pasif tutumu karşısında Türk-Müslüman unsura karşı büyük bir katliam ve sürgün hareketi başlamıştır. </a:t>
            </a:r>
          </a:p>
          <a:p>
            <a:pPr algn="just"/>
            <a:endParaRPr lang="tr-TR" sz="1500" dirty="0" smtClean="0"/>
          </a:p>
          <a:p>
            <a:pPr algn="just"/>
            <a:r>
              <a:rPr lang="tr-TR" sz="2400" dirty="0" smtClean="0"/>
              <a:t>İstanbul’da bir çok aydın ise  emperyalist İngiltere yerine, </a:t>
            </a:r>
            <a:r>
              <a:rPr lang="tr-TR" sz="2400" dirty="0" smtClean="0">
                <a:solidFill>
                  <a:srgbClr val="D82331"/>
                </a:solidFill>
              </a:rPr>
              <a:t>Amerikan Mandası</a:t>
            </a:r>
            <a:r>
              <a:rPr lang="tr-TR" sz="2400" dirty="0" smtClean="0"/>
              <a:t> altına girmeyi yeğlemekteydiler. Bu kişiler bir süre sonra Wilson ilkeleri Cemiyeti etrafında birleşeceklerdi. Basında işgallere karşı Wilson ilkelerini gündeme getiriyorlar, Türk milletinin haklarını basın yoluyla duyurmaya çalışıyorlardı. Sivas Kongresi’ne kadar Amerikan Mandası altına girme düşüncesi çoğu aydına bir umut olarak göründü.</a:t>
            </a:r>
          </a:p>
          <a:p>
            <a:pPr algn="just"/>
            <a:endParaRPr lang="tr-TR" sz="1500" dirty="0" smtClean="0"/>
          </a:p>
          <a:p>
            <a:pPr algn="just"/>
            <a:r>
              <a:rPr lang="tr-TR" sz="2400" dirty="0" smtClean="0"/>
              <a:t>İşgaller </a:t>
            </a:r>
            <a:r>
              <a:rPr lang="tr-TR" sz="2400" dirty="0"/>
              <a:t>karşısında hükümetlerin tavrı sebebiyle Anadolu çapında </a:t>
            </a:r>
            <a:r>
              <a:rPr lang="tr-TR" sz="2400" dirty="0">
                <a:solidFill>
                  <a:srgbClr val="D82331"/>
                </a:solidFill>
              </a:rPr>
              <a:t>bölgesel kurtuluşu hedefleyen</a:t>
            </a:r>
            <a:r>
              <a:rPr lang="tr-TR" sz="2400" dirty="0"/>
              <a:t> cemiyetler ortaya çıktı. </a:t>
            </a:r>
          </a:p>
          <a:p>
            <a:pPr algn="just"/>
            <a:endParaRPr lang="tr-TR"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p:cNvSpPr>
          <p:nvPr>
            <p:ph type="body" idx="1"/>
          </p:nvPr>
        </p:nvSpPr>
        <p:spPr>
          <a:xfrm>
            <a:off x="550885" y="446088"/>
            <a:ext cx="10802937" cy="6113462"/>
          </a:xfrm>
        </p:spPr>
        <p:txBody>
          <a:bodyPr/>
          <a:lstStyle/>
          <a:p>
            <a:pPr algn="just">
              <a:lnSpc>
                <a:spcPct val="70000"/>
              </a:lnSpc>
            </a:pPr>
            <a:r>
              <a:rPr lang="tr-TR" sz="2400" b="1" dirty="0" smtClean="0">
                <a:solidFill>
                  <a:srgbClr val="D82331"/>
                </a:solidFill>
              </a:rPr>
              <a:t>MUSTAFA KEMAL’İN KARARI</a:t>
            </a:r>
          </a:p>
          <a:p>
            <a:pPr algn="just">
              <a:lnSpc>
                <a:spcPct val="70000"/>
              </a:lnSpc>
            </a:pPr>
            <a:r>
              <a:rPr lang="tr-TR" sz="2400" dirty="0" smtClean="0"/>
              <a:t>Mustafa Kemal Nutuk’ta, bu üç türlü kararın ortak yönlerinin, İtilaf Devletlerine karşı düşmanca tavır alınmaması, Padişah ve Halifeye canla başla bağlı ve sadık kalmak olduğunu belirterek var olan durum içerisinde milletin kurtuluşu için çare olamayacaklarını belirtir.</a:t>
            </a:r>
          </a:p>
          <a:p>
            <a:pPr algn="just">
              <a:lnSpc>
                <a:spcPct val="70000"/>
              </a:lnSpc>
            </a:pPr>
            <a:r>
              <a:rPr lang="tr-TR" sz="2400" b="1" dirty="0" smtClean="0">
                <a:solidFill>
                  <a:srgbClr val="C00000"/>
                </a:solidFill>
              </a:rPr>
              <a:t>Mustafa Kemal’in bu durum karşısında bulduğu çare: </a:t>
            </a:r>
          </a:p>
          <a:p>
            <a:pPr marL="0" indent="0" algn="just">
              <a:lnSpc>
                <a:spcPct val="70000"/>
              </a:lnSpc>
              <a:buNone/>
            </a:pPr>
            <a:r>
              <a:rPr lang="tr-TR" sz="2400" b="1" dirty="0" smtClean="0">
                <a:solidFill>
                  <a:srgbClr val="C00000"/>
                </a:solidFill>
              </a:rPr>
              <a:t>   Milli Hakimiyete dayanan, kayıtsız şartsız, bağımsız yeni bir Türk devleti kurmak! </a:t>
            </a:r>
          </a:p>
          <a:p>
            <a:pPr>
              <a:lnSpc>
                <a:spcPct val="70000"/>
              </a:lnSpc>
            </a:pPr>
            <a:r>
              <a:rPr lang="tr-TR" sz="2400" dirty="0" smtClean="0"/>
              <a:t>M. Kemal kararının dayandığı mantığı ise şöyle açıklar: </a:t>
            </a:r>
            <a:r>
              <a:rPr lang="tr-TR" sz="2400" i="1" dirty="0" smtClean="0">
                <a:solidFill>
                  <a:srgbClr val="000066"/>
                </a:solidFill>
              </a:rPr>
              <a:t>“Temel ilke Türk milletinin haysiyetli ve şerefli bir millet olarak yaşamasıdır. Bu ilke ancak tam istiklale sahip olmakla gerçekleştirilebilir…yabancı bir devletin koruyup </a:t>
            </a:r>
            <a:r>
              <a:rPr lang="tr-TR" sz="2400" i="1" dirty="0" err="1" smtClean="0">
                <a:solidFill>
                  <a:srgbClr val="000066"/>
                </a:solidFill>
              </a:rPr>
              <a:t>kollayıcılığını</a:t>
            </a:r>
            <a:r>
              <a:rPr lang="tr-TR" sz="2400" i="1" dirty="0" smtClean="0">
                <a:solidFill>
                  <a:srgbClr val="000066"/>
                </a:solidFill>
              </a:rPr>
              <a:t> kabul etmek, insanlık vasıflarından yoksunluğu, güçsüzlük ve miskinliği kabul etmekten başka bir şey değildir…halbuki Türk’ün haysiyeti, gururu ve kabiliyeti çok yüksek ve büyüktür. Böyle bir millet esir yaşamaktansa yok olsun daha iyidir. O HALDE YA İSTİKLAL YA ÖLÜM!”</a:t>
            </a:r>
          </a:p>
          <a:p>
            <a:pPr algn="just">
              <a:lnSpc>
                <a:spcPct val="70000"/>
              </a:lnSpc>
            </a:pPr>
            <a:r>
              <a:rPr lang="tr-TR" sz="2400" dirty="0" smtClean="0"/>
              <a:t>Mustafa Kemal’in, 13 Kasım 1918’de İstanbul’un işgal edildiği gün İstanbul’a geldiğinde de söylemiş olduğu “Geldikleri gibi giderler” sözünden benzer düşüncelere sahip olduğunu anlamaktayız.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09600" y="125260"/>
            <a:ext cx="10972800" cy="2154477"/>
          </a:xfrm>
          <a:solidFill>
            <a:srgbClr val="C00000"/>
          </a:solidFill>
        </p:spPr>
        <p:txBody>
          <a:bodyPr rtlCol="0">
            <a:noAutofit/>
          </a:bodyPr>
          <a:lstStyle/>
          <a:p>
            <a:pPr fontAlgn="auto">
              <a:spcAft>
                <a:spcPts val="0"/>
              </a:spcAft>
              <a:defRPr/>
            </a:pPr>
            <a:r>
              <a:rPr lang="tr-TR" sz="3200" dirty="0">
                <a:solidFill>
                  <a:schemeClr val="bg1"/>
                </a:solidFill>
              </a:rPr>
              <a:t>MUSTAFA KEMAL PAŞA MONDROS </a:t>
            </a:r>
            <a:r>
              <a:rPr lang="tr-TR" sz="3200" dirty="0" smtClean="0">
                <a:solidFill>
                  <a:schemeClr val="bg1"/>
                </a:solidFill>
              </a:rPr>
              <a:t>MÜTAREKESİNDEN SONRA </a:t>
            </a:r>
            <a:br>
              <a:rPr lang="tr-TR" sz="3200" dirty="0" smtClean="0">
                <a:solidFill>
                  <a:schemeClr val="bg1"/>
                </a:solidFill>
              </a:rPr>
            </a:br>
            <a:r>
              <a:rPr lang="tr-TR" sz="3200" dirty="0" smtClean="0">
                <a:solidFill>
                  <a:schemeClr val="bg1"/>
                </a:solidFill>
              </a:rPr>
              <a:t>6 AY İSTANBUL’DA KALMIŞTIR</a:t>
            </a:r>
            <a:r>
              <a:rPr lang="tr-TR" sz="3200" dirty="0">
                <a:solidFill>
                  <a:schemeClr val="bg1"/>
                </a:solidFill>
              </a:rPr>
              <a:t>. </a:t>
            </a:r>
            <a:br>
              <a:rPr lang="tr-TR" sz="3200" dirty="0">
                <a:solidFill>
                  <a:schemeClr val="bg1"/>
                </a:solidFill>
              </a:rPr>
            </a:br>
            <a:r>
              <a:rPr lang="tr-TR" sz="3200" dirty="0">
                <a:solidFill>
                  <a:schemeClr val="bg1"/>
                </a:solidFill>
              </a:rPr>
              <a:t>13 KASIM 1918-   16 MAYIS 1919</a:t>
            </a:r>
            <a:br>
              <a:rPr lang="tr-TR" sz="3200" dirty="0">
                <a:solidFill>
                  <a:schemeClr val="bg1"/>
                </a:solidFill>
              </a:rPr>
            </a:br>
            <a:endParaRPr lang="tr-TR" sz="3200" dirty="0">
              <a:solidFill>
                <a:schemeClr val="bg1"/>
              </a:solidFill>
            </a:endParaRPr>
          </a:p>
        </p:txBody>
      </p:sp>
      <p:sp>
        <p:nvSpPr>
          <p:cNvPr id="3" name="2 İçerik Yer Tutucusu"/>
          <p:cNvSpPr>
            <a:spLocks noGrp="1"/>
          </p:cNvSpPr>
          <p:nvPr>
            <p:ph idx="1"/>
          </p:nvPr>
        </p:nvSpPr>
        <p:spPr>
          <a:xfrm>
            <a:off x="609600" y="2430049"/>
            <a:ext cx="10972800" cy="3696119"/>
          </a:xfrm>
          <a:solidFill>
            <a:srgbClr val="C00000"/>
          </a:solidFill>
        </p:spPr>
        <p:txBody>
          <a:bodyPr rtlCol="0">
            <a:normAutofit/>
          </a:bodyPr>
          <a:lstStyle/>
          <a:p>
            <a:pPr algn="ctr" fontAlgn="auto">
              <a:spcAft>
                <a:spcPts val="0"/>
              </a:spcAft>
              <a:buFont typeface="Arial" pitchFamily="34" charset="0"/>
              <a:buNone/>
              <a:defRPr/>
            </a:pPr>
            <a:r>
              <a:rPr lang="tr-TR" dirty="0" smtClean="0">
                <a:solidFill>
                  <a:schemeClr val="bg1"/>
                </a:solidFill>
              </a:rPr>
              <a:t>BU SÜREDE ÜZERİNDE ÇALIŞTIĞI KONULAR ŞUNLARDI:</a:t>
            </a:r>
          </a:p>
          <a:p>
            <a:pPr algn="ctr" fontAlgn="auto">
              <a:spcAft>
                <a:spcPts val="0"/>
              </a:spcAft>
              <a:buFont typeface="Arial" pitchFamily="34" charset="0"/>
              <a:buNone/>
              <a:defRPr/>
            </a:pPr>
            <a:endParaRPr lang="tr-TR" sz="1200" dirty="0" smtClean="0">
              <a:solidFill>
                <a:schemeClr val="bg1"/>
              </a:solidFill>
            </a:endParaRPr>
          </a:p>
          <a:p>
            <a:pPr marL="514350" indent="-514350" algn="ctr" fontAlgn="auto">
              <a:spcAft>
                <a:spcPts val="0"/>
              </a:spcAft>
              <a:buFont typeface="+mj-lt"/>
              <a:buAutoNum type="arabicPeriod"/>
              <a:defRPr/>
            </a:pPr>
            <a:r>
              <a:rPr lang="tr-TR" dirty="0" smtClean="0">
                <a:solidFill>
                  <a:schemeClr val="bg1"/>
                </a:solidFill>
              </a:rPr>
              <a:t>ULUSÇU BİR HÜKÜMET KURMA</a:t>
            </a:r>
          </a:p>
          <a:p>
            <a:pPr marL="514350" indent="-514350" algn="ctr" fontAlgn="auto">
              <a:spcAft>
                <a:spcPts val="0"/>
              </a:spcAft>
              <a:buFont typeface="+mj-lt"/>
              <a:buAutoNum type="arabicPeriod"/>
              <a:defRPr/>
            </a:pPr>
            <a:r>
              <a:rPr lang="tr-TR" dirty="0" smtClean="0">
                <a:solidFill>
                  <a:schemeClr val="bg1"/>
                </a:solidFill>
              </a:rPr>
              <a:t>“MİNBER” GAZETESİNİ ÇIKARMA</a:t>
            </a:r>
          </a:p>
          <a:p>
            <a:pPr marL="514350" indent="-514350" algn="ctr" fontAlgn="auto">
              <a:spcAft>
                <a:spcPts val="0"/>
              </a:spcAft>
              <a:buFont typeface="+mj-lt"/>
              <a:buAutoNum type="arabicPeriod"/>
              <a:defRPr/>
            </a:pPr>
            <a:r>
              <a:rPr lang="tr-TR" dirty="0" smtClean="0">
                <a:solidFill>
                  <a:schemeClr val="bg1"/>
                </a:solidFill>
              </a:rPr>
              <a:t>GİZLİ TOPLANTILAR</a:t>
            </a:r>
            <a:endParaRPr lang="tr-TR" dirty="0">
              <a:solidFill>
                <a:schemeClr val="bg1"/>
              </a:solidFill>
            </a:endParaRPr>
          </a:p>
        </p:txBody>
      </p:sp>
    </p:spTree>
    <p:extLst>
      <p:ext uri="{BB962C8B-B14F-4D97-AF65-F5344CB8AC3E}">
        <p14:creationId xmlns:p14="http://schemas.microsoft.com/office/powerpoint/2010/main" val="186783484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txBox="1">
            <a:spLocks/>
          </p:cNvSpPr>
          <p:nvPr/>
        </p:nvSpPr>
        <p:spPr bwMode="auto">
          <a:xfrm>
            <a:off x="619146" y="871570"/>
            <a:ext cx="11198225" cy="4979987"/>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endParaRPr lang="tr-TR" sz="2600">
              <a:latin typeface="Calibri" pitchFamily="34" charset="0"/>
            </a:endParaRPr>
          </a:p>
        </p:txBody>
      </p:sp>
      <p:sp>
        <p:nvSpPr>
          <p:cNvPr id="36866" name="Metin kutusu 1"/>
          <p:cNvSpPr txBox="1">
            <a:spLocks noChangeArrowheads="1"/>
          </p:cNvSpPr>
          <p:nvPr/>
        </p:nvSpPr>
        <p:spPr bwMode="auto">
          <a:xfrm>
            <a:off x="604840" y="304806"/>
            <a:ext cx="7324725" cy="6494085"/>
          </a:xfrm>
          <a:prstGeom prst="rect">
            <a:avLst/>
          </a:prstGeom>
          <a:noFill/>
          <a:ln w="9525">
            <a:noFill/>
            <a:miter lim="800000"/>
            <a:headEnd/>
            <a:tailEnd/>
          </a:ln>
        </p:spPr>
        <p:txBody>
          <a:bodyPr>
            <a:spAutoFit/>
          </a:bodyPr>
          <a:lstStyle/>
          <a:p>
            <a:pPr marL="457200" indent="-457200" algn="just">
              <a:buFont typeface="Arial" charset="0"/>
              <a:buChar char="•"/>
            </a:pPr>
            <a:r>
              <a:rPr lang="tr-TR" sz="2600">
                <a:latin typeface="Calibri" pitchFamily="34" charset="0"/>
              </a:rPr>
              <a:t>İstanbul’da Rauf Orbay, Ali Fethi, Ali Fuat, Kazım Karabekir, Refet Bele, İsmail Canbulat, Kazım Orbay, Alb. İsmet gibi isimlerle Şişli’deki evinde ve Ali Fethi Bey’in evinde sık sık bir araya gelmişlerdir.</a:t>
            </a:r>
          </a:p>
          <a:p>
            <a:pPr marL="457200" indent="-457200" algn="just">
              <a:buFont typeface="Arial" charset="0"/>
              <a:buChar char="•"/>
            </a:pPr>
            <a:endParaRPr lang="tr-TR" sz="2600">
              <a:latin typeface="Calibri" pitchFamily="34" charset="0"/>
            </a:endParaRPr>
          </a:p>
          <a:p>
            <a:pPr marL="457200" indent="-457200" algn="just">
              <a:buFont typeface="Arial" charset="0"/>
              <a:buChar char="•"/>
            </a:pPr>
            <a:r>
              <a:rPr lang="tr-TR" sz="2600">
                <a:latin typeface="Calibri" pitchFamily="34" charset="0"/>
              </a:rPr>
              <a:t>Rauf Orbay ile görüşen Mustafa Kemal, istifa eden </a:t>
            </a:r>
            <a:r>
              <a:rPr lang="tr-TR" sz="2600" b="1">
                <a:latin typeface="Calibri" pitchFamily="34" charset="0"/>
              </a:rPr>
              <a:t>Ahmet İzzet Paşa</a:t>
            </a:r>
            <a:r>
              <a:rPr lang="tr-TR" sz="2600">
                <a:latin typeface="Calibri" pitchFamily="34" charset="0"/>
              </a:rPr>
              <a:t> ile görüşmüşler, ondan hükümeti yeniden kurması ve hükümette Ali Fethi, Rauf ve Mustafa Kemal gibi isimlere görev verilmesi istenmiştir. (</a:t>
            </a:r>
            <a:r>
              <a:rPr lang="tr-TR" sz="2600">
                <a:solidFill>
                  <a:srgbClr val="FF0000"/>
                </a:solidFill>
                <a:latin typeface="Calibri" pitchFamily="34" charset="0"/>
              </a:rPr>
              <a:t>Mustafa Kemal için Harbiye Nazırlığı görevi uygun görülmüştür</a:t>
            </a:r>
            <a:r>
              <a:rPr lang="tr-TR" sz="2600">
                <a:latin typeface="Calibri" pitchFamily="34" charset="0"/>
              </a:rPr>
              <a:t>.)</a:t>
            </a:r>
          </a:p>
          <a:p>
            <a:pPr marL="457200" indent="-457200" algn="just">
              <a:buFont typeface="Arial" charset="0"/>
              <a:buChar char="•"/>
            </a:pPr>
            <a:endParaRPr lang="tr-TR" sz="2600">
              <a:latin typeface="Calibri" pitchFamily="34" charset="0"/>
            </a:endParaRPr>
          </a:p>
          <a:p>
            <a:pPr marL="457200" indent="-457200" algn="just">
              <a:buFont typeface="Arial" charset="0"/>
              <a:buChar char="•"/>
            </a:pPr>
            <a:endParaRPr lang="tr-TR" sz="2600">
              <a:latin typeface="Calibri" pitchFamily="34" charset="0"/>
            </a:endParaRPr>
          </a:p>
          <a:p>
            <a:pPr marL="457200" indent="-457200" algn="just">
              <a:buFont typeface="Arial" charset="0"/>
              <a:buChar char="•"/>
            </a:pPr>
            <a:endParaRPr lang="tr-TR" sz="2600">
              <a:latin typeface="Calibri" pitchFamily="34" charset="0"/>
            </a:endParaRPr>
          </a:p>
          <a:p>
            <a:pPr marL="457200" indent="-457200" algn="just"/>
            <a:endParaRPr lang="tr-TR" sz="2600">
              <a:latin typeface="Calibri" pitchFamily="34" charset="0"/>
            </a:endParaRPr>
          </a:p>
        </p:txBody>
      </p:sp>
      <p:pic>
        <p:nvPicPr>
          <p:cNvPr id="36867" name="Resim 10"/>
          <p:cNvPicPr>
            <a:picLocks noChangeAspect="1"/>
          </p:cNvPicPr>
          <p:nvPr/>
        </p:nvPicPr>
        <p:blipFill>
          <a:blip r:embed="rId2"/>
          <a:srcRect/>
          <a:stretch>
            <a:fillRect/>
          </a:stretch>
        </p:blipFill>
        <p:spPr bwMode="auto">
          <a:xfrm>
            <a:off x="8050216" y="203200"/>
            <a:ext cx="3844925" cy="5989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1" y="1177453"/>
            <a:ext cx="11348581" cy="5952015"/>
          </a:xfrm>
        </p:spPr>
        <p:txBody>
          <a:bodyPr/>
          <a:lstStyle/>
          <a:p>
            <a:pPr algn="just">
              <a:lnSpc>
                <a:spcPct val="70000"/>
              </a:lnSpc>
            </a:pPr>
            <a:r>
              <a:rPr lang="tr-TR" sz="2400" b="1" dirty="0" smtClean="0"/>
              <a:t>SAVAŞIN SONA ERMESİ</a:t>
            </a:r>
          </a:p>
          <a:p>
            <a:pPr algn="just">
              <a:lnSpc>
                <a:spcPct val="70000"/>
              </a:lnSpc>
            </a:pPr>
            <a:r>
              <a:rPr lang="tr-TR" sz="2400" dirty="0" smtClean="0"/>
              <a:t>1918 yılı sonbaharında savaşı kaybettiklerini gören İttifak Devletleri, biraz da Wilson ilkelerine güvenerek silah bırakmaya başladılar. Bulgaristan’dan sonra Almanya da 3 Ekim 1918’de İsviçre aracılığıyla Wilson Prensipleri çerçevesinde yapılacak bir barışa hazır olduğunu bildirmişti. </a:t>
            </a:r>
          </a:p>
          <a:p>
            <a:pPr algn="just">
              <a:lnSpc>
                <a:spcPct val="70000"/>
              </a:lnSpc>
            </a:pPr>
            <a:endParaRPr lang="tr-TR" sz="2400" dirty="0" smtClean="0"/>
          </a:p>
          <a:p>
            <a:pPr algn="just">
              <a:lnSpc>
                <a:spcPct val="70000"/>
              </a:lnSpc>
            </a:pPr>
            <a:r>
              <a:rPr lang="tr-TR" sz="2400" b="1" dirty="0" smtClean="0"/>
              <a:t>İSTANBUL’DA SİYASET</a:t>
            </a:r>
          </a:p>
          <a:p>
            <a:pPr algn="just">
              <a:lnSpc>
                <a:spcPct val="70000"/>
              </a:lnSpc>
            </a:pPr>
            <a:r>
              <a:rPr lang="tr-TR" sz="2400" dirty="0" smtClean="0"/>
              <a:t>Bulgaristan’ın savaştan çekilmesi, İtilaf devletleri ordularına İstanbul yolunu açmıştı. Osmanlı askeri birlikleri artık sadece kağıt üzerinde vardı. Tüm tümenler bir alay bile değildi. Ordu Kafkasya, Suriye gibi uzak coğrafyalara dağılmıştı. </a:t>
            </a:r>
          </a:p>
          <a:p>
            <a:pPr algn="just">
              <a:lnSpc>
                <a:spcPct val="70000"/>
              </a:lnSpc>
            </a:pPr>
            <a:r>
              <a:rPr lang="tr-TR" sz="2400" dirty="0" smtClean="0">
                <a:solidFill>
                  <a:srgbClr val="D82331"/>
                </a:solidFill>
              </a:rPr>
              <a:t>Sadrazam Talat Paşa</a:t>
            </a:r>
            <a:r>
              <a:rPr lang="tr-TR" sz="2400" dirty="0" smtClean="0"/>
              <a:t> kendisinin sadrazamlığında barış taleplerinin kabul edilmeyeceğini görerek istifa etti. Padişah Vahdettin hükümeti kurma görevini </a:t>
            </a:r>
            <a:r>
              <a:rPr lang="tr-TR" sz="2400" b="1" dirty="0" smtClean="0">
                <a:solidFill>
                  <a:schemeClr val="hlink"/>
                </a:solidFill>
              </a:rPr>
              <a:t>Tevfik Paşa’ya</a:t>
            </a:r>
            <a:r>
              <a:rPr lang="tr-TR" sz="2400" dirty="0" smtClean="0"/>
              <a:t> vermiş, ancak hükümet kurulamamıştı. </a:t>
            </a:r>
          </a:p>
        </p:txBody>
      </p:sp>
      <p:sp>
        <p:nvSpPr>
          <p:cNvPr id="2" name="Metin kutusu 1"/>
          <p:cNvSpPr txBox="1"/>
          <p:nvPr/>
        </p:nvSpPr>
        <p:spPr>
          <a:xfrm>
            <a:off x="613777" y="275573"/>
            <a:ext cx="5674291" cy="677108"/>
          </a:xfrm>
          <a:prstGeom prst="rect">
            <a:avLst/>
          </a:prstGeom>
          <a:noFill/>
        </p:spPr>
        <p:txBody>
          <a:bodyPr wrap="square" rtlCol="0">
            <a:spAutoFit/>
          </a:bodyPr>
          <a:lstStyle/>
          <a:p>
            <a:r>
              <a:rPr lang="tr-TR" sz="2000" b="1" dirty="0">
                <a:solidFill>
                  <a:srgbClr val="D82331"/>
                </a:solidFill>
              </a:rPr>
              <a:t>MÜTAREKEYE GİDEN YOL:</a:t>
            </a:r>
          </a:p>
          <a:p>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txBox="1">
            <a:spLocks/>
          </p:cNvSpPr>
          <p:nvPr/>
        </p:nvSpPr>
        <p:spPr bwMode="auto">
          <a:xfrm>
            <a:off x="312741" y="317500"/>
            <a:ext cx="7265987" cy="65405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endParaRPr lang="tr-TR" sz="2600" dirty="0" smtClean="0">
              <a:latin typeface="Calibri" pitchFamily="34" charset="0"/>
            </a:endParaRPr>
          </a:p>
          <a:p>
            <a:pPr marL="228600" indent="-228600" algn="just">
              <a:lnSpc>
                <a:spcPct val="90000"/>
              </a:lnSpc>
              <a:spcBef>
                <a:spcPts val="1000"/>
              </a:spcBef>
              <a:buFont typeface="Arial" charset="0"/>
              <a:buChar char="•"/>
            </a:pPr>
            <a:endParaRPr lang="tr-TR" sz="2600" dirty="0">
              <a:latin typeface="Calibri" pitchFamily="34" charset="0"/>
            </a:endParaRPr>
          </a:p>
          <a:p>
            <a:pPr marL="228600" indent="-228600" algn="just">
              <a:lnSpc>
                <a:spcPct val="90000"/>
              </a:lnSpc>
              <a:spcBef>
                <a:spcPts val="1000"/>
              </a:spcBef>
              <a:buFont typeface="Arial" charset="0"/>
              <a:buChar char="•"/>
            </a:pPr>
            <a:r>
              <a:rPr lang="tr-TR" sz="2600" dirty="0" smtClean="0">
                <a:latin typeface="Calibri" pitchFamily="34" charset="0"/>
              </a:rPr>
              <a:t>Mustafa Kemal ve Ali </a:t>
            </a:r>
            <a:r>
              <a:rPr lang="tr-TR" sz="2600" dirty="0">
                <a:latin typeface="Calibri" pitchFamily="34" charset="0"/>
              </a:rPr>
              <a:t>Fethi Bey’in çıkardığı «</a:t>
            </a:r>
            <a:r>
              <a:rPr lang="tr-TR" sz="2600" dirty="0">
                <a:solidFill>
                  <a:srgbClr val="FF0000"/>
                </a:solidFill>
                <a:latin typeface="Calibri" pitchFamily="34" charset="0"/>
              </a:rPr>
              <a:t>Minber</a:t>
            </a:r>
            <a:r>
              <a:rPr lang="tr-TR" sz="2600" dirty="0">
                <a:latin typeface="Calibri" pitchFamily="34" charset="0"/>
              </a:rPr>
              <a:t>» </a:t>
            </a:r>
            <a:r>
              <a:rPr lang="tr-TR" sz="2600" dirty="0" smtClean="0">
                <a:latin typeface="Calibri" pitchFamily="34" charset="0"/>
              </a:rPr>
              <a:t>gazetesinde Tevfik </a:t>
            </a:r>
            <a:r>
              <a:rPr lang="tr-TR" sz="2600" dirty="0">
                <a:latin typeface="Calibri" pitchFamily="34" charset="0"/>
              </a:rPr>
              <a:t>Paşa’nın Mondros’u harfiyen uygulayan teslimiyetçi siyasetine eleştiriler yöneltilmektedir. Ülkenin kötü gidişten kurtuluşu için daha milliyetçi bir hükümetin kurulması gerektiği kamuoyuna tavsiye edilir. </a:t>
            </a:r>
          </a:p>
        </p:txBody>
      </p:sp>
      <p:pic>
        <p:nvPicPr>
          <p:cNvPr id="38914" name="Resim 1"/>
          <p:cNvPicPr>
            <a:picLocks noChangeAspect="1"/>
          </p:cNvPicPr>
          <p:nvPr/>
        </p:nvPicPr>
        <p:blipFill>
          <a:blip r:embed="rId2"/>
          <a:srcRect/>
          <a:stretch>
            <a:fillRect/>
          </a:stretch>
        </p:blipFill>
        <p:spPr bwMode="auto">
          <a:xfrm>
            <a:off x="8483621" y="317532"/>
            <a:ext cx="3160713" cy="5065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76251" y="-1"/>
            <a:ext cx="10972800" cy="1302708"/>
          </a:xfrm>
        </p:spPr>
        <p:txBody>
          <a:bodyPr rtlCol="0">
            <a:normAutofit fontScale="90000"/>
          </a:bodyPr>
          <a:lstStyle/>
          <a:p>
            <a:pPr fontAlgn="auto">
              <a:spcAft>
                <a:spcPts val="0"/>
              </a:spcAft>
              <a:defRPr/>
            </a:pPr>
            <a:r>
              <a:rPr lang="tr-TR" sz="3600" dirty="0" smtClean="0"/>
              <a:t/>
            </a:r>
            <a:br>
              <a:rPr lang="tr-TR" sz="3600" dirty="0" smtClean="0"/>
            </a:br>
            <a:r>
              <a:rPr lang="tr-TR" sz="3600" dirty="0" smtClean="0">
                <a:solidFill>
                  <a:schemeClr val="bg1"/>
                </a:solidFill>
              </a:rPr>
              <a:t> </a:t>
            </a:r>
            <a:r>
              <a:rPr lang="tr-TR" sz="3600" dirty="0" smtClean="0">
                <a:solidFill>
                  <a:schemeClr val="bg1"/>
                </a:solidFill>
              </a:rPr>
              <a:t>MUSTAFA KEMAL PAŞA VE ARKADAŞLARI GİZLİ TOPLANTILAR YAPARAK ANADOLU’DA BİR ULUSAL DİRENİŞE KARAR VERDİLER</a:t>
            </a:r>
            <a:r>
              <a:rPr lang="tr-TR" dirty="0" smtClean="0">
                <a:solidFill>
                  <a:schemeClr val="bg1"/>
                </a:solidFill>
              </a:rPr>
              <a:t>.</a:t>
            </a:r>
            <a:r>
              <a:rPr lang="tr-TR" dirty="0" smtClean="0"/>
              <a:t/>
            </a:r>
            <a:br>
              <a:rPr lang="tr-TR" dirty="0" smtClean="0"/>
            </a:br>
            <a:endParaRPr lang="tr-TR" dirty="0"/>
          </a:p>
        </p:txBody>
      </p:sp>
      <p:sp>
        <p:nvSpPr>
          <p:cNvPr id="3" name="2 İçerik Yer Tutucusu"/>
          <p:cNvSpPr>
            <a:spLocks noGrp="1"/>
          </p:cNvSpPr>
          <p:nvPr>
            <p:ph idx="1"/>
          </p:nvPr>
        </p:nvSpPr>
        <p:spPr>
          <a:xfrm>
            <a:off x="3" y="1143000"/>
            <a:ext cx="5905500" cy="5715000"/>
          </a:xfrm>
        </p:spPr>
        <p:txBody>
          <a:bodyPr/>
          <a:lstStyle/>
          <a:p>
            <a:endParaRPr lang="tr-TR" dirty="0" smtClean="0">
              <a:solidFill>
                <a:schemeClr val="bg1"/>
              </a:solidFill>
            </a:endParaRPr>
          </a:p>
          <a:p>
            <a:r>
              <a:rPr lang="tr-TR" dirty="0" smtClean="0">
                <a:solidFill>
                  <a:schemeClr val="bg1"/>
                </a:solidFill>
              </a:rPr>
              <a:t>MUSTAFA KEMAL PAŞA</a:t>
            </a:r>
          </a:p>
          <a:p>
            <a:r>
              <a:rPr lang="tr-TR" dirty="0" smtClean="0">
                <a:solidFill>
                  <a:schemeClr val="bg1"/>
                </a:solidFill>
              </a:rPr>
              <a:t>KAZIM KARABEKİR, </a:t>
            </a:r>
          </a:p>
          <a:p>
            <a:r>
              <a:rPr lang="tr-TR" dirty="0" smtClean="0">
                <a:solidFill>
                  <a:schemeClr val="bg1"/>
                </a:solidFill>
              </a:rPr>
              <a:t>ALİ FUAT PAŞA,</a:t>
            </a:r>
          </a:p>
          <a:p>
            <a:r>
              <a:rPr lang="tr-TR" dirty="0" smtClean="0">
                <a:solidFill>
                  <a:schemeClr val="bg1"/>
                </a:solidFill>
              </a:rPr>
              <a:t>İSMAİL CANBULAT,</a:t>
            </a:r>
          </a:p>
          <a:p>
            <a:r>
              <a:rPr lang="tr-TR" dirty="0" smtClean="0">
                <a:solidFill>
                  <a:schemeClr val="bg1"/>
                </a:solidFill>
              </a:rPr>
              <a:t>FETHİ BEY,</a:t>
            </a:r>
          </a:p>
          <a:p>
            <a:r>
              <a:rPr lang="tr-TR" dirty="0" smtClean="0">
                <a:solidFill>
                  <a:schemeClr val="bg1"/>
                </a:solidFill>
              </a:rPr>
              <a:t>RAUF BEY,</a:t>
            </a:r>
          </a:p>
          <a:p>
            <a:r>
              <a:rPr lang="tr-TR" dirty="0" smtClean="0">
                <a:solidFill>
                  <a:schemeClr val="bg1"/>
                </a:solidFill>
              </a:rPr>
              <a:t>CAFER TAYYAR PAŞA,</a:t>
            </a:r>
          </a:p>
        </p:txBody>
      </p:sp>
      <p:sp>
        <p:nvSpPr>
          <p:cNvPr id="4" name="3 Sağ Ok"/>
          <p:cNvSpPr/>
          <p:nvPr/>
        </p:nvSpPr>
        <p:spPr>
          <a:xfrm>
            <a:off x="5048270" y="1428750"/>
            <a:ext cx="2762249" cy="464343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sz="3600" dirty="0">
                <a:solidFill>
                  <a:prstClr val="black"/>
                </a:solidFill>
              </a:rPr>
              <a:t>ORTAK KARAR</a:t>
            </a:r>
            <a:endParaRPr lang="tr-TR" dirty="0">
              <a:solidFill>
                <a:prstClr val="black"/>
              </a:solidFill>
            </a:endParaRPr>
          </a:p>
        </p:txBody>
      </p:sp>
      <p:sp>
        <p:nvSpPr>
          <p:cNvPr id="5" name="4 Metin kutusu"/>
          <p:cNvSpPr txBox="1">
            <a:spLocks noChangeArrowheads="1"/>
          </p:cNvSpPr>
          <p:nvPr/>
        </p:nvSpPr>
        <p:spPr bwMode="auto">
          <a:xfrm>
            <a:off x="7620000" y="1857376"/>
            <a:ext cx="4572000" cy="2308324"/>
          </a:xfrm>
          <a:prstGeom prst="rect">
            <a:avLst/>
          </a:prstGeom>
          <a:noFill/>
          <a:ln w="9525">
            <a:noFill/>
            <a:miter lim="800000"/>
            <a:headEnd/>
            <a:tailEnd/>
          </a:ln>
        </p:spPr>
        <p:txBody>
          <a:bodyPr>
            <a:spAutoFit/>
          </a:bodyPr>
          <a:lstStyle/>
          <a:p>
            <a:pPr algn="ctr"/>
            <a:endParaRPr lang="tr-TR" sz="4800" dirty="0">
              <a:solidFill>
                <a:srgbClr val="FFFF00"/>
              </a:solidFill>
              <a:latin typeface="Calibri" pitchFamily="34" charset="0"/>
              <a:cs typeface="Arial" pitchFamily="34" charset="0"/>
            </a:endParaRPr>
          </a:p>
          <a:p>
            <a:pPr algn="ctr"/>
            <a:r>
              <a:rPr lang="tr-TR" sz="4800" dirty="0">
                <a:solidFill>
                  <a:schemeClr val="bg1"/>
                </a:solidFill>
                <a:latin typeface="Calibri" pitchFamily="34" charset="0"/>
                <a:cs typeface="Arial" pitchFamily="34" charset="0"/>
              </a:rPr>
              <a:t>ANADOLUDA ULUSAL DİRENİŞ</a:t>
            </a:r>
          </a:p>
        </p:txBody>
      </p:sp>
    </p:spTree>
    <p:extLst>
      <p:ext uri="{BB962C8B-B14F-4D97-AF65-F5344CB8AC3E}">
        <p14:creationId xmlns:p14="http://schemas.microsoft.com/office/powerpoint/2010/main" val="61398086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1 Başlık"/>
          <p:cNvSpPr>
            <a:spLocks noGrp="1"/>
          </p:cNvSpPr>
          <p:nvPr>
            <p:ph type="title"/>
          </p:nvPr>
        </p:nvSpPr>
        <p:spPr>
          <a:xfrm>
            <a:off x="87683" y="274638"/>
            <a:ext cx="12104318" cy="1143000"/>
          </a:xfrm>
        </p:spPr>
        <p:txBody>
          <a:bodyPr/>
          <a:lstStyle/>
          <a:p>
            <a:r>
              <a:rPr lang="tr-TR" dirty="0" smtClean="0"/>
              <a:t>BU SIRADA İNGİLİZLER HÜKÜMETTEN KARADENİZDE ŞUNLARIN YERİNE GETİRİLMESİNİ İSTERLER</a:t>
            </a:r>
            <a:endParaRPr lang="tr-TR" dirty="0" smtClean="0"/>
          </a:p>
        </p:txBody>
      </p:sp>
      <p:sp>
        <p:nvSpPr>
          <p:cNvPr id="401411" name="2 İçerik Yer Tutucusu"/>
          <p:cNvSpPr>
            <a:spLocks noGrp="1"/>
          </p:cNvSpPr>
          <p:nvPr>
            <p:ph idx="1"/>
          </p:nvPr>
        </p:nvSpPr>
        <p:spPr>
          <a:xfrm>
            <a:off x="609600" y="1966586"/>
            <a:ext cx="10972800" cy="4159583"/>
          </a:xfrm>
        </p:spPr>
        <p:txBody>
          <a:bodyPr/>
          <a:lstStyle/>
          <a:p>
            <a:r>
              <a:rPr lang="tr-TR" dirty="0" smtClean="0"/>
              <a:t>YAKUP ŞEVKİ PAŞA’NIN GÖREVDEN ALINMASI,</a:t>
            </a:r>
          </a:p>
          <a:p>
            <a:endParaRPr lang="tr-TR" sz="2000" dirty="0" smtClean="0"/>
          </a:p>
          <a:p>
            <a:r>
              <a:rPr lang="tr-TR" dirty="0" smtClean="0"/>
              <a:t>TÜRK ÇETELERİNİN ELİNDEN SİLAHLARIN ALINMASI,</a:t>
            </a:r>
          </a:p>
          <a:p>
            <a:endParaRPr lang="tr-TR" sz="1600" dirty="0" smtClean="0"/>
          </a:p>
          <a:p>
            <a:r>
              <a:rPr lang="tr-TR" dirty="0" smtClean="0"/>
              <a:t>BÖLGEDEKİ RUM, ERMENİ VE FRANSIZLARIN GÜVENLİKLERİNİN SAĞLANMASI…</a:t>
            </a:r>
          </a:p>
        </p:txBody>
      </p:sp>
    </p:spTree>
    <p:extLst>
      <p:ext uri="{BB962C8B-B14F-4D97-AF65-F5344CB8AC3E}">
        <p14:creationId xmlns:p14="http://schemas.microsoft.com/office/powerpoint/2010/main" val="839110799"/>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1 Başlık"/>
          <p:cNvSpPr>
            <a:spLocks noGrp="1"/>
          </p:cNvSpPr>
          <p:nvPr>
            <p:ph type="title"/>
          </p:nvPr>
        </p:nvSpPr>
        <p:spPr>
          <a:solidFill>
            <a:srgbClr val="C00000"/>
          </a:solidFill>
        </p:spPr>
        <p:txBody>
          <a:bodyPr/>
          <a:lstStyle/>
          <a:p>
            <a:r>
              <a:rPr lang="tr-TR" dirty="0" smtClean="0">
                <a:solidFill>
                  <a:schemeClr val="bg1"/>
                </a:solidFill>
              </a:rPr>
              <a:t>NEDEN MUSTAFA </a:t>
            </a:r>
            <a:r>
              <a:rPr lang="tr-TR" dirty="0" smtClean="0">
                <a:solidFill>
                  <a:schemeClr val="bg1"/>
                </a:solidFill>
              </a:rPr>
              <a:t>KEMAL PAŞA GÖNDERİLDİ?</a:t>
            </a:r>
            <a:endParaRPr lang="tr-TR" dirty="0" smtClean="0">
              <a:solidFill>
                <a:schemeClr val="bg1"/>
              </a:solidFill>
            </a:endParaRPr>
          </a:p>
        </p:txBody>
      </p:sp>
      <p:sp>
        <p:nvSpPr>
          <p:cNvPr id="403459" name="2 İçerik Yer Tutucusu"/>
          <p:cNvSpPr>
            <a:spLocks noGrp="1"/>
          </p:cNvSpPr>
          <p:nvPr>
            <p:ph idx="1"/>
          </p:nvPr>
        </p:nvSpPr>
        <p:spPr>
          <a:solidFill>
            <a:srgbClr val="C00000"/>
          </a:solidFill>
        </p:spPr>
        <p:txBody>
          <a:bodyPr/>
          <a:lstStyle/>
          <a:p>
            <a:pPr marL="514350" indent="-514350">
              <a:buFont typeface="Calibri" pitchFamily="34" charset="0"/>
              <a:buAutoNum type="arabicPeriod"/>
            </a:pPr>
            <a:endParaRPr lang="tr-TR" dirty="0" smtClean="0"/>
          </a:p>
          <a:p>
            <a:pPr marL="514350" indent="-514350">
              <a:buFont typeface="Calibri" pitchFamily="34" charset="0"/>
              <a:buAutoNum type="arabicPeriod"/>
            </a:pPr>
            <a:r>
              <a:rPr lang="tr-TR" dirty="0" smtClean="0">
                <a:solidFill>
                  <a:schemeClr val="bg1"/>
                </a:solidFill>
              </a:rPr>
              <a:t>GEÇMİŞİ VE BAŞARILARI,</a:t>
            </a:r>
          </a:p>
          <a:p>
            <a:pPr marL="514350" indent="-514350">
              <a:buFont typeface="Calibri" pitchFamily="34" charset="0"/>
              <a:buAutoNum type="arabicPeriod"/>
            </a:pPr>
            <a:r>
              <a:rPr lang="tr-TR" dirty="0" smtClean="0">
                <a:solidFill>
                  <a:schemeClr val="bg1"/>
                </a:solidFill>
              </a:rPr>
              <a:t>DAMAT FERİT’İN </a:t>
            </a:r>
            <a:r>
              <a:rPr lang="tr-TR" dirty="0" smtClean="0">
                <a:solidFill>
                  <a:schemeClr val="bg1"/>
                </a:solidFill>
              </a:rPr>
              <a:t>MUSTAFA KEMAL’İ İSTANBULDAN UZAKLAŞTIRMAK İSTEYEN TAVRI</a:t>
            </a:r>
            <a:r>
              <a:rPr lang="tr-TR" dirty="0" smtClean="0">
                <a:solidFill>
                  <a:schemeClr val="bg1"/>
                </a:solidFill>
              </a:rPr>
              <a:t>,</a:t>
            </a:r>
          </a:p>
          <a:p>
            <a:pPr marL="514350" indent="-514350">
              <a:buFont typeface="Calibri" pitchFamily="34" charset="0"/>
              <a:buAutoNum type="arabicPeriod"/>
            </a:pPr>
            <a:r>
              <a:rPr lang="tr-TR" dirty="0" smtClean="0">
                <a:solidFill>
                  <a:schemeClr val="bg1"/>
                </a:solidFill>
              </a:rPr>
              <a:t>İTTİHATÇI OLMAYIŞI,</a:t>
            </a:r>
          </a:p>
          <a:p>
            <a:pPr marL="514350" indent="-514350">
              <a:buFont typeface="Calibri" pitchFamily="34" charset="0"/>
              <a:buAutoNum type="arabicPeriod"/>
            </a:pPr>
            <a:r>
              <a:rPr lang="tr-TR" dirty="0" smtClean="0">
                <a:solidFill>
                  <a:schemeClr val="bg1"/>
                </a:solidFill>
              </a:rPr>
              <a:t>GENELKURMAYDAKİ VATANSEVER SUBAYLARIN YARDIMLARI.</a:t>
            </a:r>
          </a:p>
        </p:txBody>
      </p:sp>
    </p:spTree>
    <p:extLst>
      <p:ext uri="{BB962C8B-B14F-4D97-AF65-F5344CB8AC3E}">
        <p14:creationId xmlns:p14="http://schemas.microsoft.com/office/powerpoint/2010/main" val="2756691790"/>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txBox="1">
            <a:spLocks/>
          </p:cNvSpPr>
          <p:nvPr/>
        </p:nvSpPr>
        <p:spPr bwMode="auto">
          <a:xfrm>
            <a:off x="496888" y="382620"/>
            <a:ext cx="10753725" cy="5870575"/>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1" dirty="0">
                <a:solidFill>
                  <a:srgbClr val="FF0000"/>
                </a:solidFill>
                <a:latin typeface="Calibri" pitchFamily="34" charset="0"/>
              </a:rPr>
              <a:t>30 Nisan 1919’da </a:t>
            </a:r>
            <a:r>
              <a:rPr lang="tr-TR" sz="2600" dirty="0">
                <a:latin typeface="Calibri" pitchFamily="34" charset="0"/>
              </a:rPr>
              <a:t>Mustafa Kemal Paşa, </a:t>
            </a:r>
            <a:r>
              <a:rPr lang="tr-TR" sz="2600" b="1" dirty="0">
                <a:solidFill>
                  <a:srgbClr val="FF0000"/>
                </a:solidFill>
                <a:latin typeface="Calibri" pitchFamily="34" charset="0"/>
              </a:rPr>
              <a:t>Harbiye Nazırı Şakir Paşa </a:t>
            </a:r>
            <a:r>
              <a:rPr lang="tr-TR" sz="2600" dirty="0">
                <a:latin typeface="Calibri" pitchFamily="34" charset="0"/>
              </a:rPr>
              <a:t>tarafından davet edilmiş ve kendisine </a:t>
            </a:r>
            <a:r>
              <a:rPr lang="tr-TR" sz="2600" b="1" dirty="0">
                <a:solidFill>
                  <a:srgbClr val="FF0000"/>
                </a:solidFill>
                <a:latin typeface="Calibri" pitchFamily="34" charset="0"/>
              </a:rPr>
              <a:t>9. Ordu Müfettişliği </a:t>
            </a:r>
            <a:r>
              <a:rPr lang="tr-TR" sz="2600" dirty="0">
                <a:latin typeface="Calibri" pitchFamily="34" charset="0"/>
              </a:rPr>
              <a:t>görevi teklif edilmiştir. </a:t>
            </a:r>
          </a:p>
          <a:p>
            <a:pPr marL="228600" indent="-228600" algn="just">
              <a:lnSpc>
                <a:spcPct val="90000"/>
              </a:lnSpc>
              <a:spcBef>
                <a:spcPts val="1000"/>
              </a:spcBef>
              <a:buFont typeface="Arial" charset="0"/>
              <a:buChar char="•"/>
            </a:pPr>
            <a:r>
              <a:rPr lang="tr-TR" sz="2600" dirty="0">
                <a:latin typeface="Calibri" pitchFamily="34" charset="0"/>
              </a:rPr>
              <a:t>Zaten Anadolu’ya geçmek için fırsat kollayan Mustafa Kemal Paşa bu teklifi hemen kabul etmiştir. </a:t>
            </a:r>
            <a:endParaRPr lang="tr-TR" sz="2600" dirty="0" smtClean="0">
              <a:latin typeface="Calibri" pitchFamily="34" charset="0"/>
            </a:endParaRPr>
          </a:p>
          <a:p>
            <a:pPr marL="228600" indent="-228600" algn="just">
              <a:lnSpc>
                <a:spcPct val="90000"/>
              </a:lnSpc>
              <a:spcBef>
                <a:spcPts val="1000"/>
              </a:spcBef>
              <a:buFont typeface="Arial" charset="0"/>
              <a:buChar char="•"/>
            </a:pPr>
            <a:r>
              <a:rPr lang="tr-TR" sz="2600" dirty="0" smtClean="0">
                <a:latin typeface="Calibri" pitchFamily="34" charset="0"/>
              </a:rPr>
              <a:t>7 </a:t>
            </a:r>
            <a:r>
              <a:rPr lang="tr-TR" sz="2600" dirty="0">
                <a:latin typeface="Calibri" pitchFamily="34" charset="0"/>
              </a:rPr>
              <a:t>Mayıs 1919 tarihli Meclis-i Vükela kararı ile de bu görev onaylanmıştır. Bu sayede halk üzerinde son derece etkili olan biri olarak Mustafa Kemal Paşa bölgeye gönderilerek olayları yatıştırması sağlanmış hem de İstanbul’da tedirginlik yaratan varlığı sonlandırılmış olacaktı.</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txBox="1">
            <a:spLocks/>
          </p:cNvSpPr>
          <p:nvPr/>
        </p:nvSpPr>
        <p:spPr bwMode="auto">
          <a:xfrm>
            <a:off x="496909" y="382620"/>
            <a:ext cx="11260137" cy="5888037"/>
          </a:xfrm>
          <a:prstGeom prst="rect">
            <a:avLst/>
          </a:prstGeom>
          <a:noFill/>
          <a:ln w="9525">
            <a:noFill/>
            <a:miter lim="800000"/>
            <a:headEnd/>
            <a:tailEnd/>
          </a:ln>
        </p:spPr>
        <p:txBody>
          <a:bodyPr/>
          <a:lstStyle/>
          <a:p>
            <a:pPr algn="just">
              <a:lnSpc>
                <a:spcPct val="90000"/>
              </a:lnSpc>
              <a:spcBef>
                <a:spcPts val="1000"/>
              </a:spcBef>
              <a:buFont typeface="Arial" charset="0"/>
              <a:buNone/>
            </a:pPr>
            <a:r>
              <a:rPr lang="tr-TR" sz="2600" b="1">
                <a:solidFill>
                  <a:srgbClr val="D82331"/>
                </a:solidFill>
                <a:latin typeface="Calibri" pitchFamily="34" charset="0"/>
              </a:rPr>
              <a:t>9. Ordu Müfettişliği Görev ve Yetkileri:</a:t>
            </a:r>
          </a:p>
          <a:p>
            <a:pPr algn="just">
              <a:lnSpc>
                <a:spcPct val="90000"/>
              </a:lnSpc>
              <a:spcBef>
                <a:spcPts val="1000"/>
              </a:spcBef>
              <a:buFont typeface="Arial" charset="0"/>
              <a:buChar char="•"/>
            </a:pPr>
            <a:r>
              <a:rPr lang="tr-TR" sz="2600">
                <a:latin typeface="Calibri" pitchFamily="34" charset="0"/>
              </a:rPr>
              <a:t>9. Ordu Müfettişi olarak Mustafa Kemal Paşa, </a:t>
            </a:r>
            <a:r>
              <a:rPr lang="tr-TR" sz="2600">
                <a:solidFill>
                  <a:srgbClr val="FF0000"/>
                </a:solidFill>
                <a:latin typeface="Calibri" pitchFamily="34" charset="0"/>
              </a:rPr>
              <a:t>askeri ve mülki yetkilere </a:t>
            </a:r>
            <a:r>
              <a:rPr lang="tr-TR" sz="2600">
                <a:latin typeface="Calibri" pitchFamily="34" charset="0"/>
              </a:rPr>
              <a:t>sahip olacaktır</a:t>
            </a:r>
            <a:r>
              <a:rPr lang="tr-TR" sz="2600">
                <a:solidFill>
                  <a:srgbClr val="FF0000"/>
                </a:solidFill>
                <a:latin typeface="Calibri" pitchFamily="34" charset="0"/>
              </a:rPr>
              <a:t>. </a:t>
            </a:r>
            <a:r>
              <a:rPr lang="tr-TR" sz="2600" b="1">
                <a:solidFill>
                  <a:srgbClr val="FF0000"/>
                </a:solidFill>
                <a:latin typeface="Calibri" pitchFamily="34" charset="0"/>
              </a:rPr>
              <a:t>3. </a:t>
            </a:r>
            <a:r>
              <a:rPr lang="tr-TR" sz="2600">
                <a:solidFill>
                  <a:srgbClr val="FF0000"/>
                </a:solidFill>
                <a:latin typeface="Calibri" pitchFamily="34" charset="0"/>
              </a:rPr>
              <a:t>ve </a:t>
            </a:r>
            <a:r>
              <a:rPr lang="tr-TR" sz="2600" b="1">
                <a:solidFill>
                  <a:srgbClr val="FF0000"/>
                </a:solidFill>
                <a:latin typeface="Calibri" pitchFamily="34" charset="0"/>
              </a:rPr>
              <a:t>15. Kolordular </a:t>
            </a:r>
            <a:r>
              <a:rPr lang="tr-TR" sz="2600">
                <a:latin typeface="Calibri" pitchFamily="34" charset="0"/>
              </a:rPr>
              <a:t>da 9. Ordu Müfettişliği emrine verilmiştir. Görevleri şunlardır:</a:t>
            </a:r>
          </a:p>
          <a:p>
            <a:pPr algn="just">
              <a:lnSpc>
                <a:spcPct val="90000"/>
              </a:lnSpc>
              <a:spcBef>
                <a:spcPts val="1000"/>
              </a:spcBef>
              <a:buFont typeface="Arial" charset="0"/>
              <a:buChar char="•"/>
            </a:pPr>
            <a:r>
              <a:rPr lang="tr-TR" sz="2600">
                <a:latin typeface="Calibri" pitchFamily="34" charset="0"/>
              </a:rPr>
              <a:t>Bölgede </a:t>
            </a:r>
            <a:r>
              <a:rPr lang="tr-TR" sz="2600">
                <a:solidFill>
                  <a:srgbClr val="FF0000"/>
                </a:solidFill>
                <a:latin typeface="Calibri" pitchFamily="34" charset="0"/>
              </a:rPr>
              <a:t>bozulan asayişi sağlamak </a:t>
            </a:r>
            <a:r>
              <a:rPr lang="tr-TR" sz="2600">
                <a:latin typeface="Calibri" pitchFamily="34" charset="0"/>
              </a:rPr>
              <a:t>ve muhafaza etmek ve asayişin bozulma nedenlerini ortaya çıkarmak.</a:t>
            </a:r>
          </a:p>
          <a:p>
            <a:pPr algn="just">
              <a:lnSpc>
                <a:spcPct val="90000"/>
              </a:lnSpc>
              <a:spcBef>
                <a:spcPts val="1000"/>
              </a:spcBef>
              <a:buFont typeface="Arial" charset="0"/>
              <a:buChar char="•"/>
            </a:pPr>
            <a:r>
              <a:rPr lang="tr-TR" sz="2600">
                <a:latin typeface="Calibri" pitchFamily="34" charset="0"/>
              </a:rPr>
              <a:t>Ötede beride dağınık halde olduğu belirtilen </a:t>
            </a:r>
            <a:r>
              <a:rPr lang="tr-TR" sz="2600">
                <a:solidFill>
                  <a:srgbClr val="FF0000"/>
                </a:solidFill>
                <a:latin typeface="Calibri" pitchFamily="34" charset="0"/>
              </a:rPr>
              <a:t>silah ve cephaneyi muhafaza altına almak. </a:t>
            </a:r>
            <a:r>
              <a:rPr lang="tr-TR" sz="2600">
                <a:latin typeface="Calibri" pitchFamily="34" charset="0"/>
              </a:rPr>
              <a:t>Bunları uygun depolarda toplamak.</a:t>
            </a:r>
          </a:p>
          <a:p>
            <a:pPr algn="just">
              <a:lnSpc>
                <a:spcPct val="90000"/>
              </a:lnSpc>
              <a:spcBef>
                <a:spcPts val="1000"/>
              </a:spcBef>
              <a:buFont typeface="Arial" charset="0"/>
              <a:buChar char="•"/>
            </a:pPr>
            <a:r>
              <a:rPr lang="tr-TR" sz="2600">
                <a:latin typeface="Calibri" pitchFamily="34" charset="0"/>
              </a:rPr>
              <a:t>Çeşitli yerlerde bir takım örgütlerin bulunduğu ve bunların asker topladıkları, bölgedeki askeri birliklerin bunları desteklediği öne sürülmektedir. </a:t>
            </a:r>
            <a:r>
              <a:rPr lang="tr-TR" sz="2600">
                <a:solidFill>
                  <a:srgbClr val="FF0000"/>
                </a:solidFill>
                <a:latin typeface="Calibri" pitchFamily="34" charset="0"/>
              </a:rPr>
              <a:t>Bu tür örgütlerin dağıtılarak </a:t>
            </a:r>
            <a:r>
              <a:rPr lang="tr-TR" sz="2600">
                <a:latin typeface="Calibri" pitchFamily="34" charset="0"/>
              </a:rPr>
              <a:t>varsa askeri birliklerle temasının kesilmesi.</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extLst>
          </p:cNvPr>
          <p:cNvSpPr txBox="1">
            <a:spLocks/>
          </p:cNvSpPr>
          <p:nvPr/>
        </p:nvSpPr>
        <p:spPr>
          <a:xfrm>
            <a:off x="374671" y="382620"/>
            <a:ext cx="7953375" cy="5767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tr-TR" sz="2600" b="1" dirty="0" smtClean="0">
                <a:solidFill>
                  <a:srgbClr val="C00000"/>
                </a:solidFill>
              </a:rPr>
              <a:t>YETKİ ALANI:</a:t>
            </a:r>
          </a:p>
          <a:p>
            <a:pPr algn="just" fontAlgn="auto">
              <a:spcAft>
                <a:spcPts val="0"/>
              </a:spcAft>
              <a:defRPr/>
            </a:pPr>
            <a:r>
              <a:rPr lang="tr-TR" sz="2600" b="1" dirty="0" smtClean="0">
                <a:solidFill>
                  <a:srgbClr val="FF0000"/>
                </a:solidFill>
              </a:rPr>
              <a:t>Trabzon</a:t>
            </a:r>
            <a:r>
              <a:rPr lang="tr-TR" sz="2600" b="1" dirty="0">
                <a:solidFill>
                  <a:srgbClr val="FF0000"/>
                </a:solidFill>
              </a:rPr>
              <a:t>, Erzurum, Sivas, Van</a:t>
            </a:r>
            <a:r>
              <a:rPr lang="tr-TR" sz="2600" b="1" dirty="0"/>
              <a:t> </a:t>
            </a:r>
            <a:r>
              <a:rPr lang="tr-TR" sz="2600" dirty="0"/>
              <a:t>vilayetleri ile </a:t>
            </a:r>
            <a:r>
              <a:rPr lang="tr-TR" sz="2600" b="1" dirty="0">
                <a:solidFill>
                  <a:srgbClr val="FF0000"/>
                </a:solidFill>
              </a:rPr>
              <a:t>Erzincan </a:t>
            </a:r>
            <a:r>
              <a:rPr lang="tr-TR" sz="2600" dirty="0">
                <a:solidFill>
                  <a:srgbClr val="FF0000"/>
                </a:solidFill>
              </a:rPr>
              <a:t>ve </a:t>
            </a:r>
            <a:r>
              <a:rPr lang="tr-TR" sz="2600" b="1" dirty="0">
                <a:solidFill>
                  <a:srgbClr val="FF0000"/>
                </a:solidFill>
              </a:rPr>
              <a:t>Canik (Samsun) </a:t>
            </a:r>
            <a:r>
              <a:rPr lang="tr-TR" sz="2600" dirty="0"/>
              <a:t>sancağı. İcabında </a:t>
            </a:r>
            <a:r>
              <a:rPr lang="tr-TR" sz="2600" b="1" dirty="0">
                <a:solidFill>
                  <a:srgbClr val="FF0000"/>
                </a:solidFill>
              </a:rPr>
              <a:t>Diyarbakır, Bitlis, Elazığ, Ankara, Kastamonu </a:t>
            </a:r>
            <a:r>
              <a:rPr lang="tr-TR" sz="2600" dirty="0"/>
              <a:t>vilayetleri </a:t>
            </a:r>
            <a:endParaRPr lang="tr-TR" sz="2600" dirty="0" smtClean="0"/>
          </a:p>
          <a:p>
            <a:pPr algn="just" fontAlgn="auto">
              <a:spcAft>
                <a:spcPts val="0"/>
              </a:spcAft>
              <a:defRPr/>
            </a:pPr>
            <a:r>
              <a:rPr lang="tr-TR" sz="2600" dirty="0" smtClean="0"/>
              <a:t> </a:t>
            </a:r>
            <a:r>
              <a:rPr lang="tr-TR" sz="2600" dirty="0"/>
              <a:t>(12 Mayıs 1919 tarihinde Mustafa Kemal Paşa’nın isteği ile buralara </a:t>
            </a:r>
            <a:r>
              <a:rPr lang="tr-TR" sz="2600" b="1" dirty="0">
                <a:solidFill>
                  <a:srgbClr val="FF0000"/>
                </a:solidFill>
              </a:rPr>
              <a:t>Kayseri</a:t>
            </a:r>
            <a:r>
              <a:rPr lang="tr-TR" sz="2600" b="1" dirty="0"/>
              <a:t> </a:t>
            </a:r>
            <a:r>
              <a:rPr lang="tr-TR" sz="2600" dirty="0"/>
              <a:t>ve </a:t>
            </a:r>
            <a:r>
              <a:rPr lang="tr-TR" sz="2600" b="1" dirty="0">
                <a:solidFill>
                  <a:srgbClr val="FF0000"/>
                </a:solidFill>
              </a:rPr>
              <a:t>Maraş</a:t>
            </a:r>
            <a:r>
              <a:rPr lang="tr-TR" sz="2600" b="1" dirty="0"/>
              <a:t> </a:t>
            </a:r>
            <a:r>
              <a:rPr lang="tr-TR" sz="2600" dirty="0"/>
              <a:t>de eklenmiştir.)</a:t>
            </a:r>
          </a:p>
          <a:p>
            <a:pPr algn="just" fontAlgn="auto">
              <a:spcAft>
                <a:spcPts val="0"/>
              </a:spcAft>
              <a:defRPr/>
            </a:pPr>
            <a:endParaRPr lang="tr-TR" sz="2600" dirty="0"/>
          </a:p>
          <a:p>
            <a:pPr algn="just" fontAlgn="auto">
              <a:spcAft>
                <a:spcPts val="0"/>
              </a:spcAft>
              <a:defRPr/>
            </a:pPr>
            <a:r>
              <a:rPr lang="tr-TR" sz="2600" dirty="0"/>
              <a:t>Mustafa Kemal Paşa 14 Mayıs 1919’da Sadrazam Damat Ferit Paşa’nın konağında akşam yemeğine katılmış, 15 Mayıs 1919’da Yıldız Sarayı’nda Vahdettin ile özel görüşmüş ve 16 Mayıs 1919’da 18 kişilik karargâhı ile Bandırma </a:t>
            </a:r>
            <a:r>
              <a:rPr lang="tr-TR" sz="2600" dirty="0" err="1"/>
              <a:t>Vapuru’na</a:t>
            </a:r>
            <a:r>
              <a:rPr lang="tr-TR" sz="2600" dirty="0"/>
              <a:t> binerek İstanbul’dan ayrılmıştır.</a:t>
            </a:r>
          </a:p>
          <a:p>
            <a:pPr marL="0" indent="0" algn="just" fontAlgn="auto">
              <a:spcAft>
                <a:spcPts val="0"/>
              </a:spcAft>
              <a:buFont typeface="Arial" panose="020B0604020202020204" pitchFamily="34" charset="0"/>
              <a:buNone/>
              <a:defRPr/>
            </a:pPr>
            <a:endParaRPr lang="tr-TR" sz="2600" dirty="0"/>
          </a:p>
        </p:txBody>
      </p:sp>
      <p:pic>
        <p:nvPicPr>
          <p:cNvPr id="49154" name="Resim 1"/>
          <p:cNvPicPr>
            <a:picLocks noChangeAspect="1"/>
          </p:cNvPicPr>
          <p:nvPr/>
        </p:nvPicPr>
        <p:blipFill>
          <a:blip r:embed="rId2"/>
          <a:srcRect/>
          <a:stretch>
            <a:fillRect/>
          </a:stretch>
        </p:blipFill>
        <p:spPr bwMode="auto">
          <a:xfrm>
            <a:off x="8680537" y="382621"/>
            <a:ext cx="3392416" cy="4226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2 İçerik Yer Tutucusu"/>
          <p:cNvSpPr>
            <a:spLocks noGrp="1"/>
          </p:cNvSpPr>
          <p:nvPr>
            <p:ph idx="1"/>
          </p:nvPr>
        </p:nvSpPr>
        <p:spPr>
          <a:xfrm>
            <a:off x="212942" y="212942"/>
            <a:ext cx="11649206" cy="5962390"/>
          </a:xfrm>
          <a:solidFill>
            <a:schemeClr val="bg1"/>
          </a:solidFill>
        </p:spPr>
        <p:txBody>
          <a:bodyPr rtlCol="0">
            <a:normAutofit fontScale="92500" lnSpcReduction="10000"/>
          </a:bodyPr>
          <a:lstStyle/>
          <a:p>
            <a:pPr algn="just" fontAlgn="auto">
              <a:spcAft>
                <a:spcPts val="0"/>
              </a:spcAft>
              <a:buFont typeface="Arial" pitchFamily="34" charset="0"/>
              <a:buNone/>
              <a:defRPr/>
            </a:pPr>
            <a:r>
              <a:rPr lang="tr-TR" dirty="0" smtClean="0"/>
              <a:t>            </a:t>
            </a:r>
          </a:p>
          <a:p>
            <a:pPr algn="just" fontAlgn="auto">
              <a:spcAft>
                <a:spcPts val="0"/>
              </a:spcAft>
              <a:buNone/>
              <a:defRPr/>
            </a:pPr>
            <a:r>
              <a:rPr lang="tr-TR" sz="2800" dirty="0" smtClean="0"/>
              <a:t>Mustafa Kemal Atatürk Nutuk’ta bu gelişmeleri şu cümlelerle değerlendirmiştir:</a:t>
            </a:r>
          </a:p>
          <a:p>
            <a:pPr algn="just" fontAlgn="auto">
              <a:spcAft>
                <a:spcPts val="0"/>
              </a:spcAft>
              <a:buNone/>
              <a:defRPr/>
            </a:pPr>
            <a:r>
              <a:rPr lang="tr-TR" sz="2800" dirty="0" smtClean="0"/>
              <a:t>«Hemen </a:t>
            </a:r>
            <a:r>
              <a:rPr lang="tr-TR" sz="2800" dirty="0" smtClean="0"/>
              <a:t>ifade etmeliyim ki, onlar bu yetkiyi bana bilerek ve anlayarak vermediler. Ne pahasına olursa olsun, benim İstanbul'dan uzaklaşmamı isteyenlerin buldukları gerekçe «Samsun ve dolaylarındaki güvensizlik olaylarını yerinde görüp tedbir almak üzere Samsun'a kadar gitmek» idi</a:t>
            </a:r>
            <a:r>
              <a:rPr lang="tr-TR" sz="2800" dirty="0"/>
              <a:t>. Ben, bu görevin yerine getirilmesinin bir makam ve yetki sahibi olmaya bağlı bulunduğunu ileri sürdüm. Bunda hiçbir sakınca görmediler. O tarihte Genelkurmay'da bulunan ve benim maksadımı bir dereceye kadar sezmiş olan kimselerle görüştüm. Bana Anadolu’ya geçerken Müfettişlik görevini buldular; yetki konusu ile ilgili talimatı da ben kendim yazdırdım. </a:t>
            </a:r>
            <a:r>
              <a:rPr lang="tr-TR" sz="2800" dirty="0" err="1"/>
              <a:t>Hattâ</a:t>
            </a:r>
            <a:r>
              <a:rPr lang="tr-TR" sz="2800" dirty="0"/>
              <a:t> Harbiye Nâzırı  olan Şakir Paşa, bu talimatı okuduktan sonra, imzalamaya çekinmiş; anlaşılır anlaşılmaz bir biçimde mührünü basmıştır</a:t>
            </a:r>
            <a:r>
              <a:rPr lang="tr-TR" sz="2800" dirty="0" smtClean="0"/>
              <a:t>.»</a:t>
            </a:r>
            <a:endParaRPr lang="tr-TR" sz="2800" dirty="0"/>
          </a:p>
          <a:p>
            <a:pPr algn="just" fontAlgn="auto">
              <a:spcAft>
                <a:spcPts val="0"/>
              </a:spcAft>
              <a:buNone/>
              <a:defRPr/>
            </a:pPr>
            <a:endParaRPr lang="tr-TR" sz="2800" dirty="0"/>
          </a:p>
          <a:p>
            <a:pPr algn="just" fontAlgn="auto">
              <a:spcAft>
                <a:spcPts val="0"/>
              </a:spcAft>
              <a:buFont typeface="Arial" pitchFamily="34" charset="0"/>
              <a:buNone/>
              <a:defRPr/>
            </a:pPr>
            <a:r>
              <a:rPr lang="tr-TR" sz="2800" dirty="0" smtClean="0"/>
              <a:t> </a:t>
            </a:r>
            <a:endParaRPr lang="tr-TR" sz="2800" dirty="0"/>
          </a:p>
        </p:txBody>
      </p:sp>
    </p:spTree>
    <p:extLst>
      <p:ext uri="{BB962C8B-B14F-4D97-AF65-F5344CB8AC3E}">
        <p14:creationId xmlns:p14="http://schemas.microsoft.com/office/powerpoint/2010/main" val="342415226"/>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76405"/>
            <a:ext cx="10515600" cy="5500558"/>
          </a:xfrm>
        </p:spPr>
        <p:txBody>
          <a:bodyPr/>
          <a:lstStyle/>
          <a:p>
            <a:pPr algn="just">
              <a:lnSpc>
                <a:spcPct val="70000"/>
              </a:lnSpc>
            </a:pPr>
            <a:r>
              <a:rPr lang="tr-TR" dirty="0" smtClean="0">
                <a:solidFill>
                  <a:srgbClr val="D82331"/>
                </a:solidFill>
              </a:rPr>
              <a:t>MUSTAFA KEMAL PAŞA’NIN İLK SİYASİ GİRİŞİMİ:</a:t>
            </a:r>
          </a:p>
          <a:p>
            <a:pPr algn="just">
              <a:lnSpc>
                <a:spcPct val="70000"/>
              </a:lnSpc>
            </a:pPr>
            <a:r>
              <a:rPr lang="tr-TR" dirty="0" smtClean="0">
                <a:solidFill>
                  <a:srgbClr val="D82331"/>
                </a:solidFill>
              </a:rPr>
              <a:t>Bu </a:t>
            </a:r>
            <a:r>
              <a:rPr lang="tr-TR" dirty="0">
                <a:solidFill>
                  <a:srgbClr val="D82331"/>
                </a:solidFill>
              </a:rPr>
              <a:t>sırada 7. Ordu kumandanı olan Mustafa Kemal 13 Ekim’de</a:t>
            </a:r>
            <a:r>
              <a:rPr lang="tr-TR" dirty="0"/>
              <a:t> padişahın yaveri </a:t>
            </a:r>
            <a:r>
              <a:rPr lang="tr-TR" dirty="0">
                <a:solidFill>
                  <a:schemeClr val="hlink"/>
                </a:solidFill>
              </a:rPr>
              <a:t>Naci Eldeniz</a:t>
            </a:r>
            <a:r>
              <a:rPr lang="tr-TR" dirty="0"/>
              <a:t> aracılığıyla padişaha gönderdiği bir telgrafta </a:t>
            </a:r>
            <a:r>
              <a:rPr lang="tr-TR" dirty="0">
                <a:solidFill>
                  <a:schemeClr val="hlink"/>
                </a:solidFill>
              </a:rPr>
              <a:t>Ahmet İzzet Paşa</a:t>
            </a:r>
            <a:r>
              <a:rPr lang="tr-TR" dirty="0"/>
              <a:t> başkanlığında Fethi Bey (Okyar), Tahsin Bey (Uzer), Rauf Bey (Orbay), İsmail Canbolat, Hayri Efendilerin içinde bulunacağı ve kendisinin de Harbiye Nazırı olacağı bir hükümet kurulması gerektiğini bildirmekteydi. </a:t>
            </a:r>
            <a:endParaRPr lang="tr-TR" dirty="0" smtClean="0"/>
          </a:p>
          <a:p>
            <a:pPr algn="just">
              <a:lnSpc>
                <a:spcPct val="70000"/>
              </a:lnSpc>
            </a:pPr>
            <a:endParaRPr lang="tr-TR" dirty="0" smtClean="0"/>
          </a:p>
          <a:p>
            <a:pPr algn="just">
              <a:lnSpc>
                <a:spcPct val="70000"/>
              </a:lnSpc>
            </a:pPr>
            <a:r>
              <a:rPr lang="tr-TR" dirty="0" smtClean="0"/>
              <a:t>Tevfik </a:t>
            </a:r>
            <a:r>
              <a:rPr lang="tr-TR" dirty="0"/>
              <a:t>Paşa hükümeti kuramayınca Padişah, görevi Ahmet İzzet Paşa’ya verdi. </a:t>
            </a:r>
            <a:r>
              <a:rPr lang="tr-TR" dirty="0">
                <a:solidFill>
                  <a:schemeClr val="hlink"/>
                </a:solidFill>
              </a:rPr>
              <a:t>14 Ekim</a:t>
            </a:r>
            <a:r>
              <a:rPr lang="tr-TR" dirty="0"/>
              <a:t> </a:t>
            </a:r>
            <a:r>
              <a:rPr lang="tr-TR" dirty="0">
                <a:solidFill>
                  <a:schemeClr val="hlink"/>
                </a:solidFill>
              </a:rPr>
              <a:t>1918’de</a:t>
            </a:r>
            <a:r>
              <a:rPr lang="tr-TR" dirty="0"/>
              <a:t> Mustafa Kemal’in içinde bulunmadığı, fakat söz ettiği isimlerin bir kısmının görev aldığı </a:t>
            </a:r>
            <a:r>
              <a:rPr lang="tr-TR" b="1" dirty="0">
                <a:solidFill>
                  <a:schemeClr val="hlink"/>
                </a:solidFill>
              </a:rPr>
              <a:t>Ahmet İzzet Paşa</a:t>
            </a:r>
            <a:r>
              <a:rPr lang="tr-TR" dirty="0"/>
              <a:t> hükümeti kuruldu. </a:t>
            </a:r>
            <a:r>
              <a:rPr lang="tr-TR" dirty="0" smtClean="0"/>
              <a:t> </a:t>
            </a:r>
            <a:endParaRPr lang="tr-TR" dirty="0"/>
          </a:p>
          <a:p>
            <a:endParaRPr lang="tr-TR" dirty="0"/>
          </a:p>
        </p:txBody>
      </p:sp>
    </p:spTree>
    <p:extLst>
      <p:ext uri="{BB962C8B-B14F-4D97-AF65-F5344CB8AC3E}">
        <p14:creationId xmlns:p14="http://schemas.microsoft.com/office/powerpoint/2010/main" val="224694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body" idx="1"/>
          </p:nvPr>
        </p:nvSpPr>
        <p:spPr>
          <a:xfrm>
            <a:off x="1" y="0"/>
            <a:ext cx="7410451" cy="6675438"/>
          </a:xfrm>
        </p:spPr>
        <p:txBody>
          <a:bodyPr/>
          <a:lstStyle/>
          <a:p>
            <a:pPr algn="just"/>
            <a:r>
              <a:rPr lang="tr-TR" dirty="0" smtClean="0"/>
              <a:t>Bu arada İtilaf Devletleri 5 Ekim’den itibaren Osmanlı ile yapılacak olan ateşkes şartlarını Paris’te görüşmeye başladılar ve hazırladıkları Mondros Mütareke metnini, 11 Ekim’de Amiral </a:t>
            </a:r>
            <a:r>
              <a:rPr lang="tr-TR" dirty="0" err="1" smtClean="0"/>
              <a:t>Calthorpe’a</a:t>
            </a:r>
            <a:r>
              <a:rPr lang="tr-TR" dirty="0" smtClean="0"/>
              <a:t> gönderdiler.</a:t>
            </a:r>
          </a:p>
          <a:p>
            <a:pPr algn="just"/>
            <a:endParaRPr lang="tr-TR" dirty="0" smtClean="0"/>
          </a:p>
          <a:p>
            <a:pPr algn="just"/>
            <a:r>
              <a:rPr lang="tr-TR" dirty="0" smtClean="0"/>
              <a:t>Ahmet İzzet Paşa, </a:t>
            </a:r>
            <a:r>
              <a:rPr lang="tr-TR" dirty="0" err="1" smtClean="0"/>
              <a:t>Kutü’l</a:t>
            </a:r>
            <a:r>
              <a:rPr lang="tr-TR" dirty="0" smtClean="0"/>
              <a:t> </a:t>
            </a:r>
            <a:r>
              <a:rPr lang="tr-TR" dirty="0" err="1" smtClean="0"/>
              <a:t>Amare’de</a:t>
            </a:r>
            <a:r>
              <a:rPr lang="tr-TR" dirty="0" smtClean="0"/>
              <a:t> esir alınmış olan General </a:t>
            </a:r>
            <a:r>
              <a:rPr lang="tr-TR" dirty="0" err="1" smtClean="0"/>
              <a:t>Townshend’i</a:t>
            </a:r>
            <a:r>
              <a:rPr lang="tr-TR" dirty="0" smtClean="0"/>
              <a:t> Mondros’a gelmiş olan </a:t>
            </a:r>
            <a:r>
              <a:rPr lang="tr-TR" dirty="0" err="1" smtClean="0"/>
              <a:t>Calthorpe’a</a:t>
            </a:r>
            <a:r>
              <a:rPr lang="tr-TR" dirty="0" smtClean="0"/>
              <a:t> aracı olarak gönderdi.  Osmanlı hükümetinin Ateşkes teklifi bu defa kabul edildi. </a:t>
            </a:r>
            <a:r>
              <a:rPr lang="tr-TR" dirty="0" err="1" smtClean="0"/>
              <a:t>Calthorpe</a:t>
            </a:r>
            <a:r>
              <a:rPr lang="tr-TR" dirty="0" smtClean="0"/>
              <a:t>, elinde Mondros Mütareke taslağıyla Türk heyetinin Mondros’a gelmesini beklemeye başladı</a:t>
            </a:r>
          </a:p>
        </p:txBody>
      </p:sp>
      <p:pic>
        <p:nvPicPr>
          <p:cNvPr id="17410" name="Picture 4" descr="640px-Somerset_Gough-Calthorpe_as_a_flag_officer"/>
          <p:cNvPicPr>
            <a:picLocks noChangeAspect="1" noChangeArrowheads="1"/>
          </p:cNvPicPr>
          <p:nvPr/>
        </p:nvPicPr>
        <p:blipFill>
          <a:blip r:embed="rId2"/>
          <a:srcRect/>
          <a:stretch>
            <a:fillRect/>
          </a:stretch>
        </p:blipFill>
        <p:spPr bwMode="auto">
          <a:xfrm>
            <a:off x="9469677" y="0"/>
            <a:ext cx="2722323" cy="2546350"/>
          </a:xfrm>
          <a:prstGeom prst="rect">
            <a:avLst/>
          </a:prstGeom>
          <a:noFill/>
          <a:ln w="9525">
            <a:noFill/>
            <a:miter lim="800000"/>
            <a:headEnd/>
            <a:tailEnd/>
          </a:ln>
        </p:spPr>
      </p:pic>
      <p:sp>
        <p:nvSpPr>
          <p:cNvPr id="17411" name="Text Box 5"/>
          <p:cNvSpPr txBox="1">
            <a:spLocks noChangeArrowheads="1"/>
          </p:cNvSpPr>
          <p:nvPr/>
        </p:nvSpPr>
        <p:spPr bwMode="auto">
          <a:xfrm>
            <a:off x="7691437" y="2476501"/>
            <a:ext cx="4369530" cy="369332"/>
          </a:xfrm>
          <a:prstGeom prst="rect">
            <a:avLst/>
          </a:prstGeom>
          <a:noFill/>
          <a:ln w="9525">
            <a:noFill/>
            <a:miter lim="800000"/>
            <a:headEnd/>
            <a:tailEnd/>
          </a:ln>
        </p:spPr>
        <p:txBody>
          <a:bodyPr wrap="none">
            <a:spAutoFit/>
          </a:bodyPr>
          <a:lstStyle/>
          <a:p>
            <a:r>
              <a:rPr lang="tr-TR" b="1">
                <a:solidFill>
                  <a:srgbClr val="D82331"/>
                </a:solidFill>
              </a:rPr>
              <a:t>Sir Somerset Arthur Gouch Calthorpe</a:t>
            </a:r>
            <a:r>
              <a:rPr lang="tr-TR">
                <a:solidFill>
                  <a:srgbClr val="D82331"/>
                </a:solidFill>
              </a:rPr>
              <a:t> </a:t>
            </a:r>
          </a:p>
        </p:txBody>
      </p:sp>
      <p:sp>
        <p:nvSpPr>
          <p:cNvPr id="17412" name="Rectangle 6"/>
          <p:cNvSpPr>
            <a:spLocks noChangeArrowheads="1"/>
          </p:cNvSpPr>
          <p:nvPr/>
        </p:nvSpPr>
        <p:spPr bwMode="auto">
          <a:xfrm>
            <a:off x="7669213" y="6059488"/>
            <a:ext cx="4522787" cy="823912"/>
          </a:xfrm>
          <a:prstGeom prst="rect">
            <a:avLst/>
          </a:prstGeom>
          <a:solidFill>
            <a:srgbClr val="FFFFFF"/>
          </a:solidFill>
          <a:ln w="9525">
            <a:noFill/>
            <a:miter lim="800000"/>
            <a:headEnd/>
            <a:tailEnd/>
          </a:ln>
        </p:spPr>
        <p:txBody>
          <a:bodyPr lIns="0" tIns="0" rIns="0" bIns="0" anchor="ctr">
            <a:spAutoFit/>
          </a:bodyPr>
          <a:lstStyle/>
          <a:p>
            <a:pPr algn="ctr"/>
            <a:r>
              <a:rPr lang="tr-TR" b="1">
                <a:solidFill>
                  <a:srgbClr val="D82331"/>
                </a:solidFill>
              </a:rPr>
              <a:t>General Sir Charles Vere Ferrers Townshend </a:t>
            </a:r>
          </a:p>
          <a:p>
            <a:pPr eaLnBrk="0" hangingPunct="0"/>
            <a:endParaRPr lang="tr-TR">
              <a:solidFill>
                <a:srgbClr val="D82331"/>
              </a:solidFill>
            </a:endParaRPr>
          </a:p>
        </p:txBody>
      </p:sp>
      <p:pic>
        <p:nvPicPr>
          <p:cNvPr id="17413" name="Picture 7" descr="townshend_charles"/>
          <p:cNvPicPr>
            <a:picLocks noChangeAspect="1" noChangeArrowheads="1"/>
          </p:cNvPicPr>
          <p:nvPr/>
        </p:nvPicPr>
        <p:blipFill>
          <a:blip r:embed="rId3"/>
          <a:srcRect/>
          <a:stretch>
            <a:fillRect/>
          </a:stretch>
        </p:blipFill>
        <p:spPr bwMode="auto">
          <a:xfrm>
            <a:off x="9381996" y="2843245"/>
            <a:ext cx="2810005" cy="327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1"/>
          </p:nvPr>
        </p:nvSpPr>
        <p:spPr>
          <a:xfrm>
            <a:off x="406313" y="307975"/>
            <a:ext cx="8796339" cy="6261100"/>
          </a:xfrm>
        </p:spPr>
        <p:txBody>
          <a:bodyPr/>
          <a:lstStyle/>
          <a:p>
            <a:pPr algn="just"/>
            <a:r>
              <a:rPr lang="tr-TR" dirty="0" smtClean="0">
                <a:solidFill>
                  <a:srgbClr val="D82331"/>
                </a:solidFill>
              </a:rPr>
              <a:t>Mondros’a kimin gideceği konusunda</a:t>
            </a:r>
            <a:r>
              <a:rPr lang="tr-TR" dirty="0" smtClean="0"/>
              <a:t> görüş birliği yoktu. Vahdettin, </a:t>
            </a:r>
            <a:r>
              <a:rPr lang="tr-TR" dirty="0" smtClean="0">
                <a:solidFill>
                  <a:schemeClr val="hlink"/>
                </a:solidFill>
              </a:rPr>
              <a:t>Ayan üyesi Damat Ferit Paşa’yı</a:t>
            </a:r>
            <a:r>
              <a:rPr lang="tr-TR" dirty="0" smtClean="0"/>
              <a:t> önerdi. (</a:t>
            </a:r>
            <a:r>
              <a:rPr lang="tr-TR" sz="2000" dirty="0" smtClean="0"/>
              <a:t>Zira Alman İmparatoru tahtından çekilmişti. Belki de Damat Ferit dışında bir kişinin başkanlığında gidecek olan heyetin Padişahın tahttan çekilmesi gibi bir öneriyi kabul etmelerinden çekiniyordu</a:t>
            </a:r>
            <a:r>
              <a:rPr lang="tr-TR" dirty="0" smtClean="0"/>
              <a:t>). </a:t>
            </a:r>
          </a:p>
          <a:p>
            <a:pPr algn="just"/>
            <a:r>
              <a:rPr lang="tr-TR" dirty="0" smtClean="0"/>
              <a:t>Damat Ferit de «Mondros’ta Osmanlı’nın savaştan önceki sınırlarını alacağım. Olmazsa İngiltere’ye gidip Kralla görüşeceğim» diyerek bir devlet adamına yakışmayacak derecede cahillik örneği sergiliyordu. Sadrazam Ahmet İzzet Paşa padişaha giderek «…bu adam mecnun…» diyerek tepkisini ortaya koydu. </a:t>
            </a:r>
          </a:p>
          <a:p>
            <a:pPr algn="just"/>
            <a:r>
              <a:rPr lang="tr-TR" dirty="0" smtClean="0"/>
              <a:t>Sonuçta sadrazamın etkisiyle Bahriye Nazırı Rauf Orbay başkanlığında, Reşat Hikmet ve Sadullah beylerden oluşan bir heyet seçilerek Mondros’a gönderildi.</a:t>
            </a:r>
          </a:p>
          <a:p>
            <a:pPr algn="just"/>
            <a:endParaRPr lang="tr-TR" dirty="0" smtClean="0"/>
          </a:p>
        </p:txBody>
      </p:sp>
      <p:pic>
        <p:nvPicPr>
          <p:cNvPr id="18434" name="Picture 3" descr="Hamidiye kahramanı rauf"/>
          <p:cNvPicPr>
            <a:picLocks noChangeAspect="1" noChangeArrowheads="1"/>
          </p:cNvPicPr>
          <p:nvPr/>
        </p:nvPicPr>
        <p:blipFill>
          <a:blip r:embed="rId2"/>
          <a:srcRect/>
          <a:stretch>
            <a:fillRect/>
          </a:stretch>
        </p:blipFill>
        <p:spPr bwMode="auto">
          <a:xfrm>
            <a:off x="9640354" y="129696"/>
            <a:ext cx="5103335" cy="3216754"/>
          </a:xfrm>
          <a:prstGeom prst="rect">
            <a:avLst/>
          </a:prstGeom>
          <a:noFill/>
          <a:ln w="9525">
            <a:noFill/>
            <a:miter lim="800000"/>
            <a:headEnd/>
            <a:tailEnd/>
          </a:ln>
        </p:spPr>
      </p:pic>
      <p:sp>
        <p:nvSpPr>
          <p:cNvPr id="18435" name="Text Box 4"/>
          <p:cNvSpPr txBox="1">
            <a:spLocks noChangeArrowheads="1"/>
          </p:cNvSpPr>
          <p:nvPr/>
        </p:nvSpPr>
        <p:spPr bwMode="auto">
          <a:xfrm>
            <a:off x="9790134" y="2644792"/>
            <a:ext cx="2401887" cy="707886"/>
          </a:xfrm>
          <a:prstGeom prst="rect">
            <a:avLst/>
          </a:prstGeom>
          <a:noFill/>
          <a:ln w="9525">
            <a:noFill/>
            <a:miter lim="800000"/>
            <a:headEnd/>
            <a:tailEnd/>
          </a:ln>
        </p:spPr>
        <p:txBody>
          <a:bodyPr>
            <a:spAutoFit/>
          </a:bodyPr>
          <a:lstStyle/>
          <a:p>
            <a:r>
              <a:rPr lang="tr-TR" sz="2000" dirty="0">
                <a:solidFill>
                  <a:schemeClr val="bg1"/>
                </a:solidFill>
                <a:latin typeface="Calibri" pitchFamily="34" charset="0"/>
              </a:rPr>
              <a:t>Hamidiye Kahramanı </a:t>
            </a:r>
          </a:p>
          <a:p>
            <a:r>
              <a:rPr lang="tr-TR" sz="2000" dirty="0">
                <a:solidFill>
                  <a:schemeClr val="bg1"/>
                </a:solidFill>
                <a:latin typeface="Calibri" pitchFamily="34" charset="0"/>
              </a:rPr>
              <a:t>          Rauf Orbay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1"/>
          </p:nvPr>
        </p:nvSpPr>
        <p:spPr>
          <a:xfrm>
            <a:off x="838203" y="420720"/>
            <a:ext cx="7785100" cy="5756275"/>
          </a:xfrm>
        </p:spPr>
        <p:txBody>
          <a:bodyPr/>
          <a:lstStyle/>
          <a:p>
            <a:pPr algn="just"/>
            <a:r>
              <a:rPr lang="tr-TR" dirty="0" smtClean="0"/>
              <a:t>Hükümetin 8 maddelik talimatını </a:t>
            </a:r>
            <a:r>
              <a:rPr lang="tr-TR" sz="2000" dirty="0" smtClean="0">
                <a:solidFill>
                  <a:schemeClr val="hlink"/>
                </a:solidFill>
              </a:rPr>
              <a:t>( </a:t>
            </a:r>
            <a:r>
              <a:rPr lang="tr-TR" sz="2000" i="1" dirty="0" smtClean="0">
                <a:solidFill>
                  <a:schemeClr val="hlink"/>
                </a:solidFill>
              </a:rPr>
              <a:t>silah bırakışmasının imzalandığı gün ordular oldukları yerde kalacak, iç güvenliğin sağlanması Osmanlı hükümetine ait olacak, ulusal onuru kırıcı istekler ret edilecek, boğazlar Yunan gemileri dışında diğer devlet gemilerine açık tutulacak…)</a:t>
            </a:r>
            <a:r>
              <a:rPr lang="tr-TR" dirty="0" smtClean="0"/>
              <a:t> alan heyet, 26 Ekim akşamı Mondros’a geldi. </a:t>
            </a:r>
          </a:p>
          <a:p>
            <a:pPr algn="just"/>
            <a:r>
              <a:rPr lang="tr-TR" dirty="0" smtClean="0"/>
              <a:t>Mondros Limanı’nda demirli olan </a:t>
            </a:r>
            <a:r>
              <a:rPr lang="tr-TR" dirty="0" err="1" smtClean="0"/>
              <a:t>Agamemnon</a:t>
            </a:r>
            <a:r>
              <a:rPr lang="tr-TR" dirty="0" smtClean="0"/>
              <a:t> Zırhlısında, 27-30 Ekim 1918 tarihleri arasında, daha önce Paris’te hazırlanmış olan taslak üzerinde görüşmeler yapıldı. Beş (5) oturum sonunda, antlaşma maddeleri üzerinde fazla bir değişiklik yaptıramayan Rauf Orbay, </a:t>
            </a:r>
            <a:r>
              <a:rPr lang="tr-TR" dirty="0" smtClean="0">
                <a:solidFill>
                  <a:srgbClr val="D82331"/>
                </a:solidFill>
              </a:rPr>
              <a:t>30 Ekim 1918</a:t>
            </a:r>
            <a:r>
              <a:rPr lang="tr-TR" dirty="0" smtClean="0"/>
              <a:t> akşamı 20.03’te Mondros Mütarekesi’ni imzaladı. </a:t>
            </a:r>
          </a:p>
          <a:p>
            <a:endParaRPr lang="tr-TR" dirty="0" smtClean="0"/>
          </a:p>
        </p:txBody>
      </p:sp>
      <p:pic>
        <p:nvPicPr>
          <p:cNvPr id="19458" name="Picture 4" descr="Agamemnon_at_Mudros"/>
          <p:cNvPicPr>
            <a:picLocks noChangeAspect="1" noChangeArrowheads="1"/>
          </p:cNvPicPr>
          <p:nvPr/>
        </p:nvPicPr>
        <p:blipFill>
          <a:blip r:embed="rId2"/>
          <a:srcRect/>
          <a:stretch>
            <a:fillRect/>
          </a:stretch>
        </p:blipFill>
        <p:spPr bwMode="auto">
          <a:xfrm>
            <a:off x="8666164" y="0"/>
            <a:ext cx="3525837" cy="2947988"/>
          </a:xfrm>
          <a:prstGeom prst="rect">
            <a:avLst/>
          </a:prstGeom>
          <a:noFill/>
          <a:ln w="9525">
            <a:noFill/>
            <a:miter lim="800000"/>
            <a:headEnd/>
            <a:tailEnd/>
          </a:ln>
        </p:spPr>
      </p:pic>
      <p:sp>
        <p:nvSpPr>
          <p:cNvPr id="19459" name="Text Box 5"/>
          <p:cNvSpPr txBox="1">
            <a:spLocks noChangeArrowheads="1"/>
          </p:cNvSpPr>
          <p:nvPr/>
        </p:nvSpPr>
        <p:spPr bwMode="auto">
          <a:xfrm>
            <a:off x="8932885" y="2911507"/>
            <a:ext cx="3081337" cy="366713"/>
          </a:xfrm>
          <a:prstGeom prst="rect">
            <a:avLst/>
          </a:prstGeom>
          <a:noFill/>
          <a:ln w="9525">
            <a:noFill/>
            <a:miter lim="800000"/>
            <a:headEnd/>
            <a:tailEnd/>
          </a:ln>
        </p:spPr>
        <p:txBody>
          <a:bodyPr>
            <a:spAutoFit/>
          </a:bodyPr>
          <a:lstStyle/>
          <a:p>
            <a:pPr algn="ctr"/>
            <a:r>
              <a:rPr lang="tr-TR">
                <a:solidFill>
                  <a:srgbClr val="D82331"/>
                </a:solidFill>
              </a:rPr>
              <a:t>AGAMEMNON</a:t>
            </a:r>
            <a:r>
              <a:rPr lang="tr-T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937582"/>
          </a:xfrm>
        </p:spPr>
        <p:txBody>
          <a:bodyPr/>
          <a:lstStyle/>
          <a:p>
            <a:r>
              <a:rPr lang="tr-TR" sz="3600" dirty="0" smtClean="0"/>
              <a:t>MONDROS MÜTAREKESİ HÜKÜMLERİ</a:t>
            </a:r>
            <a:endParaRPr lang="tr-TR" sz="3600" dirty="0"/>
          </a:p>
        </p:txBody>
      </p:sp>
      <p:sp>
        <p:nvSpPr>
          <p:cNvPr id="3" name="İçerik Yer Tutucusu 2"/>
          <p:cNvSpPr>
            <a:spLocks noGrp="1"/>
          </p:cNvSpPr>
          <p:nvPr>
            <p:ph idx="1"/>
          </p:nvPr>
        </p:nvSpPr>
        <p:spPr>
          <a:xfrm>
            <a:off x="187891" y="1465546"/>
            <a:ext cx="11636680" cy="5392454"/>
          </a:xfrm>
        </p:spPr>
        <p:txBody>
          <a:bodyPr/>
          <a:lstStyle/>
          <a:p>
            <a:r>
              <a:rPr lang="tr-TR" b="1" dirty="0"/>
              <a:t>1.</a:t>
            </a:r>
            <a:r>
              <a:rPr lang="tr-TR" dirty="0"/>
              <a:t> Çanakkale ve İstanbul Boğazlarının açılması, Karadeniz'e serbestçe geçişin temini ve Çanakkale ve Karadeniz istihkamlarının İtilaf Devletleri tarafından işgali sağlanacaktır.</a:t>
            </a:r>
            <a:br>
              <a:rPr lang="tr-TR" dirty="0"/>
            </a:br>
            <a:r>
              <a:rPr lang="tr-TR" sz="1050" dirty="0"/>
              <a:t/>
            </a:r>
            <a:br>
              <a:rPr lang="tr-TR" sz="1050" dirty="0"/>
            </a:br>
            <a:r>
              <a:rPr lang="tr-TR" b="1" dirty="0"/>
              <a:t>2.</a:t>
            </a:r>
            <a:r>
              <a:rPr lang="tr-TR" dirty="0"/>
              <a:t> Osmanlı sularındaki bütün torpil tarlalar ile torpido ve kovan mevzilerinin yerleri gösterilecek ve bunları taramak ve kaldırmak için yardım edilecektir.</a:t>
            </a:r>
            <a:br>
              <a:rPr lang="tr-TR" dirty="0"/>
            </a:br>
            <a:r>
              <a:rPr lang="tr-TR" sz="800" dirty="0"/>
              <a:t/>
            </a:r>
            <a:br>
              <a:rPr lang="tr-TR" sz="800" dirty="0"/>
            </a:br>
            <a:r>
              <a:rPr lang="tr-TR" b="1" dirty="0"/>
              <a:t>3. </a:t>
            </a:r>
            <a:r>
              <a:rPr lang="tr-TR" dirty="0"/>
              <a:t>Karadeniz'deki torpiller hakkında bilgi verilecektir.</a:t>
            </a:r>
            <a:br>
              <a:rPr lang="tr-TR" dirty="0"/>
            </a:br>
            <a:r>
              <a:rPr lang="tr-TR" sz="800" dirty="0"/>
              <a:t/>
            </a:r>
            <a:br>
              <a:rPr lang="tr-TR" sz="800" dirty="0"/>
            </a:br>
            <a:r>
              <a:rPr lang="tr-TR" b="1" dirty="0"/>
              <a:t>4. </a:t>
            </a:r>
            <a:r>
              <a:rPr lang="tr-TR" dirty="0"/>
              <a:t>İtilaf Devletleri'nin bütün esirleri ile Ermeni esirleri kayıtsız şartsız İstanbul'da teslim olunacaktır.</a:t>
            </a:r>
            <a:br>
              <a:rPr lang="tr-TR" dirty="0"/>
            </a:br>
            <a:r>
              <a:rPr lang="tr-TR" sz="800" dirty="0"/>
              <a:t/>
            </a:r>
            <a:br>
              <a:rPr lang="tr-TR" sz="800" dirty="0"/>
            </a:br>
            <a:r>
              <a:rPr lang="tr-TR" b="1" dirty="0"/>
              <a:t>5.</a:t>
            </a:r>
            <a:r>
              <a:rPr lang="tr-TR" dirty="0"/>
              <a:t> Hudutların korunması ve iç asayişin temini dışında, Osmanlı ordusu derhal terhis (salıverme) edilecektir.</a:t>
            </a:r>
            <a:br>
              <a:rPr lang="tr-TR" dirty="0"/>
            </a:br>
            <a:r>
              <a:rPr lang="tr-TR" sz="800" dirty="0"/>
              <a:t/>
            </a:r>
            <a:br>
              <a:rPr lang="tr-TR" sz="800" dirty="0"/>
            </a:br>
            <a:r>
              <a:rPr lang="tr-TR" b="1" dirty="0"/>
              <a:t>6.</a:t>
            </a:r>
            <a:r>
              <a:rPr lang="tr-TR" dirty="0"/>
              <a:t> Osmanlı harp gemileri teslim olup, gösterilecek Osmanlı limanlarında gözaltında bulundurulacaktır.</a:t>
            </a:r>
          </a:p>
        </p:txBody>
      </p:sp>
    </p:spTree>
    <p:extLst>
      <p:ext uri="{BB962C8B-B14F-4D97-AF65-F5344CB8AC3E}">
        <p14:creationId xmlns:p14="http://schemas.microsoft.com/office/powerpoint/2010/main" val="245626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88103" y="162838"/>
            <a:ext cx="11624153" cy="6014126"/>
          </a:xfrm>
        </p:spPr>
        <p:txBody>
          <a:bodyPr/>
          <a:lstStyle/>
          <a:p>
            <a:r>
              <a:rPr lang="tr-TR" b="1" dirty="0"/>
              <a:t>7.</a:t>
            </a:r>
            <a:r>
              <a:rPr lang="tr-TR" dirty="0"/>
              <a:t> İtilaf Devletleri güvenliklerini </a:t>
            </a:r>
            <a:r>
              <a:rPr lang="tr-TR" dirty="0" smtClean="0"/>
              <a:t>tehdit </a:t>
            </a:r>
            <a:r>
              <a:rPr lang="tr-TR" dirty="0"/>
              <a:t>edecek bir durumun ortaya çıkması halinde, herhangi </a:t>
            </a:r>
            <a:r>
              <a:rPr lang="tr-TR" dirty="0" smtClean="0"/>
              <a:t>stratejik noktasını </a:t>
            </a:r>
            <a:r>
              <a:rPr lang="tr-TR" dirty="0"/>
              <a:t>işgal hakkını haiz olacaktır.</a:t>
            </a:r>
            <a:br>
              <a:rPr lang="tr-TR" dirty="0"/>
            </a:br>
            <a:r>
              <a:rPr lang="tr-TR" sz="800" dirty="0"/>
              <a:t/>
            </a:r>
            <a:br>
              <a:rPr lang="tr-TR" sz="800" dirty="0"/>
            </a:br>
            <a:r>
              <a:rPr lang="tr-TR" b="1" dirty="0"/>
              <a:t>8. </a:t>
            </a:r>
            <a:r>
              <a:rPr lang="tr-TR" dirty="0"/>
              <a:t>Osmanlı demiryollarından, İtilaf Devletleri istifade edecekler ve Osmanlı ticaret gemileri müttefiklerin hizmetinde bulundurulacaktır.</a:t>
            </a:r>
            <a:br>
              <a:rPr lang="tr-TR" dirty="0"/>
            </a:br>
            <a:r>
              <a:rPr lang="tr-TR" sz="800" dirty="0"/>
              <a:t/>
            </a:r>
            <a:br>
              <a:rPr lang="tr-TR" sz="800" dirty="0"/>
            </a:br>
            <a:r>
              <a:rPr lang="tr-TR" b="1" dirty="0"/>
              <a:t>9.</a:t>
            </a:r>
            <a:r>
              <a:rPr lang="tr-TR" dirty="0"/>
              <a:t> İtilaf Devletleri, Osmanlı tersane ve limanlarındaki vasıtalardan istifade sağlayacaklardır.</a:t>
            </a:r>
            <a:br>
              <a:rPr lang="tr-TR" dirty="0"/>
            </a:br>
            <a:r>
              <a:rPr lang="tr-TR" sz="800" dirty="0"/>
              <a:t/>
            </a:r>
            <a:br>
              <a:rPr lang="tr-TR" sz="800" dirty="0"/>
            </a:br>
            <a:r>
              <a:rPr lang="tr-TR" b="1" dirty="0"/>
              <a:t>10.</a:t>
            </a:r>
            <a:r>
              <a:rPr lang="tr-TR" dirty="0"/>
              <a:t> Toros Tünelleri, İtilaf Devletleri tarafından işgal olunacaktır.</a:t>
            </a:r>
            <a:br>
              <a:rPr lang="tr-TR" dirty="0"/>
            </a:br>
            <a:r>
              <a:rPr lang="tr-TR" sz="800" dirty="0"/>
              <a:t/>
            </a:r>
            <a:br>
              <a:rPr lang="tr-TR" sz="800" dirty="0"/>
            </a:br>
            <a:r>
              <a:rPr lang="tr-TR" b="1" dirty="0"/>
              <a:t>11.</a:t>
            </a:r>
            <a:r>
              <a:rPr lang="tr-TR" dirty="0"/>
              <a:t> İran içlerinde ve Kafkasya'da bulunan Osmanlı kuvvetleri işgal ettikleri </a:t>
            </a:r>
            <a:r>
              <a:rPr lang="tr-TR" dirty="0" smtClean="0"/>
              <a:t>yerlerden </a:t>
            </a:r>
            <a:r>
              <a:rPr lang="tr-TR" dirty="0"/>
              <a:t>geri çekileceklerdir.</a:t>
            </a:r>
            <a:br>
              <a:rPr lang="tr-TR" dirty="0"/>
            </a:br>
            <a:r>
              <a:rPr lang="tr-TR" sz="800" dirty="0"/>
              <a:t/>
            </a:r>
            <a:br>
              <a:rPr lang="tr-TR" sz="800" dirty="0"/>
            </a:br>
            <a:r>
              <a:rPr lang="tr-TR" b="1" dirty="0"/>
              <a:t>12.</a:t>
            </a:r>
            <a:r>
              <a:rPr lang="tr-TR" dirty="0"/>
              <a:t> Hükümet haberleşmesi dışında, telsiz, telgraf ve kabloların denetimi, İtilaf Devletleri'ne geçecektir.</a:t>
            </a:r>
          </a:p>
        </p:txBody>
      </p:sp>
    </p:spTree>
    <p:extLst>
      <p:ext uri="{BB962C8B-B14F-4D97-AF65-F5344CB8AC3E}">
        <p14:creationId xmlns:p14="http://schemas.microsoft.com/office/powerpoint/2010/main" val="1368326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3660</TotalTime>
  <Words>2811</Words>
  <Application>Microsoft Office PowerPoint</Application>
  <PresentationFormat>Özel</PresentationFormat>
  <Paragraphs>205</Paragraphs>
  <Slides>37</Slides>
  <Notes>1</Notes>
  <HiddenSlides>0</HiddenSlides>
  <MMClips>0</MMClips>
  <ScaleCrop>false</ScaleCrop>
  <HeadingPairs>
    <vt:vector size="4" baseType="variant">
      <vt:variant>
        <vt:lpstr>Tema</vt:lpstr>
      </vt:variant>
      <vt:variant>
        <vt:i4>7</vt:i4>
      </vt:variant>
      <vt:variant>
        <vt:lpstr>Slayt Başlıkları</vt:lpstr>
      </vt:variant>
      <vt:variant>
        <vt:i4>37</vt:i4>
      </vt:variant>
    </vt:vector>
  </HeadingPairs>
  <TitlesOfParts>
    <vt:vector size="44" baseType="lpstr">
      <vt:lpstr>Office Teması</vt:lpstr>
      <vt:lpstr>Ofis Teması</vt:lpstr>
      <vt:lpstr>1_Ofis Teması</vt:lpstr>
      <vt:lpstr>2_Ofis Teması</vt:lpstr>
      <vt:lpstr>3_Ofis Teması</vt:lpstr>
      <vt:lpstr>4_Ofis Teması</vt:lpstr>
      <vt:lpstr>5_Ofis Teması</vt:lpstr>
      <vt:lpstr>DERS KONU BAŞLIKLARI</vt:lpstr>
      <vt:lpstr>PowerPoint Sunusu</vt:lpstr>
      <vt:lpstr>PowerPoint Sunusu</vt:lpstr>
      <vt:lpstr>PowerPoint Sunusu</vt:lpstr>
      <vt:lpstr>PowerPoint Sunusu</vt:lpstr>
      <vt:lpstr>PowerPoint Sunusu</vt:lpstr>
      <vt:lpstr>PowerPoint Sunusu</vt:lpstr>
      <vt:lpstr>MONDROS MÜTAREKESİ HÜKÜMLERİ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M. KEMAL’E GÖRE KURTULUŞ YOLLARI </vt:lpstr>
      <vt:lpstr>PowerPoint Sunusu</vt:lpstr>
      <vt:lpstr>PowerPoint Sunusu</vt:lpstr>
      <vt:lpstr>PowerPoint Sunusu</vt:lpstr>
      <vt:lpstr>MUSTAFA KEMAL PAŞA MONDROS MÜTAREKESİNDEN SONRA  6 AY İSTANBUL’DA KALMIŞTIR.  13 KASIM 1918-   16 MAYIS 1919 </vt:lpstr>
      <vt:lpstr>PowerPoint Sunusu</vt:lpstr>
      <vt:lpstr>PowerPoint Sunusu</vt:lpstr>
      <vt:lpstr>  MUSTAFA KEMAL PAŞA VE ARKADAŞLARI GİZLİ TOPLANTILAR YAPARAK ANADOLU’DA BİR ULUSAL DİRENİŞE KARAR VERDİLER. </vt:lpstr>
      <vt:lpstr>BU SIRADA İNGİLİZLER HÜKÜMETTEN KARADENİZDE ŞUNLARIN YERİNE GETİRİLMESİNİ İSTERLER</vt:lpstr>
      <vt:lpstr>NEDEN MUSTAFA KEMAL PAŞA GÖNDERİLDİ?</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310</cp:revision>
  <dcterms:created xsi:type="dcterms:W3CDTF">2017-09-26T06:44:30Z</dcterms:created>
  <dcterms:modified xsi:type="dcterms:W3CDTF">2019-10-13T16:55:40Z</dcterms:modified>
</cp:coreProperties>
</file>