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8" r:id="rId2"/>
    <p:sldId id="382" r:id="rId3"/>
    <p:sldId id="462" r:id="rId4"/>
    <p:sldId id="440" r:id="rId5"/>
    <p:sldId id="465" r:id="rId6"/>
    <p:sldId id="466" r:id="rId7"/>
    <p:sldId id="461" r:id="rId8"/>
    <p:sldId id="438" r:id="rId9"/>
    <p:sldId id="475" r:id="rId10"/>
    <p:sldId id="476" r:id="rId11"/>
    <p:sldId id="463" r:id="rId12"/>
    <p:sldId id="441" r:id="rId13"/>
    <p:sldId id="442" r:id="rId14"/>
    <p:sldId id="487" r:id="rId15"/>
    <p:sldId id="443" r:id="rId16"/>
    <p:sldId id="445" r:id="rId17"/>
    <p:sldId id="467" r:id="rId18"/>
    <p:sldId id="464" r:id="rId19"/>
    <p:sldId id="446" r:id="rId20"/>
    <p:sldId id="496" r:id="rId21"/>
    <p:sldId id="450" r:id="rId22"/>
    <p:sldId id="495" r:id="rId23"/>
    <p:sldId id="448" r:id="rId24"/>
    <p:sldId id="449" r:id="rId25"/>
    <p:sldId id="492" r:id="rId26"/>
    <p:sldId id="494" r:id="rId27"/>
    <p:sldId id="488" r:id="rId28"/>
    <p:sldId id="489" r:id="rId29"/>
    <p:sldId id="480" r:id="rId30"/>
    <p:sldId id="482" r:id="rId31"/>
    <p:sldId id="481" r:id="rId32"/>
    <p:sldId id="491" r:id="rId33"/>
    <p:sldId id="478" r:id="rId34"/>
    <p:sldId id="479" r:id="rId35"/>
    <p:sldId id="483" r:id="rId36"/>
    <p:sldId id="485" r:id="rId37"/>
  </p:sldIdLst>
  <p:sldSz cx="12192000" cy="6858000"/>
  <p:notesSz cx="6858000" cy="9144000"/>
  <p:defaultTextStyle>
    <a:defPPr>
      <a:defRPr lang="tr-TR"/>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65" autoAdjust="0"/>
  </p:normalViewPr>
  <p:slideViewPr>
    <p:cSldViewPr snapToGrid="0">
      <p:cViewPr>
        <p:scale>
          <a:sx n="77" d="100"/>
          <a:sy n="77" d="100"/>
        </p:scale>
        <p:origin x="-408" y="48"/>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b="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b="0">
                <a:latin typeface="+mn-lt"/>
                <a:cs typeface="+mn-cs"/>
              </a:defRPr>
            </a:lvl1pPr>
          </a:lstStyle>
          <a:p>
            <a:pPr>
              <a:defRPr/>
            </a:pPr>
            <a:fld id="{C9A16E2F-10F3-421C-B5EB-E96C74AF51F5}" type="datetimeFigureOut">
              <a:rPr lang="tr-TR"/>
              <a:pPr>
                <a:defRPr/>
              </a:pPr>
              <a:t>14.11.2019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b="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b="0">
                <a:latin typeface="+mn-lt"/>
                <a:cs typeface="+mn-cs"/>
              </a:defRPr>
            </a:lvl1pPr>
          </a:lstStyle>
          <a:p>
            <a:pPr>
              <a:defRPr/>
            </a:pPr>
            <a:fld id="{037414A2-BFC4-4A91-9CD6-046BFC73ACE4}" type="slidenum">
              <a:rPr lang="tr-TR"/>
              <a:pPr>
                <a:defRPr/>
              </a:pPr>
              <a:t>‹#›</a:t>
            </a:fld>
            <a:endParaRPr lang="tr-TR"/>
          </a:p>
        </p:txBody>
      </p:sp>
    </p:spTree>
    <p:extLst>
      <p:ext uri="{BB962C8B-B14F-4D97-AF65-F5344CB8AC3E}">
        <p14:creationId xmlns:p14="http://schemas.microsoft.com/office/powerpoint/2010/main" val="30945521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bwMode="auto">
          <a:noFill/>
          <a:ln>
            <a:solidFill>
              <a:srgbClr val="000000"/>
            </a:solidFill>
            <a:miter lim="800000"/>
            <a:headEnd/>
            <a:tailEnd/>
          </a:ln>
        </p:spPr>
      </p:sp>
      <p:sp>
        <p:nvSpPr>
          <p:cNvPr id="16386" name="Rectangle 3"/>
          <p:cNvSpPr>
            <a:spLocks noGrp="1"/>
          </p:cNvSpPr>
          <p:nvPr>
            <p:ph type="body" idx="1"/>
          </p:nvPr>
        </p:nvSpPr>
        <p:spPr bwMode="auto">
          <a:noFill/>
        </p:spPr>
        <p:txBody>
          <a:bodyPr wrap="square" numCol="1" anchor="t" anchorCtr="0" compatLnSpc="1">
            <a:prstTxWarp prst="textNoShape">
              <a:avLst/>
            </a:prstTxWarp>
          </a:bodyPr>
          <a:lstStyle/>
          <a:p>
            <a:r>
              <a:rPr lang="tr-TR" smtClean="0"/>
              <a:t>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ayt Resmi Yer Tutucusu 1"/>
          <p:cNvSpPr>
            <a:spLocks noGrp="1" noRot="1" noChangeAspect="1"/>
          </p:cNvSpPr>
          <p:nvPr>
            <p:ph type="sldImg"/>
          </p:nvPr>
        </p:nvSpPr>
        <p:spPr bwMode="auto">
          <a:noFill/>
          <a:ln>
            <a:solidFill>
              <a:srgbClr val="000000"/>
            </a:solidFill>
            <a:miter lim="800000"/>
            <a:headEnd/>
            <a:tailEnd/>
          </a:ln>
        </p:spPr>
      </p:sp>
      <p:sp>
        <p:nvSpPr>
          <p:cNvPr id="58370"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2771" name="Slayt Numarası Yer Tutucusu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49CB4A-A51E-4DA3-BCE0-AA2B506380E6}" type="slidenum">
              <a:rPr lang="tr-TR">
                <a:cs typeface="Arial" charset="0"/>
              </a:rPr>
              <a:pPr fontAlgn="base">
                <a:spcBef>
                  <a:spcPct val="0"/>
                </a:spcBef>
                <a:spcAft>
                  <a:spcPct val="0"/>
                </a:spcAft>
                <a:defRPr/>
              </a:pPr>
              <a:t>36</a:t>
            </a:fld>
            <a:endParaRPr lang="tr-TR">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C946D6F9-A631-4D0A-A9DE-BE18107E0E3E}" type="datetimeFigureOut">
              <a:rPr lang="tr-TR"/>
              <a:pPr>
                <a:defRPr/>
              </a:pPr>
              <a:t>14.11.2019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AAD9CFDF-C54F-4EDF-A61B-F5CFAB4D0590}"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212B72CB-3570-4131-A232-6EECD9869ACD}" type="datetimeFigureOut">
              <a:rPr lang="tr-TR"/>
              <a:pPr>
                <a:defRPr/>
              </a:pPr>
              <a:t>14.11.2019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E67D4394-B946-4C1B-BFC4-7D6D60C9E190}"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0E8FEAD6-68F3-4984-9A50-EA2A415012BE}" type="datetimeFigureOut">
              <a:rPr lang="tr-TR"/>
              <a:pPr>
                <a:defRPr/>
              </a:pPr>
              <a:t>14.11.2019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A92EB04F-D0B0-4815-9D27-3ED414695DCD}"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A1E947C7-3539-4ACA-A494-2E37E952B6D9}" type="datetimeFigureOut">
              <a:rPr lang="tr-TR"/>
              <a:pPr>
                <a:defRPr/>
              </a:pPr>
              <a:t>14.11.2019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34F5C8EB-4363-4C1D-BC52-F28218FB2958}"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F6EC3D18-1A5D-48FC-9997-EB7E9A7667E0}" type="datetimeFigureOut">
              <a:rPr lang="tr-TR"/>
              <a:pPr>
                <a:defRPr/>
              </a:pPr>
              <a:t>14.11.2019</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B90D419B-36F8-470C-BDDB-CC35AA0357A5}"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9A8BEA27-8BC2-4A8A-89C2-3B55EB5FE4B8}" type="datetimeFigureOut">
              <a:rPr lang="tr-TR"/>
              <a:pPr>
                <a:defRPr/>
              </a:pPr>
              <a:t>14.11.2019</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8E1C93B2-8A4B-49D6-8530-8AB81286B22C}"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B98CA4F6-9098-49DD-9E91-C4CAB8FDCD4C}" type="datetimeFigureOut">
              <a:rPr lang="tr-TR"/>
              <a:pPr>
                <a:defRPr/>
              </a:pPr>
              <a:t>14.11.2019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D12CB5C0-4E79-4173-BAD6-9DD8DC1F69A9}"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65B0FF3C-2BEC-4E27-9DB6-6DED938433CE}" type="datetimeFigureOut">
              <a:rPr lang="tr-TR"/>
              <a:pPr>
                <a:defRPr/>
              </a:pPr>
              <a:t>14.11.2019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77C256B1-2B2E-4FE4-A6CD-D2F2D30BD239}"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FE3D3C78-A2D5-4E7B-83F5-C69C31E27A38}" type="datetimeFigureOut">
              <a:rPr lang="tr-TR"/>
              <a:pPr>
                <a:defRPr/>
              </a:pPr>
              <a:t>14.11.2019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48AB63F8-E954-4240-B1F7-F66DE6D32B92}"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cs typeface="+mn-cs"/>
              </a:defRPr>
            </a:lvl1pPr>
          </a:lstStyle>
          <a:p>
            <a:pPr>
              <a:defRPr/>
            </a:pPr>
            <a:fld id="{4DA3B61A-38E5-470E-A11A-AF83967B21B7}" type="datetimeFigureOut">
              <a:rPr lang="tr-TR"/>
              <a:pPr>
                <a:defRPr/>
              </a:pPr>
              <a:t>14.11.2019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cs typeface="+mn-cs"/>
              </a:defRPr>
            </a:lvl1pPr>
          </a:lstStyle>
          <a:p>
            <a:pPr>
              <a:defRPr/>
            </a:pPr>
            <a:fld id="{EA2E1190-7E0A-40F1-9AD2-554DE0B28DC9}"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www.ttk.gov.tr/tarihveegitim/misak-i-milli-beyannamesi/"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a:solidFill>
                  <a:srgbClr val="D82331"/>
                </a:solidFill>
                <a:latin typeface="Calibri Light" pitchFamily="34" charset="0"/>
              </a:rPr>
              <a:t>Ders Konu Başlıkları</a:t>
            </a:r>
            <a:endParaRPr lang="en-US" sz="4000">
              <a:solidFill>
                <a:srgbClr val="D82331"/>
              </a:solidFill>
              <a:latin typeface="Calibri Light" pitchFamily="34" charset="0"/>
            </a:endParaRPr>
          </a:p>
        </p:txBody>
      </p:sp>
      <p:sp>
        <p:nvSpPr>
          <p:cNvPr id="13314" name="Content Placeholder 2"/>
          <p:cNvSpPr txBox="1">
            <a:spLocks/>
          </p:cNvSpPr>
          <p:nvPr/>
        </p:nvSpPr>
        <p:spPr bwMode="auto">
          <a:xfrm>
            <a:off x="619125" y="871538"/>
            <a:ext cx="10607675" cy="4979987"/>
          </a:xfrm>
          <a:prstGeom prst="rect">
            <a:avLst/>
          </a:prstGeom>
          <a:noFill/>
          <a:ln w="9525">
            <a:noFill/>
            <a:miter lim="800000"/>
            <a:headEnd/>
            <a:tailEnd/>
          </a:ln>
        </p:spPr>
        <p:txBody>
          <a:bodyPr/>
          <a:lstStyle/>
          <a:p>
            <a:pPr marL="228600" indent="-228600">
              <a:lnSpc>
                <a:spcPct val="90000"/>
              </a:lnSpc>
              <a:spcBef>
                <a:spcPts val="1000"/>
              </a:spcBef>
              <a:buFont typeface="Arial" charset="0"/>
              <a:buChar char="•"/>
            </a:pPr>
            <a:r>
              <a:rPr lang="tr-TR" sz="2400">
                <a:latin typeface="Calibri" pitchFamily="34" charset="0"/>
              </a:rPr>
              <a:t>Temsil Heyeti’nin Ankara’ya Gelişi</a:t>
            </a:r>
          </a:p>
          <a:p>
            <a:pPr marL="228600" indent="-228600">
              <a:lnSpc>
                <a:spcPct val="90000"/>
              </a:lnSpc>
              <a:spcBef>
                <a:spcPts val="1000"/>
              </a:spcBef>
              <a:buFont typeface="Arial" charset="0"/>
              <a:buChar char="•"/>
            </a:pPr>
            <a:r>
              <a:rPr lang="tr-TR" sz="2400">
                <a:latin typeface="Calibri" pitchFamily="34" charset="0"/>
              </a:rPr>
              <a:t>Son Osmanlı Mebusan Meclisi ve Misak-ı Milli Kararları</a:t>
            </a:r>
          </a:p>
          <a:p>
            <a:pPr marL="228600" indent="-228600">
              <a:lnSpc>
                <a:spcPct val="90000"/>
              </a:lnSpc>
              <a:spcBef>
                <a:spcPts val="1000"/>
              </a:spcBef>
              <a:buFont typeface="Arial" charset="0"/>
              <a:buChar char="•"/>
            </a:pPr>
            <a:r>
              <a:rPr lang="tr-TR" sz="2400">
                <a:latin typeface="Calibri" pitchFamily="34" charset="0"/>
              </a:rPr>
              <a:t>İstanbul’un Resmen İşgali</a:t>
            </a:r>
          </a:p>
          <a:p>
            <a:pPr marL="228600" indent="-228600">
              <a:lnSpc>
                <a:spcPct val="90000"/>
              </a:lnSpc>
              <a:spcBef>
                <a:spcPts val="1000"/>
              </a:spcBef>
              <a:buFont typeface="Arial" charset="0"/>
              <a:buChar char="•"/>
            </a:pPr>
            <a:r>
              <a:rPr lang="tr-TR" sz="2400">
                <a:latin typeface="Calibri" pitchFamily="34" charset="0"/>
              </a:rPr>
              <a:t>TBMM’nin Açılması</a:t>
            </a:r>
          </a:p>
          <a:p>
            <a:pPr marL="228600" indent="-228600">
              <a:lnSpc>
                <a:spcPct val="90000"/>
              </a:lnSpc>
              <a:spcBef>
                <a:spcPts val="1000"/>
              </a:spcBef>
              <a:buFont typeface="Arial" charset="0"/>
              <a:buChar char="•"/>
            </a:pPr>
            <a:endParaRPr lang="tr-TR" sz="2400" b="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p:cNvSpPr>
          <p:nvPr>
            <p:ph type="body" idx="4294967295"/>
          </p:nvPr>
        </p:nvSpPr>
        <p:spPr>
          <a:xfrm>
            <a:off x="838200" y="273050"/>
            <a:ext cx="7235825" cy="6223000"/>
          </a:xfrm>
        </p:spPr>
        <p:txBody>
          <a:bodyPr/>
          <a:lstStyle/>
          <a:p>
            <a:pPr algn="just"/>
            <a:r>
              <a:rPr lang="tr-TR" dirty="0" smtClean="0">
                <a:solidFill>
                  <a:schemeClr val="hlink"/>
                </a:solidFill>
              </a:rPr>
              <a:t>İstanbul’da Milli Kongre Cemiyeti de</a:t>
            </a:r>
            <a:r>
              <a:rPr lang="tr-TR" dirty="0" smtClean="0"/>
              <a:t> seçimlerde etkinlik göstermeye çalıştı. Cemiyet başkanı Dr. Esat Işık, yaptığı bir açıklama ile Müdafaa-ı Hukuk örgütlerinin (ittihatçılık sebebiyle) seçimlere katılmaması gerektiğini bildirdi. </a:t>
            </a:r>
          </a:p>
          <a:p>
            <a:pPr algn="just"/>
            <a:r>
              <a:rPr lang="tr-TR" dirty="0" smtClean="0"/>
              <a:t>Milli </a:t>
            </a:r>
            <a:r>
              <a:rPr lang="tr-TR" dirty="0" err="1" smtClean="0"/>
              <a:t>Ahrar</a:t>
            </a:r>
            <a:r>
              <a:rPr lang="tr-TR" dirty="0" smtClean="0"/>
              <a:t> F., Sulh Selamet F., Ahali-i İktisat F., Sosyalist </a:t>
            </a:r>
            <a:r>
              <a:rPr lang="tr-TR" dirty="0" err="1" smtClean="0"/>
              <a:t>Biriliği</a:t>
            </a:r>
            <a:r>
              <a:rPr lang="tr-TR" dirty="0" smtClean="0"/>
              <a:t> gibi, siyasi partiler ve 60 kadar dernek adına hareket ettiğini söyleyen MKC, İstanbul için bir aday listesi hazırlayarak ilan etti. Listede: Prens Sabahattin, Dr. Adnan Adıvar, Celalettin Arif Bey, Ahmet İhsan, Rauf Ahmet, Hasan Ferit ve Reşat Hikmet gibi önemli isimler vardı.</a:t>
            </a:r>
          </a:p>
          <a:p>
            <a:endParaRPr lang="tr-TR" dirty="0" smtClean="0"/>
          </a:p>
        </p:txBody>
      </p:sp>
      <p:pic>
        <p:nvPicPr>
          <p:cNvPr id="26626" name="Picture 5" descr="dr esat Ä±ÅÄ±k ile ilgili gÃ¶rsel sonucu"/>
          <p:cNvPicPr>
            <a:picLocks noChangeAspect="1" noChangeArrowheads="1"/>
          </p:cNvPicPr>
          <p:nvPr/>
        </p:nvPicPr>
        <p:blipFill>
          <a:blip r:embed="rId2"/>
          <a:srcRect/>
          <a:stretch>
            <a:fillRect/>
          </a:stretch>
        </p:blipFill>
        <p:spPr bwMode="auto">
          <a:xfrm>
            <a:off x="8167688" y="269875"/>
            <a:ext cx="1504950" cy="1905000"/>
          </a:xfrm>
          <a:prstGeom prst="rect">
            <a:avLst/>
          </a:prstGeom>
          <a:noFill/>
          <a:ln w="9525">
            <a:noFill/>
            <a:miter lim="800000"/>
            <a:headEnd/>
            <a:tailEnd/>
          </a:ln>
        </p:spPr>
      </p:pic>
      <p:sp>
        <p:nvSpPr>
          <p:cNvPr id="26627" name="Text Box 6"/>
          <p:cNvSpPr txBox="1">
            <a:spLocks noChangeArrowheads="1"/>
          </p:cNvSpPr>
          <p:nvPr/>
        </p:nvSpPr>
        <p:spPr bwMode="auto">
          <a:xfrm>
            <a:off x="8121650" y="2070100"/>
            <a:ext cx="1644650" cy="366713"/>
          </a:xfrm>
          <a:prstGeom prst="rect">
            <a:avLst/>
          </a:prstGeom>
          <a:noFill/>
          <a:ln w="9525">
            <a:noFill/>
            <a:miter lim="800000"/>
            <a:headEnd/>
            <a:tailEnd/>
          </a:ln>
        </p:spPr>
        <p:txBody>
          <a:bodyPr wrap="none">
            <a:spAutoFit/>
          </a:bodyPr>
          <a:lstStyle/>
          <a:p>
            <a:r>
              <a:rPr lang="tr-TR">
                <a:solidFill>
                  <a:srgbClr val="D82331"/>
                </a:solidFill>
              </a:rPr>
              <a:t>Dr. Esat (Işık)</a:t>
            </a:r>
          </a:p>
        </p:txBody>
      </p:sp>
      <p:pic>
        <p:nvPicPr>
          <p:cNvPr id="26628" name="Picture 8" descr="prens sabahattin ile ilgili gÃ¶rsel sonucu"/>
          <p:cNvPicPr>
            <a:picLocks noChangeAspect="1" noChangeArrowheads="1"/>
          </p:cNvPicPr>
          <p:nvPr/>
        </p:nvPicPr>
        <p:blipFill>
          <a:blip r:embed="rId3"/>
          <a:srcRect/>
          <a:stretch>
            <a:fillRect/>
          </a:stretch>
        </p:blipFill>
        <p:spPr bwMode="auto">
          <a:xfrm>
            <a:off x="9756775" y="0"/>
            <a:ext cx="2435225" cy="2316163"/>
          </a:xfrm>
          <a:prstGeom prst="rect">
            <a:avLst/>
          </a:prstGeom>
          <a:noFill/>
          <a:ln w="9525">
            <a:noFill/>
            <a:miter lim="800000"/>
            <a:headEnd/>
            <a:tailEnd/>
          </a:ln>
        </p:spPr>
      </p:pic>
      <p:sp>
        <p:nvSpPr>
          <p:cNvPr id="26629" name="Text Box 9"/>
          <p:cNvSpPr txBox="1">
            <a:spLocks noChangeArrowheads="1"/>
          </p:cNvSpPr>
          <p:nvPr/>
        </p:nvSpPr>
        <p:spPr bwMode="auto">
          <a:xfrm>
            <a:off x="9923463" y="2198688"/>
            <a:ext cx="2051050" cy="366712"/>
          </a:xfrm>
          <a:prstGeom prst="rect">
            <a:avLst/>
          </a:prstGeom>
          <a:noFill/>
          <a:ln w="9525">
            <a:noFill/>
            <a:miter lim="800000"/>
            <a:headEnd/>
            <a:tailEnd/>
          </a:ln>
        </p:spPr>
        <p:txBody>
          <a:bodyPr wrap="none">
            <a:spAutoFit/>
          </a:bodyPr>
          <a:lstStyle/>
          <a:p>
            <a:r>
              <a:rPr lang="tr-TR">
                <a:solidFill>
                  <a:srgbClr val="D82331"/>
                </a:solidFill>
              </a:rPr>
              <a:t>Prens Sabahattin</a:t>
            </a:r>
          </a:p>
        </p:txBody>
      </p:sp>
      <p:pic>
        <p:nvPicPr>
          <p:cNvPr id="26630" name="Picture 11" descr="adnan adÄ±var ile ilgili gÃ¶rsel sonucu"/>
          <p:cNvPicPr>
            <a:picLocks noChangeAspect="1" noChangeArrowheads="1"/>
          </p:cNvPicPr>
          <p:nvPr/>
        </p:nvPicPr>
        <p:blipFill>
          <a:blip r:embed="rId4"/>
          <a:srcRect/>
          <a:stretch>
            <a:fillRect/>
          </a:stretch>
        </p:blipFill>
        <p:spPr bwMode="auto">
          <a:xfrm>
            <a:off x="8312150" y="2964656"/>
            <a:ext cx="1603375" cy="2000250"/>
          </a:xfrm>
          <a:prstGeom prst="rect">
            <a:avLst/>
          </a:prstGeom>
          <a:noFill/>
          <a:ln w="9525">
            <a:noFill/>
            <a:miter lim="800000"/>
            <a:headEnd/>
            <a:tailEnd/>
          </a:ln>
        </p:spPr>
      </p:pic>
      <p:sp>
        <p:nvSpPr>
          <p:cNvPr id="26631" name="Text Box 12"/>
          <p:cNvSpPr txBox="1">
            <a:spLocks noChangeArrowheads="1"/>
          </p:cNvSpPr>
          <p:nvPr/>
        </p:nvSpPr>
        <p:spPr bwMode="auto">
          <a:xfrm>
            <a:off x="8202612" y="4964906"/>
            <a:ext cx="1822450" cy="366713"/>
          </a:xfrm>
          <a:prstGeom prst="rect">
            <a:avLst/>
          </a:prstGeom>
          <a:noFill/>
          <a:ln w="9525">
            <a:noFill/>
            <a:miter lim="800000"/>
            <a:headEnd/>
            <a:tailEnd/>
          </a:ln>
        </p:spPr>
        <p:txBody>
          <a:bodyPr wrap="none">
            <a:spAutoFit/>
          </a:bodyPr>
          <a:lstStyle/>
          <a:p>
            <a:r>
              <a:rPr lang="tr-TR" dirty="0">
                <a:solidFill>
                  <a:srgbClr val="D82331"/>
                </a:solidFill>
              </a:rPr>
              <a:t>Adnan (Adıvar)</a:t>
            </a:r>
          </a:p>
        </p:txBody>
      </p:sp>
      <p:pic>
        <p:nvPicPr>
          <p:cNvPr id="26632" name="Picture 14" descr="celalettin arif bey ile ilgili gÃ¶rsel sonucu"/>
          <p:cNvPicPr>
            <a:picLocks noChangeAspect="1" noChangeArrowheads="1"/>
          </p:cNvPicPr>
          <p:nvPr/>
        </p:nvPicPr>
        <p:blipFill>
          <a:blip r:embed="rId5"/>
          <a:srcRect/>
          <a:stretch>
            <a:fillRect/>
          </a:stretch>
        </p:blipFill>
        <p:spPr bwMode="auto">
          <a:xfrm>
            <a:off x="10072947" y="2964656"/>
            <a:ext cx="1928553" cy="1963737"/>
          </a:xfrm>
          <a:prstGeom prst="rect">
            <a:avLst/>
          </a:prstGeom>
          <a:noFill/>
          <a:ln w="9525">
            <a:noFill/>
            <a:miter lim="800000"/>
            <a:headEnd/>
            <a:tailEnd/>
          </a:ln>
        </p:spPr>
      </p:pic>
      <p:sp>
        <p:nvSpPr>
          <p:cNvPr id="26633" name="Text Box 15"/>
          <p:cNvSpPr txBox="1">
            <a:spLocks noChangeArrowheads="1"/>
          </p:cNvSpPr>
          <p:nvPr/>
        </p:nvSpPr>
        <p:spPr bwMode="auto">
          <a:xfrm>
            <a:off x="9923463" y="4964906"/>
            <a:ext cx="2152650" cy="366713"/>
          </a:xfrm>
          <a:prstGeom prst="rect">
            <a:avLst/>
          </a:prstGeom>
          <a:noFill/>
          <a:ln w="9525">
            <a:noFill/>
            <a:miter lim="800000"/>
            <a:headEnd/>
            <a:tailEnd/>
          </a:ln>
        </p:spPr>
        <p:txBody>
          <a:bodyPr wrap="none">
            <a:spAutoFit/>
          </a:bodyPr>
          <a:lstStyle/>
          <a:p>
            <a:r>
              <a:rPr lang="tr-TR" dirty="0">
                <a:solidFill>
                  <a:srgbClr val="D82331"/>
                </a:solidFill>
              </a:rPr>
              <a:t>Celalettin Arif Bey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a:solidFill>
                <a:schemeClr val="bg1"/>
              </a:solidFill>
              <a:latin typeface="Calibri Light" pitchFamily="34" charset="0"/>
            </a:endParaRPr>
          </a:p>
        </p:txBody>
      </p:sp>
      <p:sp>
        <p:nvSpPr>
          <p:cNvPr id="27650" name="Title 1"/>
          <p:cNvSpPr txBox="1">
            <a:spLocks/>
          </p:cNvSpPr>
          <p:nvPr/>
        </p:nvSpPr>
        <p:spPr bwMode="auto">
          <a:xfrm>
            <a:off x="1185863" y="392113"/>
            <a:ext cx="9817100" cy="6145212"/>
          </a:xfrm>
          <a:prstGeom prst="rect">
            <a:avLst/>
          </a:prstGeom>
          <a:noFill/>
          <a:ln w="9525">
            <a:noFill/>
            <a:miter lim="800000"/>
            <a:headEnd/>
            <a:tailEnd/>
          </a:ln>
        </p:spPr>
        <p:txBody>
          <a:bodyPr/>
          <a:lstStyle/>
          <a:p>
            <a:pPr marL="342900" indent="-342900">
              <a:lnSpc>
                <a:spcPct val="90000"/>
              </a:lnSpc>
              <a:spcBef>
                <a:spcPts val="1000"/>
              </a:spcBef>
              <a:buFont typeface="Arial" charset="0"/>
              <a:buChar char="•"/>
            </a:pPr>
            <a:r>
              <a:rPr lang="tr-TR" sz="2800">
                <a:solidFill>
                  <a:srgbClr val="D82331"/>
                </a:solidFill>
                <a:latin typeface="Calibri" pitchFamily="34" charset="0"/>
              </a:rPr>
              <a:t>Misak-ı Milli Kararları</a:t>
            </a:r>
          </a:p>
          <a:p>
            <a:pPr marL="342900" indent="-342900" algn="just">
              <a:lnSpc>
                <a:spcPct val="90000"/>
              </a:lnSpc>
              <a:buFont typeface="Arial" charset="0"/>
              <a:buChar char="•"/>
            </a:pPr>
            <a:r>
              <a:rPr lang="tr-TR" sz="2600" b="0">
                <a:latin typeface="Calibri" pitchFamily="34" charset="0"/>
              </a:rPr>
              <a:t>Son Osmanlı Meclisi Mebusan’ı için seçimlerin yapıldığı sırada Mustafa Kemal ve Temsil Heyeti Ankara’ya geldi. Komutanlar Toplantısında mebusların İstanbul’a gitmeden önce Temsil Heyeti ile temas etmesi istenmişti.</a:t>
            </a:r>
          </a:p>
          <a:p>
            <a:pPr marL="342900" indent="-342900" algn="just">
              <a:lnSpc>
                <a:spcPct val="90000"/>
              </a:lnSpc>
              <a:buFont typeface="Arial" charset="0"/>
              <a:buChar char="•"/>
            </a:pPr>
            <a:endParaRPr lang="tr-TR" sz="2600" b="0">
              <a:latin typeface="Calibri" pitchFamily="34" charset="0"/>
            </a:endParaRPr>
          </a:p>
          <a:p>
            <a:pPr marL="342900" indent="-342900" algn="just">
              <a:lnSpc>
                <a:spcPct val="90000"/>
              </a:lnSpc>
              <a:buFont typeface="Arial" charset="0"/>
              <a:buChar char="•"/>
            </a:pPr>
            <a:r>
              <a:rPr lang="tr-TR" sz="2600" b="0">
                <a:latin typeface="Calibri" pitchFamily="34" charset="0"/>
              </a:rPr>
              <a:t>Bu doğrultuda mebuslar, 3 Ocak 1920’den itibaren Ankara’da Mustafa Kemal Paşa ile görüşmek için toplanmaya başladılar.</a:t>
            </a:r>
          </a:p>
          <a:p>
            <a:pPr marL="342900" indent="-342900" algn="just">
              <a:lnSpc>
                <a:spcPct val="90000"/>
              </a:lnSpc>
              <a:buFont typeface="Arial" charset="0"/>
              <a:buChar char="•"/>
            </a:pPr>
            <a:endParaRPr lang="tr-TR" sz="2600" b="0">
              <a:latin typeface="Calibri" pitchFamily="34" charset="0"/>
            </a:endParaRPr>
          </a:p>
          <a:p>
            <a:pPr marL="342900" indent="-342900" algn="just">
              <a:lnSpc>
                <a:spcPct val="90000"/>
              </a:lnSpc>
              <a:buFont typeface="Arial" charset="0"/>
              <a:buChar char="•"/>
            </a:pPr>
            <a:r>
              <a:rPr lang="tr-TR" sz="2600" b="0">
                <a:latin typeface="Calibri" pitchFamily="34" charset="0"/>
              </a:rPr>
              <a:t>Mustafa Kemal Paşa, onlara İstanbul’da nasıl hareket edeceklerine dair bazı talimatlar verdi:</a:t>
            </a:r>
          </a:p>
          <a:p>
            <a:pPr marL="342900" indent="-342900" algn="just">
              <a:lnSpc>
                <a:spcPct val="90000"/>
              </a:lnSpc>
            </a:pPr>
            <a:r>
              <a:rPr lang="tr-TR" sz="2600" b="0">
                <a:latin typeface="Calibri" pitchFamily="34" charset="0"/>
              </a:rPr>
              <a:t>	</a:t>
            </a:r>
            <a:r>
              <a:rPr lang="tr-TR" sz="2600">
                <a:solidFill>
                  <a:srgbClr val="FF0000"/>
                </a:solidFill>
                <a:latin typeface="Calibri" pitchFamily="34" charset="0"/>
              </a:rPr>
              <a:t>a. Mecliste «Müdafaa-i Hukuk Grubu»nun oluşturması.</a:t>
            </a:r>
          </a:p>
          <a:p>
            <a:pPr marL="342900" indent="-342900" algn="just">
              <a:lnSpc>
                <a:spcPct val="90000"/>
              </a:lnSpc>
            </a:pPr>
            <a:r>
              <a:rPr lang="tr-TR" sz="2600">
                <a:solidFill>
                  <a:srgbClr val="FF0000"/>
                </a:solidFill>
                <a:latin typeface="Calibri" pitchFamily="34" charset="0"/>
              </a:rPr>
              <a:t>	b. Meclis Başkanlığına kendisini seçmeleri.</a:t>
            </a:r>
          </a:p>
          <a:p>
            <a:pPr marL="342900" indent="-342900" algn="just">
              <a:lnSpc>
                <a:spcPct val="90000"/>
              </a:lnSpc>
            </a:pPr>
            <a:r>
              <a:rPr lang="tr-TR" sz="2600">
                <a:solidFill>
                  <a:srgbClr val="FF0000"/>
                </a:solidFill>
                <a:latin typeface="Calibri" pitchFamily="34" charset="0"/>
              </a:rPr>
              <a:t>	c. Siyasi bir programın ortaya konulması (Erzurum ve Sivas Kongresi kararlarının bir kez daha kabul ve ilanı).</a:t>
            </a:r>
            <a:endParaRPr lang="en-US" sz="2600" b="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2"/>
          <p:cNvSpPr txBox="1">
            <a:spLocks/>
          </p:cNvSpPr>
          <p:nvPr/>
        </p:nvSpPr>
        <p:spPr bwMode="auto">
          <a:xfrm>
            <a:off x="330200" y="153988"/>
            <a:ext cx="8802688" cy="62230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b="0" dirty="0">
                <a:latin typeface="Calibri" pitchFamily="34" charset="0"/>
              </a:rPr>
              <a:t>Sadrazam Tevfik Paşa’nın iktidarı sırasında 12 Aralık 1918’de kapatılan </a:t>
            </a:r>
            <a:r>
              <a:rPr lang="tr-TR" sz="2800" b="0" dirty="0" err="1">
                <a:latin typeface="Calibri" pitchFamily="34" charset="0"/>
              </a:rPr>
              <a:t>Mebusan</a:t>
            </a:r>
            <a:r>
              <a:rPr lang="tr-TR" sz="2800" b="0" dirty="0">
                <a:latin typeface="Calibri" pitchFamily="34" charset="0"/>
              </a:rPr>
              <a:t> Meclisi yapılan seçimlerin ardından </a:t>
            </a:r>
            <a:r>
              <a:rPr lang="tr-TR" sz="2800" b="0" dirty="0">
                <a:solidFill>
                  <a:srgbClr val="D82331"/>
                </a:solidFill>
                <a:latin typeface="Calibri" pitchFamily="34" charset="0"/>
              </a:rPr>
              <a:t>12 Ocak 1920’de 140 üyeden 72’sinin katılımı ile İstanbul’da açıldı.</a:t>
            </a:r>
          </a:p>
          <a:p>
            <a:pPr marL="228600" indent="-228600" algn="just">
              <a:lnSpc>
                <a:spcPct val="90000"/>
              </a:lnSpc>
              <a:spcBef>
                <a:spcPts val="1000"/>
              </a:spcBef>
              <a:buFont typeface="Arial" charset="0"/>
              <a:buChar char="•"/>
            </a:pPr>
            <a:r>
              <a:rPr lang="tr-TR" sz="2800" b="0" dirty="0">
                <a:latin typeface="Calibri" pitchFamily="34" charset="0"/>
              </a:rPr>
              <a:t>Vahdettin rahatsızlığı bahanesiyle açılışa gelmemiş tören Sadrazam Ali Rıza Paşa’nın huzurunda yapılmıştır. </a:t>
            </a:r>
            <a:r>
              <a:rPr lang="tr-TR" sz="2800" b="0" dirty="0">
                <a:solidFill>
                  <a:schemeClr val="accent1"/>
                </a:solidFill>
                <a:latin typeface="Calibri" pitchFamily="34" charset="0"/>
              </a:rPr>
              <a:t>(Vahdettin, Kuvayı </a:t>
            </a:r>
            <a:r>
              <a:rPr lang="tr-TR" sz="2800" b="0" dirty="0" err="1">
                <a:solidFill>
                  <a:schemeClr val="accent1"/>
                </a:solidFill>
                <a:latin typeface="Calibri" pitchFamily="34" charset="0"/>
              </a:rPr>
              <a:t>Milliyetcilerin</a:t>
            </a:r>
            <a:r>
              <a:rPr lang="tr-TR" sz="2800" b="0" dirty="0">
                <a:solidFill>
                  <a:schemeClr val="accent1"/>
                </a:solidFill>
                <a:latin typeface="Calibri" pitchFamily="34" charset="0"/>
              </a:rPr>
              <a:t> çoğunlukta olduğu bir Meclise hiç sevmediği İttihatçıların yuvası olarak </a:t>
            </a:r>
            <a:r>
              <a:rPr lang="tr-TR" sz="2800" b="0" dirty="0" smtClean="0">
                <a:solidFill>
                  <a:schemeClr val="accent1"/>
                </a:solidFill>
                <a:latin typeface="Calibri" pitchFamily="34" charset="0"/>
              </a:rPr>
              <a:t>bakmaktaydı.)</a:t>
            </a:r>
            <a:endParaRPr lang="tr-TR" sz="2800" b="0" dirty="0">
              <a:solidFill>
                <a:schemeClr val="accent1"/>
              </a:solidFill>
              <a:latin typeface="Calibri" pitchFamily="34" charset="0"/>
            </a:endParaRPr>
          </a:p>
          <a:p>
            <a:pPr marL="228600" indent="-228600" algn="just">
              <a:lnSpc>
                <a:spcPct val="90000"/>
              </a:lnSpc>
              <a:spcBef>
                <a:spcPts val="1000"/>
              </a:spcBef>
              <a:buFont typeface="Arial" charset="0"/>
              <a:buChar char="•"/>
            </a:pPr>
            <a:r>
              <a:rPr lang="tr-TR" sz="2800" b="0" dirty="0">
                <a:latin typeface="Calibri" pitchFamily="34" charset="0"/>
              </a:rPr>
              <a:t>Mebuslar Ankara’da söz verdikleri halde Mustafa Kemal Paşa’yı başkanlığa aday dahi göstermediler. (</a:t>
            </a:r>
            <a:r>
              <a:rPr lang="tr-TR" sz="2800" b="0" dirty="0" err="1">
                <a:latin typeface="Calibri" pitchFamily="34" charset="0"/>
              </a:rPr>
              <a:t>Mebusan</a:t>
            </a:r>
            <a:r>
              <a:rPr lang="tr-TR" sz="2800" b="0" dirty="0">
                <a:latin typeface="Calibri" pitchFamily="34" charset="0"/>
              </a:rPr>
              <a:t> Meclisi Başkanlığına </a:t>
            </a:r>
            <a:r>
              <a:rPr lang="tr-TR" sz="2800" b="0" dirty="0">
                <a:solidFill>
                  <a:srgbClr val="D82331"/>
                </a:solidFill>
                <a:latin typeface="Calibri" pitchFamily="34" charset="0"/>
              </a:rPr>
              <a:t>Erzurum Mebusu Celalettin Arif Bey</a:t>
            </a:r>
            <a:r>
              <a:rPr lang="tr-TR" sz="2800" b="0" dirty="0">
                <a:latin typeface="Calibri" pitchFamily="34" charset="0"/>
              </a:rPr>
              <a:t> seçilmiştir</a:t>
            </a:r>
            <a:r>
              <a:rPr lang="tr-TR" sz="2800" b="0" dirty="0" smtClean="0">
                <a:latin typeface="Calibri" pitchFamily="34" charset="0"/>
              </a:rPr>
              <a:t>.)</a:t>
            </a:r>
            <a:endParaRPr lang="tr-TR" sz="2800" b="0" dirty="0">
              <a:latin typeface="Calibri" pitchFamily="34" charset="0"/>
            </a:endParaRPr>
          </a:p>
        </p:txBody>
      </p:sp>
      <p:pic>
        <p:nvPicPr>
          <p:cNvPr id="29698" name="Picture 4" descr="celalettin arif bey ile ilgili gÃ¶rsel sonucu"/>
          <p:cNvPicPr>
            <a:picLocks noChangeAspect="1" noChangeArrowheads="1"/>
          </p:cNvPicPr>
          <p:nvPr/>
        </p:nvPicPr>
        <p:blipFill>
          <a:blip r:embed="rId2"/>
          <a:srcRect/>
          <a:stretch>
            <a:fillRect/>
          </a:stretch>
        </p:blipFill>
        <p:spPr bwMode="auto">
          <a:xfrm>
            <a:off x="9917722" y="3063875"/>
            <a:ext cx="2076157" cy="2692400"/>
          </a:xfrm>
          <a:prstGeom prst="rect">
            <a:avLst/>
          </a:prstGeom>
          <a:noFill/>
          <a:ln w="9525">
            <a:noFill/>
            <a:miter lim="800000"/>
            <a:headEnd/>
            <a:tailEnd/>
          </a:ln>
        </p:spPr>
      </p:pic>
      <p:sp>
        <p:nvSpPr>
          <p:cNvPr id="29699" name="Text Box 5"/>
          <p:cNvSpPr txBox="1">
            <a:spLocks noChangeArrowheads="1"/>
          </p:cNvSpPr>
          <p:nvPr/>
        </p:nvSpPr>
        <p:spPr bwMode="auto">
          <a:xfrm>
            <a:off x="9677400" y="5740400"/>
            <a:ext cx="2152650" cy="366713"/>
          </a:xfrm>
          <a:prstGeom prst="rect">
            <a:avLst/>
          </a:prstGeom>
          <a:noFill/>
          <a:ln w="9525">
            <a:noFill/>
            <a:miter lim="800000"/>
            <a:headEnd/>
            <a:tailEnd/>
          </a:ln>
        </p:spPr>
        <p:txBody>
          <a:bodyPr wrap="none">
            <a:spAutoFit/>
          </a:bodyPr>
          <a:lstStyle/>
          <a:p>
            <a:r>
              <a:rPr lang="tr-TR">
                <a:solidFill>
                  <a:srgbClr val="D82331"/>
                </a:solidFill>
              </a:rPr>
              <a:t>Celalettin Arif Bey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p:cNvSpPr txBox="1">
            <a:spLocks/>
          </p:cNvSpPr>
          <p:nvPr/>
        </p:nvSpPr>
        <p:spPr bwMode="auto">
          <a:xfrm>
            <a:off x="287338" y="153988"/>
            <a:ext cx="10790237" cy="63103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b="0" dirty="0">
                <a:latin typeface="Calibri" pitchFamily="34" charset="0"/>
              </a:rPr>
              <a:t>Mebuslar «Müdafaa-i Hukuk Grubu» adı altında birleşme cesaretini gösteremediler. </a:t>
            </a:r>
            <a:r>
              <a:rPr lang="tr-TR" sz="2800" dirty="0">
                <a:solidFill>
                  <a:srgbClr val="FF0000"/>
                </a:solidFill>
                <a:latin typeface="Calibri" pitchFamily="34" charset="0"/>
              </a:rPr>
              <a:t>Bunun yerine 70 üyeden oluşan «Felah-ı Vatan» gurubu oluşturuldu. Başkanlığına Rauf Orbay seçildi.</a:t>
            </a:r>
          </a:p>
          <a:p>
            <a:pPr marL="228600" indent="-228600" algn="just">
              <a:lnSpc>
                <a:spcPct val="90000"/>
              </a:lnSpc>
              <a:spcBef>
                <a:spcPts val="1000"/>
              </a:spcBef>
              <a:buFont typeface="Arial" charset="0"/>
              <a:buChar char="•"/>
            </a:pPr>
            <a:r>
              <a:rPr lang="tr-TR" sz="2800" b="0" dirty="0">
                <a:latin typeface="Calibri" pitchFamily="34" charset="0"/>
              </a:rPr>
              <a:t>Felah-ı Vatan Grubu’nun </a:t>
            </a:r>
            <a:r>
              <a:rPr lang="tr-TR" sz="2800" dirty="0">
                <a:solidFill>
                  <a:srgbClr val="FF0000"/>
                </a:solidFill>
                <a:latin typeface="Calibri" pitchFamily="34" charset="0"/>
              </a:rPr>
              <a:t>28 Ocak 1920 </a:t>
            </a:r>
            <a:r>
              <a:rPr lang="tr-TR" sz="2800" b="0" dirty="0">
                <a:latin typeface="Calibri" pitchFamily="34" charset="0"/>
              </a:rPr>
              <a:t>tarihli gizli bir toplantısında Rauf Orbay, Kara Vasıf Bey, Bekir Sami, Mazhar Müfit gibi isimlerin olağanüstü çabaları sonucunda Erzurum ve Sivas Kongresi kararları </a:t>
            </a:r>
            <a:r>
              <a:rPr lang="tr-TR" sz="2800" dirty="0">
                <a:solidFill>
                  <a:srgbClr val="FF0000"/>
                </a:solidFill>
                <a:latin typeface="Calibri" pitchFamily="34" charset="0"/>
              </a:rPr>
              <a:t>«</a:t>
            </a:r>
            <a:r>
              <a:rPr lang="tr-TR" sz="2800" dirty="0" err="1">
                <a:solidFill>
                  <a:srgbClr val="FF0000"/>
                </a:solidFill>
                <a:latin typeface="Calibri" pitchFamily="34" charset="0"/>
              </a:rPr>
              <a:t>Ahdı</a:t>
            </a:r>
            <a:r>
              <a:rPr lang="tr-TR" sz="2800" dirty="0">
                <a:solidFill>
                  <a:srgbClr val="FF0000"/>
                </a:solidFill>
                <a:latin typeface="Calibri" pitchFamily="34" charset="0"/>
              </a:rPr>
              <a:t> Milli» </a:t>
            </a:r>
            <a:r>
              <a:rPr lang="tr-TR" sz="2800" b="0" dirty="0">
                <a:latin typeface="Calibri" pitchFamily="34" charset="0"/>
              </a:rPr>
              <a:t>ya da diğer adıyla </a:t>
            </a:r>
            <a:r>
              <a:rPr lang="tr-TR" sz="2800" dirty="0">
                <a:solidFill>
                  <a:srgbClr val="FF0000"/>
                </a:solidFill>
                <a:latin typeface="Calibri" pitchFamily="34" charset="0"/>
              </a:rPr>
              <a:t>«Misak-ı Milli» </a:t>
            </a:r>
            <a:r>
              <a:rPr lang="tr-TR" sz="2800" b="0" dirty="0">
                <a:latin typeface="Calibri" pitchFamily="34" charset="0"/>
              </a:rPr>
              <a:t>adıyla bir kez daha kabul edilmiştir.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p:cNvSpPr>
          <p:nvPr>
            <p:ph type="body" idx="4294967295"/>
          </p:nvPr>
        </p:nvSpPr>
        <p:spPr>
          <a:xfrm>
            <a:off x="765174" y="519113"/>
            <a:ext cx="10244695" cy="5657850"/>
          </a:xfrm>
        </p:spPr>
        <p:txBody>
          <a:bodyPr/>
          <a:lstStyle/>
          <a:p>
            <a:pPr algn="just" eaLnBrk="1" hangingPunct="1"/>
            <a:r>
              <a:rPr lang="tr-TR" dirty="0" smtClean="0"/>
              <a:t>Misakı Milli metni, </a:t>
            </a:r>
            <a:r>
              <a:rPr lang="tr-TR" b="1" dirty="0" smtClean="0">
                <a:solidFill>
                  <a:srgbClr val="D82331"/>
                </a:solidFill>
              </a:rPr>
              <a:t>17 Şubat 1920</a:t>
            </a:r>
            <a:r>
              <a:rPr lang="tr-TR" dirty="0" smtClean="0"/>
              <a:t> tarihli meclis toplantısına kadar saklı tutulması kararlaştırılmasına rağmen basına sızması önlenememiştir.</a:t>
            </a:r>
          </a:p>
          <a:p>
            <a:pPr algn="just" eaLnBrk="1" hangingPunct="1"/>
            <a:r>
              <a:rPr lang="tr-TR" dirty="0" smtClean="0"/>
              <a:t>Metin Hürriyet ve İtilafçıların girişimiyle 2 Şubat 1920’de Alemdar Gazetesi’nde Refi Cevat </a:t>
            </a:r>
            <a:r>
              <a:rPr lang="tr-TR" dirty="0" err="1" smtClean="0"/>
              <a:t>Ulunay</a:t>
            </a:r>
            <a:r>
              <a:rPr lang="tr-TR" dirty="0" smtClean="0"/>
              <a:t> tarafından “Yeni Bir Yavru Daha Misak-ı Milli” başlığıyla yayınlanmıştır. </a:t>
            </a:r>
            <a:r>
              <a:rPr lang="tr-TR" dirty="0" err="1" smtClean="0"/>
              <a:t>Peyam</a:t>
            </a:r>
            <a:r>
              <a:rPr lang="tr-TR" dirty="0" smtClean="0"/>
              <a:t>-ı Sabah Gazetesi’nde de Ali Kemal metni eleştirmiştir.  </a:t>
            </a:r>
          </a:p>
          <a:p>
            <a:pPr algn="just" eaLnBrk="1" hangingPunct="1"/>
            <a:r>
              <a:rPr lang="tr-TR" dirty="0" smtClean="0"/>
              <a:t>Misak-ı Milli metni, 17 Şubat 1920’de Edirne mebusu Şeref Aykut Bey tarafından meclis kürsüsünden okundu. Yunus Nadi de aynı gün Yeni Gün Gazetesi’nde yayınladı.</a:t>
            </a:r>
          </a:p>
          <a:p>
            <a:pPr algn="just" eaLnBrk="1" hangingPunct="1"/>
            <a:r>
              <a:rPr lang="tr-TR" dirty="0" smtClean="0"/>
              <a:t> Maddeleri şunlardır: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2"/>
          <p:cNvSpPr txBox="1">
            <a:spLocks/>
          </p:cNvSpPr>
          <p:nvPr/>
        </p:nvSpPr>
        <p:spPr bwMode="auto">
          <a:xfrm>
            <a:off x="212725" y="153988"/>
            <a:ext cx="11445875" cy="6237287"/>
          </a:xfrm>
          <a:prstGeom prst="rect">
            <a:avLst/>
          </a:prstGeom>
          <a:noFill/>
          <a:ln w="9525">
            <a:noFill/>
            <a:miter lim="800000"/>
            <a:headEnd/>
            <a:tailEnd/>
          </a:ln>
        </p:spPr>
        <p:txBody>
          <a:bodyPr/>
          <a:lstStyle/>
          <a:p>
            <a:r>
              <a:rPr lang="tr-TR" sz="2400" dirty="0">
                <a:solidFill>
                  <a:srgbClr val="D82331"/>
                </a:solidFill>
                <a:latin typeface="Calibri" pitchFamily="34" charset="0"/>
              </a:rPr>
              <a:t>1.</a:t>
            </a:r>
            <a:r>
              <a:rPr lang="tr-TR" sz="2400" dirty="0">
                <a:latin typeface="Calibri" pitchFamily="34" charset="0"/>
              </a:rPr>
              <a:t> </a:t>
            </a:r>
            <a:r>
              <a:rPr lang="tr-TR" sz="2400" b="0" dirty="0">
                <a:latin typeface="Calibri" pitchFamily="34" charset="0"/>
              </a:rPr>
              <a:t>Osmanlı Devleti’nin özellikle Arap çoğunluğunun oturduğu ve 30 Ekim 1918 tarihli ateşkesin imzalanması sırasında düşman işgali altında kalan kısımlarının geleceği buralar halkının serbestçe vereceği oylara göre saptanacaktır. Söz konusu ateşkes çizgisinin içinde ve dışında din, ırk ve emel yönlerinden birleşik ve birbirine saygılı Osmanlı-İslam çoğunluğunun oturduğu kısımların tümü hiçbir nedenle ayrılık kabul etmez bir bütündür.</a:t>
            </a:r>
          </a:p>
          <a:p>
            <a:r>
              <a:rPr lang="tr-TR" sz="2400" b="0" dirty="0">
                <a:solidFill>
                  <a:srgbClr val="D82331"/>
                </a:solidFill>
                <a:latin typeface="Calibri" pitchFamily="34" charset="0"/>
              </a:rPr>
              <a:t>2.</a:t>
            </a:r>
            <a:r>
              <a:rPr lang="tr-TR" sz="2400" b="0" dirty="0">
                <a:latin typeface="Calibri" pitchFamily="34" charset="0"/>
              </a:rPr>
              <a:t> Halkının serbest oyları ile anavatana katılmış olan </a:t>
            </a:r>
            <a:r>
              <a:rPr lang="tr-TR" sz="2400" b="0" dirty="0" err="1">
                <a:latin typeface="Calibri" pitchFamily="34" charset="0"/>
              </a:rPr>
              <a:t>Elviye</a:t>
            </a:r>
            <a:r>
              <a:rPr lang="tr-TR" sz="2400" b="0" dirty="0">
                <a:latin typeface="Calibri" pitchFamily="34" charset="0"/>
              </a:rPr>
              <a:t>-i </a:t>
            </a:r>
            <a:r>
              <a:rPr lang="tr-TR" sz="2400" b="0" dirty="0" err="1">
                <a:latin typeface="Calibri" pitchFamily="34" charset="0"/>
              </a:rPr>
              <a:t>Selase</a:t>
            </a:r>
            <a:r>
              <a:rPr lang="tr-TR" sz="2400" b="0" dirty="0">
                <a:latin typeface="Calibri" pitchFamily="34" charset="0"/>
              </a:rPr>
              <a:t> (Kars, Ardahan, Batum) için gerektiğinde yeniden halkoylamasına başvurulacaktır.</a:t>
            </a:r>
          </a:p>
          <a:p>
            <a:pPr algn="just">
              <a:lnSpc>
                <a:spcPct val="90000"/>
              </a:lnSpc>
              <a:spcBef>
                <a:spcPts val="1000"/>
              </a:spcBef>
              <a:buFont typeface="Arial" charset="0"/>
              <a:buNone/>
            </a:pPr>
            <a:r>
              <a:rPr lang="tr-TR" sz="2400" b="0" dirty="0">
                <a:solidFill>
                  <a:srgbClr val="D82331"/>
                </a:solidFill>
                <a:latin typeface="Calibri" pitchFamily="34" charset="0"/>
              </a:rPr>
              <a:t>3.</a:t>
            </a:r>
            <a:r>
              <a:rPr lang="tr-TR" sz="2400" b="0" dirty="0">
                <a:latin typeface="Calibri" pitchFamily="34" charset="0"/>
              </a:rPr>
              <a:t> Batı Trakya’nın hukuki statüsü ora halkının vereceği serbest oylarla belirlenecektir.</a:t>
            </a:r>
          </a:p>
          <a:p>
            <a:pPr algn="just">
              <a:lnSpc>
                <a:spcPct val="90000"/>
              </a:lnSpc>
              <a:spcBef>
                <a:spcPts val="1000"/>
              </a:spcBef>
              <a:buFont typeface="Arial" charset="0"/>
              <a:buNone/>
            </a:pPr>
            <a:r>
              <a:rPr lang="tr-TR" sz="2400" b="0" dirty="0">
                <a:solidFill>
                  <a:srgbClr val="D82331"/>
                </a:solidFill>
                <a:latin typeface="Calibri" pitchFamily="34" charset="0"/>
              </a:rPr>
              <a:t>4.</a:t>
            </a:r>
            <a:r>
              <a:rPr lang="tr-TR" sz="2400" b="0" dirty="0">
                <a:latin typeface="Calibri" pitchFamily="34" charset="0"/>
              </a:rPr>
              <a:t> Saltanat ve Hilafet merkezi olan İstanbul kenti ile Marmara Denizi’nin güvenliği sağlanmış olmalıdır. Bu şartlar altında Akdeniz ve Karadeniz Boğazlarının dünya ticaretine açılması mümkündür.</a:t>
            </a:r>
          </a:p>
          <a:p>
            <a:pPr algn="just">
              <a:lnSpc>
                <a:spcPct val="90000"/>
              </a:lnSpc>
              <a:spcBef>
                <a:spcPts val="1000"/>
              </a:spcBef>
              <a:buFont typeface="Arial" charset="0"/>
              <a:buNone/>
            </a:pPr>
            <a:r>
              <a:rPr lang="tr-TR" sz="2400" b="0" dirty="0">
                <a:solidFill>
                  <a:srgbClr val="D82331"/>
                </a:solidFill>
                <a:latin typeface="Calibri" pitchFamily="34" charset="0"/>
              </a:rPr>
              <a:t>5.</a:t>
            </a:r>
            <a:r>
              <a:rPr lang="tr-TR" sz="2400" b="0" dirty="0">
                <a:latin typeface="Calibri" pitchFamily="34" charset="0"/>
              </a:rPr>
              <a:t> Azınlıkların hukuku komşu ülkelerdeki Müslüman halkın da aynı haklardan yararlanmaları koşuluyla bizce de kabul edilecektir.</a:t>
            </a:r>
          </a:p>
          <a:p>
            <a:pPr algn="just">
              <a:lnSpc>
                <a:spcPct val="90000"/>
              </a:lnSpc>
              <a:spcBef>
                <a:spcPts val="1000"/>
              </a:spcBef>
              <a:buFont typeface="Arial" charset="0"/>
              <a:buNone/>
            </a:pPr>
            <a:r>
              <a:rPr lang="tr-TR" sz="2400" b="0" dirty="0">
                <a:solidFill>
                  <a:srgbClr val="D82331"/>
                </a:solidFill>
                <a:latin typeface="Calibri" pitchFamily="34" charset="0"/>
              </a:rPr>
              <a:t>6.</a:t>
            </a:r>
            <a:r>
              <a:rPr lang="tr-TR" sz="2400" b="0" dirty="0">
                <a:latin typeface="Calibri" pitchFamily="34" charset="0"/>
              </a:rPr>
              <a:t> Ulusal ve ekonomik gelişimimizin temini, her devlet gibi bizim de gelişimimizin sağlanması için siyasi, adli, mali ayrıcalıklar kaldırılacaktır. Borçlarımızın ödenmesi de bu koşullara uygun olacaktır.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txBox="1">
            <a:spLocks/>
          </p:cNvSpPr>
          <p:nvPr/>
        </p:nvSpPr>
        <p:spPr bwMode="auto">
          <a:xfrm>
            <a:off x="533400" y="330200"/>
            <a:ext cx="9863138" cy="5903913"/>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b="0" dirty="0">
                <a:latin typeface="Calibri" pitchFamily="34" charset="0"/>
              </a:rPr>
              <a:t>Misak-ı Milli kelime anlamı olarak «</a:t>
            </a:r>
            <a:r>
              <a:rPr lang="tr-TR" sz="2600" dirty="0">
                <a:solidFill>
                  <a:srgbClr val="D82331"/>
                </a:solidFill>
                <a:latin typeface="Calibri" pitchFamily="34" charset="0"/>
              </a:rPr>
              <a:t>Milli Yemin</a:t>
            </a:r>
            <a:r>
              <a:rPr lang="tr-TR" sz="2600" b="0" dirty="0">
                <a:latin typeface="Calibri" pitchFamily="34" charset="0"/>
              </a:rPr>
              <a:t>» demektir. </a:t>
            </a:r>
            <a:endParaRPr lang="tr-TR" sz="2600" b="0" dirty="0" smtClean="0">
              <a:latin typeface="Calibri" pitchFamily="34" charset="0"/>
            </a:endParaRPr>
          </a:p>
          <a:p>
            <a:pPr marL="228600" indent="-228600" algn="just">
              <a:lnSpc>
                <a:spcPct val="90000"/>
              </a:lnSpc>
              <a:spcBef>
                <a:spcPts val="1000"/>
              </a:spcBef>
              <a:buFont typeface="Arial" charset="0"/>
              <a:buChar char="•"/>
            </a:pPr>
            <a:r>
              <a:rPr lang="tr-TR" sz="2600" dirty="0" smtClean="0">
                <a:solidFill>
                  <a:srgbClr val="FF0000"/>
                </a:solidFill>
                <a:latin typeface="Calibri" pitchFamily="34" charset="0"/>
              </a:rPr>
              <a:t>İçeriği </a:t>
            </a:r>
            <a:r>
              <a:rPr lang="tr-TR" sz="2600" dirty="0">
                <a:solidFill>
                  <a:srgbClr val="FF0000"/>
                </a:solidFill>
                <a:latin typeface="Calibri" pitchFamily="34" charset="0"/>
              </a:rPr>
              <a:t>ise </a:t>
            </a:r>
            <a:r>
              <a:rPr lang="tr-TR" sz="2600" dirty="0" smtClean="0">
                <a:solidFill>
                  <a:srgbClr val="FF0000"/>
                </a:solidFill>
                <a:latin typeface="Calibri" pitchFamily="34" charset="0"/>
              </a:rPr>
              <a:t>ulusal sınırlar ve tam </a:t>
            </a:r>
            <a:r>
              <a:rPr lang="tr-TR" sz="2600" dirty="0">
                <a:solidFill>
                  <a:srgbClr val="FF0000"/>
                </a:solidFill>
                <a:latin typeface="Calibri" pitchFamily="34" charset="0"/>
              </a:rPr>
              <a:t>bağımsızlıktır.</a:t>
            </a:r>
          </a:p>
          <a:p>
            <a:pPr marL="228600" indent="-228600" algn="just">
              <a:lnSpc>
                <a:spcPct val="90000"/>
              </a:lnSpc>
              <a:spcBef>
                <a:spcPts val="1000"/>
              </a:spcBef>
              <a:buFont typeface="Arial" charset="0"/>
              <a:buChar char="•"/>
            </a:pPr>
            <a:r>
              <a:rPr lang="tr-TR" sz="2600" dirty="0">
                <a:solidFill>
                  <a:srgbClr val="FF0000"/>
                </a:solidFill>
                <a:latin typeface="Calibri" pitchFamily="34" charset="0"/>
              </a:rPr>
              <a:t>Misak-ı </a:t>
            </a:r>
            <a:r>
              <a:rPr lang="tr-TR" sz="2600" dirty="0" err="1">
                <a:solidFill>
                  <a:srgbClr val="FF0000"/>
                </a:solidFill>
                <a:latin typeface="Calibri" pitchFamily="34" charset="0"/>
              </a:rPr>
              <a:t>Milli’nin</a:t>
            </a:r>
            <a:r>
              <a:rPr lang="tr-TR" sz="2600" dirty="0">
                <a:solidFill>
                  <a:srgbClr val="FF0000"/>
                </a:solidFill>
                <a:latin typeface="Calibri" pitchFamily="34" charset="0"/>
              </a:rPr>
              <a:t> çerçevesi Mustafa Kemal tarafından oluşturulmuştur. Taslağı Mustafa Kemal’in Ankara’da hazırladığı ve Trabzon’dan mebus seçilen Hüsrev (Gerede) Bey’in İstanbul’a götürdüğü bilinmektedir.</a:t>
            </a:r>
          </a:p>
          <a:p>
            <a:pPr marL="228600" indent="-228600" algn="just">
              <a:lnSpc>
                <a:spcPct val="90000"/>
              </a:lnSpc>
              <a:spcBef>
                <a:spcPts val="1000"/>
              </a:spcBef>
              <a:buFont typeface="Arial" charset="0"/>
              <a:buChar char="•"/>
            </a:pPr>
            <a:r>
              <a:rPr lang="tr-TR" sz="2600" dirty="0">
                <a:solidFill>
                  <a:srgbClr val="FF0000"/>
                </a:solidFill>
                <a:latin typeface="Calibri" pitchFamily="34" charset="0"/>
              </a:rPr>
              <a:t>Misak-ı Milli, Türk Kurtuluş Savaşı’nın amacı ve programıdır</a:t>
            </a:r>
            <a:r>
              <a:rPr lang="tr-TR" sz="2600" b="0" dirty="0">
                <a:latin typeface="Calibri" pitchFamily="34" charset="0"/>
              </a:rPr>
              <a:t>. Yani Kurtuluş Savaşı, Misak-ı Milliyi hayata geçirmek ve bütün devletlere söz konusu sınırlar içinde kalan toprakların Türklere ait olduğunu, Türklerin hiçbir şekilde esaret altına alınamayacağını kabul ettirmek için verilmiş bir mücadeledir.</a:t>
            </a:r>
          </a:p>
          <a:p>
            <a:pPr marL="228600" indent="-228600" algn="just">
              <a:lnSpc>
                <a:spcPct val="90000"/>
              </a:lnSpc>
              <a:spcBef>
                <a:spcPts val="1000"/>
              </a:spcBef>
              <a:buFont typeface="Arial" charset="0"/>
              <a:buChar char="•"/>
            </a:pPr>
            <a:r>
              <a:rPr lang="tr-TR" sz="2600" b="0" dirty="0">
                <a:latin typeface="Calibri" pitchFamily="34" charset="0"/>
              </a:rPr>
              <a:t>Misak-ı Milli iki aşamada hayata geçirilmiştir.</a:t>
            </a:r>
          </a:p>
          <a:p>
            <a:pPr marL="228600" indent="-228600" algn="just">
              <a:lnSpc>
                <a:spcPct val="90000"/>
              </a:lnSpc>
              <a:spcBef>
                <a:spcPts val="1000"/>
              </a:spcBef>
              <a:buFont typeface="Arial" charset="0"/>
              <a:buNone/>
            </a:pPr>
            <a:r>
              <a:rPr lang="tr-TR" sz="2600" b="0" dirty="0">
                <a:latin typeface="Calibri" pitchFamily="34" charset="0"/>
              </a:rPr>
              <a:t>	a. Askeri: Kurtuluş Savaşı.</a:t>
            </a:r>
          </a:p>
          <a:p>
            <a:pPr marL="228600" indent="-228600" algn="just">
              <a:lnSpc>
                <a:spcPct val="90000"/>
              </a:lnSpc>
              <a:spcBef>
                <a:spcPts val="1000"/>
              </a:spcBef>
              <a:buFont typeface="Arial" charset="0"/>
              <a:buNone/>
            </a:pPr>
            <a:r>
              <a:rPr lang="tr-TR" sz="2600" b="0" dirty="0">
                <a:latin typeface="Calibri" pitchFamily="34" charset="0"/>
              </a:rPr>
              <a:t>	b. Diplomatik: Mudanya ve Lozan Antlaşmaları.</a:t>
            </a:r>
          </a:p>
          <a:p>
            <a:pPr marL="228600" indent="-228600" algn="just">
              <a:lnSpc>
                <a:spcPct val="90000"/>
              </a:lnSpc>
              <a:spcBef>
                <a:spcPts val="1000"/>
              </a:spcBef>
              <a:buFont typeface="Arial" charset="0"/>
              <a:buNone/>
            </a:pPr>
            <a:endParaRPr lang="tr-TR" sz="2600" b="0" dirty="0">
              <a:latin typeface="Calibri" pitchFamily="34" charset="0"/>
            </a:endParaRPr>
          </a:p>
          <a:p>
            <a:pPr marL="228600" indent="-228600" algn="just">
              <a:lnSpc>
                <a:spcPct val="90000"/>
              </a:lnSpc>
              <a:spcBef>
                <a:spcPts val="1000"/>
              </a:spcBef>
              <a:buFont typeface="Arial" charset="0"/>
              <a:buChar char="•"/>
            </a:pPr>
            <a:endParaRPr lang="tr-TR" sz="2600" b="0" dirty="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4" descr="misak-i_milli-1024"/>
          <p:cNvPicPr>
            <a:picLocks noChangeAspect="1" noChangeArrowheads="1"/>
          </p:cNvPicPr>
          <p:nvPr/>
        </p:nvPicPr>
        <p:blipFill>
          <a:blip r:embed="rId2"/>
          <a:srcRect/>
          <a:stretch>
            <a:fillRect/>
          </a:stretch>
        </p:blipFill>
        <p:spPr bwMode="auto">
          <a:xfrm>
            <a:off x="0" y="-174625"/>
            <a:ext cx="12192000" cy="7475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extLst>
          </p:cNvPr>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b="0" dirty="0">
              <a:latin typeface="+mn-lt"/>
            </a:endParaRPr>
          </a:p>
          <a:p>
            <a:pPr marL="342900" indent="-342900" algn="just" fontAlgn="auto">
              <a:spcAft>
                <a:spcPts val="0"/>
              </a:spcAft>
              <a:buFont typeface="Arial" panose="020B0604020202020204" pitchFamily="34" charset="0"/>
              <a:buChar char="•"/>
              <a:defRPr/>
            </a:pPr>
            <a:endParaRPr lang="en-US" sz="2600" b="0" dirty="0">
              <a:latin typeface="+mn-lt"/>
            </a:endParaRPr>
          </a:p>
        </p:txBody>
      </p:sp>
      <p:sp>
        <p:nvSpPr>
          <p:cNvPr id="37890" name="Dikdörtgen 6"/>
          <p:cNvSpPr>
            <a:spLocks noChangeArrowheads="1"/>
          </p:cNvSpPr>
          <p:nvPr/>
        </p:nvSpPr>
        <p:spPr bwMode="auto">
          <a:xfrm>
            <a:off x="292100" y="220663"/>
            <a:ext cx="8870950" cy="5281446"/>
          </a:xfrm>
          <a:prstGeom prst="rect">
            <a:avLst/>
          </a:prstGeom>
          <a:noFill/>
          <a:ln w="9525">
            <a:noFill/>
            <a:miter lim="800000"/>
            <a:headEnd/>
            <a:tailEnd/>
          </a:ln>
        </p:spPr>
        <p:txBody>
          <a:bodyPr>
            <a:spAutoFit/>
          </a:bodyPr>
          <a:lstStyle/>
          <a:p>
            <a:pPr marL="457200" indent="-457200">
              <a:lnSpc>
                <a:spcPct val="90000"/>
              </a:lnSpc>
              <a:spcBef>
                <a:spcPts val="1000"/>
              </a:spcBef>
              <a:buFont typeface="Arial" charset="0"/>
              <a:buChar char="•"/>
            </a:pPr>
            <a:r>
              <a:rPr lang="tr-TR" sz="2800" dirty="0">
                <a:solidFill>
                  <a:srgbClr val="D82331"/>
                </a:solidFill>
                <a:latin typeface="Calibri" pitchFamily="34" charset="0"/>
              </a:rPr>
              <a:t>İstanbul’un Resmen İşgali</a:t>
            </a:r>
            <a:r>
              <a:rPr lang="tr-TR" sz="2800" dirty="0">
                <a:solidFill>
                  <a:srgbClr val="D82331"/>
                </a:solidFill>
              </a:rPr>
              <a:t>:</a:t>
            </a:r>
          </a:p>
          <a:p>
            <a:pPr marL="457200" indent="-457200" algn="just">
              <a:buFont typeface="Arial" charset="0"/>
              <a:buChar char="•"/>
            </a:pPr>
            <a:r>
              <a:rPr lang="tr-TR" sz="2600" b="0" dirty="0">
                <a:latin typeface="+mn-lt"/>
              </a:rPr>
              <a:t>Misak-ı Milli kararları 17 Şubat’ta mecliste okundu ve basın yoluyla kamuoyuna ilan edildi.</a:t>
            </a:r>
          </a:p>
          <a:p>
            <a:pPr marL="457200" indent="-457200" algn="just">
              <a:buFont typeface="Arial" charset="0"/>
              <a:buChar char="•"/>
            </a:pPr>
            <a:r>
              <a:rPr lang="tr-TR" sz="2600" b="0" dirty="0">
                <a:latin typeface="+mn-lt"/>
              </a:rPr>
              <a:t>İtilaf Devletleri içeriği </a:t>
            </a:r>
            <a:r>
              <a:rPr lang="tr-TR" sz="2600" b="0" dirty="0" smtClean="0">
                <a:solidFill>
                  <a:srgbClr val="D82331"/>
                </a:solidFill>
                <a:latin typeface="+mn-lt"/>
              </a:rPr>
              <a:t>«ulusal sınırlar ve tam </a:t>
            </a:r>
            <a:r>
              <a:rPr lang="tr-TR" sz="2600" b="0" dirty="0">
                <a:solidFill>
                  <a:srgbClr val="D82331"/>
                </a:solidFill>
                <a:latin typeface="+mn-lt"/>
              </a:rPr>
              <a:t>bağımsızlık»</a:t>
            </a:r>
            <a:r>
              <a:rPr lang="tr-TR" sz="2600" b="0" dirty="0">
                <a:latin typeface="+mn-lt"/>
              </a:rPr>
              <a:t> olan bir metnin meclisçe kabul edileceğine ihtimal vermemişlerdi.</a:t>
            </a:r>
          </a:p>
          <a:p>
            <a:pPr marL="457200" indent="-457200" algn="just">
              <a:buFont typeface="Arial" charset="0"/>
              <a:buChar char="•"/>
            </a:pPr>
            <a:endParaRPr lang="tr-TR" sz="2600" b="0" dirty="0" smtClean="0">
              <a:latin typeface="+mn-lt"/>
            </a:endParaRPr>
          </a:p>
          <a:p>
            <a:pPr marL="457200" indent="-457200" algn="just">
              <a:buFont typeface="Arial" charset="0"/>
              <a:buChar char="•"/>
            </a:pPr>
            <a:r>
              <a:rPr lang="tr-TR" sz="2600" b="0" dirty="0" smtClean="0">
                <a:latin typeface="+mn-lt"/>
              </a:rPr>
              <a:t>İngilizler</a:t>
            </a:r>
            <a:r>
              <a:rPr lang="tr-TR" sz="2600" b="0" dirty="0">
                <a:latin typeface="+mn-lt"/>
              </a:rPr>
              <a:t>, Kuvayı Milliye birliklerinin Yunanlılar karşısında 3 km geriye çekilmesini talep etti. Ali Rıza Paşa kabinesi bunu gerçekleştiremeyeceği için 3 Mart 1920’de istifa etti.</a:t>
            </a:r>
          </a:p>
          <a:p>
            <a:pPr marL="457200" indent="-457200" algn="just">
              <a:buFont typeface="Arial" charset="0"/>
              <a:buChar char="•"/>
            </a:pPr>
            <a:r>
              <a:rPr lang="tr-TR" sz="2600" b="0" dirty="0">
                <a:latin typeface="+mn-lt"/>
              </a:rPr>
              <a:t>Yerine Amasya Görüşmelerinde Mustafa Kemal’le görüşen Bahriye Nazırı Salih Paşa 8 Mart 1920’de Sadrazamlığa getirildi.  </a:t>
            </a:r>
          </a:p>
        </p:txBody>
      </p:sp>
      <p:pic>
        <p:nvPicPr>
          <p:cNvPr id="37891" name="Resim 8"/>
          <p:cNvPicPr>
            <a:picLocks noChangeAspect="1"/>
          </p:cNvPicPr>
          <p:nvPr/>
        </p:nvPicPr>
        <p:blipFill>
          <a:blip r:embed="rId2"/>
          <a:srcRect/>
          <a:stretch>
            <a:fillRect/>
          </a:stretch>
        </p:blipFill>
        <p:spPr bwMode="auto">
          <a:xfrm>
            <a:off x="9467850" y="0"/>
            <a:ext cx="2724150" cy="2751138"/>
          </a:xfrm>
          <a:prstGeom prst="rect">
            <a:avLst/>
          </a:prstGeom>
          <a:noFill/>
          <a:ln w="9525">
            <a:noFill/>
            <a:miter lim="800000"/>
            <a:headEnd/>
            <a:tailEnd/>
          </a:ln>
        </p:spPr>
      </p:pic>
      <p:sp>
        <p:nvSpPr>
          <p:cNvPr id="37892" name="Text Box 5"/>
          <p:cNvSpPr txBox="1">
            <a:spLocks noChangeArrowheads="1"/>
          </p:cNvSpPr>
          <p:nvPr/>
        </p:nvSpPr>
        <p:spPr bwMode="auto">
          <a:xfrm>
            <a:off x="9467850" y="2689225"/>
            <a:ext cx="2724150" cy="396875"/>
          </a:xfrm>
          <a:prstGeom prst="rect">
            <a:avLst/>
          </a:prstGeom>
          <a:noFill/>
          <a:ln w="9525">
            <a:noFill/>
            <a:miter lim="800000"/>
            <a:headEnd/>
            <a:tailEnd/>
          </a:ln>
        </p:spPr>
        <p:txBody>
          <a:bodyPr wrap="none">
            <a:spAutoFit/>
          </a:bodyPr>
          <a:lstStyle/>
          <a:p>
            <a:r>
              <a:rPr lang="tr-TR" sz="2000">
                <a:solidFill>
                  <a:srgbClr val="D82331"/>
                </a:solidFill>
              </a:rPr>
              <a:t>Sadrazam Salih Paşa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txBox="1">
            <a:spLocks/>
          </p:cNvSpPr>
          <p:nvPr/>
        </p:nvSpPr>
        <p:spPr bwMode="auto">
          <a:xfrm>
            <a:off x="358775" y="153988"/>
            <a:ext cx="11204868"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b="0" dirty="0">
                <a:latin typeface="Calibri" pitchFamily="34" charset="0"/>
              </a:rPr>
              <a:t>İtilaf Devletleri’nin en </a:t>
            </a:r>
            <a:r>
              <a:rPr lang="tr-TR" sz="2400" b="0" dirty="0" smtClean="0">
                <a:latin typeface="Calibri" pitchFamily="34" charset="0"/>
              </a:rPr>
              <a:t>Misak-ı Milliye tepkisi </a:t>
            </a:r>
            <a:r>
              <a:rPr lang="tr-TR" sz="2400" b="0" dirty="0">
                <a:latin typeface="Calibri" pitchFamily="34" charset="0"/>
              </a:rPr>
              <a:t>ise sert </a:t>
            </a:r>
            <a:r>
              <a:rPr lang="tr-TR" sz="2400" b="0" dirty="0" smtClean="0">
                <a:latin typeface="Calibri" pitchFamily="34" charset="0"/>
              </a:rPr>
              <a:t>oldu:  </a:t>
            </a:r>
            <a:r>
              <a:rPr lang="tr-TR" sz="2400" b="0" dirty="0" smtClean="0">
                <a:solidFill>
                  <a:srgbClr val="FF0000"/>
                </a:solidFill>
                <a:latin typeface="Calibri" pitchFamily="34" charset="0"/>
              </a:rPr>
              <a:t>16 </a:t>
            </a:r>
            <a:r>
              <a:rPr lang="tr-TR" sz="2400" b="0" dirty="0">
                <a:solidFill>
                  <a:srgbClr val="FF0000"/>
                </a:solidFill>
                <a:latin typeface="Calibri" pitchFamily="34" charset="0"/>
              </a:rPr>
              <a:t>Mart 1920’de </a:t>
            </a:r>
            <a:r>
              <a:rPr lang="tr-TR" sz="2400" b="0" dirty="0" smtClean="0">
                <a:solidFill>
                  <a:srgbClr val="FF0000"/>
                </a:solidFill>
                <a:latin typeface="Calibri" pitchFamily="34" charset="0"/>
              </a:rPr>
              <a:t>İstanbul resmen işgal edildi.</a:t>
            </a:r>
            <a:endParaRPr lang="tr-TR" sz="2400" b="0" dirty="0" smtClean="0">
              <a:latin typeface="Calibri" pitchFamily="34" charset="0"/>
            </a:endParaRPr>
          </a:p>
          <a:p>
            <a:pPr marL="228600" indent="-228600" algn="just">
              <a:lnSpc>
                <a:spcPct val="90000"/>
              </a:lnSpc>
              <a:spcBef>
                <a:spcPts val="1000"/>
              </a:spcBef>
              <a:buFont typeface="Arial" charset="0"/>
              <a:buChar char="•"/>
            </a:pPr>
            <a:r>
              <a:rPr lang="tr-TR" sz="2400" b="0" dirty="0" smtClean="0">
                <a:latin typeface="Calibri" pitchFamily="34" charset="0"/>
              </a:rPr>
              <a:t>Aslında </a:t>
            </a:r>
            <a:r>
              <a:rPr lang="tr-TR" sz="2400" b="0" dirty="0">
                <a:latin typeface="Calibri" pitchFamily="34" charset="0"/>
              </a:rPr>
              <a:t>9 Marttan itibaren yaşanan gelişmeler, İşgal güçlerinin İstanbul’a </a:t>
            </a:r>
            <a:r>
              <a:rPr lang="tr-TR" sz="2400" b="0" dirty="0" err="1">
                <a:latin typeface="Calibri" pitchFamily="34" charset="0"/>
              </a:rPr>
              <a:t>tamamiyle</a:t>
            </a:r>
            <a:r>
              <a:rPr lang="tr-TR" sz="2400" b="0" dirty="0">
                <a:latin typeface="Calibri" pitchFamily="34" charset="0"/>
              </a:rPr>
              <a:t> el koyacaklarını </a:t>
            </a:r>
            <a:r>
              <a:rPr lang="tr-TR" sz="2400" b="0" dirty="0" smtClean="0">
                <a:latin typeface="Calibri" pitchFamily="34" charset="0"/>
              </a:rPr>
              <a:t>göstermekteydi</a:t>
            </a:r>
            <a:r>
              <a:rPr lang="tr-TR" sz="2400" b="0" dirty="0">
                <a:latin typeface="Calibri" pitchFamily="34" charset="0"/>
              </a:rPr>
              <a:t>. Türk Ocakları ve </a:t>
            </a:r>
            <a:r>
              <a:rPr lang="tr-TR" sz="2400" b="0" dirty="0" smtClean="0">
                <a:latin typeface="Calibri" pitchFamily="34" charset="0"/>
              </a:rPr>
              <a:t>Milli Talim </a:t>
            </a:r>
            <a:r>
              <a:rPr lang="tr-TR" sz="2400" b="0" dirty="0">
                <a:latin typeface="Calibri" pitchFamily="34" charset="0"/>
              </a:rPr>
              <a:t>ve Terbiye Cemiyeti’ne baskınlar yapılmıştı. İstanbul’da resmi işgal konuşulmaktaydı</a:t>
            </a:r>
            <a:r>
              <a:rPr lang="tr-TR" sz="2400" b="0" dirty="0" smtClean="0">
                <a:latin typeface="Calibri" pitchFamily="34" charset="0"/>
              </a:rPr>
              <a:t>.</a:t>
            </a:r>
          </a:p>
          <a:p>
            <a:pPr marL="228600" indent="-228600" algn="just">
              <a:lnSpc>
                <a:spcPct val="90000"/>
              </a:lnSpc>
              <a:spcBef>
                <a:spcPts val="1000"/>
              </a:spcBef>
              <a:buFont typeface="Arial" charset="0"/>
              <a:buChar char="•"/>
            </a:pPr>
            <a:endParaRPr lang="tr-TR" sz="2400" b="0" dirty="0">
              <a:latin typeface="Calibri" pitchFamily="34" charset="0"/>
            </a:endParaRPr>
          </a:p>
          <a:p>
            <a:pPr marL="228600" indent="-228600" algn="just">
              <a:lnSpc>
                <a:spcPct val="90000"/>
              </a:lnSpc>
              <a:spcBef>
                <a:spcPts val="1000"/>
              </a:spcBef>
              <a:buFont typeface="Arial" charset="0"/>
              <a:buChar char="•"/>
            </a:pPr>
            <a:r>
              <a:rPr lang="tr-TR" sz="2400" dirty="0" smtClean="0">
                <a:solidFill>
                  <a:srgbClr val="FF0000"/>
                </a:solidFill>
                <a:latin typeface="Calibri" pitchFamily="34" charset="0"/>
              </a:rPr>
              <a:t>Görüldüğü gibi İstanbul’un işgalinin temelinde şu sebepler yatmaktaydı:</a:t>
            </a:r>
          </a:p>
          <a:p>
            <a:pPr marL="685800" lvl="1" indent="-228600" algn="just">
              <a:lnSpc>
                <a:spcPct val="90000"/>
              </a:lnSpc>
              <a:spcBef>
                <a:spcPts val="1000"/>
              </a:spcBef>
              <a:buFont typeface="Arial" charset="0"/>
              <a:buChar char="•"/>
            </a:pPr>
            <a:r>
              <a:rPr lang="tr-TR" sz="2400" dirty="0" smtClean="0">
                <a:solidFill>
                  <a:srgbClr val="FF0000"/>
                </a:solidFill>
                <a:latin typeface="Calibri" pitchFamily="34" charset="0"/>
              </a:rPr>
              <a:t>1. Osmanlı Mebuslar Meclisi’nin Misak-ı Milliyi kabul ederek, Türk milleti adına bağımsızlık istemesi ve İngilizlerin bunu bir isyan sayıp sömürgelerinde böyle bir hareketin yaygınlaşmasından korkmaları.</a:t>
            </a:r>
          </a:p>
          <a:p>
            <a:pPr marL="685800" lvl="1" indent="-228600" algn="just">
              <a:lnSpc>
                <a:spcPct val="90000"/>
              </a:lnSpc>
              <a:spcBef>
                <a:spcPts val="1000"/>
              </a:spcBef>
              <a:buFont typeface="Arial" charset="0"/>
              <a:buChar char="•"/>
            </a:pPr>
            <a:r>
              <a:rPr lang="tr-TR" sz="2400" dirty="0" smtClean="0">
                <a:solidFill>
                  <a:srgbClr val="D82331"/>
                </a:solidFill>
                <a:latin typeface="Calibri" pitchFamily="34" charset="0"/>
              </a:rPr>
              <a:t>2. </a:t>
            </a:r>
            <a:r>
              <a:rPr lang="tr-TR" sz="2400" dirty="0" smtClean="0">
                <a:solidFill>
                  <a:srgbClr val="FF0000"/>
                </a:solidFill>
                <a:latin typeface="Calibri" pitchFamily="34" charset="0"/>
              </a:rPr>
              <a:t>Fransızlara </a:t>
            </a:r>
            <a:r>
              <a:rPr lang="tr-TR" sz="2400" dirty="0">
                <a:solidFill>
                  <a:srgbClr val="FF0000"/>
                </a:solidFill>
                <a:latin typeface="Calibri" pitchFamily="34" charset="0"/>
              </a:rPr>
              <a:t>karşı Çukurova Bölgesi’ndeki başarılı Kuvayı Milliye savunması</a:t>
            </a:r>
            <a:r>
              <a:rPr lang="tr-TR" sz="2400" b="0" dirty="0">
                <a:latin typeface="Calibri" pitchFamily="34" charset="0"/>
              </a:rPr>
              <a:t> </a:t>
            </a:r>
            <a:r>
              <a:rPr lang="tr-TR" sz="2400" dirty="0">
                <a:solidFill>
                  <a:srgbClr val="FF0000"/>
                </a:solidFill>
                <a:latin typeface="Calibri" pitchFamily="34" charset="0"/>
              </a:rPr>
              <a:t>ve 26 Ocak 1920’de Akbaş Baskını olayları</a:t>
            </a:r>
          </a:p>
          <a:p>
            <a:pPr marL="685800" lvl="1" indent="-228600" algn="just">
              <a:lnSpc>
                <a:spcPct val="90000"/>
              </a:lnSpc>
              <a:spcBef>
                <a:spcPts val="1000"/>
              </a:spcBef>
              <a:buFont typeface="Arial" charset="0"/>
              <a:buChar char="•"/>
            </a:pPr>
            <a:r>
              <a:rPr lang="tr-TR" sz="2400" dirty="0" smtClean="0">
                <a:solidFill>
                  <a:srgbClr val="FF0000"/>
                </a:solidFill>
                <a:latin typeface="Calibri" pitchFamily="34" charset="0"/>
              </a:rPr>
              <a:t>3. Tüm bunların arkasında Mustafa Kemal Paşa’nın olduğunun düşünülmesi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Content Placeholder 2"/>
          <p:cNvSpPr txBox="1">
            <a:spLocks/>
          </p:cNvSpPr>
          <p:nvPr/>
        </p:nvSpPr>
        <p:spPr bwMode="auto">
          <a:xfrm>
            <a:off x="174625" y="762000"/>
            <a:ext cx="11831638" cy="6096000"/>
          </a:xfrm>
          <a:prstGeom prst="rect">
            <a:avLst/>
          </a:prstGeom>
          <a:noFill/>
          <a:ln w="9525">
            <a:noFill/>
            <a:miter lim="800000"/>
            <a:headEnd/>
            <a:tailEnd/>
          </a:ln>
        </p:spPr>
        <p:txBody>
          <a:bodyPr/>
          <a:lstStyle/>
          <a:p>
            <a:pPr marL="228600" indent="-228600" eaLnBrk="0" hangingPunct="0">
              <a:lnSpc>
                <a:spcPct val="90000"/>
              </a:lnSpc>
              <a:spcBef>
                <a:spcPts val="1000"/>
              </a:spcBef>
              <a:buFont typeface="Arial" charset="0"/>
              <a:buChar char="•"/>
            </a:pPr>
            <a:r>
              <a:rPr lang="tr-TR" sz="2400">
                <a:latin typeface="Calibri" pitchFamily="34" charset="0"/>
              </a:rPr>
              <a:t>İnkılap Dersleri</a:t>
            </a:r>
            <a:r>
              <a:rPr lang="tr-TR" sz="2400" b="0">
                <a:latin typeface="Calibri" pitchFamily="34" charset="0"/>
              </a:rPr>
              <a:t>, (2018) Ed. Süleyman İnan, Cengiz Akseki, Kafka Kitap Kafe Yayınları, Denizli </a:t>
            </a:r>
          </a:p>
          <a:p>
            <a:pPr marL="228600" indent="-228600" algn="just">
              <a:lnSpc>
                <a:spcPct val="90000"/>
              </a:lnSpc>
              <a:spcBef>
                <a:spcPts val="1000"/>
              </a:spcBef>
              <a:buFont typeface="Arial" charset="0"/>
              <a:buChar char="•"/>
            </a:pPr>
            <a:r>
              <a:rPr lang="tr-TR" sz="2400" b="0">
                <a:latin typeface="Calibri" pitchFamily="34" charset="0"/>
              </a:rPr>
              <a:t>Mustafa Kemal Atatürk, </a:t>
            </a:r>
            <a:r>
              <a:rPr lang="tr-TR" sz="2400">
                <a:latin typeface="Calibri" pitchFamily="34" charset="0"/>
              </a:rPr>
              <a:t>Nutuk 1919-1927</a:t>
            </a:r>
            <a:r>
              <a:rPr lang="tr-TR" sz="2400" b="0">
                <a:latin typeface="Calibri" pitchFamily="34" charset="0"/>
              </a:rPr>
              <a:t>, Atatürk Araştırma Merkezi Yayınları, Ankara, 1999.</a:t>
            </a:r>
          </a:p>
          <a:p>
            <a:pPr marL="228600" indent="-228600" algn="just" eaLnBrk="0" hangingPunct="0">
              <a:lnSpc>
                <a:spcPct val="90000"/>
              </a:lnSpc>
              <a:spcBef>
                <a:spcPts val="1000"/>
              </a:spcBef>
              <a:buFont typeface="Arial" charset="0"/>
              <a:buChar char="•"/>
            </a:pPr>
            <a:r>
              <a:rPr lang="tr-TR" sz="2400">
                <a:latin typeface="Calibri" pitchFamily="34" charset="0"/>
              </a:rPr>
              <a:t>Atatürk’ün Söylev ve Demeçleri,</a:t>
            </a:r>
            <a:r>
              <a:rPr lang="tr-TR" sz="2400" b="0">
                <a:latin typeface="Calibri" pitchFamily="34" charset="0"/>
              </a:rPr>
              <a:t> Atatürk Araştırma Merkezi, Ankara, 2006. s.30-40</a:t>
            </a:r>
          </a:p>
          <a:p>
            <a:pPr marL="228600" indent="-228600" algn="just">
              <a:lnSpc>
                <a:spcPct val="90000"/>
              </a:lnSpc>
              <a:spcBef>
                <a:spcPts val="1000"/>
              </a:spcBef>
              <a:buFont typeface="Arial" charset="0"/>
              <a:buChar char="•"/>
            </a:pPr>
            <a:r>
              <a:rPr lang="tr-TR" sz="2400" b="0">
                <a:latin typeface="Calibri" pitchFamily="34" charset="0"/>
              </a:rPr>
              <a:t>Falih Rıfkı Atay, </a:t>
            </a:r>
            <a:r>
              <a:rPr lang="tr-TR" sz="2400" b="0"/>
              <a:t>(</a:t>
            </a:r>
            <a:r>
              <a:rPr lang="tr-TR" sz="2400" b="0">
                <a:latin typeface="Calibri" pitchFamily="34" charset="0"/>
              </a:rPr>
              <a:t>2009</a:t>
            </a:r>
            <a:r>
              <a:rPr lang="tr-TR" sz="2400" b="0"/>
              <a:t>)</a:t>
            </a:r>
            <a:r>
              <a:rPr lang="tr-TR" sz="2400" b="0">
                <a:latin typeface="Calibri" pitchFamily="34" charset="0"/>
              </a:rPr>
              <a:t> </a:t>
            </a:r>
            <a:r>
              <a:rPr lang="tr-TR" sz="2400">
                <a:latin typeface="Calibri" pitchFamily="34" charset="0"/>
              </a:rPr>
              <a:t>Çankaya, </a:t>
            </a:r>
            <a:r>
              <a:rPr lang="tr-TR" sz="2400" b="0">
                <a:latin typeface="Calibri" pitchFamily="34" charset="0"/>
              </a:rPr>
              <a:t>Pozitif Yayıncılık, İstanbul.</a:t>
            </a:r>
          </a:p>
          <a:p>
            <a:pPr marL="228600" indent="-228600" algn="just">
              <a:lnSpc>
                <a:spcPct val="90000"/>
              </a:lnSpc>
              <a:spcBef>
                <a:spcPts val="1000"/>
              </a:spcBef>
              <a:buFont typeface="Arial" charset="0"/>
              <a:buChar char="•"/>
            </a:pPr>
            <a:r>
              <a:rPr lang="tr-TR" sz="2400" b="0">
                <a:latin typeface="Calibri" pitchFamily="34" charset="0"/>
              </a:rPr>
              <a:t>Kazım Karabekir, </a:t>
            </a:r>
            <a:r>
              <a:rPr lang="tr-TR" sz="2400">
                <a:latin typeface="Calibri" pitchFamily="34" charset="0"/>
              </a:rPr>
              <a:t>İstiklal Harbimiz, </a:t>
            </a:r>
            <a:r>
              <a:rPr lang="tr-TR" sz="2400" b="0">
                <a:latin typeface="Calibri" pitchFamily="34" charset="0"/>
              </a:rPr>
              <a:t>Yapı Kredi Yayınları, İstanbul.</a:t>
            </a:r>
          </a:p>
          <a:p>
            <a:pPr marL="228600" indent="-228600" algn="just">
              <a:lnSpc>
                <a:spcPct val="90000"/>
              </a:lnSpc>
              <a:spcBef>
                <a:spcPts val="1000"/>
              </a:spcBef>
              <a:buFont typeface="Arial" charset="0"/>
              <a:buChar char="•"/>
            </a:pPr>
            <a:r>
              <a:rPr lang="tr-TR" sz="2400" b="0">
                <a:latin typeface="Calibri" pitchFamily="34" charset="0"/>
              </a:rPr>
              <a:t>Sina Akşin, </a:t>
            </a:r>
            <a:r>
              <a:rPr lang="tr-TR" sz="2400">
                <a:latin typeface="Calibri" pitchFamily="34" charset="0"/>
              </a:rPr>
              <a:t>İstanbul Hükümetleri ve Milli Mücadele, Cilt. 1</a:t>
            </a:r>
            <a:r>
              <a:rPr lang="tr-TR" sz="2400" b="0">
                <a:latin typeface="Calibri" pitchFamily="34" charset="0"/>
              </a:rPr>
              <a:t>, 2. Baskı, İş Bankası Kültür Yayınları, İstanbul, 2004.</a:t>
            </a:r>
          </a:p>
          <a:p>
            <a:pPr marL="228600" indent="-228600">
              <a:lnSpc>
                <a:spcPct val="90000"/>
              </a:lnSpc>
              <a:spcBef>
                <a:spcPts val="1000"/>
              </a:spcBef>
              <a:buFont typeface="Arial" charset="0"/>
              <a:buChar char="•"/>
            </a:pPr>
            <a:r>
              <a:rPr lang="tr-TR" sz="2400" b="0">
                <a:latin typeface="Calibri" pitchFamily="34" charset="0"/>
              </a:rPr>
              <a:t>Şerafettin Turan, </a:t>
            </a:r>
            <a:r>
              <a:rPr lang="tr-TR" sz="2400">
                <a:latin typeface="Calibri" pitchFamily="34" charset="0"/>
              </a:rPr>
              <a:t>Türk Devrim Tarihi, 1. Kitap, İmparatorluğun Çöküşünden Ulusal Direnişe,</a:t>
            </a:r>
            <a:r>
              <a:rPr lang="tr-TR" sz="2400" b="0">
                <a:latin typeface="Calibri" pitchFamily="34" charset="0"/>
              </a:rPr>
              <a:t> Bilgi Yayınevi, İstanbul, 1991.</a:t>
            </a:r>
          </a:p>
          <a:p>
            <a:pPr marL="228600" indent="-228600">
              <a:lnSpc>
                <a:spcPct val="90000"/>
              </a:lnSpc>
              <a:spcBef>
                <a:spcPts val="1000"/>
              </a:spcBef>
              <a:buFont typeface="Arial" charset="0"/>
              <a:buChar char="•"/>
            </a:pPr>
            <a:r>
              <a:rPr lang="tr-TR" sz="2400" b="0">
                <a:latin typeface="Calibri" pitchFamily="34" charset="0"/>
              </a:rPr>
              <a:t>Şerafettin Turan, </a:t>
            </a:r>
            <a:r>
              <a:rPr lang="tr-TR" sz="2400">
                <a:latin typeface="Calibri" pitchFamily="34" charset="0"/>
              </a:rPr>
              <a:t>Türk Devrim Tarihi, 2. Kitap, Ulusal Direnişten Türkiye Cumhuriyeti’ne,</a:t>
            </a:r>
            <a:r>
              <a:rPr lang="tr-TR" sz="2400" b="0">
                <a:latin typeface="Calibri" pitchFamily="34" charset="0"/>
              </a:rPr>
              <a:t> Bilgi Yayınevi, İstanbul, 1998.</a:t>
            </a:r>
          </a:p>
          <a:p>
            <a:pPr marL="228600" indent="-228600">
              <a:lnSpc>
                <a:spcPct val="90000"/>
              </a:lnSpc>
              <a:spcBef>
                <a:spcPts val="1000"/>
              </a:spcBef>
              <a:buFont typeface="Arial" charset="0"/>
              <a:buChar char="•"/>
            </a:pPr>
            <a:r>
              <a:rPr lang="tr-TR" sz="2400" b="0">
                <a:latin typeface="Calibri" pitchFamily="34" charset="0"/>
              </a:rPr>
              <a:t>Sabahattin Selek, </a:t>
            </a:r>
            <a:r>
              <a:rPr lang="tr-TR" sz="2400">
                <a:latin typeface="Calibri" pitchFamily="34" charset="0"/>
              </a:rPr>
              <a:t>Milli Mücadele, C. 1-2</a:t>
            </a:r>
            <a:r>
              <a:rPr lang="tr-TR" sz="2400" b="0">
                <a:latin typeface="Calibri" pitchFamily="34" charset="0"/>
              </a:rPr>
              <a:t>, Örgün Yayınları, İstanbul, 1982.</a:t>
            </a:r>
            <a:endParaRPr lang="tr-TR" sz="2400" b="0"/>
          </a:p>
          <a:p>
            <a:pPr marL="228600" indent="-228600">
              <a:lnSpc>
                <a:spcPct val="90000"/>
              </a:lnSpc>
              <a:spcBef>
                <a:spcPts val="1000"/>
              </a:spcBef>
              <a:buFont typeface="Arial" charset="0"/>
              <a:buChar char="•"/>
            </a:pPr>
            <a:r>
              <a:rPr lang="tr-TR" sz="2400">
                <a:latin typeface="Calibri" pitchFamily="34" charset="0"/>
                <a:hlinkClick r:id="rId2"/>
              </a:rPr>
              <a:t>http://www.ttk.gov.tr/tarihveegitim/misak-i-milli-beyannamesi/</a:t>
            </a:r>
            <a:endParaRPr lang="tr-TR" sz="2400">
              <a:latin typeface="Calibri" pitchFamily="34" charset="0"/>
            </a:endParaRPr>
          </a:p>
          <a:p>
            <a:pPr marL="228600" indent="-228600">
              <a:lnSpc>
                <a:spcPct val="90000"/>
              </a:lnSpc>
              <a:spcBef>
                <a:spcPts val="1000"/>
              </a:spcBef>
              <a:buFont typeface="Arial" charset="0"/>
              <a:buChar char="•"/>
            </a:pPr>
            <a:endParaRPr lang="tr-TR" sz="2400">
              <a:latin typeface="Calibri" pitchFamily="34" charset="0"/>
            </a:endParaRPr>
          </a:p>
          <a:p>
            <a:pPr marL="228600" indent="-228600" algn="just">
              <a:lnSpc>
                <a:spcPct val="90000"/>
              </a:lnSpc>
              <a:spcBef>
                <a:spcPts val="1000"/>
              </a:spcBef>
              <a:buFont typeface="Arial" charset="0"/>
              <a:buChar char="•"/>
            </a:pPr>
            <a:endParaRPr lang="tr-TR" sz="2400">
              <a:latin typeface="Calibri" pitchFamily="34" charset="0"/>
            </a:endParaRPr>
          </a:p>
        </p:txBody>
      </p:sp>
      <p:sp>
        <p:nvSpPr>
          <p:cNvPr id="14338"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a:solidFill>
                  <a:srgbClr val="D82331"/>
                </a:solidFill>
                <a:latin typeface="Calibri Light" pitchFamily="34" charset="0"/>
              </a:rPr>
              <a:t>Ders Kaynakları</a:t>
            </a:r>
            <a:endParaRPr lang="en-US" sz="4000">
              <a:solidFill>
                <a:srgbClr val="D82331"/>
              </a:solidFill>
              <a:latin typeface="Calibri Light"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b="0" dirty="0">
                <a:solidFill>
                  <a:prstClr val="black"/>
                </a:solidFill>
                <a:latin typeface="Calibri" pitchFamily="34" charset="0"/>
              </a:rPr>
              <a:t>16 Mart 1920 sabahı saat 09.40’da Sadrazam Salih Paşa’ya giden İngiliz Yüksek </a:t>
            </a:r>
            <a:r>
              <a:rPr lang="tr-TR" sz="2400" b="0" dirty="0" smtClean="0">
                <a:solidFill>
                  <a:prstClr val="black"/>
                </a:solidFill>
                <a:latin typeface="Calibri" pitchFamily="34" charset="0"/>
              </a:rPr>
              <a:t>Komiseri </a:t>
            </a:r>
            <a:r>
              <a:rPr lang="tr-TR" sz="2400" b="0" dirty="0">
                <a:solidFill>
                  <a:prstClr val="black"/>
                </a:solidFill>
                <a:latin typeface="Calibri" pitchFamily="34" charset="0"/>
              </a:rPr>
              <a:t>müsteşarı </a:t>
            </a:r>
            <a:r>
              <a:rPr lang="tr-TR" sz="2400" b="0" dirty="0" err="1">
                <a:solidFill>
                  <a:prstClr val="black"/>
                </a:solidFill>
                <a:latin typeface="Calibri" pitchFamily="34" charset="0"/>
              </a:rPr>
              <a:t>Ryan</a:t>
            </a:r>
            <a:r>
              <a:rPr lang="tr-TR" sz="2400" b="0" dirty="0">
                <a:solidFill>
                  <a:prstClr val="black"/>
                </a:solidFill>
                <a:latin typeface="Calibri" pitchFamily="34" charset="0"/>
              </a:rPr>
              <a:t> İtilaf Devletlerinin ortak tebliğini iletti.</a:t>
            </a:r>
          </a:p>
          <a:p>
            <a:pPr marL="228600" indent="-228600" algn="just">
              <a:lnSpc>
                <a:spcPct val="90000"/>
              </a:lnSpc>
              <a:spcBef>
                <a:spcPts val="1000"/>
              </a:spcBef>
              <a:buFont typeface="Arial" charset="0"/>
              <a:buChar char="•"/>
            </a:pPr>
            <a:r>
              <a:rPr lang="tr-TR" sz="2400" b="0" dirty="0">
                <a:solidFill>
                  <a:prstClr val="black"/>
                </a:solidFill>
                <a:latin typeface="Calibri" pitchFamily="34" charset="0"/>
              </a:rPr>
              <a:t>İşgal kanlı gerçekleşti. Şehzadebaşı Karakolu’ndaki askerlerimiz süngülenerek şehit edilmiştir.  Bahriye, Harbiye, Sadaret Makamı gibi önemli makamlar işgal edilmiştir. </a:t>
            </a:r>
          </a:p>
          <a:p>
            <a:pPr marL="228600" indent="-228600" algn="just">
              <a:lnSpc>
                <a:spcPct val="90000"/>
              </a:lnSpc>
              <a:spcBef>
                <a:spcPts val="1000"/>
              </a:spcBef>
              <a:buFont typeface="Arial" charset="0"/>
              <a:buChar char="•"/>
            </a:pPr>
            <a:r>
              <a:rPr lang="tr-TR" sz="2400" b="0" dirty="0">
                <a:solidFill>
                  <a:prstClr val="black"/>
                </a:solidFill>
                <a:latin typeface="Calibri" pitchFamily="34" charset="0"/>
              </a:rPr>
              <a:t>Anadolu ile her türlü haberleşmenin kesilmesi sağlanmıştır. </a:t>
            </a:r>
          </a:p>
          <a:p>
            <a:pPr marL="228600" indent="-228600" algn="just">
              <a:lnSpc>
                <a:spcPct val="90000"/>
              </a:lnSpc>
              <a:spcBef>
                <a:spcPts val="1000"/>
              </a:spcBef>
              <a:buFont typeface="Arial" charset="0"/>
              <a:buChar char="•"/>
            </a:pPr>
            <a:r>
              <a:rPr lang="tr-TR" sz="2600" b="0" dirty="0" smtClean="0">
                <a:solidFill>
                  <a:prstClr val="black"/>
                </a:solidFill>
                <a:latin typeface="Calibri" pitchFamily="34" charset="0"/>
              </a:rPr>
              <a:t>İşgal </a:t>
            </a:r>
            <a:r>
              <a:rPr lang="tr-TR" sz="2600" b="0" dirty="0">
                <a:solidFill>
                  <a:prstClr val="black"/>
                </a:solidFill>
                <a:latin typeface="Calibri" pitchFamily="34" charset="0"/>
              </a:rPr>
              <a:t>Kuvvetleri 16 Mart’ta resmi bir bildiri yayınlayarak işgalin gerekçesini kamuoyu ile paylaşmışlar, </a:t>
            </a:r>
            <a:r>
              <a:rPr lang="tr-TR" sz="2600" b="0" dirty="0">
                <a:solidFill>
                  <a:srgbClr val="FF0000"/>
                </a:solidFill>
                <a:latin typeface="Calibri" pitchFamily="34" charset="0"/>
              </a:rPr>
              <a:t>böylece Türk ve Müslüman aleminden gelecek tepkileri önlemek</a:t>
            </a:r>
            <a:r>
              <a:rPr lang="tr-TR" sz="2600" b="0" dirty="0">
                <a:solidFill>
                  <a:prstClr val="black"/>
                </a:solidFill>
                <a:latin typeface="Calibri" pitchFamily="34" charset="0"/>
              </a:rPr>
              <a:t> istemişlerdir.</a:t>
            </a:r>
          </a:p>
          <a:p>
            <a:pPr marL="228600" indent="-228600" algn="just">
              <a:lnSpc>
                <a:spcPct val="90000"/>
              </a:lnSpc>
              <a:spcBef>
                <a:spcPts val="1000"/>
              </a:spcBef>
              <a:buFont typeface="Arial" charset="0"/>
              <a:buChar char="•"/>
            </a:pPr>
            <a:r>
              <a:rPr lang="tr-TR" sz="2600" dirty="0" smtClean="0">
                <a:solidFill>
                  <a:srgbClr val="D82331"/>
                </a:solidFill>
                <a:latin typeface="Calibri" pitchFamily="34" charset="0"/>
              </a:rPr>
              <a:t>«</a:t>
            </a:r>
            <a:r>
              <a:rPr lang="tr-TR" sz="2600" dirty="0">
                <a:solidFill>
                  <a:srgbClr val="D82331"/>
                </a:solidFill>
                <a:latin typeface="Calibri" pitchFamily="34" charset="0"/>
              </a:rPr>
              <a:t>Resmi </a:t>
            </a:r>
            <a:r>
              <a:rPr lang="tr-TR" sz="2600" dirty="0" err="1">
                <a:solidFill>
                  <a:srgbClr val="D82331"/>
                </a:solidFill>
                <a:latin typeface="Calibri" pitchFamily="34" charset="0"/>
              </a:rPr>
              <a:t>Bildiri»de</a:t>
            </a:r>
            <a:r>
              <a:rPr lang="tr-TR" sz="2600" dirty="0">
                <a:solidFill>
                  <a:srgbClr val="5B9BD5"/>
                </a:solidFill>
                <a:latin typeface="Calibri" pitchFamily="34" charset="0"/>
              </a:rPr>
              <a:t> </a:t>
            </a:r>
            <a:r>
              <a:rPr lang="tr-TR" sz="2600" dirty="0">
                <a:solidFill>
                  <a:schemeClr val="accent1"/>
                </a:solidFill>
                <a:latin typeface="Calibri" pitchFamily="34" charset="0"/>
              </a:rPr>
              <a:t>işgalin geçici olduğu, kesinlikle Saltanat ve Hilafet makamına yönelik olmadığı tam tersi ulusal örgüt takma adı altında örgütlenen çete hareketine karşı Saltanat ve Hilafet makamlarını güvence altına almak maksadını taşıdığı belirtilir.</a:t>
            </a:r>
          </a:p>
          <a:p>
            <a:pPr marL="228600" indent="-228600" algn="just">
              <a:lnSpc>
                <a:spcPct val="90000"/>
              </a:lnSpc>
              <a:spcBef>
                <a:spcPts val="1000"/>
              </a:spcBef>
              <a:buFont typeface="Arial" charset="0"/>
              <a:buChar char="•"/>
            </a:pPr>
            <a:r>
              <a:rPr lang="tr-TR" sz="2600" dirty="0" smtClean="0">
                <a:solidFill>
                  <a:schemeClr val="accent1"/>
                </a:solidFill>
                <a:latin typeface="Calibri" pitchFamily="34" charset="0"/>
              </a:rPr>
              <a:t>İstanbul’u </a:t>
            </a:r>
            <a:r>
              <a:rPr lang="tr-TR" sz="2600" dirty="0">
                <a:solidFill>
                  <a:schemeClr val="accent1"/>
                </a:solidFill>
                <a:latin typeface="Calibri" pitchFamily="34" charset="0"/>
              </a:rPr>
              <a:t>Türklerden almanın söz konusu olmadığı ancak «taşrada genel bir asayişsizlik çıkması halinde bu kararın değişeceği» ifade edilmekteydi. </a:t>
            </a:r>
          </a:p>
          <a:p>
            <a:pPr marL="228600" indent="-228600" algn="just">
              <a:lnSpc>
                <a:spcPct val="90000"/>
              </a:lnSpc>
              <a:spcBef>
                <a:spcPts val="1000"/>
              </a:spcBef>
              <a:buFont typeface="Arial" charset="0"/>
              <a:buChar char="•"/>
            </a:pPr>
            <a:endParaRPr lang="tr-TR" sz="2600" b="0" dirty="0">
              <a:solidFill>
                <a:prstClr val="black"/>
              </a:solidFill>
              <a:latin typeface="Calibri" pitchFamily="34" charset="0"/>
            </a:endParaRPr>
          </a:p>
        </p:txBody>
      </p:sp>
    </p:spTree>
    <p:extLst>
      <p:ext uri="{BB962C8B-B14F-4D97-AF65-F5344CB8AC3E}">
        <p14:creationId xmlns:p14="http://schemas.microsoft.com/office/powerpoint/2010/main" val="2098944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Resim 1"/>
          <p:cNvPicPr>
            <a:picLocks noChangeAspect="1"/>
          </p:cNvPicPr>
          <p:nvPr/>
        </p:nvPicPr>
        <p:blipFill>
          <a:blip r:embed="rId2"/>
          <a:srcRect/>
          <a:stretch>
            <a:fillRect/>
          </a:stretch>
        </p:blipFill>
        <p:spPr bwMode="auto">
          <a:xfrm>
            <a:off x="227013" y="0"/>
            <a:ext cx="5308600" cy="3273425"/>
          </a:xfrm>
          <a:prstGeom prst="rect">
            <a:avLst/>
          </a:prstGeom>
          <a:noFill/>
          <a:ln w="9525">
            <a:noFill/>
            <a:miter lim="800000"/>
            <a:headEnd/>
            <a:tailEnd/>
          </a:ln>
        </p:spPr>
      </p:pic>
      <p:pic>
        <p:nvPicPr>
          <p:cNvPr id="40962" name="Resim 8"/>
          <p:cNvPicPr>
            <a:picLocks noChangeAspect="1"/>
          </p:cNvPicPr>
          <p:nvPr/>
        </p:nvPicPr>
        <p:blipFill>
          <a:blip r:embed="rId3"/>
          <a:srcRect/>
          <a:stretch>
            <a:fillRect/>
          </a:stretch>
        </p:blipFill>
        <p:spPr bwMode="auto">
          <a:xfrm>
            <a:off x="227013" y="3429000"/>
            <a:ext cx="5308600" cy="2886075"/>
          </a:xfrm>
          <a:prstGeom prst="rect">
            <a:avLst/>
          </a:prstGeom>
          <a:noFill/>
          <a:ln w="9525">
            <a:noFill/>
            <a:miter lim="800000"/>
            <a:headEnd/>
            <a:tailEnd/>
          </a:ln>
        </p:spPr>
      </p:pic>
      <p:pic>
        <p:nvPicPr>
          <p:cNvPr id="40963" name="Resim 10"/>
          <p:cNvPicPr>
            <a:picLocks noChangeAspect="1"/>
          </p:cNvPicPr>
          <p:nvPr/>
        </p:nvPicPr>
        <p:blipFill>
          <a:blip r:embed="rId4"/>
          <a:srcRect/>
          <a:stretch>
            <a:fillRect/>
          </a:stretch>
        </p:blipFill>
        <p:spPr bwMode="auto">
          <a:xfrm>
            <a:off x="5749925" y="3429000"/>
            <a:ext cx="6051550" cy="2819400"/>
          </a:xfrm>
          <a:prstGeom prst="rect">
            <a:avLst/>
          </a:prstGeom>
          <a:noFill/>
          <a:ln w="9525">
            <a:noFill/>
            <a:miter lim="800000"/>
            <a:headEnd/>
            <a:tailEnd/>
          </a:ln>
        </p:spPr>
      </p:pic>
      <p:pic>
        <p:nvPicPr>
          <p:cNvPr id="40964" name="Picture 6" descr="istanbulun-işgali-2-600x360"/>
          <p:cNvPicPr>
            <a:picLocks noChangeAspect="1" noChangeArrowheads="1"/>
          </p:cNvPicPr>
          <p:nvPr/>
        </p:nvPicPr>
        <p:blipFill>
          <a:blip r:embed="rId5"/>
          <a:srcRect/>
          <a:stretch>
            <a:fillRect/>
          </a:stretch>
        </p:blipFill>
        <p:spPr bwMode="auto">
          <a:xfrm>
            <a:off x="5735638" y="0"/>
            <a:ext cx="6078537"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type="body" idx="4294967295"/>
          </p:nvPr>
        </p:nvSpPr>
        <p:spPr>
          <a:xfrm>
            <a:off x="838200" y="474663"/>
            <a:ext cx="10515600" cy="5702300"/>
          </a:xfrm>
        </p:spPr>
        <p:txBody>
          <a:bodyPr/>
          <a:lstStyle/>
          <a:p>
            <a:endParaRPr lang="tr-TR" smtClean="0"/>
          </a:p>
        </p:txBody>
      </p:sp>
      <p:pic>
        <p:nvPicPr>
          <p:cNvPr id="41986" name="Picture 4" descr="İşgal sırasında Beyazıtta bir fransız tankı"/>
          <p:cNvPicPr>
            <a:picLocks noChangeAspect="1" noChangeArrowheads="1"/>
          </p:cNvPicPr>
          <p:nvPr/>
        </p:nvPicPr>
        <p:blipFill>
          <a:blip r:embed="rId2"/>
          <a:srcRect/>
          <a:stretch>
            <a:fillRect/>
          </a:stretch>
        </p:blipFill>
        <p:spPr bwMode="auto">
          <a:xfrm>
            <a:off x="5603875" y="458788"/>
            <a:ext cx="5762625" cy="4464050"/>
          </a:xfrm>
          <a:prstGeom prst="rect">
            <a:avLst/>
          </a:prstGeom>
          <a:noFill/>
          <a:ln w="9525">
            <a:noFill/>
            <a:miter lim="800000"/>
            <a:headEnd/>
            <a:tailEnd/>
          </a:ln>
        </p:spPr>
      </p:pic>
      <p:pic>
        <p:nvPicPr>
          <p:cNvPr id="41987" name="Picture 5" descr="Dead_of_a_Turkish_soldier_Sehzadebasi_raid"/>
          <p:cNvPicPr>
            <a:picLocks noChangeAspect="1" noChangeArrowheads="1"/>
          </p:cNvPicPr>
          <p:nvPr/>
        </p:nvPicPr>
        <p:blipFill>
          <a:blip r:embed="rId3"/>
          <a:srcRect/>
          <a:stretch>
            <a:fillRect/>
          </a:stretch>
        </p:blipFill>
        <p:spPr bwMode="auto">
          <a:xfrm>
            <a:off x="839788" y="942535"/>
            <a:ext cx="4762500" cy="3918390"/>
          </a:xfrm>
          <a:prstGeom prst="rect">
            <a:avLst/>
          </a:prstGeom>
          <a:noFill/>
          <a:ln w="9525">
            <a:noFill/>
            <a:miter lim="800000"/>
            <a:headEnd/>
            <a:tailEnd/>
          </a:ln>
        </p:spPr>
      </p:pic>
      <p:sp>
        <p:nvSpPr>
          <p:cNvPr id="41988" name="Text Box 6"/>
          <p:cNvSpPr txBox="1">
            <a:spLocks noChangeArrowheads="1"/>
          </p:cNvSpPr>
          <p:nvPr/>
        </p:nvSpPr>
        <p:spPr bwMode="auto">
          <a:xfrm>
            <a:off x="863600" y="4797425"/>
            <a:ext cx="4591050" cy="641350"/>
          </a:xfrm>
          <a:prstGeom prst="rect">
            <a:avLst/>
          </a:prstGeom>
          <a:noFill/>
          <a:ln w="9525">
            <a:noFill/>
            <a:miter lim="800000"/>
            <a:headEnd/>
            <a:tailEnd/>
          </a:ln>
        </p:spPr>
        <p:txBody>
          <a:bodyPr wrap="none">
            <a:spAutoFit/>
          </a:bodyPr>
          <a:lstStyle/>
          <a:p>
            <a:pPr algn="ctr"/>
            <a:r>
              <a:rPr lang="tr-TR">
                <a:solidFill>
                  <a:srgbClr val="D82331"/>
                </a:solidFill>
              </a:rPr>
              <a:t>Şehzadebaşında İngilizlerce Şehit Edilen</a:t>
            </a:r>
          </a:p>
          <a:p>
            <a:pPr algn="ctr"/>
            <a:r>
              <a:rPr lang="tr-TR">
                <a:solidFill>
                  <a:srgbClr val="D82331"/>
                </a:solidFill>
              </a:rPr>
              <a:t>Bir Türk Askeri</a:t>
            </a:r>
          </a:p>
        </p:txBody>
      </p:sp>
      <p:sp>
        <p:nvSpPr>
          <p:cNvPr id="41989" name="Text Box 7"/>
          <p:cNvSpPr txBox="1">
            <a:spLocks noChangeArrowheads="1"/>
          </p:cNvSpPr>
          <p:nvPr/>
        </p:nvSpPr>
        <p:spPr bwMode="auto">
          <a:xfrm>
            <a:off x="5602288" y="4895850"/>
            <a:ext cx="5711825" cy="366713"/>
          </a:xfrm>
          <a:prstGeom prst="rect">
            <a:avLst/>
          </a:prstGeom>
          <a:noFill/>
          <a:ln w="9525">
            <a:noFill/>
            <a:miter lim="800000"/>
            <a:headEnd/>
            <a:tailEnd/>
          </a:ln>
        </p:spPr>
        <p:txBody>
          <a:bodyPr wrap="none">
            <a:spAutoFit/>
          </a:bodyPr>
          <a:lstStyle/>
          <a:p>
            <a:r>
              <a:rPr lang="tr-TR">
                <a:solidFill>
                  <a:srgbClr val="D82331"/>
                </a:solidFill>
              </a:rPr>
              <a:t>İşgal güçlerine Mensup Beyazıt'ta bir Fransız Tankı</a:t>
            </a:r>
          </a:p>
        </p:txBody>
      </p:sp>
    </p:spTree>
    <p:extLst>
      <p:ext uri="{BB962C8B-B14F-4D97-AF65-F5344CB8AC3E}">
        <p14:creationId xmlns:p14="http://schemas.microsoft.com/office/powerpoint/2010/main" val="252438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2"/>
          <p:cNvSpPr txBox="1">
            <a:spLocks/>
          </p:cNvSpPr>
          <p:nvPr/>
        </p:nvSpPr>
        <p:spPr bwMode="auto">
          <a:xfrm>
            <a:off x="358775" y="153988"/>
            <a:ext cx="8621713" cy="5903912"/>
          </a:xfrm>
          <a:prstGeom prst="rect">
            <a:avLst/>
          </a:prstGeom>
          <a:noFill/>
          <a:ln w="9525">
            <a:noFill/>
            <a:miter lim="800000"/>
            <a:headEnd/>
            <a:tailEnd/>
          </a:ln>
        </p:spPr>
        <p:txBody>
          <a:bodyPr/>
          <a:lstStyle/>
          <a:p>
            <a:pPr marL="342900" indent="-342900">
              <a:lnSpc>
                <a:spcPct val="70000"/>
              </a:lnSpc>
              <a:spcBef>
                <a:spcPts val="1000"/>
              </a:spcBef>
              <a:buFont typeface="Arial" charset="0"/>
              <a:buChar char="•"/>
            </a:pPr>
            <a:r>
              <a:rPr lang="tr-TR" sz="2800" dirty="0">
                <a:solidFill>
                  <a:srgbClr val="D82331"/>
                </a:solidFill>
                <a:latin typeface="Calibri" pitchFamily="34" charset="0"/>
              </a:rPr>
              <a:t>İstanbul’un Resmen İşgaline Tepkiler:</a:t>
            </a:r>
          </a:p>
          <a:p>
            <a:pPr marL="342900" indent="-342900" algn="just">
              <a:lnSpc>
                <a:spcPct val="90000"/>
              </a:lnSpc>
              <a:spcBef>
                <a:spcPts val="1000"/>
              </a:spcBef>
              <a:buFont typeface="Arial" charset="0"/>
              <a:buChar char="•"/>
            </a:pPr>
            <a:r>
              <a:rPr lang="tr-TR" sz="2600" b="0" dirty="0">
                <a:latin typeface="Calibri" pitchFamily="34" charset="0"/>
              </a:rPr>
              <a:t>İstanbul’un işgal edildiği haberi telgraf memuru </a:t>
            </a:r>
            <a:r>
              <a:rPr lang="tr-TR" sz="2600" b="0" dirty="0">
                <a:solidFill>
                  <a:srgbClr val="FF0000"/>
                </a:solidFill>
                <a:latin typeface="Calibri" pitchFamily="34" charset="0"/>
              </a:rPr>
              <a:t>Manastırlı Hamdi Bey </a:t>
            </a:r>
            <a:r>
              <a:rPr lang="tr-TR" sz="2600" b="0" dirty="0">
                <a:latin typeface="Calibri" pitchFamily="34" charset="0"/>
              </a:rPr>
              <a:t>tarafından, kahramanca bir hareketle Ankara’daki Temsil Heyeti’ne ulaştırıldı.</a:t>
            </a:r>
          </a:p>
          <a:p>
            <a:pPr marL="342900" indent="-342900" algn="just">
              <a:lnSpc>
                <a:spcPct val="90000"/>
              </a:lnSpc>
              <a:spcBef>
                <a:spcPts val="1000"/>
              </a:spcBef>
              <a:buFont typeface="Arial" charset="0"/>
              <a:buChar char="•"/>
            </a:pPr>
            <a:r>
              <a:rPr lang="tr-TR" sz="2600" b="0" dirty="0">
                <a:solidFill>
                  <a:srgbClr val="D82331"/>
                </a:solidFill>
                <a:latin typeface="Calibri" pitchFamily="34" charset="0"/>
              </a:rPr>
              <a:t>Bu haber üzerine Temsil </a:t>
            </a:r>
            <a:r>
              <a:rPr lang="tr-TR" sz="2600" b="0" dirty="0" smtClean="0">
                <a:solidFill>
                  <a:srgbClr val="D82331"/>
                </a:solidFill>
                <a:latin typeface="Calibri" pitchFamily="34" charset="0"/>
              </a:rPr>
              <a:t>Heyeti adına Mustafa Kemal Paşa:</a:t>
            </a:r>
          </a:p>
          <a:p>
            <a:pPr marL="342900" indent="-342900" algn="just">
              <a:lnSpc>
                <a:spcPct val="90000"/>
              </a:lnSpc>
              <a:spcBef>
                <a:spcPts val="1000"/>
              </a:spcBef>
              <a:buFont typeface="Arial" charset="0"/>
              <a:buChar char="•"/>
            </a:pPr>
            <a:r>
              <a:rPr lang="tr-TR" sz="2600" dirty="0" smtClean="0">
                <a:solidFill>
                  <a:srgbClr val="FF0000"/>
                </a:solidFill>
                <a:latin typeface="Calibri" pitchFamily="34" charset="0"/>
              </a:rPr>
              <a:t>16 Mart tarihi itibariyle Osmanlı Devleti’nin sona erdiğini, devlet memurlarının artık İstanbul’dan değil Temsil Heyeti’nden emir alması gerektiğini söyledi.</a:t>
            </a:r>
          </a:p>
          <a:p>
            <a:pPr marL="342900" indent="-342900" algn="just">
              <a:lnSpc>
                <a:spcPct val="90000"/>
              </a:lnSpc>
              <a:spcBef>
                <a:spcPts val="1000"/>
              </a:spcBef>
              <a:buFont typeface="Arial" charset="0"/>
              <a:buChar char="•"/>
            </a:pPr>
            <a:r>
              <a:rPr lang="tr-TR" sz="2600" b="0" dirty="0" smtClean="0">
                <a:latin typeface="Calibri" pitchFamily="34" charset="0"/>
              </a:rPr>
              <a:t>Komutanlıklara </a:t>
            </a:r>
            <a:r>
              <a:rPr lang="tr-TR" sz="2600" b="0" dirty="0">
                <a:latin typeface="Calibri" pitchFamily="34" charset="0"/>
              </a:rPr>
              <a:t>ve Müdafaa-i Hukuk şubelerine çekilen telgrafta işgalin kınanması talimatı verildi. </a:t>
            </a:r>
            <a:r>
              <a:rPr lang="tr-TR" sz="2600" b="0" dirty="0">
                <a:solidFill>
                  <a:srgbClr val="FF0000"/>
                </a:solidFill>
                <a:latin typeface="Calibri" pitchFamily="34" charset="0"/>
              </a:rPr>
              <a:t>Mitingler suretiyle işgalin protesto edilmesi ve Hıristiyan azınlıklara karşı olumsuz tavır takınılmaması istendi. </a:t>
            </a:r>
          </a:p>
        </p:txBody>
      </p:sp>
      <p:pic>
        <p:nvPicPr>
          <p:cNvPr id="44034" name="Resim 7"/>
          <p:cNvPicPr>
            <a:picLocks noChangeAspect="1"/>
          </p:cNvPicPr>
          <p:nvPr/>
        </p:nvPicPr>
        <p:blipFill>
          <a:blip r:embed="rId2"/>
          <a:srcRect/>
          <a:stretch>
            <a:fillRect/>
          </a:stretch>
        </p:blipFill>
        <p:spPr bwMode="auto">
          <a:xfrm>
            <a:off x="9791700" y="0"/>
            <a:ext cx="2400300" cy="3444875"/>
          </a:xfrm>
          <a:prstGeom prst="rect">
            <a:avLst/>
          </a:prstGeom>
          <a:noFill/>
          <a:ln w="9525">
            <a:noFill/>
            <a:miter lim="800000"/>
            <a:headEnd/>
            <a:tailEnd/>
          </a:ln>
        </p:spPr>
      </p:pic>
      <p:sp>
        <p:nvSpPr>
          <p:cNvPr id="44035" name="Text Box 4"/>
          <p:cNvSpPr txBox="1">
            <a:spLocks noChangeArrowheads="1"/>
          </p:cNvSpPr>
          <p:nvPr/>
        </p:nvSpPr>
        <p:spPr bwMode="auto">
          <a:xfrm>
            <a:off x="9823450" y="3375025"/>
            <a:ext cx="2495550" cy="366713"/>
          </a:xfrm>
          <a:prstGeom prst="rect">
            <a:avLst/>
          </a:prstGeom>
          <a:noFill/>
          <a:ln w="9525">
            <a:noFill/>
            <a:miter lim="800000"/>
            <a:headEnd/>
            <a:tailEnd/>
          </a:ln>
        </p:spPr>
        <p:txBody>
          <a:bodyPr wrap="none">
            <a:spAutoFit/>
          </a:bodyPr>
          <a:lstStyle/>
          <a:p>
            <a:r>
              <a:rPr lang="tr-TR">
                <a:solidFill>
                  <a:srgbClr val="D82331"/>
                </a:solidFill>
              </a:rPr>
              <a:t>Manastırlı Hamdi Bey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457200" indent="-457200" algn="just">
              <a:lnSpc>
                <a:spcPct val="90000"/>
              </a:lnSpc>
              <a:spcBef>
                <a:spcPts val="1000"/>
              </a:spcBef>
              <a:buFont typeface="Arial" pitchFamily="34" charset="0"/>
              <a:buChar char="•"/>
            </a:pPr>
            <a:r>
              <a:rPr lang="tr-TR" sz="2600" b="0" dirty="0" smtClean="0">
                <a:latin typeface="Calibri" pitchFamily="34" charset="0"/>
              </a:rPr>
              <a:t>İslam </a:t>
            </a:r>
            <a:r>
              <a:rPr lang="tr-TR" sz="2600" b="0" dirty="0">
                <a:latin typeface="Calibri" pitchFamily="34" charset="0"/>
              </a:rPr>
              <a:t>alemine hitaben bir bildiri yayınlandı. (16 Mart 1920) </a:t>
            </a:r>
            <a:r>
              <a:rPr lang="tr-TR" sz="2600" b="0" dirty="0">
                <a:solidFill>
                  <a:srgbClr val="FF0000"/>
                </a:solidFill>
                <a:latin typeface="Calibri" pitchFamily="34" charset="0"/>
              </a:rPr>
              <a:t>İşgal «Haçlı </a:t>
            </a:r>
            <a:r>
              <a:rPr lang="tr-TR" sz="2600" b="0" dirty="0" err="1">
                <a:solidFill>
                  <a:srgbClr val="FF0000"/>
                </a:solidFill>
                <a:latin typeface="Calibri" pitchFamily="34" charset="0"/>
              </a:rPr>
              <a:t>Seferi»ne</a:t>
            </a:r>
            <a:r>
              <a:rPr lang="tr-TR" sz="2600" b="0" dirty="0">
                <a:solidFill>
                  <a:srgbClr val="FF0000"/>
                </a:solidFill>
                <a:latin typeface="Calibri" pitchFamily="34" charset="0"/>
              </a:rPr>
              <a:t> benzetilmektedir. </a:t>
            </a:r>
            <a:r>
              <a:rPr lang="tr-TR" sz="2600" b="0" dirty="0">
                <a:latin typeface="Calibri" pitchFamily="34" charset="0"/>
              </a:rPr>
              <a:t>İşgalin Osmanlı saltanatından çok Halifelik makamına yönelik olduğu vurgusu yapılarak, İngiliz ve Fransızlar sömürgelerde güç duruma düşürülmeye çalışıldı.</a:t>
            </a:r>
          </a:p>
          <a:p>
            <a:pPr marL="457200" indent="-457200" algn="just">
              <a:lnSpc>
                <a:spcPct val="90000"/>
              </a:lnSpc>
              <a:spcBef>
                <a:spcPts val="1000"/>
              </a:spcBef>
              <a:buFont typeface="Arial" pitchFamily="34" charset="0"/>
              <a:buChar char="•"/>
            </a:pPr>
            <a:r>
              <a:rPr lang="tr-TR" sz="2600" b="0" dirty="0" smtClean="0">
                <a:latin typeface="Calibri" pitchFamily="34" charset="0"/>
              </a:rPr>
              <a:t>İtilaf </a:t>
            </a:r>
            <a:r>
              <a:rPr lang="tr-TR" sz="2600" b="0" dirty="0">
                <a:latin typeface="Calibri" pitchFamily="34" charset="0"/>
              </a:rPr>
              <a:t>Devletlerinin İstanbul’dan ve Çukurova’dan Ankara’ya doğru ilerleme tehlikesine engel olmak için Geyve Boğazı ve Ulukışla tren istasyonları kontrol altına alındı.</a:t>
            </a:r>
          </a:p>
          <a:p>
            <a:pPr algn="just">
              <a:lnSpc>
                <a:spcPct val="90000"/>
              </a:lnSpc>
              <a:spcBef>
                <a:spcPts val="1000"/>
              </a:spcBef>
              <a:buFont typeface="Arial" charset="0"/>
              <a:buNone/>
            </a:pPr>
            <a:endParaRPr lang="tr-TR" sz="2600" b="0" dirty="0">
              <a:latin typeface="Calibri" pitchFamily="34" charset="0"/>
            </a:endParaRPr>
          </a:p>
          <a:p>
            <a:pPr marL="457200" indent="-457200" algn="just">
              <a:lnSpc>
                <a:spcPct val="90000"/>
              </a:lnSpc>
              <a:spcBef>
                <a:spcPts val="1000"/>
              </a:spcBef>
              <a:buFont typeface="Arial" pitchFamily="34" charset="0"/>
              <a:buChar char="•"/>
            </a:pPr>
            <a:r>
              <a:rPr lang="tr-TR" sz="2600" b="0" dirty="0" smtClean="0">
                <a:latin typeface="Calibri" pitchFamily="34" charset="0"/>
              </a:rPr>
              <a:t>İstanbul’da </a:t>
            </a:r>
            <a:r>
              <a:rPr lang="tr-TR" sz="2600" b="0" dirty="0">
                <a:latin typeface="Calibri" pitchFamily="34" charset="0"/>
              </a:rPr>
              <a:t>yapılan tutuklamalara misilleme olarak İtilaf Devletlerinin Anadolu’daki subayları gözetim altına alındı.</a:t>
            </a:r>
          </a:p>
          <a:p>
            <a:pPr algn="just">
              <a:lnSpc>
                <a:spcPct val="90000"/>
              </a:lnSpc>
              <a:spcBef>
                <a:spcPts val="1000"/>
              </a:spcBef>
              <a:buFont typeface="Arial" charset="0"/>
              <a:buNone/>
            </a:pPr>
            <a:endParaRPr lang="tr-TR" sz="2600" b="0" dirty="0">
              <a:latin typeface="Calibri" pitchFamily="34" charset="0"/>
            </a:endParaRPr>
          </a:p>
          <a:p>
            <a:pPr marL="457200" indent="-457200" algn="just">
              <a:lnSpc>
                <a:spcPct val="90000"/>
              </a:lnSpc>
              <a:spcBef>
                <a:spcPts val="1000"/>
              </a:spcBef>
              <a:buFont typeface="Arial" pitchFamily="34" charset="0"/>
              <a:buChar char="•"/>
            </a:pPr>
            <a:r>
              <a:rPr lang="tr-TR" sz="2600" b="0" dirty="0" smtClean="0">
                <a:latin typeface="Calibri" pitchFamily="34" charset="0"/>
              </a:rPr>
              <a:t>Vilayetlere </a:t>
            </a:r>
            <a:r>
              <a:rPr lang="tr-TR" sz="2600" b="0" dirty="0">
                <a:latin typeface="Calibri" pitchFamily="34" charset="0"/>
              </a:rPr>
              <a:t>verilen bir talimatla Ziraat Bankası, Osmanlı Bankası, Düyun-u Umumiye ve Reji İdaresi’nin gelirlerinin İstanbul’a gönderilmemesi emredildi.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p:cNvSpPr>
          <p:nvPr>
            <p:ph type="body" idx="4294967295"/>
          </p:nvPr>
        </p:nvSpPr>
        <p:spPr/>
        <p:txBody>
          <a:bodyPr/>
          <a:lstStyle/>
          <a:p>
            <a:endParaRPr lang="tr-TR" smtClean="0"/>
          </a:p>
        </p:txBody>
      </p:sp>
      <p:pic>
        <p:nvPicPr>
          <p:cNvPr id="39938" name="Picture 4" descr="malta"/>
          <p:cNvPicPr>
            <a:picLocks noChangeAspect="1" noChangeArrowheads="1"/>
          </p:cNvPicPr>
          <p:nvPr/>
        </p:nvPicPr>
        <p:blipFill>
          <a:blip r:embed="rId2"/>
          <a:srcRect/>
          <a:stretch>
            <a:fillRect/>
          </a:stretch>
        </p:blipFill>
        <p:spPr bwMode="auto">
          <a:xfrm>
            <a:off x="580767" y="1284288"/>
            <a:ext cx="10997514" cy="5403292"/>
          </a:xfrm>
          <a:prstGeom prst="rect">
            <a:avLst/>
          </a:prstGeom>
          <a:noFill/>
          <a:ln w="9525">
            <a:noFill/>
            <a:miter lim="800000"/>
            <a:headEnd/>
            <a:tailEnd/>
          </a:ln>
        </p:spPr>
      </p:pic>
      <p:sp>
        <p:nvSpPr>
          <p:cNvPr id="39939" name="Rectangle 5"/>
          <p:cNvSpPr>
            <a:spLocks noChangeArrowheads="1"/>
          </p:cNvSpPr>
          <p:nvPr/>
        </p:nvSpPr>
        <p:spPr bwMode="auto">
          <a:xfrm>
            <a:off x="268288" y="206375"/>
            <a:ext cx="9855200" cy="1077913"/>
          </a:xfrm>
          <a:prstGeom prst="rect">
            <a:avLst/>
          </a:prstGeom>
          <a:noFill/>
          <a:ln w="9525">
            <a:noFill/>
            <a:miter lim="800000"/>
            <a:headEnd/>
            <a:tailEnd/>
          </a:ln>
        </p:spPr>
        <p:txBody>
          <a:bodyPr>
            <a:spAutoFit/>
          </a:bodyPr>
          <a:lstStyle/>
          <a:p>
            <a:pPr>
              <a:lnSpc>
                <a:spcPct val="90000"/>
              </a:lnSpc>
              <a:spcBef>
                <a:spcPts val="1000"/>
              </a:spcBef>
              <a:buFont typeface="Arial" charset="0"/>
              <a:buChar char="•"/>
            </a:pPr>
            <a:r>
              <a:rPr lang="tr-TR" b="0" dirty="0"/>
              <a:t> </a:t>
            </a:r>
            <a:r>
              <a:rPr lang="tr-TR" sz="2400" dirty="0">
                <a:latin typeface="Calibri" pitchFamily="34" charset="0"/>
              </a:rPr>
              <a:t>İşgal sırasında, Meclis-i </a:t>
            </a:r>
            <a:r>
              <a:rPr lang="tr-TR" sz="2400" dirty="0" err="1">
                <a:latin typeface="Calibri" pitchFamily="34" charset="0"/>
              </a:rPr>
              <a:t>Mebusan</a:t>
            </a:r>
            <a:r>
              <a:rPr lang="tr-TR" sz="2400" dirty="0">
                <a:latin typeface="Calibri" pitchFamily="34" charset="0"/>
              </a:rPr>
              <a:t> basılmış </a:t>
            </a:r>
            <a:r>
              <a:rPr lang="tr-TR" sz="2400" dirty="0">
                <a:solidFill>
                  <a:schemeClr val="hlink"/>
                </a:solidFill>
                <a:latin typeface="Calibri" pitchFamily="34" charset="0"/>
              </a:rPr>
              <a:t>Rauf Orbay, Mersinli Cemal Paşa, Cevat Paşa, Kara Vasıf</a:t>
            </a:r>
            <a:r>
              <a:rPr lang="tr-TR" sz="2400" dirty="0">
                <a:latin typeface="Calibri" pitchFamily="34" charset="0"/>
              </a:rPr>
              <a:t> gibi önemli isimler ve çok sayıda Milliyetçi aydın ve mebus tutuklanarak Malta’ya gönderilmiştir.</a:t>
            </a:r>
          </a:p>
        </p:txBody>
      </p:sp>
    </p:spTree>
    <p:extLst>
      <p:ext uri="{BB962C8B-B14F-4D97-AF65-F5344CB8AC3E}">
        <p14:creationId xmlns:p14="http://schemas.microsoft.com/office/powerpoint/2010/main" val="2396221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99096" y="772575"/>
            <a:ext cx="10795379" cy="2585323"/>
          </a:xfrm>
          <a:prstGeom prst="rect">
            <a:avLst/>
          </a:prstGeom>
          <a:noFill/>
        </p:spPr>
        <p:txBody>
          <a:bodyPr wrap="square" rtlCol="0">
            <a:spAutoFit/>
          </a:bodyPr>
          <a:lstStyle/>
          <a:p>
            <a:r>
              <a:rPr lang="tr-TR" dirty="0" smtClean="0">
                <a:solidFill>
                  <a:srgbClr val="FF0000"/>
                </a:solidFill>
              </a:rPr>
              <a:t>MEBUSLARIN TUTUKLANMASI ÜZERİNE 18 MARTTA OMM GÖRÜŞMELERİ SÜRESİZ OLARAK ERTELEME KARARI ALMIŞTIR.</a:t>
            </a:r>
          </a:p>
          <a:p>
            <a:endParaRPr lang="tr-TR" dirty="0">
              <a:solidFill>
                <a:srgbClr val="FF0000"/>
              </a:solidFill>
            </a:endParaRPr>
          </a:p>
          <a:p>
            <a:endParaRPr lang="tr-TR" dirty="0" smtClean="0">
              <a:solidFill>
                <a:srgbClr val="FF0000"/>
              </a:solidFill>
            </a:endParaRPr>
          </a:p>
          <a:p>
            <a:r>
              <a:rPr lang="tr-TR" dirty="0" smtClean="0">
                <a:solidFill>
                  <a:srgbClr val="FF0000"/>
                </a:solidFill>
              </a:rPr>
              <a:t>ERTESİ GÜNÜ 19 MART 1920’DE MUSTAFA KEMAL PAŞA BÜTÜN TÜRKİYE’YE BİR DUYURU YAPARAK ANKARA’DA OLAĞANÜSTÜ YETKİLERE SAHİP BİR MECLİSİN AÇILACAĞINI BİLDİRMİŞTİR.</a:t>
            </a:r>
            <a:endParaRPr lang="tr-TR" dirty="0">
              <a:solidFill>
                <a:srgbClr val="FF0000"/>
              </a:solidFill>
            </a:endParaRPr>
          </a:p>
          <a:p>
            <a:endParaRPr lang="tr-TR" dirty="0" smtClean="0"/>
          </a:p>
          <a:p>
            <a:endParaRPr lang="tr-TR" dirty="0"/>
          </a:p>
        </p:txBody>
      </p:sp>
      <p:sp>
        <p:nvSpPr>
          <p:cNvPr id="4" name="Rectangle 5"/>
          <p:cNvSpPr>
            <a:spLocks noChangeArrowheads="1"/>
          </p:cNvSpPr>
          <p:nvPr/>
        </p:nvSpPr>
        <p:spPr bwMode="auto">
          <a:xfrm>
            <a:off x="799096" y="3202057"/>
            <a:ext cx="9855200" cy="2343206"/>
          </a:xfrm>
          <a:prstGeom prst="rect">
            <a:avLst/>
          </a:prstGeom>
          <a:noFill/>
          <a:ln w="9525">
            <a:noFill/>
            <a:miter lim="800000"/>
            <a:headEnd/>
            <a:tailEnd/>
          </a:ln>
        </p:spPr>
        <p:txBody>
          <a:bodyPr>
            <a:spAutoFit/>
          </a:bodyPr>
          <a:lstStyle/>
          <a:p>
            <a:pPr>
              <a:lnSpc>
                <a:spcPct val="90000"/>
              </a:lnSpc>
              <a:spcBef>
                <a:spcPts val="1000"/>
              </a:spcBef>
              <a:buFont typeface="Arial" charset="0"/>
              <a:buChar char="•"/>
            </a:pPr>
            <a:r>
              <a:rPr lang="tr-TR" sz="2400" b="0" dirty="0">
                <a:latin typeface="+mn-lt"/>
              </a:rPr>
              <a:t> </a:t>
            </a:r>
            <a:r>
              <a:rPr lang="tr-TR" sz="2400" dirty="0">
                <a:latin typeface="+mn-lt"/>
              </a:rPr>
              <a:t>İ</a:t>
            </a:r>
            <a:r>
              <a:rPr lang="tr-TR" sz="2400" dirty="0" smtClean="0">
                <a:latin typeface="+mn-lt"/>
              </a:rPr>
              <a:t>stanbul’un İşgali Millî Mücadele’de İki önemli sonuç ortaya çıkarmıştır:</a:t>
            </a:r>
          </a:p>
          <a:p>
            <a:pPr>
              <a:lnSpc>
                <a:spcPct val="90000"/>
              </a:lnSpc>
              <a:spcBef>
                <a:spcPts val="1000"/>
              </a:spcBef>
              <a:buFont typeface="Arial" charset="0"/>
              <a:buChar char="•"/>
            </a:pPr>
            <a:r>
              <a:rPr lang="tr-TR" sz="2400" dirty="0" smtClean="0">
                <a:latin typeface="+mn-lt"/>
              </a:rPr>
              <a:t>1. Mustafa Kemal Paşa’ya Anadolu’da bir Millî Meclis fırsatı vermesi. (Keza Mustafa Kemal Paşa baştan beri meclisin İstanbul’da toplanmasına karşıydı).</a:t>
            </a:r>
          </a:p>
          <a:p>
            <a:pPr>
              <a:lnSpc>
                <a:spcPct val="90000"/>
              </a:lnSpc>
              <a:spcBef>
                <a:spcPts val="1000"/>
              </a:spcBef>
              <a:buFont typeface="Arial" charset="0"/>
              <a:buChar char="•"/>
            </a:pPr>
            <a:r>
              <a:rPr lang="tr-TR" sz="2400" dirty="0" smtClean="0">
                <a:latin typeface="+mn-lt"/>
              </a:rPr>
              <a:t>2.İşgalden sonra pek çok kişi Anadolu’ya geçerek Milli Mücadeleye katılmıştır. Bunlar arasında Fevzi Paşa, Adnan (Adıvar) Bey, Cemalettin Bey, Halide Hanım, Yunus Nadi, Mehmet Akif gibi önemli isimler vardı.</a:t>
            </a:r>
            <a:endParaRPr lang="tr-TR" sz="2400" dirty="0">
              <a:latin typeface="+mn-lt"/>
            </a:endParaRPr>
          </a:p>
        </p:txBody>
      </p:sp>
    </p:spTree>
    <p:extLst>
      <p:ext uri="{BB962C8B-B14F-4D97-AF65-F5344CB8AC3E}">
        <p14:creationId xmlns:p14="http://schemas.microsoft.com/office/powerpoint/2010/main" val="938902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p:cNvSpPr>
          <p:nvPr>
            <p:ph type="body" idx="4294967295"/>
          </p:nvPr>
        </p:nvSpPr>
        <p:spPr>
          <a:xfrm>
            <a:off x="838200" y="261938"/>
            <a:ext cx="10515600" cy="6342062"/>
          </a:xfrm>
        </p:spPr>
        <p:txBody>
          <a:bodyPr/>
          <a:lstStyle/>
          <a:p>
            <a:pPr algn="just" eaLnBrk="1" hangingPunct="1">
              <a:lnSpc>
                <a:spcPct val="70000"/>
              </a:lnSpc>
            </a:pPr>
            <a:r>
              <a:rPr lang="tr-TR" sz="2400" b="1" dirty="0" smtClean="0">
                <a:solidFill>
                  <a:srgbClr val="D82331"/>
                </a:solidFill>
              </a:rPr>
              <a:t>İşgal karşısında padişah ve hükümet,</a:t>
            </a:r>
            <a:r>
              <a:rPr lang="tr-TR" sz="2400" dirty="0" smtClean="0"/>
              <a:t> işgale tepkisiz kalmaktaydı. Ayrıca İngiliz haber alma subaylarının raporlarına göre,  “milliyetçilerin” tutuklanması padişahı rahatlatmıştı.</a:t>
            </a:r>
          </a:p>
          <a:p>
            <a:pPr algn="just" eaLnBrk="1" hangingPunct="1">
              <a:lnSpc>
                <a:spcPct val="70000"/>
              </a:lnSpc>
            </a:pPr>
            <a:r>
              <a:rPr lang="tr-TR" sz="2400" b="1" dirty="0" smtClean="0">
                <a:solidFill>
                  <a:schemeClr val="hlink"/>
                </a:solidFill>
              </a:rPr>
              <a:t>Hükümet</a:t>
            </a:r>
            <a:r>
              <a:rPr lang="tr-TR" sz="2400" dirty="0" smtClean="0"/>
              <a:t>, işgale tepki göstermekle birlikte eli kolu bağlı bir durumdaydı. Salih Paşa hükümeti 16 Mart’ta İtilaf Devletlerinin ortak notalarına verdiği cevapta: </a:t>
            </a:r>
            <a:r>
              <a:rPr lang="tr-TR" sz="2400" dirty="0" smtClean="0">
                <a:solidFill>
                  <a:schemeClr val="hlink"/>
                </a:solidFill>
              </a:rPr>
              <a:t>“çok sayıda müttefik askerinin bulunduğu İstanbul’da herhangi bir karışıklık olmadığını, Anadolu’daki milli hareketin başlama nedeninin de Yunan işgali olduğunu ve Büyük Ermenistan, Pontus devleti gibi projelerin bu hareketi güçlendirdiğini”</a:t>
            </a:r>
            <a:r>
              <a:rPr lang="tr-TR" sz="2400" dirty="0" smtClean="0"/>
              <a:t> belirtmişti.</a:t>
            </a:r>
          </a:p>
          <a:p>
            <a:pPr algn="just" eaLnBrk="1" hangingPunct="1">
              <a:lnSpc>
                <a:spcPct val="70000"/>
              </a:lnSpc>
            </a:pPr>
            <a:r>
              <a:rPr lang="tr-TR" sz="2400" dirty="0" smtClean="0"/>
              <a:t>Verilen bu tepkiye rağmen, </a:t>
            </a:r>
            <a:r>
              <a:rPr lang="tr-TR" sz="2400" b="1" dirty="0" smtClean="0">
                <a:solidFill>
                  <a:srgbClr val="D82331"/>
                </a:solidFill>
              </a:rPr>
              <a:t>Hükümet ve Osmanlı Genelkurmayı</a:t>
            </a:r>
            <a:r>
              <a:rPr lang="tr-TR" sz="2400" b="1" dirty="0" smtClean="0">
                <a:solidFill>
                  <a:schemeClr val="hlink"/>
                </a:solidFill>
              </a:rPr>
              <a:t> </a:t>
            </a:r>
            <a:r>
              <a:rPr lang="tr-TR" sz="2400" dirty="0" smtClean="0">
                <a:solidFill>
                  <a:srgbClr val="D82331"/>
                </a:solidFill>
              </a:rPr>
              <a:t>kamuoyuna karşı</a:t>
            </a:r>
            <a:r>
              <a:rPr lang="tr-TR" sz="2400" dirty="0" smtClean="0"/>
              <a:t> işgali</a:t>
            </a:r>
            <a:r>
              <a:rPr lang="tr-TR" sz="2400" dirty="0" smtClean="0">
                <a:solidFill>
                  <a:schemeClr val="hlink"/>
                </a:solidFill>
              </a:rPr>
              <a:t>: “mütareke hükümleri çerçevesinde yapılan bir hareket”</a:t>
            </a:r>
            <a:r>
              <a:rPr lang="tr-TR" sz="2400" dirty="0" smtClean="0"/>
              <a:t> olarak değerlendirmekteydi. </a:t>
            </a:r>
            <a:endParaRPr lang="tr-TR" sz="2400" dirty="0" smtClean="0"/>
          </a:p>
          <a:p>
            <a:pPr algn="just" eaLnBrk="1" hangingPunct="1">
              <a:lnSpc>
                <a:spcPct val="70000"/>
              </a:lnSpc>
            </a:pPr>
            <a:r>
              <a:rPr lang="tr-TR" sz="2400" b="1" dirty="0" smtClean="0">
                <a:solidFill>
                  <a:srgbClr val="D82331"/>
                </a:solidFill>
              </a:rPr>
              <a:t>Genelkurmay</a:t>
            </a:r>
            <a:r>
              <a:rPr lang="tr-TR" sz="2400" b="1" dirty="0" smtClean="0"/>
              <a:t> </a:t>
            </a:r>
            <a:r>
              <a:rPr lang="tr-TR" sz="2400" dirty="0" smtClean="0"/>
              <a:t>ayrıca İngilizlerin baskısı sonucunda, Temsilciler Kurulu ve Mustafa Kemal’i saf dışı bırakmak amacıyla Anadolu’daki askeri birliklere kıdemli komutan olarak Tümgeneral </a:t>
            </a:r>
            <a:r>
              <a:rPr lang="tr-TR" sz="2400" dirty="0" err="1" smtClean="0"/>
              <a:t>Yüsuf</a:t>
            </a:r>
            <a:r>
              <a:rPr lang="tr-TR" sz="2400" dirty="0" smtClean="0"/>
              <a:t> İzzet (Met)’i atamış, Fahrettin Paşa onun emrine girmişti. Anadolu’daki komutanlar arasında çıkabilecek ayrılığa meydan vermemek için, Temsil Heyeti gerekli girişimlerde bulunarak Ali Fuat </a:t>
            </a:r>
            <a:r>
              <a:rPr lang="tr-TR" sz="2400" dirty="0" err="1" smtClean="0"/>
              <a:t>Pşa’nın</a:t>
            </a:r>
            <a:r>
              <a:rPr lang="tr-TR" sz="2400" dirty="0" smtClean="0"/>
              <a:t> da katkısıyla, </a:t>
            </a:r>
            <a:r>
              <a:rPr lang="tr-TR" sz="2400" dirty="0" err="1" smtClean="0"/>
              <a:t>Yüsuf</a:t>
            </a:r>
            <a:r>
              <a:rPr lang="tr-TR" sz="2400" dirty="0" smtClean="0"/>
              <a:t> İzzet Paşa ve Fahrettin Paşa Kuvayı </a:t>
            </a:r>
            <a:r>
              <a:rPr lang="tr-TR" sz="2400" dirty="0" err="1" smtClean="0"/>
              <a:t>Milliye’ye</a:t>
            </a:r>
            <a:r>
              <a:rPr lang="tr-TR" sz="2400" dirty="0" smtClean="0"/>
              <a:t> kazandırmıştır.</a:t>
            </a:r>
            <a:endParaRPr lang="tr-TR" sz="24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p:cNvSpPr>
          <p:nvPr>
            <p:ph type="body" idx="4294967295"/>
          </p:nvPr>
        </p:nvSpPr>
        <p:spPr>
          <a:xfrm>
            <a:off x="852488" y="374650"/>
            <a:ext cx="10501312" cy="5802313"/>
          </a:xfrm>
        </p:spPr>
        <p:txBody>
          <a:bodyPr/>
          <a:lstStyle/>
          <a:p>
            <a:r>
              <a:rPr lang="tr-TR" b="1" dirty="0" smtClean="0"/>
              <a:t>İstanbul’a hakim olan işgal güçleri Sadrazam Salih Paşa’ya baskı yaparak </a:t>
            </a:r>
            <a:r>
              <a:rPr lang="tr-TR" b="1" dirty="0" err="1" smtClean="0"/>
              <a:t>Kuva-yı</a:t>
            </a:r>
            <a:r>
              <a:rPr lang="tr-TR" b="1" dirty="0" smtClean="0"/>
              <a:t> </a:t>
            </a:r>
            <a:r>
              <a:rPr lang="tr-TR" b="1" dirty="0" err="1" smtClean="0"/>
              <a:t>Milliye’nin</a:t>
            </a:r>
            <a:r>
              <a:rPr lang="tr-TR" b="1" dirty="0" smtClean="0"/>
              <a:t> bir </a:t>
            </a:r>
            <a:r>
              <a:rPr lang="tr-TR" b="1" dirty="0" smtClean="0">
                <a:solidFill>
                  <a:srgbClr val="FF0000"/>
                </a:solidFill>
              </a:rPr>
              <a:t>«isyan» </a:t>
            </a:r>
            <a:r>
              <a:rPr lang="tr-TR" b="1" dirty="0" smtClean="0"/>
              <a:t>hareketi sayıldığına dair beyanname yayımlamasını istediler.</a:t>
            </a:r>
          </a:p>
          <a:p>
            <a:r>
              <a:rPr lang="tr-TR" b="1" dirty="0" smtClean="0"/>
              <a:t>Salih Paşa, </a:t>
            </a:r>
            <a:r>
              <a:rPr lang="tr-TR" b="1" dirty="0" smtClean="0">
                <a:solidFill>
                  <a:schemeClr val="accent1"/>
                </a:solidFill>
              </a:rPr>
              <a:t>«haksız işgallere» </a:t>
            </a:r>
            <a:r>
              <a:rPr lang="tr-TR" b="1" dirty="0" smtClean="0"/>
              <a:t>tepki olarak doğan bir hareketi asi ilana etmenin halk nazarında büyük tepki doğuracağı gerekçesi ile bunu reddetmiş ve </a:t>
            </a:r>
            <a:r>
              <a:rPr lang="tr-TR" b="1" dirty="0" smtClean="0">
                <a:solidFill>
                  <a:schemeClr val="accent1"/>
                </a:solidFill>
              </a:rPr>
              <a:t>2 Nisan 1920’de </a:t>
            </a:r>
            <a:r>
              <a:rPr lang="tr-TR" b="1" dirty="0" smtClean="0"/>
              <a:t>istifa etmiştir</a:t>
            </a:r>
            <a:r>
              <a:rPr lang="tr-TR" b="1" dirty="0" smtClean="0"/>
              <a:t>.</a:t>
            </a:r>
          </a:p>
          <a:p>
            <a:endParaRPr lang="tr-TR" b="1" dirty="0"/>
          </a:p>
          <a:p>
            <a:pPr lvl="0" algn="just" eaLnBrk="1" hangingPunct="1"/>
            <a:r>
              <a:rPr lang="tr-TR" sz="2400" b="1" dirty="0">
                <a:solidFill>
                  <a:srgbClr val="FF0000"/>
                </a:solidFill>
                <a:latin typeface="Calibri" pitchFamily="34" charset="0"/>
                <a:cs typeface="Arial" charset="0"/>
              </a:rPr>
              <a:t>4 Nisan 1920’de </a:t>
            </a:r>
            <a:r>
              <a:rPr lang="tr-TR" sz="2400" b="1" dirty="0">
                <a:solidFill>
                  <a:prstClr val="black"/>
                </a:solidFill>
                <a:latin typeface="Calibri" pitchFamily="34" charset="0"/>
                <a:cs typeface="Arial" charset="0"/>
              </a:rPr>
              <a:t>İngilizlerin ve Vahdettin’in en fazla güvendiği</a:t>
            </a:r>
            <a:r>
              <a:rPr lang="tr-TR" sz="2400" b="1" dirty="0">
                <a:solidFill>
                  <a:srgbClr val="FF0000"/>
                </a:solidFill>
                <a:latin typeface="Calibri" pitchFamily="34" charset="0"/>
                <a:cs typeface="Arial" charset="0"/>
              </a:rPr>
              <a:t> Damat Ferit Paşa Hükümeti </a:t>
            </a:r>
            <a:r>
              <a:rPr lang="tr-TR" sz="2400" b="1" dirty="0">
                <a:solidFill>
                  <a:prstClr val="black"/>
                </a:solidFill>
                <a:latin typeface="Calibri" pitchFamily="34" charset="0"/>
                <a:cs typeface="Arial" charset="0"/>
              </a:rPr>
              <a:t>kuruldu. 10 Nisan 1920’de Sadrazam Damat Ferit Paşa, Şeyhülislam </a:t>
            </a:r>
            <a:r>
              <a:rPr lang="tr-TR" sz="2400" b="1" dirty="0" err="1">
                <a:solidFill>
                  <a:srgbClr val="D82331"/>
                </a:solidFill>
                <a:latin typeface="Calibri" pitchFamily="34" charset="0"/>
                <a:cs typeface="Arial" charset="0"/>
              </a:rPr>
              <a:t>Dürrizade</a:t>
            </a:r>
            <a:r>
              <a:rPr lang="tr-TR" sz="2400" b="1" dirty="0">
                <a:solidFill>
                  <a:srgbClr val="D82331"/>
                </a:solidFill>
                <a:latin typeface="Calibri" pitchFamily="34" charset="0"/>
                <a:cs typeface="Arial" charset="0"/>
              </a:rPr>
              <a:t> Abdullah’tan</a:t>
            </a:r>
            <a:r>
              <a:rPr lang="tr-TR" sz="2400" b="1" dirty="0">
                <a:solidFill>
                  <a:prstClr val="black"/>
                </a:solidFill>
                <a:latin typeface="Calibri" pitchFamily="34" charset="0"/>
                <a:cs typeface="Arial" charset="0"/>
              </a:rPr>
              <a:t> alınan fetva ile </a:t>
            </a:r>
            <a:r>
              <a:rPr lang="tr-TR" sz="2400" b="1" dirty="0" err="1">
                <a:solidFill>
                  <a:srgbClr val="5B9BD5"/>
                </a:solidFill>
                <a:latin typeface="Calibri" pitchFamily="34" charset="0"/>
                <a:cs typeface="Arial" charset="0"/>
              </a:rPr>
              <a:t>Kuva-yı</a:t>
            </a:r>
            <a:r>
              <a:rPr lang="tr-TR" sz="2400" b="1" dirty="0">
                <a:solidFill>
                  <a:srgbClr val="5B9BD5"/>
                </a:solidFill>
                <a:latin typeface="Calibri" pitchFamily="34" charset="0"/>
                <a:cs typeface="Arial" charset="0"/>
              </a:rPr>
              <a:t> </a:t>
            </a:r>
            <a:r>
              <a:rPr lang="tr-TR" sz="2400" b="1" dirty="0" err="1">
                <a:solidFill>
                  <a:srgbClr val="5B9BD5"/>
                </a:solidFill>
                <a:latin typeface="Calibri" pitchFamily="34" charset="0"/>
                <a:cs typeface="Arial" charset="0"/>
              </a:rPr>
              <a:t>Milliye’nin</a:t>
            </a:r>
            <a:r>
              <a:rPr lang="tr-TR" sz="2400" b="1" dirty="0">
                <a:solidFill>
                  <a:srgbClr val="5B9BD5"/>
                </a:solidFill>
                <a:latin typeface="Calibri" pitchFamily="34" charset="0"/>
                <a:cs typeface="Arial" charset="0"/>
              </a:rPr>
              <a:t> bir isyan hareketi </a:t>
            </a:r>
            <a:r>
              <a:rPr lang="tr-TR" sz="2400" b="1" dirty="0">
                <a:solidFill>
                  <a:prstClr val="black"/>
                </a:solidFill>
                <a:latin typeface="Calibri" pitchFamily="34" charset="0"/>
                <a:cs typeface="Arial" charset="0"/>
              </a:rPr>
              <a:t>olduğunu ve asilerin </a:t>
            </a:r>
            <a:r>
              <a:rPr lang="tr-TR" sz="2400" b="1" dirty="0">
                <a:solidFill>
                  <a:srgbClr val="FF0000"/>
                </a:solidFill>
                <a:latin typeface="Calibri" pitchFamily="34" charset="0"/>
                <a:cs typeface="Arial" charset="0"/>
              </a:rPr>
              <a:t>şeriat kuralları gereğince idam edilmeleri </a:t>
            </a:r>
            <a:r>
              <a:rPr lang="tr-TR" sz="2400" b="1" dirty="0">
                <a:solidFill>
                  <a:prstClr val="black"/>
                </a:solidFill>
                <a:latin typeface="Calibri" pitchFamily="34" charset="0"/>
                <a:cs typeface="Arial" charset="0"/>
              </a:rPr>
              <a:t>gerektiğini ilan etti.</a:t>
            </a:r>
          </a:p>
          <a:p>
            <a:endParaRPr lang="tr-TR"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txBox="1">
            <a:spLocks/>
          </p:cNvSpPr>
          <p:nvPr/>
        </p:nvSpPr>
        <p:spPr bwMode="auto">
          <a:xfrm>
            <a:off x="0" y="153988"/>
            <a:ext cx="6275388" cy="633888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dirty="0" smtClean="0">
                <a:latin typeface="Calibri" pitchFamily="34" charset="0"/>
              </a:rPr>
              <a:t>Fetvada </a:t>
            </a:r>
            <a:r>
              <a:rPr lang="tr-TR" sz="2400" dirty="0">
                <a:latin typeface="Calibri" pitchFamily="34" charset="0"/>
              </a:rPr>
              <a:t>din düşmanı olan bu asilere karşı mücadele edenlerin kazanacakları sevaplar anlatılmaktaydı. Fetvalar uçaklarla Anadolu köylerinin üzerine atılmaktaydı.</a:t>
            </a:r>
          </a:p>
          <a:p>
            <a:pPr marL="228600" indent="-228600" algn="just">
              <a:lnSpc>
                <a:spcPct val="90000"/>
              </a:lnSpc>
              <a:spcBef>
                <a:spcPts val="1000"/>
              </a:spcBef>
              <a:buFont typeface="Arial" charset="0"/>
              <a:buChar char="•"/>
            </a:pPr>
            <a:r>
              <a:rPr lang="tr-TR" sz="2400" dirty="0">
                <a:latin typeface="Calibri" pitchFamily="34" charset="0"/>
              </a:rPr>
              <a:t>Damat Ferit Paşa Hükümeti bununla da yetinmeyerek İngilizlerden alınan silah desteği ile </a:t>
            </a:r>
            <a:r>
              <a:rPr lang="tr-TR" sz="2400" dirty="0">
                <a:solidFill>
                  <a:srgbClr val="FF0000"/>
                </a:solidFill>
                <a:latin typeface="Calibri" pitchFamily="34" charset="0"/>
              </a:rPr>
              <a:t>«</a:t>
            </a:r>
            <a:r>
              <a:rPr lang="tr-TR" sz="2400" dirty="0" err="1">
                <a:solidFill>
                  <a:srgbClr val="FF0000"/>
                </a:solidFill>
                <a:latin typeface="Calibri" pitchFamily="34" charset="0"/>
              </a:rPr>
              <a:t>Kuva-yı</a:t>
            </a:r>
            <a:r>
              <a:rPr lang="tr-TR" sz="2400" dirty="0">
                <a:solidFill>
                  <a:srgbClr val="FF0000"/>
                </a:solidFill>
                <a:latin typeface="Calibri" pitchFamily="34" charset="0"/>
              </a:rPr>
              <a:t> İnzibatiye» </a:t>
            </a:r>
            <a:r>
              <a:rPr lang="tr-TR" sz="2400" dirty="0">
                <a:latin typeface="Calibri" pitchFamily="34" charset="0"/>
              </a:rPr>
              <a:t>diğer bir adıyla </a:t>
            </a:r>
            <a:r>
              <a:rPr lang="tr-TR" sz="2400" dirty="0">
                <a:solidFill>
                  <a:srgbClr val="FF0000"/>
                </a:solidFill>
                <a:latin typeface="Calibri" pitchFamily="34" charset="0"/>
              </a:rPr>
              <a:t>«Hilafet </a:t>
            </a:r>
            <a:r>
              <a:rPr lang="tr-TR" sz="2400" dirty="0" err="1">
                <a:solidFill>
                  <a:srgbClr val="FF0000"/>
                </a:solidFill>
                <a:latin typeface="Calibri" pitchFamily="34" charset="0"/>
              </a:rPr>
              <a:t>Ordusu»nu</a:t>
            </a:r>
            <a:r>
              <a:rPr lang="tr-TR" sz="2400" dirty="0">
                <a:solidFill>
                  <a:srgbClr val="FF0000"/>
                </a:solidFill>
                <a:latin typeface="Calibri" pitchFamily="34" charset="0"/>
              </a:rPr>
              <a:t> </a:t>
            </a:r>
            <a:r>
              <a:rPr lang="tr-TR" sz="2400" dirty="0">
                <a:latin typeface="Calibri" pitchFamily="34" charset="0"/>
              </a:rPr>
              <a:t>oluşturdu ve başına </a:t>
            </a:r>
            <a:r>
              <a:rPr lang="tr-TR" sz="2400" dirty="0">
                <a:solidFill>
                  <a:srgbClr val="FF0000"/>
                </a:solidFill>
                <a:latin typeface="Calibri" pitchFamily="34" charset="0"/>
              </a:rPr>
              <a:t>Ahmet </a:t>
            </a:r>
            <a:r>
              <a:rPr lang="tr-TR" sz="2400" dirty="0" err="1">
                <a:solidFill>
                  <a:srgbClr val="FF0000"/>
                </a:solidFill>
                <a:latin typeface="Calibri" pitchFamily="34" charset="0"/>
              </a:rPr>
              <a:t>Anzavur</a:t>
            </a:r>
            <a:r>
              <a:rPr lang="tr-TR" sz="2400" dirty="0">
                <a:solidFill>
                  <a:srgbClr val="FF0000"/>
                </a:solidFill>
                <a:latin typeface="Calibri" pitchFamily="34" charset="0"/>
              </a:rPr>
              <a:t> </a:t>
            </a:r>
            <a:r>
              <a:rPr lang="tr-TR" sz="2400" dirty="0">
                <a:latin typeface="Calibri" pitchFamily="34" charset="0"/>
              </a:rPr>
              <a:t>getirildi.</a:t>
            </a:r>
            <a:r>
              <a:rPr lang="tr-TR" sz="2800" dirty="0">
                <a:latin typeface="Calibri" pitchFamily="34" charset="0"/>
              </a:rPr>
              <a:t> </a:t>
            </a:r>
          </a:p>
          <a:p>
            <a:pPr marL="228600" indent="-228600" algn="just">
              <a:lnSpc>
                <a:spcPct val="90000"/>
              </a:lnSpc>
              <a:spcBef>
                <a:spcPts val="1000"/>
              </a:spcBef>
              <a:buFont typeface="Arial" charset="0"/>
              <a:buChar char="•"/>
            </a:pPr>
            <a:r>
              <a:rPr lang="tr-TR" sz="2800" dirty="0" err="1">
                <a:solidFill>
                  <a:srgbClr val="D82331"/>
                </a:solidFill>
                <a:latin typeface="+mn-lt"/>
              </a:rPr>
              <a:t>Kuva-yı</a:t>
            </a:r>
            <a:r>
              <a:rPr lang="tr-TR" sz="2800" dirty="0">
                <a:solidFill>
                  <a:srgbClr val="D82331"/>
                </a:solidFill>
                <a:latin typeface="+mn-lt"/>
              </a:rPr>
              <a:t> </a:t>
            </a:r>
            <a:r>
              <a:rPr lang="tr-TR" sz="2800" dirty="0" err="1">
                <a:solidFill>
                  <a:srgbClr val="D82331"/>
                </a:solidFill>
                <a:latin typeface="+mn-lt"/>
              </a:rPr>
              <a:t>İnzibatiye’nin</a:t>
            </a:r>
            <a:r>
              <a:rPr lang="tr-TR" sz="2800" dirty="0">
                <a:solidFill>
                  <a:srgbClr val="D82331"/>
                </a:solidFill>
                <a:latin typeface="+mn-lt"/>
              </a:rPr>
              <a:t> iki amacı vardı:</a:t>
            </a:r>
            <a:r>
              <a:rPr lang="tr-TR" sz="2800" dirty="0">
                <a:latin typeface="+mn-lt"/>
              </a:rPr>
              <a:t> </a:t>
            </a:r>
            <a:r>
              <a:rPr lang="tr-TR" sz="2800" dirty="0">
                <a:solidFill>
                  <a:srgbClr val="D82331"/>
                </a:solidFill>
                <a:latin typeface="+mn-lt"/>
              </a:rPr>
              <a:t>Öncelikle</a:t>
            </a:r>
            <a:r>
              <a:rPr lang="tr-TR" sz="2800" dirty="0">
                <a:latin typeface="+mn-lt"/>
              </a:rPr>
              <a:t> </a:t>
            </a:r>
            <a:r>
              <a:rPr lang="tr-TR" sz="2800" dirty="0" err="1">
                <a:latin typeface="+mn-lt"/>
              </a:rPr>
              <a:t>Kuva-yı</a:t>
            </a:r>
            <a:r>
              <a:rPr lang="tr-TR" sz="2800" dirty="0">
                <a:latin typeface="+mn-lt"/>
              </a:rPr>
              <a:t> </a:t>
            </a:r>
            <a:r>
              <a:rPr lang="tr-TR" sz="2800" dirty="0" err="1">
                <a:latin typeface="+mn-lt"/>
              </a:rPr>
              <a:t>Milliye’ye</a:t>
            </a:r>
            <a:r>
              <a:rPr lang="tr-TR" sz="2800" dirty="0">
                <a:latin typeface="+mn-lt"/>
              </a:rPr>
              <a:t> karşı mücadele </a:t>
            </a:r>
            <a:r>
              <a:rPr lang="tr-TR" sz="2800" b="0" dirty="0">
                <a:latin typeface="+mn-lt"/>
              </a:rPr>
              <a:t>etmek. </a:t>
            </a:r>
            <a:r>
              <a:rPr lang="tr-TR" sz="2800" b="0" dirty="0">
                <a:solidFill>
                  <a:srgbClr val="D82331"/>
                </a:solidFill>
                <a:latin typeface="+mn-lt"/>
              </a:rPr>
              <a:t>İkinci</a:t>
            </a:r>
            <a:r>
              <a:rPr lang="tr-TR" sz="2800" b="0" dirty="0">
                <a:latin typeface="+mn-lt"/>
              </a:rPr>
              <a:t> olarak Balıkesir, Çanakkale, Geyve, Adapazarı civarını kontrol altına alarak</a:t>
            </a:r>
            <a:r>
              <a:rPr lang="tr-TR" sz="2800" dirty="0">
                <a:latin typeface="+mn-lt"/>
              </a:rPr>
              <a:t> </a:t>
            </a:r>
            <a:endParaRPr lang="tr-TR" sz="4000" dirty="0">
              <a:latin typeface="+mn-lt"/>
            </a:endParaRPr>
          </a:p>
          <a:p>
            <a:pPr marL="228600" indent="-228600" algn="just">
              <a:lnSpc>
                <a:spcPct val="90000"/>
              </a:lnSpc>
              <a:spcBef>
                <a:spcPts val="1000"/>
              </a:spcBef>
              <a:buFont typeface="Arial" charset="0"/>
              <a:buChar char="•"/>
            </a:pPr>
            <a:endParaRPr lang="tr-TR" sz="2800" dirty="0">
              <a:latin typeface="Calibri" pitchFamily="34" charset="0"/>
            </a:endParaRPr>
          </a:p>
        </p:txBody>
      </p:sp>
      <p:sp>
        <p:nvSpPr>
          <p:cNvPr id="48130" name="Text Box 5"/>
          <p:cNvSpPr txBox="1">
            <a:spLocks noChangeArrowheads="1"/>
          </p:cNvSpPr>
          <p:nvPr/>
        </p:nvSpPr>
        <p:spPr bwMode="auto">
          <a:xfrm>
            <a:off x="6423025" y="282575"/>
            <a:ext cx="5381625" cy="366713"/>
          </a:xfrm>
          <a:prstGeom prst="rect">
            <a:avLst/>
          </a:prstGeom>
          <a:noFill/>
          <a:ln w="9525">
            <a:noFill/>
            <a:miter lim="800000"/>
            <a:headEnd/>
            <a:tailEnd/>
          </a:ln>
        </p:spPr>
        <p:txBody>
          <a:bodyPr>
            <a:spAutoFit/>
          </a:bodyPr>
          <a:lstStyle/>
          <a:p>
            <a:endParaRPr lang="tr-TR"/>
          </a:p>
        </p:txBody>
      </p:sp>
      <p:sp>
        <p:nvSpPr>
          <p:cNvPr id="48131" name="Text Box 6"/>
          <p:cNvSpPr txBox="1">
            <a:spLocks noChangeArrowheads="1"/>
          </p:cNvSpPr>
          <p:nvPr/>
        </p:nvSpPr>
        <p:spPr bwMode="auto">
          <a:xfrm>
            <a:off x="6243638" y="0"/>
            <a:ext cx="5948362" cy="7112000"/>
          </a:xfrm>
          <a:prstGeom prst="rect">
            <a:avLst/>
          </a:prstGeom>
          <a:noFill/>
          <a:ln w="9525">
            <a:noFill/>
            <a:miter lim="800000"/>
            <a:headEnd/>
            <a:tailEnd/>
          </a:ln>
        </p:spPr>
        <p:txBody>
          <a:bodyPr>
            <a:spAutoFit/>
          </a:bodyPr>
          <a:lstStyle/>
          <a:p>
            <a:pPr algn="just"/>
            <a:r>
              <a:rPr lang="tr-TR" sz="1400" dirty="0" err="1">
                <a:solidFill>
                  <a:srgbClr val="D82331"/>
                </a:solidFill>
                <a:latin typeface="Calibri" pitchFamily="34" charset="0"/>
              </a:rPr>
              <a:t>Dürrizade</a:t>
            </a:r>
            <a:r>
              <a:rPr lang="tr-TR" sz="1400" dirty="0">
                <a:solidFill>
                  <a:srgbClr val="D82331"/>
                </a:solidFill>
                <a:latin typeface="Calibri" pitchFamily="34" charset="0"/>
              </a:rPr>
              <a:t> Abdullah’ın Fetvası:</a:t>
            </a:r>
            <a:r>
              <a:rPr lang="tr-TR" sz="1400" b="0" dirty="0">
                <a:latin typeface="Calibri" pitchFamily="34" charset="0"/>
              </a:rPr>
              <a:t> </a:t>
            </a:r>
            <a:r>
              <a:rPr lang="tr-TR" sz="1400" dirty="0">
                <a:solidFill>
                  <a:schemeClr val="hlink"/>
                </a:solidFill>
                <a:latin typeface="Calibri" pitchFamily="34" charset="0"/>
              </a:rPr>
              <a:t>“</a:t>
            </a:r>
            <a:r>
              <a:rPr lang="tr-TR" sz="1400" i="1" dirty="0">
                <a:solidFill>
                  <a:schemeClr val="hlink"/>
                </a:solidFill>
                <a:latin typeface="Calibri" pitchFamily="34" charset="0"/>
              </a:rPr>
              <a:t>Dünya düzeninin nedeni olan İslâm Halifesi (Yüce Allah, onun hilâfetini kıyamet gününe kadar sürdürsün) Hazretlerinin yönetimi altında bulunan İslâm beldelerinde bazı kötü kişiler, aralarında birleşip ve kendilerine başkanlar seçerek Padişah’ın bağlı uyruklarını hileler ve yalanlar ile kandırmaya ve yoldan çıkarmaya, Padişah’ın yüksek emirleri olmadan halktan asker toplamaya kalkışıp, görünüşte askeri besleme ve donatma bahanesiyle ve gerçekte mal toplama sevdasıyla kutsal şeriat ve Padişah’ın emirlerine aykırı olarak birtakım salma ve vergiler kesip, çeşitli baskı ve işkencelerle halkın mallarını ve eşyalarını yağmalamak ve bu yoldan Allah’ın kullarına zulmetmeye ve suçlar işlemeye, memleketin bazı köyleri ve bölgelerine hücum ile kırıp döküp, yerle bir etmek, Padişah’ın bağlı uyruklarından nice günahsız kimseleri öldürdükleri ve masum kanlarını döktükleri, müminlerin Emiri olan Padişah emrinde bulunan bazı </a:t>
            </a:r>
            <a:r>
              <a:rPr lang="tr-TR" sz="1400" i="1" dirty="0" err="1">
                <a:solidFill>
                  <a:schemeClr val="hlink"/>
                </a:solidFill>
                <a:latin typeface="Calibri" pitchFamily="34" charset="0"/>
              </a:rPr>
              <a:t>dîni</a:t>
            </a:r>
            <a:r>
              <a:rPr lang="tr-TR" sz="1400" i="1" dirty="0">
                <a:solidFill>
                  <a:schemeClr val="hlink"/>
                </a:solidFill>
                <a:latin typeface="Calibri" pitchFamily="34" charset="0"/>
              </a:rPr>
              <a:t>, askeri ve mülkî memurları kendi başlarına görevden alma ve kendi kötülük arkadaşlarını tayin, hilâfet merkezi ile memleketin ulaştırma ve haberleşme yollarını kesmek, devletçe gönderilen emirlerin yapılmasını yasaklamak, hükümet merkezini diğer bölgelerden ayırmak suretiyle halifelik otoritesini kırmak ve zayıflatmak amacıyla yüksek halifelik makamına ihanet suretiyle Padişaha başkaldırmakla, Devlet-i </a:t>
            </a:r>
            <a:r>
              <a:rPr lang="tr-TR" sz="1400" i="1" dirty="0" err="1">
                <a:solidFill>
                  <a:schemeClr val="hlink"/>
                </a:solidFill>
                <a:latin typeface="Calibri" pitchFamily="34" charset="0"/>
              </a:rPr>
              <a:t>Âliye’nin</a:t>
            </a:r>
            <a:r>
              <a:rPr lang="tr-TR" sz="1400" i="1" dirty="0">
                <a:solidFill>
                  <a:schemeClr val="hlink"/>
                </a:solidFill>
                <a:latin typeface="Calibri" pitchFamily="34" charset="0"/>
              </a:rPr>
              <a:t> düzenlerini, memleketin </a:t>
            </a:r>
            <a:r>
              <a:rPr lang="tr-TR" sz="1400" i="1" dirty="0" err="1">
                <a:solidFill>
                  <a:schemeClr val="hlink"/>
                </a:solidFill>
                <a:latin typeface="Calibri" pitchFamily="34" charset="0"/>
              </a:rPr>
              <a:t>âsayişini</a:t>
            </a:r>
            <a:r>
              <a:rPr lang="tr-TR" sz="1400" i="1" dirty="0">
                <a:solidFill>
                  <a:schemeClr val="hlink"/>
                </a:solidFill>
                <a:latin typeface="Calibri" pitchFamily="34" charset="0"/>
              </a:rPr>
              <a:t> bozmak için yalanlar yaymak ile halkı kışkırtmaya ve kargaşalığa gayret etmekte oldukları açıklanmış ve gerçekleşmiş  olan adı geçen başkanları ile yardakçıları ve onlara bağlı olan kimseler eşkıya düzeyinde bulunup, dağılmaları hakkında gönderilmiş bulunan yüksek emirlerden sonra hâlâ inat ve bozgunculuklarında direnirlerse, adı geçen kimselerin kötülüklerinden ülkeyi temizlemek ve zararlarından halkı kurtarmak gerekli olup, ’Fe-</a:t>
            </a:r>
            <a:r>
              <a:rPr lang="tr-TR" sz="1400" i="1" dirty="0" err="1">
                <a:solidFill>
                  <a:schemeClr val="hlink"/>
                </a:solidFill>
                <a:latin typeface="Calibri" pitchFamily="34" charset="0"/>
              </a:rPr>
              <a:t>katilü</a:t>
            </a:r>
            <a:r>
              <a:rPr lang="tr-TR" sz="1400" i="1" dirty="0">
                <a:solidFill>
                  <a:schemeClr val="hlink"/>
                </a:solidFill>
                <a:latin typeface="Calibri" pitchFamily="34" charset="0"/>
              </a:rPr>
              <a:t> </a:t>
            </a:r>
            <a:r>
              <a:rPr lang="tr-TR" sz="1400" i="1" dirty="0" err="1">
                <a:solidFill>
                  <a:schemeClr val="hlink"/>
                </a:solidFill>
                <a:latin typeface="Calibri" pitchFamily="34" charset="0"/>
              </a:rPr>
              <a:t>elleti</a:t>
            </a:r>
            <a:r>
              <a:rPr lang="tr-TR" sz="1400" i="1" dirty="0">
                <a:solidFill>
                  <a:schemeClr val="hlink"/>
                </a:solidFill>
                <a:latin typeface="Calibri" pitchFamily="34" charset="0"/>
              </a:rPr>
              <a:t> </a:t>
            </a:r>
            <a:r>
              <a:rPr lang="tr-TR" sz="1400" i="1" dirty="0" err="1">
                <a:solidFill>
                  <a:schemeClr val="hlink"/>
                </a:solidFill>
                <a:latin typeface="Calibri" pitchFamily="34" charset="0"/>
              </a:rPr>
              <a:t>tebga</a:t>
            </a:r>
            <a:r>
              <a:rPr lang="tr-TR" sz="1400" i="1" dirty="0">
                <a:solidFill>
                  <a:schemeClr val="hlink"/>
                </a:solidFill>
                <a:latin typeface="Calibri" pitchFamily="34" charset="0"/>
              </a:rPr>
              <a:t> hatta </a:t>
            </a:r>
            <a:r>
              <a:rPr lang="tr-TR" sz="1400" i="1" dirty="0" err="1">
                <a:solidFill>
                  <a:schemeClr val="hlink"/>
                </a:solidFill>
                <a:latin typeface="Calibri" pitchFamily="34" charset="0"/>
              </a:rPr>
              <a:t>tefaa</a:t>
            </a:r>
            <a:r>
              <a:rPr lang="tr-TR" sz="1400" i="1" dirty="0">
                <a:solidFill>
                  <a:schemeClr val="hlink"/>
                </a:solidFill>
                <a:latin typeface="Calibri" pitchFamily="34" charset="0"/>
              </a:rPr>
              <a:t> ile </a:t>
            </a:r>
            <a:r>
              <a:rPr lang="tr-TR" sz="1400" i="1" dirty="0" err="1">
                <a:solidFill>
                  <a:schemeClr val="hlink"/>
                </a:solidFill>
                <a:latin typeface="Calibri" pitchFamily="34" charset="0"/>
              </a:rPr>
              <a:t>emerillah</a:t>
            </a:r>
            <a:r>
              <a:rPr lang="tr-TR" sz="1400" i="1" dirty="0">
                <a:solidFill>
                  <a:schemeClr val="hlink"/>
                </a:solidFill>
                <a:latin typeface="Calibri" pitchFamily="34" charset="0"/>
              </a:rPr>
              <a:t>’ Kuran ayeti  gereğince katledilmeleri ve gerekirse kitle halinde öldürülmeleri yasal  ve zorunlu olur mu?                      </a:t>
            </a:r>
            <a:r>
              <a:rPr lang="tr-TR" sz="1400" i="1" dirty="0">
                <a:solidFill>
                  <a:srgbClr val="D82331"/>
                </a:solidFill>
                <a:latin typeface="Calibri" pitchFamily="34" charset="0"/>
              </a:rPr>
              <a:t>Sorusunun yanıtı</a:t>
            </a:r>
            <a:r>
              <a:rPr lang="tr-TR" sz="1400" i="1" dirty="0">
                <a:solidFill>
                  <a:schemeClr val="hlink"/>
                </a:solidFill>
                <a:latin typeface="Calibri" pitchFamily="34" charset="0"/>
              </a:rPr>
              <a:t>: </a:t>
            </a:r>
            <a:r>
              <a:rPr lang="tr-TR" sz="1400" b="0" i="1" dirty="0">
                <a:solidFill>
                  <a:srgbClr val="D82331"/>
                </a:solidFill>
                <a:latin typeface="Calibri" pitchFamily="34" charset="0"/>
              </a:rPr>
              <a:t>Gerçeği Allah bilir ki, olur! …Bu suretle halifenin askerlerinden olup da eşkıyaları katledenler gazi ve eşkıyalar tarafından </a:t>
            </a:r>
            <a:r>
              <a:rPr lang="tr-TR" sz="1400" b="0" i="1" dirty="0" err="1">
                <a:solidFill>
                  <a:srgbClr val="D82331"/>
                </a:solidFill>
                <a:latin typeface="Calibri" pitchFamily="34" charset="0"/>
              </a:rPr>
              <a:t>katlolunanlar</a:t>
            </a:r>
            <a:r>
              <a:rPr lang="tr-TR" sz="1400" b="0" i="1" dirty="0">
                <a:solidFill>
                  <a:srgbClr val="D82331"/>
                </a:solidFill>
                <a:latin typeface="Calibri" pitchFamily="34" charset="0"/>
              </a:rPr>
              <a:t> şehit ve günahlarının bağışlanması için Hz. Peygamberin aracılığına nail olurlar mı? Sorusunun yanıtı: Gerçeği Allah bilir ki, olur! ”</a:t>
            </a:r>
            <a:r>
              <a:rPr lang="tr-TR" sz="1400" i="1" dirty="0">
                <a:solidFill>
                  <a:schemeClr val="hlink"/>
                </a:solidFill>
                <a:latin typeface="Calibri" pitchFamily="34" charset="0"/>
              </a:rPr>
              <a:t> </a:t>
            </a:r>
            <a:r>
              <a:rPr lang="tr-TR" sz="1400" i="1" dirty="0" err="1">
                <a:solidFill>
                  <a:schemeClr val="hlink"/>
                </a:solidFill>
                <a:latin typeface="Calibri" pitchFamily="34" charset="0"/>
              </a:rPr>
              <a:t>Dürrü</a:t>
            </a:r>
            <a:r>
              <a:rPr lang="tr-TR" sz="1400" i="1" dirty="0">
                <a:solidFill>
                  <a:schemeClr val="hlink"/>
                </a:solidFill>
                <a:latin typeface="Calibri" pitchFamily="34" charset="0"/>
              </a:rPr>
              <a:t> Zade Es-</a:t>
            </a:r>
            <a:r>
              <a:rPr lang="tr-TR" sz="1400" i="1" dirty="0" err="1">
                <a:solidFill>
                  <a:schemeClr val="hlink"/>
                </a:solidFill>
                <a:latin typeface="Calibri" pitchFamily="34" charset="0"/>
              </a:rPr>
              <a:t>Seyyid</a:t>
            </a:r>
            <a:r>
              <a:rPr lang="tr-TR" sz="1400" i="1" dirty="0">
                <a:solidFill>
                  <a:schemeClr val="hlink"/>
                </a:solidFill>
                <a:latin typeface="Calibri" pitchFamily="34" charset="0"/>
              </a:rPr>
              <a:t> Abdullah tarafından yazıldı.</a:t>
            </a:r>
            <a:endParaRPr lang="tr-TR" sz="1400" dirty="0">
              <a:solidFill>
                <a:schemeClr val="hlink"/>
              </a:solidFill>
              <a:latin typeface="Calibri" pitchFamily="34" charset="0"/>
            </a:endParaRPr>
          </a:p>
          <a:p>
            <a:endParaRPr lang="tr-TR" sz="1400" dirty="0">
              <a:solidFill>
                <a:schemeClr val="hlink"/>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a:solidFill>
                <a:schemeClr val="bg1"/>
              </a:solidFill>
              <a:latin typeface="Calibri Light" pitchFamily="34" charset="0"/>
            </a:endParaRPr>
          </a:p>
        </p:txBody>
      </p:sp>
      <p:sp>
        <p:nvSpPr>
          <p:cNvPr id="9" name="Title 1">
            <a:extLst>
              <a:ext uri="{FF2B5EF4-FFF2-40B4-BE49-F238E27FC236}"/>
            </a:extLst>
          </p:cNvPr>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b="0" dirty="0">
              <a:latin typeface="+mn-lt"/>
            </a:endParaRPr>
          </a:p>
          <a:p>
            <a:pPr marL="342900" indent="-342900" algn="just" fontAlgn="auto">
              <a:spcAft>
                <a:spcPts val="0"/>
              </a:spcAft>
              <a:buFont typeface="Arial" panose="020B0604020202020204" pitchFamily="34" charset="0"/>
              <a:buChar char="•"/>
              <a:defRPr/>
            </a:pPr>
            <a:endParaRPr lang="en-US" sz="2600" b="0" dirty="0">
              <a:latin typeface="+mn-lt"/>
            </a:endParaRPr>
          </a:p>
        </p:txBody>
      </p:sp>
      <p:sp>
        <p:nvSpPr>
          <p:cNvPr id="15363" name="Dikdörtgen 6"/>
          <p:cNvSpPr>
            <a:spLocks noChangeArrowheads="1"/>
          </p:cNvSpPr>
          <p:nvPr/>
        </p:nvSpPr>
        <p:spPr bwMode="auto">
          <a:xfrm>
            <a:off x="292100" y="1024704"/>
            <a:ext cx="10554576" cy="3065455"/>
          </a:xfrm>
          <a:prstGeom prst="rect">
            <a:avLst/>
          </a:prstGeom>
          <a:noFill/>
          <a:ln w="9525">
            <a:noFill/>
            <a:miter lim="800000"/>
            <a:headEnd/>
            <a:tailEnd/>
          </a:ln>
        </p:spPr>
        <p:txBody>
          <a:bodyPr wrap="square">
            <a:spAutoFit/>
          </a:bodyPr>
          <a:lstStyle/>
          <a:p>
            <a:pPr marL="457200" indent="-457200">
              <a:lnSpc>
                <a:spcPct val="90000"/>
              </a:lnSpc>
              <a:spcBef>
                <a:spcPts val="1000"/>
              </a:spcBef>
              <a:buFont typeface="Arial" charset="0"/>
              <a:buChar char="•"/>
            </a:pPr>
            <a:r>
              <a:rPr lang="tr-TR" sz="2800" dirty="0">
                <a:solidFill>
                  <a:srgbClr val="D82331"/>
                </a:solidFill>
                <a:latin typeface="Calibri" pitchFamily="34" charset="0"/>
              </a:rPr>
              <a:t>Temsil Heyeti’nin Ankara’ya Gelişi-27 Aralık 1919</a:t>
            </a:r>
          </a:p>
          <a:p>
            <a:pPr marL="457200" indent="-457200" algn="just">
              <a:buFont typeface="Arial" charset="0"/>
              <a:buChar char="•"/>
            </a:pPr>
            <a:endParaRPr lang="tr-TR" sz="2400" b="0" dirty="0">
              <a:latin typeface="Calibri" pitchFamily="34" charset="0"/>
            </a:endParaRPr>
          </a:p>
          <a:p>
            <a:pPr marL="457200" indent="-457200" algn="just">
              <a:buFont typeface="Arial" charset="0"/>
              <a:buChar char="•"/>
            </a:pPr>
            <a:r>
              <a:rPr lang="tr-TR" sz="2400" b="0" dirty="0">
                <a:latin typeface="Calibri" pitchFamily="34" charset="0"/>
              </a:rPr>
              <a:t>Sivas’ta yapılan Komutanlar Toplantısı’nda </a:t>
            </a:r>
            <a:r>
              <a:rPr lang="tr-TR" sz="2400" b="0" dirty="0">
                <a:solidFill>
                  <a:schemeClr val="accent1"/>
                </a:solidFill>
                <a:latin typeface="Calibri" pitchFamily="34" charset="0"/>
              </a:rPr>
              <a:t>Ali Fuat Paşa’nın </a:t>
            </a:r>
            <a:r>
              <a:rPr lang="tr-TR" sz="2400" b="0" dirty="0">
                <a:latin typeface="Calibri" pitchFamily="34" charset="0"/>
              </a:rPr>
              <a:t>teklifi üzerine </a:t>
            </a:r>
            <a:r>
              <a:rPr lang="tr-TR" sz="2400" b="0" dirty="0" smtClean="0">
                <a:latin typeface="Calibri" pitchFamily="34" charset="0"/>
              </a:rPr>
              <a:t>Millî Mücadelenin </a:t>
            </a:r>
            <a:r>
              <a:rPr lang="tr-TR" sz="2400" b="0" dirty="0" smtClean="0">
                <a:solidFill>
                  <a:srgbClr val="FF0000"/>
                </a:solidFill>
                <a:latin typeface="Calibri" pitchFamily="34" charset="0"/>
              </a:rPr>
              <a:t>merkezi </a:t>
            </a:r>
            <a:r>
              <a:rPr lang="tr-TR" sz="2400" b="0" dirty="0">
                <a:solidFill>
                  <a:srgbClr val="FF0000"/>
                </a:solidFill>
                <a:latin typeface="Calibri" pitchFamily="34" charset="0"/>
              </a:rPr>
              <a:t>olarak Ankara </a:t>
            </a:r>
            <a:r>
              <a:rPr lang="tr-TR" sz="2400" b="0" dirty="0">
                <a:latin typeface="Calibri" pitchFamily="34" charset="0"/>
              </a:rPr>
              <a:t>üzerinde uzlaşıya varıldı.</a:t>
            </a:r>
          </a:p>
          <a:p>
            <a:pPr marL="457200" indent="-457200" algn="just">
              <a:buFont typeface="Arial" charset="0"/>
              <a:buChar char="•"/>
            </a:pPr>
            <a:endParaRPr lang="tr-TR" sz="2400" b="0" dirty="0">
              <a:latin typeface="Calibri" pitchFamily="34" charset="0"/>
            </a:endParaRPr>
          </a:p>
          <a:p>
            <a:pPr marL="457200" indent="-457200" algn="just">
              <a:buFont typeface="Arial" charset="0"/>
              <a:buChar char="•"/>
            </a:pPr>
            <a:r>
              <a:rPr lang="tr-TR" sz="2400" b="0" dirty="0">
                <a:latin typeface="Calibri" pitchFamily="34" charset="0"/>
              </a:rPr>
              <a:t>Ankara’da 20. Kolordu’nun varlığı, demiryolu sayesinde İstanbul’la ve Batı Anadolu’daki Kuvayı Milliye ile temasa imkan vermesi, işgal edilmemiş olması ve merkezi bir noktada bulunuyor olması bu kararın alınmasında önemlidir.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txBox="1">
            <a:spLocks/>
          </p:cNvSpPr>
          <p:nvPr/>
        </p:nvSpPr>
        <p:spPr bwMode="auto">
          <a:xfrm>
            <a:off x="358775" y="153988"/>
            <a:ext cx="8148638"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dirty="0">
                <a:latin typeface="Calibri" pitchFamily="34" charset="0"/>
              </a:rPr>
              <a:t>Temsil Heyeti, Şeyhülislam </a:t>
            </a:r>
            <a:r>
              <a:rPr lang="tr-TR" sz="2600" dirty="0" err="1">
                <a:latin typeface="Calibri" pitchFamily="34" charset="0"/>
              </a:rPr>
              <a:t>Dürrizade</a:t>
            </a:r>
            <a:r>
              <a:rPr lang="tr-TR" sz="2600" dirty="0">
                <a:latin typeface="Calibri" pitchFamily="34" charset="0"/>
              </a:rPr>
              <a:t> Abdullah Efendi’nin yayınladığı fetvanın etkisini silme görevini </a:t>
            </a:r>
            <a:r>
              <a:rPr lang="tr-TR" sz="2600" dirty="0">
                <a:solidFill>
                  <a:srgbClr val="FF0000"/>
                </a:solidFill>
                <a:latin typeface="Calibri" pitchFamily="34" charset="0"/>
              </a:rPr>
              <a:t>Ankara Müftüsü Rıfat </a:t>
            </a:r>
            <a:r>
              <a:rPr lang="tr-TR" sz="2600" dirty="0" err="1">
                <a:solidFill>
                  <a:srgbClr val="FF0000"/>
                </a:solidFill>
                <a:latin typeface="Calibri" pitchFamily="34" charset="0"/>
              </a:rPr>
              <a:t>Börekçi’ye</a:t>
            </a:r>
            <a:r>
              <a:rPr lang="tr-TR" sz="2600" dirty="0">
                <a:solidFill>
                  <a:srgbClr val="FF0000"/>
                </a:solidFill>
                <a:latin typeface="Calibri" pitchFamily="34" charset="0"/>
              </a:rPr>
              <a:t> </a:t>
            </a:r>
            <a:r>
              <a:rPr lang="tr-TR" sz="2600" dirty="0">
                <a:latin typeface="Calibri" pitchFamily="34" charset="0"/>
              </a:rPr>
              <a:t>vermiştir. </a:t>
            </a:r>
          </a:p>
          <a:p>
            <a:pPr marL="228600" indent="-228600" algn="just">
              <a:lnSpc>
                <a:spcPct val="90000"/>
              </a:lnSpc>
              <a:spcBef>
                <a:spcPts val="1000"/>
              </a:spcBef>
              <a:buFont typeface="Arial" charset="0"/>
              <a:buChar char="•"/>
            </a:pPr>
            <a:r>
              <a:rPr lang="tr-TR" sz="2600" dirty="0">
                <a:latin typeface="Calibri" pitchFamily="34" charset="0"/>
              </a:rPr>
              <a:t>Rıfat </a:t>
            </a:r>
            <a:r>
              <a:rPr lang="tr-TR" sz="2600" dirty="0" err="1">
                <a:latin typeface="Calibri" pitchFamily="34" charset="0"/>
              </a:rPr>
              <a:t>Börekçi’nin</a:t>
            </a:r>
            <a:r>
              <a:rPr lang="tr-TR" sz="2600" dirty="0">
                <a:latin typeface="Calibri" pitchFamily="34" charset="0"/>
              </a:rPr>
              <a:t> hazırladığı karşı fetvayı 15 müderris/din bilgini de imzalamıştı. «</a:t>
            </a:r>
            <a:r>
              <a:rPr lang="tr-TR" sz="2600" dirty="0">
                <a:solidFill>
                  <a:srgbClr val="FF0000"/>
                </a:solidFill>
                <a:latin typeface="Calibri" pitchFamily="34" charset="0"/>
              </a:rPr>
              <a:t>Milli Fetvalar</a:t>
            </a:r>
            <a:r>
              <a:rPr lang="tr-TR" sz="2600" dirty="0">
                <a:latin typeface="Calibri" pitchFamily="34" charset="0"/>
              </a:rPr>
              <a:t>» diye adlandırılmıştır.</a:t>
            </a:r>
          </a:p>
          <a:p>
            <a:pPr marL="228600" indent="-228600" algn="just">
              <a:lnSpc>
                <a:spcPct val="90000"/>
              </a:lnSpc>
              <a:spcBef>
                <a:spcPts val="1000"/>
              </a:spcBef>
              <a:buFont typeface="Arial" charset="0"/>
              <a:buChar char="•"/>
            </a:pPr>
            <a:r>
              <a:rPr lang="tr-TR" sz="2600" dirty="0">
                <a:latin typeface="Calibri" pitchFamily="34" charset="0"/>
              </a:rPr>
              <a:t>«</a:t>
            </a:r>
            <a:r>
              <a:rPr lang="tr-TR" sz="2600" dirty="0">
                <a:solidFill>
                  <a:schemeClr val="accent1"/>
                </a:solidFill>
                <a:latin typeface="Calibri" pitchFamily="34" charset="0"/>
              </a:rPr>
              <a:t>Din uğrunda savaşan ve görevini yapan halka karşı, düşman tarafını tutarak, İslamlar arasında silah kullanan ve adam öldürenler şeriat yönünden en büyük günahı işlemiş ve bölücülük yapmış olurlar. Böylece aslında istemediği halde düşman devletlerinin zoru ve kandırması ile gerçeklere uymayarak çıkarılan fetvalar Müslümanlar için şeriatça dinlenmez ve onlara uyulmaz.</a:t>
            </a:r>
            <a:r>
              <a:rPr lang="tr-TR" sz="2600" dirty="0">
                <a:latin typeface="Calibri" pitchFamily="34" charset="0"/>
              </a:rPr>
              <a:t>»</a:t>
            </a:r>
          </a:p>
          <a:p>
            <a:pPr marL="228600" indent="-228600" algn="just">
              <a:lnSpc>
                <a:spcPct val="90000"/>
              </a:lnSpc>
              <a:spcBef>
                <a:spcPts val="1000"/>
              </a:spcBef>
              <a:buFont typeface="Arial" charset="0"/>
              <a:buChar char="•"/>
            </a:pPr>
            <a:r>
              <a:rPr lang="tr-TR" sz="2600" dirty="0">
                <a:latin typeface="Calibri" pitchFamily="34" charset="0"/>
              </a:rPr>
              <a:t>Bu fetva Anadolu Ajansı, Hakimiyet-i Milliye gibi ulusal hareketi destekleyen basın organlarınca yayınlandı.</a:t>
            </a:r>
          </a:p>
        </p:txBody>
      </p:sp>
      <p:pic>
        <p:nvPicPr>
          <p:cNvPr id="49154" name="Resim 1"/>
          <p:cNvPicPr>
            <a:picLocks noChangeAspect="1"/>
          </p:cNvPicPr>
          <p:nvPr/>
        </p:nvPicPr>
        <p:blipFill>
          <a:blip r:embed="rId2"/>
          <a:srcRect/>
          <a:stretch>
            <a:fillRect/>
          </a:stretch>
        </p:blipFill>
        <p:spPr bwMode="auto">
          <a:xfrm>
            <a:off x="8689975" y="153988"/>
            <a:ext cx="3308350" cy="4402137"/>
          </a:xfrm>
          <a:prstGeom prst="rect">
            <a:avLst/>
          </a:prstGeom>
          <a:noFill/>
          <a:ln w="9525">
            <a:noFill/>
            <a:miter lim="800000"/>
            <a:headEnd/>
            <a:tailEnd/>
          </a:ln>
        </p:spPr>
      </p:pic>
      <p:sp>
        <p:nvSpPr>
          <p:cNvPr id="3" name="Metin kutusu 2">
            <a:extLst>
              <a:ext uri="{FF2B5EF4-FFF2-40B4-BE49-F238E27FC236}"/>
            </a:extLst>
          </p:cNvPr>
          <p:cNvSpPr txBox="1"/>
          <p:nvPr/>
        </p:nvSpPr>
        <p:spPr>
          <a:xfrm>
            <a:off x="9470571" y="4032451"/>
            <a:ext cx="2006255" cy="523220"/>
          </a:xfrm>
          <a:prstGeom prst="rect">
            <a:avLst/>
          </a:prstGeom>
          <a:noFill/>
        </p:spPr>
        <p:txBody>
          <a:bodyPr wrap="none">
            <a:spAutoFit/>
          </a:bodyPr>
          <a:lstStyle/>
          <a:p>
            <a:pPr fontAlgn="auto">
              <a:spcBef>
                <a:spcPts val="0"/>
              </a:spcBef>
              <a:spcAft>
                <a:spcPts val="0"/>
              </a:spcAft>
              <a:defRPr/>
            </a:pPr>
            <a:r>
              <a:rPr lang="tr-TR" sz="2800" dirty="0">
                <a:highlight>
                  <a:srgbClr val="FFFF00"/>
                </a:highlight>
                <a:latin typeface="+mn-lt"/>
                <a:cs typeface="+mn-cs"/>
              </a:rPr>
              <a:t>Rıfat Börekçi</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endParaRPr lang="tr-TR" sz="2400" b="0">
              <a:latin typeface="Calibri" pitchFamily="34" charset="0"/>
            </a:endParaRPr>
          </a:p>
          <a:p>
            <a:pPr marL="228600" indent="-228600" algn="just">
              <a:lnSpc>
                <a:spcPct val="90000"/>
              </a:lnSpc>
              <a:spcBef>
                <a:spcPts val="1000"/>
              </a:spcBef>
              <a:buFont typeface="Arial" charset="0"/>
              <a:buChar char="•"/>
            </a:pPr>
            <a:r>
              <a:rPr lang="tr-TR" sz="2400" b="0">
                <a:solidFill>
                  <a:srgbClr val="D82331"/>
                </a:solidFill>
                <a:latin typeface="Calibri" pitchFamily="34" charset="0"/>
              </a:rPr>
              <a:t>11 Nisan 1920’de</a:t>
            </a:r>
            <a:r>
              <a:rPr lang="tr-TR" sz="2400" b="0">
                <a:latin typeface="Calibri" pitchFamily="34" charset="0"/>
              </a:rPr>
              <a:t> Vahdettin «siyasal zorunluluklar gereği» olarak Kanun-i Esasi’nin verdiği yetkiyle Meclis-i Mebusan’ı kapattı. </a:t>
            </a:r>
          </a:p>
          <a:p>
            <a:pPr marL="228600" indent="-228600" algn="just">
              <a:lnSpc>
                <a:spcPct val="90000"/>
              </a:lnSpc>
              <a:spcBef>
                <a:spcPts val="1000"/>
              </a:spcBef>
              <a:buFont typeface="Arial" charset="0"/>
              <a:buChar char="•"/>
            </a:pPr>
            <a:r>
              <a:rPr lang="tr-TR" sz="2400" b="0">
                <a:solidFill>
                  <a:srgbClr val="D82331"/>
                </a:solidFill>
                <a:latin typeface="Calibri" pitchFamily="34" charset="0"/>
              </a:rPr>
              <a:t>Meclis-i Mebusan’ın kapatılması sürecinde</a:t>
            </a:r>
            <a:r>
              <a:rPr lang="tr-TR" sz="2400" b="0">
                <a:latin typeface="Calibri" pitchFamily="34" charset="0"/>
              </a:rPr>
              <a:t>, </a:t>
            </a:r>
            <a:r>
              <a:rPr lang="tr-TR" sz="2400" b="0">
                <a:solidFill>
                  <a:schemeClr val="hlink"/>
                </a:solidFill>
                <a:latin typeface="Calibri" pitchFamily="34" charset="0"/>
              </a:rPr>
              <a:t>Celalettin Arif, Dr. Adnan (Adıvar), Hüsrev (Gerede), Cami (BAykut), Yunus Nadi, Halide Edip</a:t>
            </a:r>
            <a:r>
              <a:rPr lang="tr-TR" sz="2400" b="0">
                <a:latin typeface="Calibri" pitchFamily="34" charset="0"/>
              </a:rPr>
              <a:t> </a:t>
            </a:r>
            <a:r>
              <a:rPr lang="tr-TR" sz="2400" b="0">
                <a:solidFill>
                  <a:srgbClr val="D82331"/>
                </a:solidFill>
                <a:latin typeface="Calibri" pitchFamily="34" charset="0"/>
              </a:rPr>
              <a:t>2 Nisan 1920’de</a:t>
            </a:r>
            <a:r>
              <a:rPr lang="tr-TR" sz="2400" b="0">
                <a:latin typeface="Calibri" pitchFamily="34" charset="0"/>
              </a:rPr>
              <a:t> trenle ve daha sonra da  Yakup Kadri Ankara’ya geldiler. Mustafa Kemal Paşa, bu güçlü kalemlerden Mili Mücadele’nin propagandasını özellikle Damat Ferit Paşa hükümeti ile yoğunlaşan karalama hareketini engelleme görevi verdi.</a:t>
            </a:r>
          </a:p>
          <a:p>
            <a:pPr marL="228600" indent="-228600" algn="just">
              <a:lnSpc>
                <a:spcPct val="90000"/>
              </a:lnSpc>
              <a:spcBef>
                <a:spcPts val="1000"/>
              </a:spcBef>
              <a:buFont typeface="Arial" charset="0"/>
              <a:buChar char="•"/>
            </a:pPr>
            <a:r>
              <a:rPr lang="tr-TR" sz="2400" b="0">
                <a:latin typeface="Calibri" pitchFamily="34" charset="0"/>
              </a:rPr>
              <a:t>Zaten 10 Ocak 1920’den itibaren Ankara’da Hakimiyet-i Milliye adıyla bir gazete çıkarılmaktaydı.</a:t>
            </a:r>
          </a:p>
          <a:p>
            <a:pPr marL="228600" indent="-228600" algn="just">
              <a:lnSpc>
                <a:spcPct val="90000"/>
              </a:lnSpc>
              <a:spcBef>
                <a:spcPts val="1000"/>
              </a:spcBef>
              <a:buFont typeface="Arial" charset="0"/>
              <a:buChar char="•"/>
            </a:pPr>
            <a:r>
              <a:rPr lang="tr-TR" sz="2400" b="0">
                <a:solidFill>
                  <a:srgbClr val="D82331"/>
                </a:solidFill>
                <a:latin typeface="Calibri" pitchFamily="34" charset="0"/>
              </a:rPr>
              <a:t>Yunus Nadi,</a:t>
            </a:r>
            <a:r>
              <a:rPr lang="tr-TR" sz="2400" b="0">
                <a:latin typeface="Calibri" pitchFamily="34" charset="0"/>
              </a:rPr>
              <a:t> İstanbul’da çıkardığı gazetesini Ankara’ya taşımış ve </a:t>
            </a:r>
            <a:r>
              <a:rPr lang="tr-TR" sz="2400" b="0">
                <a:solidFill>
                  <a:schemeClr val="hlink"/>
                </a:solidFill>
                <a:latin typeface="Calibri" pitchFamily="34" charset="0"/>
              </a:rPr>
              <a:t>«Anadolu’da Yeni Gün»</a:t>
            </a:r>
            <a:r>
              <a:rPr lang="tr-TR" sz="2400" b="0">
                <a:latin typeface="Calibri" pitchFamily="34" charset="0"/>
              </a:rPr>
              <a:t> adıyla devam ettirmiştir. </a:t>
            </a:r>
          </a:p>
          <a:p>
            <a:pPr marL="228600" indent="-228600" algn="just">
              <a:lnSpc>
                <a:spcPct val="90000"/>
              </a:lnSpc>
              <a:spcBef>
                <a:spcPts val="1000"/>
              </a:spcBef>
              <a:buFont typeface="Arial" charset="0"/>
              <a:buChar char="•"/>
            </a:pPr>
            <a:r>
              <a:rPr lang="tr-TR" sz="2400" b="0">
                <a:solidFill>
                  <a:srgbClr val="D82331"/>
                </a:solidFill>
                <a:latin typeface="Calibri" pitchFamily="34" charset="0"/>
              </a:rPr>
              <a:t>6 Nisan 1920’de</a:t>
            </a:r>
            <a:r>
              <a:rPr lang="tr-TR" sz="2400" b="0">
                <a:latin typeface="Calibri" pitchFamily="34" charset="0"/>
              </a:rPr>
              <a:t> Yunus Nadi ve Halide Edip’in çalışmaları ile </a:t>
            </a:r>
            <a:r>
              <a:rPr lang="tr-TR" sz="2400" b="0">
                <a:solidFill>
                  <a:schemeClr val="hlink"/>
                </a:solidFill>
                <a:latin typeface="Calibri" pitchFamily="34" charset="0"/>
              </a:rPr>
              <a:t>«Anadolu Ajansı»</a:t>
            </a:r>
            <a:r>
              <a:rPr lang="tr-TR" sz="2400" b="0">
                <a:latin typeface="Calibri" pitchFamily="34" charset="0"/>
              </a:rPr>
              <a:t> kurulmuştur.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p:cNvSpPr>
          <p:nvPr>
            <p:ph type="body" idx="4294967295"/>
          </p:nvPr>
        </p:nvSpPr>
        <p:spPr>
          <a:xfrm>
            <a:off x="838200" y="403225"/>
            <a:ext cx="10515600" cy="6165850"/>
          </a:xfrm>
        </p:spPr>
        <p:txBody>
          <a:bodyPr/>
          <a:lstStyle/>
          <a:p>
            <a:pPr>
              <a:lnSpc>
                <a:spcPct val="70000"/>
              </a:lnSpc>
            </a:pPr>
            <a:r>
              <a:rPr lang="tr-TR" sz="2400" b="1" smtClean="0">
                <a:solidFill>
                  <a:srgbClr val="D82331"/>
                </a:solidFill>
              </a:rPr>
              <a:t>TÜRKİYE BÜYÜK MİLLET MECLİSİ’NİN AÇILIŞI 23 NİSAN 1920:</a:t>
            </a:r>
          </a:p>
          <a:p>
            <a:pPr algn="just">
              <a:lnSpc>
                <a:spcPct val="70000"/>
              </a:lnSpc>
            </a:pPr>
            <a:r>
              <a:rPr lang="tr-TR" sz="2400" smtClean="0">
                <a:solidFill>
                  <a:srgbClr val="D82331"/>
                </a:solidFill>
              </a:rPr>
              <a:t>Ankara’da bir meclis açma düşüncesi,</a:t>
            </a:r>
            <a:r>
              <a:rPr lang="tr-TR" sz="2400" smtClean="0"/>
              <a:t> İstanbul’da Meclis-i Mebusan’ın toplanmadan önceki günlere dayanır. Mustafa Kemal Nutuk’ta: </a:t>
            </a:r>
            <a:r>
              <a:rPr lang="tr-TR" sz="2400" i="1" smtClean="0">
                <a:solidFill>
                  <a:schemeClr val="hlink"/>
                </a:solidFill>
              </a:rPr>
              <a:t>“Ben Meclis-i Mebusan’ın İstanbul’da saldırıya uğrayacağını, dağılacağını, kesin olarak bekliyordum. Böyle bir durum karşısında alınacak tedbiri kararlaştırmıştım. Hazırlığımız ve gerekli düzenlemelerimiz de başlamıştı: Ankara’da toplanmak” </a:t>
            </a:r>
            <a:r>
              <a:rPr lang="tr-TR" sz="2400" smtClean="0"/>
              <a:t>Mustafa Kemal, Meclis-i Mebusan’ın İstanbul’da açılmasına karar verildikten sonra, kendisinin başkanlığına seçilmek istemesi de bu kararını kolaylaştırıcı bir tedbir olarak düşünmüştür. Meclis dağıtılırsa Mustafa Kemal, Meclis Başkanı sıfatıyla Meclisi Ankara’da toplantıya çağırma düşüncesindedir.</a:t>
            </a:r>
          </a:p>
          <a:p>
            <a:pPr algn="just">
              <a:lnSpc>
                <a:spcPct val="70000"/>
              </a:lnSpc>
            </a:pPr>
            <a:r>
              <a:rPr lang="tr-TR" sz="2400" smtClean="0"/>
              <a:t>Olaylar Mustafa Kemal’in öngördüğü gibi, Milli hareketin aleyhine gelişmiştir. İngilizler, önce milli teşkilatla işbirliği halinde olan Harbiye Nazırı Cemal Paşa ve Genel Kurmay Başkanı Cevat Paşa’yı istifa ettirmişler. Daha sonra hükümet üzerine baskı kurarak hem Kuvayı Milliye birlikleriyle Temsil Heyeti’nin dağılmasını sağlamaya, hem de Meclis üzerinde denetim kurmaya çalışmışlardır. Bunu başaramayınca da İstanbul’a el koyup Meclis-i Mebusan’ı dağıtacaklardı.</a:t>
            </a:r>
          </a:p>
          <a:p>
            <a:pPr algn="just">
              <a:lnSpc>
                <a:spcPct val="70000"/>
              </a:lnSpc>
            </a:pPr>
            <a:r>
              <a:rPr lang="tr-TR" sz="2400" smtClean="0"/>
              <a:t>İngilizlerin başarısızlığında temel etken Mustafa Kemal olmuştu. </a:t>
            </a:r>
            <a:r>
              <a:rPr lang="tr-TR" sz="2400" smtClean="0">
                <a:solidFill>
                  <a:srgbClr val="D82331"/>
                </a:solidFill>
              </a:rPr>
              <a:t>Zira O</a:t>
            </a:r>
            <a:r>
              <a:rPr lang="tr-TR" sz="2400" smtClean="0"/>
              <a:t>, Ali Rıza Paşa Hükümeti, Osmanlı Genelkurmayı ve Meclis üyeleri gibi İngilizlerin taleplerini ve sözlerini (Kuvayı Milliye dağılırsa İstanbul’un boşaltılacağı vs) dikkate almamış, </a:t>
            </a:r>
            <a:r>
              <a:rPr lang="tr-TR" sz="2400" smtClean="0">
                <a:solidFill>
                  <a:schemeClr val="hlink"/>
                </a:solidFill>
              </a:rPr>
              <a:t>“Aksine olayların akışının ne olabileceğini önceden kestirip tespit edere, karşı tedbirleri düşünmek ve anında bir kararsızlığa düşmeden uygulamak taraftarı”</a:t>
            </a:r>
            <a:r>
              <a:rPr lang="tr-TR" sz="2400" smtClean="0"/>
              <a:t> idi.</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a:solidFill>
                <a:schemeClr val="bg1"/>
              </a:solidFill>
              <a:latin typeface="Calibri Light" pitchFamily="34" charset="0"/>
            </a:endParaRPr>
          </a:p>
        </p:txBody>
      </p:sp>
      <p:sp>
        <p:nvSpPr>
          <p:cNvPr id="9" name="Title 1">
            <a:extLst>
              <a:ext uri="{FF2B5EF4-FFF2-40B4-BE49-F238E27FC236}"/>
            </a:extLst>
          </p:cNvPr>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dirty="0">
              <a:latin typeface="+mn-lt"/>
            </a:endParaRPr>
          </a:p>
          <a:p>
            <a:pPr marL="342900" indent="-342900" algn="just" fontAlgn="auto">
              <a:spcAft>
                <a:spcPts val="0"/>
              </a:spcAft>
              <a:buFont typeface="Arial" panose="020B0604020202020204" pitchFamily="34" charset="0"/>
              <a:buChar char="•"/>
              <a:defRPr/>
            </a:pPr>
            <a:endParaRPr lang="en-US" sz="2600" dirty="0">
              <a:latin typeface="+mn-lt"/>
            </a:endParaRPr>
          </a:p>
        </p:txBody>
      </p:sp>
      <p:sp>
        <p:nvSpPr>
          <p:cNvPr id="52227" name="Dikdörtgen 6"/>
          <p:cNvSpPr>
            <a:spLocks noChangeArrowheads="1"/>
          </p:cNvSpPr>
          <p:nvPr/>
        </p:nvSpPr>
        <p:spPr bwMode="auto">
          <a:xfrm>
            <a:off x="708025" y="493713"/>
            <a:ext cx="11252200" cy="5251450"/>
          </a:xfrm>
          <a:prstGeom prst="rect">
            <a:avLst/>
          </a:prstGeom>
          <a:noFill/>
          <a:ln w="9525">
            <a:noFill/>
            <a:miter lim="800000"/>
            <a:headEnd/>
            <a:tailEnd/>
          </a:ln>
        </p:spPr>
        <p:txBody>
          <a:bodyPr>
            <a:spAutoFit/>
          </a:bodyPr>
          <a:lstStyle/>
          <a:p>
            <a:pPr marL="457200" indent="-457200" algn="just">
              <a:buFont typeface="Arial" charset="0"/>
              <a:buChar char="•"/>
            </a:pPr>
            <a:r>
              <a:rPr lang="tr-TR" sz="2600" b="0">
                <a:latin typeface="Calibri" pitchFamily="34" charset="0"/>
              </a:rPr>
              <a:t>Bu nedenle, İstanbul’un işgali haberi Ankara’ya ulaştığında  Mustafa Kemal Paşa hazırlıklıydı. Mustafa Kemal, Temsil Heyeti ve Anadolu’daki komutanlarla iki gün boyunca yaptığı durum değerlendirmesinden sonra 19 Mart 1920’de son derece önemli bir bildiriyi Müdafaa-i Hukuk şubelerine ve yurda ilan etti. </a:t>
            </a:r>
          </a:p>
          <a:p>
            <a:pPr marL="457200" indent="-457200" algn="just">
              <a:buFont typeface="Arial" charset="0"/>
              <a:buChar char="•"/>
            </a:pPr>
            <a:r>
              <a:rPr lang="tr-TR" sz="2600" b="0">
                <a:latin typeface="Calibri" pitchFamily="34" charset="0"/>
              </a:rPr>
              <a:t>Bildiride, Osmanlı Devleti’nin hayatına ve egemenliğine son verildiğinin altı çizilmekteydi.</a:t>
            </a:r>
          </a:p>
          <a:p>
            <a:pPr marL="457200" indent="-457200" algn="just">
              <a:buFont typeface="Arial" charset="0"/>
              <a:buChar char="•"/>
            </a:pPr>
            <a:r>
              <a:rPr lang="tr-TR" sz="2600" b="0">
                <a:latin typeface="Calibri" pitchFamily="34" charset="0"/>
              </a:rPr>
              <a:t>15 gün içinde</a:t>
            </a:r>
            <a:r>
              <a:rPr lang="tr-TR" sz="2600" b="0">
                <a:solidFill>
                  <a:schemeClr val="accent1"/>
                </a:solidFill>
                <a:latin typeface="Calibri" pitchFamily="34" charset="0"/>
              </a:rPr>
              <a:t> </a:t>
            </a:r>
            <a:r>
              <a:rPr lang="tr-TR" sz="2600" b="0">
                <a:latin typeface="Calibri" pitchFamily="34" charset="0"/>
              </a:rPr>
              <a:t>seçimler yenilenerek </a:t>
            </a:r>
            <a:r>
              <a:rPr lang="tr-TR" sz="2600" b="0">
                <a:solidFill>
                  <a:srgbClr val="FF0000"/>
                </a:solidFill>
                <a:latin typeface="Calibri" pitchFamily="34" charset="0"/>
              </a:rPr>
              <a:t>Ankara</a:t>
            </a:r>
            <a:r>
              <a:rPr lang="tr-TR" sz="2600" b="0">
                <a:latin typeface="Calibri" pitchFamily="34" charset="0"/>
              </a:rPr>
              <a:t>’da </a:t>
            </a:r>
            <a:r>
              <a:rPr lang="tr-TR" sz="2600" b="0">
                <a:solidFill>
                  <a:srgbClr val="FF0000"/>
                </a:solidFill>
                <a:latin typeface="Calibri" pitchFamily="34" charset="0"/>
              </a:rPr>
              <a:t>olağanüstü yetkilerle </a:t>
            </a:r>
            <a:r>
              <a:rPr lang="tr-TR" sz="2600">
                <a:solidFill>
                  <a:schemeClr val="hlink"/>
                </a:solidFill>
                <a:latin typeface="Calibri" pitchFamily="34" charset="0"/>
              </a:rPr>
              <a:t>(Selahiyeti Fevkaladeyi Haiz)</a:t>
            </a:r>
            <a:r>
              <a:rPr lang="tr-TR" sz="2600" b="0">
                <a:solidFill>
                  <a:srgbClr val="FF0000"/>
                </a:solidFill>
                <a:latin typeface="Calibri" pitchFamily="34" charset="0"/>
              </a:rPr>
              <a:t> </a:t>
            </a:r>
            <a:r>
              <a:rPr lang="tr-TR" sz="2600" b="0">
                <a:latin typeface="Calibri" pitchFamily="34" charset="0"/>
              </a:rPr>
              <a:t>bir meclis açılacaktır. (Mustafa Kemal Nutuk’ta, ilk yazdığı bildiri müsveddesinde meclisin ismi olarak </a:t>
            </a:r>
            <a:r>
              <a:rPr lang="tr-TR" sz="2600" b="0">
                <a:solidFill>
                  <a:srgbClr val="D82331"/>
                </a:solidFill>
                <a:latin typeface="Calibri" pitchFamily="34" charset="0"/>
              </a:rPr>
              <a:t>“Meclisi Müessisan”</a:t>
            </a:r>
            <a:r>
              <a:rPr lang="tr-TR" sz="2600" b="0">
                <a:latin typeface="Calibri" pitchFamily="34" charset="0"/>
              </a:rPr>
              <a:t> </a:t>
            </a:r>
            <a:r>
              <a:rPr lang="tr-TR" sz="2600" b="0">
                <a:solidFill>
                  <a:schemeClr val="hlink"/>
                </a:solidFill>
                <a:latin typeface="Calibri" pitchFamily="34" charset="0"/>
              </a:rPr>
              <a:t>(Kurucu Meclis)</a:t>
            </a:r>
            <a:r>
              <a:rPr lang="tr-TR" sz="2600" b="0">
                <a:latin typeface="Calibri" pitchFamily="34" charset="0"/>
              </a:rPr>
              <a:t> deyimini kullandığını, maksadının toplanacak meclisin rejimi değiştirecek karaktere sahip olmasını sağlamak olduğunu, Ancak, bu deyime halkın alışık olmadığı şeklinde Erzurum ve Sivas’tan uyarıldığını, bu nedenle 19 Mart tarihli bildiride deyimi değiştirdiğini yazmaktadır.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endParaRPr lang="tr-TR" sz="2400" b="0">
              <a:latin typeface="Calibri" pitchFamily="34" charset="0"/>
            </a:endParaRPr>
          </a:p>
          <a:p>
            <a:pPr marL="228600" indent="-228600" algn="just">
              <a:lnSpc>
                <a:spcPct val="90000"/>
              </a:lnSpc>
              <a:spcBef>
                <a:spcPts val="1000"/>
              </a:spcBef>
              <a:buFont typeface="Arial" charset="0"/>
              <a:buChar char="•"/>
            </a:pPr>
            <a:r>
              <a:rPr lang="tr-TR" sz="2400" b="0">
                <a:latin typeface="Calibri" pitchFamily="34" charset="0"/>
              </a:rPr>
              <a:t>İstanbul’daki tutuklamalardan kurtulabilen mebuslar Ankara’da açılacak meclise katılabilirler.</a:t>
            </a:r>
          </a:p>
          <a:p>
            <a:pPr marL="228600" indent="-228600" algn="just">
              <a:lnSpc>
                <a:spcPct val="90000"/>
              </a:lnSpc>
              <a:spcBef>
                <a:spcPts val="1000"/>
              </a:spcBef>
              <a:buFont typeface="Arial" charset="0"/>
              <a:buChar char="•"/>
            </a:pPr>
            <a:r>
              <a:rPr lang="tr-TR" sz="2400" b="0">
                <a:latin typeface="Calibri" pitchFamily="34" charset="0"/>
              </a:rPr>
              <a:t>Seçimler iki dereceli olacaktır.</a:t>
            </a:r>
          </a:p>
          <a:p>
            <a:pPr marL="228600" indent="-228600" algn="just">
              <a:lnSpc>
                <a:spcPct val="90000"/>
              </a:lnSpc>
              <a:spcBef>
                <a:spcPts val="1000"/>
              </a:spcBef>
              <a:buFont typeface="Arial" charset="0"/>
              <a:buChar char="•"/>
            </a:pPr>
            <a:r>
              <a:rPr lang="tr-TR" sz="2400" b="0">
                <a:latin typeface="Calibri" pitchFamily="34" charset="0"/>
              </a:rPr>
              <a:t>Her sancaktan 5 kişi seçilecektir. </a:t>
            </a:r>
          </a:p>
          <a:p>
            <a:pPr marL="228600" indent="-228600" algn="just">
              <a:lnSpc>
                <a:spcPct val="90000"/>
              </a:lnSpc>
              <a:spcBef>
                <a:spcPts val="1000"/>
              </a:spcBef>
              <a:buFont typeface="Arial" charset="0"/>
              <a:buChar char="•"/>
            </a:pPr>
            <a:r>
              <a:rPr lang="tr-TR" sz="2400" b="0">
                <a:latin typeface="Calibri" pitchFamily="34" charset="0"/>
              </a:rPr>
              <a:t>Bütün partiler ve dernekler aday gösterebileceği gibi bağımsız adaylık da mümkün olacaktı. </a:t>
            </a:r>
          </a:p>
          <a:p>
            <a:pPr marL="228600" indent="-228600" algn="just">
              <a:lnSpc>
                <a:spcPct val="90000"/>
              </a:lnSpc>
              <a:spcBef>
                <a:spcPts val="1000"/>
              </a:spcBef>
              <a:buFont typeface="Arial" charset="0"/>
              <a:buChar char="•"/>
            </a:pPr>
            <a:r>
              <a:rPr lang="tr-TR" sz="2400">
                <a:latin typeface="Calibri" pitchFamily="34" charset="0"/>
              </a:rPr>
              <a:t>Seçimler 19 Mart’ta başladı. Ülke 66 seçim bölgesine ayrılmıştı. </a:t>
            </a:r>
          </a:p>
          <a:p>
            <a:pPr marL="228600" indent="-228600" algn="just">
              <a:lnSpc>
                <a:spcPct val="90000"/>
              </a:lnSpc>
              <a:spcBef>
                <a:spcPts val="1000"/>
              </a:spcBef>
              <a:buFont typeface="Arial" charset="0"/>
              <a:buChar char="•"/>
            </a:pPr>
            <a:r>
              <a:rPr lang="tr-TR" sz="2400">
                <a:latin typeface="Calibri" pitchFamily="34" charset="0"/>
              </a:rPr>
              <a:t>Asker kişilerin de seçimlere katılmasına izin verilmişti: Mustafa Kemal (Ankara), Ali Fuat Cebesoy (Ankara), Kazım Karabekir (Edirne), Refet Bele (İzmir), Kazım Özalp (Balıkesir), İsmet İnönü (Edirne), Fahrettin Altay (Mersin), Yusuf İzzet Met (Bolu), Ali Çetinkaya (Afyon), Cafer Tayyar (Edirne), Fevzi Çakmak (Mersin),</a:t>
            </a:r>
          </a:p>
          <a:p>
            <a:pPr marL="228600" indent="-228600" algn="just">
              <a:lnSpc>
                <a:spcPct val="90000"/>
              </a:lnSpc>
              <a:spcBef>
                <a:spcPts val="1000"/>
              </a:spcBef>
              <a:buFont typeface="Arial" charset="0"/>
              <a:buChar char="•"/>
            </a:pPr>
            <a:endParaRPr lang="tr-TR" sz="2400">
              <a:latin typeface="Calibri" pitchFamily="34" charset="0"/>
            </a:endParaRPr>
          </a:p>
          <a:p>
            <a:pPr marL="228600" indent="-228600" algn="just">
              <a:lnSpc>
                <a:spcPct val="90000"/>
              </a:lnSpc>
              <a:spcBef>
                <a:spcPts val="1000"/>
              </a:spcBef>
              <a:buFont typeface="Arial" charset="0"/>
              <a:buChar char="•"/>
            </a:pPr>
            <a:endParaRPr lang="tr-TR" sz="2400">
              <a:latin typeface="Calibri" pitchFamily="34" charset="0"/>
            </a:endParaRPr>
          </a:p>
          <a:p>
            <a:pPr marL="228600" indent="-228600" algn="just">
              <a:lnSpc>
                <a:spcPct val="90000"/>
              </a:lnSpc>
              <a:spcBef>
                <a:spcPts val="1000"/>
              </a:spcBef>
              <a:buFont typeface="Arial" charset="0"/>
              <a:buChar char="•"/>
            </a:pPr>
            <a:endParaRPr lang="tr-TR" sz="2600">
              <a:latin typeface="Calibri" pitchFamily="34" charset="0"/>
            </a:endParaRPr>
          </a:p>
          <a:p>
            <a:pPr marL="228600" indent="-228600" algn="just">
              <a:lnSpc>
                <a:spcPct val="90000"/>
              </a:lnSpc>
              <a:spcBef>
                <a:spcPts val="1000"/>
              </a:spcBef>
              <a:buFont typeface="Arial" charset="0"/>
              <a:buChar char="•"/>
            </a:pPr>
            <a:endParaRPr lang="tr-TR" sz="2600">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txBox="1">
            <a:spLocks/>
          </p:cNvSpPr>
          <p:nvPr/>
        </p:nvSpPr>
        <p:spPr bwMode="auto">
          <a:xfrm>
            <a:off x="358775" y="153988"/>
            <a:ext cx="8655050"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a:latin typeface="Calibri" pitchFamily="34" charset="0"/>
              </a:rPr>
              <a:t>Meclisin açılış günü olarak 22 Nisan 1920 Perşembe günü belirlenmiş idi. Ancak maneviyatı yükseltmek için Temsil Heyeti, açılışın dini törenler eşliğinde 23 Nisan Cuma günü yapılacağını duyurdu.</a:t>
            </a:r>
          </a:p>
          <a:p>
            <a:pPr marL="228600" indent="-228600" algn="just">
              <a:lnSpc>
                <a:spcPct val="90000"/>
              </a:lnSpc>
              <a:spcBef>
                <a:spcPts val="1000"/>
              </a:spcBef>
              <a:buFont typeface="Arial" charset="0"/>
              <a:buChar char="•"/>
            </a:pPr>
            <a:r>
              <a:rPr lang="tr-TR" sz="2600">
                <a:latin typeface="Calibri" pitchFamily="34" charset="0"/>
              </a:rPr>
              <a:t>23 Nisan 1920 Cuma günü Hacıbayram Camii’nde namaz sonrasında halk eşliğinde dualar edilerek ve kurbanlar kesilerek meclisin açılışı gerçekleştirilmiştir. </a:t>
            </a:r>
          </a:p>
          <a:p>
            <a:pPr marL="228600" indent="-228600" algn="just">
              <a:lnSpc>
                <a:spcPct val="90000"/>
              </a:lnSpc>
              <a:spcBef>
                <a:spcPts val="1000"/>
              </a:spcBef>
              <a:buFont typeface="Arial" charset="0"/>
              <a:buChar char="•"/>
            </a:pPr>
            <a:r>
              <a:rPr lang="tr-TR" sz="2600">
                <a:latin typeface="Calibri" pitchFamily="34" charset="0"/>
              </a:rPr>
              <a:t>En yaşlı üye </a:t>
            </a:r>
            <a:r>
              <a:rPr lang="tr-TR" sz="2600">
                <a:solidFill>
                  <a:srgbClr val="FF0000"/>
                </a:solidFill>
                <a:latin typeface="Calibri" pitchFamily="34" charset="0"/>
              </a:rPr>
              <a:t>Sinop milletvekili Şerif Alkan’ın </a:t>
            </a:r>
            <a:r>
              <a:rPr lang="tr-TR" sz="2600">
                <a:latin typeface="Calibri" pitchFamily="34" charset="0"/>
              </a:rPr>
              <a:t>başkanlığında ilk toplantı gerçekleştirilmiştir. İlk gün 115 milletvekili mevcuttur. Zamanla bu sayı 340’a kadar yükselmiştir.</a:t>
            </a:r>
          </a:p>
          <a:p>
            <a:pPr marL="228600" indent="-228600" algn="just">
              <a:lnSpc>
                <a:spcPct val="90000"/>
              </a:lnSpc>
              <a:spcBef>
                <a:spcPts val="1000"/>
              </a:spcBef>
              <a:buFont typeface="Arial" charset="0"/>
              <a:buChar char="•"/>
            </a:pPr>
            <a:r>
              <a:rPr lang="tr-TR" sz="2600">
                <a:latin typeface="Calibri" pitchFamily="34" charset="0"/>
              </a:rPr>
              <a:t>24 Nisan 1920 tarihli toplantıda Meclis Başkanlığı seçimi gerçekleştirilir ve 120 üyeden 110’unun oyu ile </a:t>
            </a:r>
            <a:r>
              <a:rPr lang="tr-TR" sz="2600">
                <a:solidFill>
                  <a:srgbClr val="FF0000"/>
                </a:solidFill>
                <a:latin typeface="Calibri" pitchFamily="34" charset="0"/>
              </a:rPr>
              <a:t>Mustafa Kemal Paşa, Meclis Başkanlığı’na seçilmiştir. </a:t>
            </a:r>
          </a:p>
          <a:p>
            <a:pPr marL="228600" indent="-228600" algn="just">
              <a:lnSpc>
                <a:spcPct val="90000"/>
              </a:lnSpc>
              <a:spcBef>
                <a:spcPts val="1000"/>
              </a:spcBef>
              <a:buFont typeface="Arial" charset="0"/>
              <a:buChar char="•"/>
            </a:pPr>
            <a:endParaRPr lang="tr-TR" sz="2600">
              <a:solidFill>
                <a:srgbClr val="FF0000"/>
              </a:solidFill>
              <a:latin typeface="Calibri" pitchFamily="34" charset="0"/>
            </a:endParaRPr>
          </a:p>
          <a:p>
            <a:pPr marL="228600" indent="-228600" algn="just">
              <a:lnSpc>
                <a:spcPct val="90000"/>
              </a:lnSpc>
              <a:spcBef>
                <a:spcPts val="1000"/>
              </a:spcBef>
              <a:buFont typeface="Arial" charset="0"/>
              <a:buChar char="•"/>
            </a:pPr>
            <a:endParaRPr lang="tr-TR" sz="2600">
              <a:latin typeface="Calibri" pitchFamily="34" charset="0"/>
            </a:endParaRPr>
          </a:p>
        </p:txBody>
      </p:sp>
      <p:pic>
        <p:nvPicPr>
          <p:cNvPr id="54274" name="Resim 1"/>
          <p:cNvPicPr>
            <a:picLocks noChangeAspect="1"/>
          </p:cNvPicPr>
          <p:nvPr/>
        </p:nvPicPr>
        <p:blipFill>
          <a:blip r:embed="rId2"/>
          <a:srcRect/>
          <a:stretch>
            <a:fillRect/>
          </a:stretch>
        </p:blipFill>
        <p:spPr bwMode="auto">
          <a:xfrm>
            <a:off x="9274175" y="296863"/>
            <a:ext cx="2689225" cy="3802062"/>
          </a:xfrm>
          <a:prstGeom prst="rect">
            <a:avLst/>
          </a:prstGeom>
          <a:noFill/>
          <a:ln w="9525">
            <a:noFill/>
            <a:miter lim="800000"/>
            <a:headEnd/>
            <a:tailEnd/>
          </a:ln>
        </p:spPr>
      </p:pic>
      <p:sp>
        <p:nvSpPr>
          <p:cNvPr id="3" name="Metin kutusu 2">
            <a:extLst>
              <a:ext uri="{FF2B5EF4-FFF2-40B4-BE49-F238E27FC236}"/>
            </a:extLst>
          </p:cNvPr>
          <p:cNvSpPr txBox="1"/>
          <p:nvPr/>
        </p:nvSpPr>
        <p:spPr>
          <a:xfrm>
            <a:off x="9889840" y="3575250"/>
            <a:ext cx="1458348" cy="523220"/>
          </a:xfrm>
          <a:prstGeom prst="rect">
            <a:avLst/>
          </a:prstGeom>
          <a:noFill/>
        </p:spPr>
        <p:txBody>
          <a:bodyPr wrap="none">
            <a:spAutoFit/>
          </a:bodyPr>
          <a:lstStyle/>
          <a:p>
            <a:pPr fontAlgn="auto">
              <a:spcBef>
                <a:spcPts val="0"/>
              </a:spcBef>
              <a:spcAft>
                <a:spcPts val="0"/>
              </a:spcAft>
              <a:defRPr/>
            </a:pPr>
            <a:r>
              <a:rPr lang="tr-TR" sz="2800" dirty="0">
                <a:highlight>
                  <a:srgbClr val="FFFF00"/>
                </a:highlight>
                <a:latin typeface="+mn-lt"/>
                <a:cs typeface="+mn-cs"/>
              </a:rPr>
              <a:t>Şerif Bey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Resim 2" descr="kişi, fotoğraf, açık hava, insanlar içeren bir resim&#10;&#10;Yüksek güvenilirlikle oluşturulmuş açıklama"/>
          <p:cNvPicPr>
            <a:picLocks noChangeAspect="1"/>
          </p:cNvPicPr>
          <p:nvPr/>
        </p:nvPicPr>
        <p:blipFill>
          <a:blip r:embed="rId3"/>
          <a:srcRect t="6076" b="949"/>
          <a:stretch>
            <a:fillRect/>
          </a:stretch>
        </p:blipFill>
        <p:spPr bwMode="auto">
          <a:xfrm>
            <a:off x="0" y="0"/>
            <a:ext cx="12192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p:cNvSpPr>
          <p:nvPr/>
        </p:nvSpPr>
        <p:spPr bwMode="auto">
          <a:xfrm>
            <a:off x="358775" y="241300"/>
            <a:ext cx="7540625" cy="6265863"/>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b="0">
                <a:latin typeface="Calibri" pitchFamily="34" charset="0"/>
              </a:rPr>
              <a:t>Ankara halkı Milli Mücadele taraftarıydı. Vali Vekili Yahya Galip Bey de Temsil Heyeti ile işbirliği halindeydi.</a:t>
            </a:r>
          </a:p>
          <a:p>
            <a:pPr marL="228600" indent="-228600" algn="just">
              <a:lnSpc>
                <a:spcPct val="90000"/>
              </a:lnSpc>
              <a:spcBef>
                <a:spcPts val="1000"/>
              </a:spcBef>
              <a:buFont typeface="Arial" charset="0"/>
              <a:buChar char="•"/>
            </a:pPr>
            <a:r>
              <a:rPr lang="tr-TR" sz="2600" b="0">
                <a:latin typeface="Calibri" pitchFamily="34" charset="0"/>
              </a:rPr>
              <a:t>Ankara’da, Anadolu ve Rumeli Müdafaa-i Hukuk Cemiyeti’nin bir şubesi açılmıştı ve başkanlığını da </a:t>
            </a:r>
            <a:r>
              <a:rPr lang="tr-TR" sz="2600" b="0">
                <a:solidFill>
                  <a:srgbClr val="FF0000"/>
                </a:solidFill>
                <a:latin typeface="Calibri" pitchFamily="34" charset="0"/>
              </a:rPr>
              <a:t>Ankara Müftüsü Rıfat Börekçi </a:t>
            </a:r>
            <a:r>
              <a:rPr lang="tr-TR" sz="2600" b="0">
                <a:latin typeface="Calibri" pitchFamily="34" charset="0"/>
              </a:rPr>
              <a:t>yürütmekteydi.</a:t>
            </a:r>
          </a:p>
          <a:p>
            <a:pPr marL="228600" indent="-228600" algn="just">
              <a:lnSpc>
                <a:spcPct val="90000"/>
              </a:lnSpc>
              <a:spcBef>
                <a:spcPts val="1000"/>
              </a:spcBef>
              <a:buFont typeface="Arial" charset="0"/>
              <a:buChar char="•"/>
            </a:pPr>
            <a:r>
              <a:rPr lang="tr-TR" sz="2600" b="0">
                <a:latin typeface="Calibri" pitchFamily="34" charset="0"/>
              </a:rPr>
              <a:t>Temsil Heyeti’nin Sivas’tan Ankara’ya gelişinin önündeki en büyük engel parasızlıktı. Temsil Heyeti üyesi </a:t>
            </a:r>
            <a:r>
              <a:rPr lang="tr-TR" sz="2600" b="0">
                <a:solidFill>
                  <a:schemeClr val="accent1"/>
                </a:solidFill>
                <a:latin typeface="Calibri" pitchFamily="34" charset="0"/>
              </a:rPr>
              <a:t>Mazhar Müfit Bey</a:t>
            </a:r>
            <a:r>
              <a:rPr lang="tr-TR" sz="2600" b="0">
                <a:latin typeface="Calibri" pitchFamily="34" charset="0"/>
              </a:rPr>
              <a:t>, Sivas’taki Osmanlı Bankası’ndan kendi adına 2.000 lira borç aldı. Bu sayede heyet, 18 Aralık 1919’da Sivas’tan ayrıldı</a:t>
            </a:r>
            <a:r>
              <a:rPr lang="tr-TR" sz="2600" b="0"/>
              <a:t>.</a:t>
            </a:r>
          </a:p>
        </p:txBody>
      </p:sp>
      <p:pic>
        <p:nvPicPr>
          <p:cNvPr id="17410" name="Picture 3" descr="1416569705_1549463_1379498645667646_2524339043464885585_n"/>
          <p:cNvPicPr>
            <a:picLocks noChangeAspect="1" noChangeArrowheads="1"/>
          </p:cNvPicPr>
          <p:nvPr/>
        </p:nvPicPr>
        <p:blipFill>
          <a:blip r:embed="rId2"/>
          <a:srcRect/>
          <a:stretch>
            <a:fillRect/>
          </a:stretch>
        </p:blipFill>
        <p:spPr bwMode="auto">
          <a:xfrm>
            <a:off x="7975600" y="0"/>
            <a:ext cx="4216400" cy="3897313"/>
          </a:xfrm>
          <a:prstGeom prst="rect">
            <a:avLst/>
          </a:prstGeom>
          <a:noFill/>
          <a:ln w="9525">
            <a:noFill/>
            <a:miter lim="800000"/>
            <a:headEnd/>
            <a:tailEnd/>
          </a:ln>
        </p:spPr>
      </p:pic>
      <p:sp>
        <p:nvSpPr>
          <p:cNvPr id="17411" name="Text Box 4"/>
          <p:cNvSpPr txBox="1">
            <a:spLocks noChangeArrowheads="1"/>
          </p:cNvSpPr>
          <p:nvPr/>
        </p:nvSpPr>
        <p:spPr bwMode="auto">
          <a:xfrm>
            <a:off x="8553450" y="3840163"/>
            <a:ext cx="3384550" cy="366712"/>
          </a:xfrm>
          <a:prstGeom prst="rect">
            <a:avLst/>
          </a:prstGeom>
          <a:noFill/>
          <a:ln w="9525">
            <a:noFill/>
            <a:miter lim="800000"/>
            <a:headEnd/>
            <a:tailEnd/>
          </a:ln>
        </p:spPr>
        <p:txBody>
          <a:bodyPr wrap="none">
            <a:spAutoFit/>
          </a:bodyPr>
          <a:lstStyle/>
          <a:p>
            <a:r>
              <a:rPr lang="tr-TR">
                <a:solidFill>
                  <a:srgbClr val="FF0000"/>
                </a:solidFill>
              </a:rPr>
              <a:t>Ankara Müftüsü Rıfat Börekçi</a:t>
            </a:r>
          </a:p>
        </p:txBody>
      </p:sp>
      <p:pic>
        <p:nvPicPr>
          <p:cNvPr id="17412" name="Picture 5" descr="Ahmet_Mazhar_Bey"/>
          <p:cNvPicPr>
            <a:picLocks noChangeAspect="1" noChangeArrowheads="1"/>
          </p:cNvPicPr>
          <p:nvPr/>
        </p:nvPicPr>
        <p:blipFill>
          <a:blip r:embed="rId3"/>
          <a:srcRect/>
          <a:stretch>
            <a:fillRect/>
          </a:stretch>
        </p:blipFill>
        <p:spPr bwMode="auto">
          <a:xfrm>
            <a:off x="9616966" y="4249738"/>
            <a:ext cx="2575034" cy="2257425"/>
          </a:xfrm>
          <a:prstGeom prst="rect">
            <a:avLst/>
          </a:prstGeom>
          <a:noFill/>
          <a:ln w="9525">
            <a:noFill/>
            <a:miter lim="800000"/>
            <a:headEnd/>
            <a:tailEnd/>
          </a:ln>
        </p:spPr>
      </p:pic>
      <p:sp>
        <p:nvSpPr>
          <p:cNvPr id="17413" name="Text Box 6"/>
          <p:cNvSpPr txBox="1">
            <a:spLocks noChangeArrowheads="1"/>
          </p:cNvSpPr>
          <p:nvPr/>
        </p:nvSpPr>
        <p:spPr bwMode="auto">
          <a:xfrm>
            <a:off x="9140825" y="6491288"/>
            <a:ext cx="2063750" cy="366712"/>
          </a:xfrm>
          <a:prstGeom prst="rect">
            <a:avLst/>
          </a:prstGeom>
          <a:noFill/>
          <a:ln w="9525">
            <a:noFill/>
            <a:miter lim="800000"/>
            <a:headEnd/>
            <a:tailEnd/>
          </a:ln>
        </p:spPr>
        <p:txBody>
          <a:bodyPr wrap="none">
            <a:spAutoFit/>
          </a:bodyPr>
          <a:lstStyle/>
          <a:p>
            <a:r>
              <a:rPr lang="tr-TR">
                <a:solidFill>
                  <a:srgbClr val="D82331"/>
                </a:solidFill>
              </a:rPr>
              <a:t>Mazhar Müfit Bey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4294967295"/>
          </p:nvPr>
        </p:nvSpPr>
        <p:spPr>
          <a:xfrm>
            <a:off x="174625" y="255588"/>
            <a:ext cx="8355013" cy="5903912"/>
          </a:xfrm>
        </p:spPr>
        <p:txBody>
          <a:bodyPr/>
          <a:lstStyle/>
          <a:p>
            <a:pPr algn="just"/>
            <a:r>
              <a:rPr lang="tr-TR" dirty="0" smtClean="0"/>
              <a:t>18 Aralık’ta Sivas’tan ayrılan Mustafa Kemal, Kayseri ve Nevşehir’e geldi. Hacı Bektaş ilçesinde Dede Baba Şeyh Cemalettin Efendi’yi ziyaret etti. Duasını ve desteğini aldı. </a:t>
            </a:r>
          </a:p>
          <a:p>
            <a:pPr algn="just"/>
            <a:r>
              <a:rPr lang="tr-TR" dirty="0" smtClean="0">
                <a:solidFill>
                  <a:srgbClr val="D82331"/>
                </a:solidFill>
              </a:rPr>
              <a:t>Mustafa Kemal, 13 otomobilden oluşan ekibiyle 27 Aralıkta Ankara’ya geldi.</a:t>
            </a:r>
            <a:r>
              <a:rPr lang="tr-TR" dirty="0" smtClean="0"/>
              <a:t> Yanında Rauf Bey, Ahmet Rüstem Bey, Cevat Abbas vardı. 20 bin kişilik Ankara’da büyük bir coşkuyla karşılandı. </a:t>
            </a:r>
          </a:p>
          <a:p>
            <a:pPr algn="just"/>
            <a:r>
              <a:rPr lang="tr-TR" dirty="0" smtClean="0"/>
              <a:t>Mustafa Kemal, dinsel içerikte bir konuşma yaptı. Anadolu hareketini destekleyen </a:t>
            </a:r>
            <a:r>
              <a:rPr lang="tr-TR" dirty="0" err="1" smtClean="0"/>
              <a:t>Libya’lı</a:t>
            </a:r>
            <a:r>
              <a:rPr lang="tr-TR" dirty="0" smtClean="0"/>
              <a:t> Şeyh </a:t>
            </a:r>
            <a:r>
              <a:rPr lang="tr-TR" dirty="0" err="1" smtClean="0"/>
              <a:t>Sunusi</a:t>
            </a:r>
            <a:r>
              <a:rPr lang="tr-TR" dirty="0" smtClean="0"/>
              <a:t> Efendi’nin gönderdiği beyaz kıyafeti giyerek din adamlarıyla görüştü. </a:t>
            </a:r>
          </a:p>
          <a:p>
            <a:endParaRPr lang="tr-TR" b="1" dirty="0" smtClean="0">
              <a:solidFill>
                <a:srgbClr val="D82331"/>
              </a:solidFill>
            </a:endParaRPr>
          </a:p>
        </p:txBody>
      </p:sp>
      <p:pic>
        <p:nvPicPr>
          <p:cNvPr id="18434" name="Picture 4" descr="cemalettincelebi"/>
          <p:cNvPicPr>
            <a:picLocks noChangeAspect="1" noChangeArrowheads="1"/>
          </p:cNvPicPr>
          <p:nvPr/>
        </p:nvPicPr>
        <p:blipFill>
          <a:blip r:embed="rId2"/>
          <a:srcRect/>
          <a:stretch>
            <a:fillRect/>
          </a:stretch>
        </p:blipFill>
        <p:spPr bwMode="auto">
          <a:xfrm>
            <a:off x="8709025" y="185350"/>
            <a:ext cx="3482975" cy="3162687"/>
          </a:xfrm>
          <a:prstGeom prst="rect">
            <a:avLst/>
          </a:prstGeom>
          <a:noFill/>
          <a:ln w="9525">
            <a:noFill/>
            <a:miter lim="800000"/>
            <a:headEnd/>
            <a:tailEnd/>
          </a:ln>
        </p:spPr>
      </p:pic>
      <p:sp>
        <p:nvSpPr>
          <p:cNvPr id="18435" name="Text Box 5"/>
          <p:cNvSpPr txBox="1">
            <a:spLocks noChangeArrowheads="1"/>
          </p:cNvSpPr>
          <p:nvPr/>
        </p:nvSpPr>
        <p:spPr bwMode="auto">
          <a:xfrm>
            <a:off x="9066213" y="3302000"/>
            <a:ext cx="2711450" cy="366713"/>
          </a:xfrm>
          <a:prstGeom prst="rect">
            <a:avLst/>
          </a:prstGeom>
          <a:noFill/>
          <a:ln w="9525">
            <a:noFill/>
            <a:miter lim="800000"/>
            <a:headEnd/>
            <a:tailEnd/>
          </a:ln>
        </p:spPr>
        <p:txBody>
          <a:bodyPr wrap="none">
            <a:spAutoFit/>
          </a:bodyPr>
          <a:lstStyle/>
          <a:p>
            <a:r>
              <a:rPr lang="tr-TR">
                <a:solidFill>
                  <a:srgbClr val="D82331"/>
                </a:solidFill>
              </a:rPr>
              <a:t>Şeyh Cemalettin Çelebi</a:t>
            </a:r>
          </a:p>
        </p:txBody>
      </p:sp>
      <p:pic>
        <p:nvPicPr>
          <p:cNvPr id="18436" name="Picture 6" descr="sunusi"/>
          <p:cNvPicPr>
            <a:picLocks noChangeAspect="1" noChangeArrowheads="1"/>
          </p:cNvPicPr>
          <p:nvPr/>
        </p:nvPicPr>
        <p:blipFill>
          <a:blip r:embed="rId3"/>
          <a:srcRect/>
          <a:stretch>
            <a:fillRect/>
          </a:stretch>
        </p:blipFill>
        <p:spPr bwMode="auto">
          <a:xfrm>
            <a:off x="8712200" y="3778250"/>
            <a:ext cx="347980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type="body" idx="4294967295"/>
          </p:nvPr>
        </p:nvSpPr>
        <p:spPr>
          <a:xfrm>
            <a:off x="0" y="0"/>
            <a:ext cx="11282289" cy="7199313"/>
          </a:xfrm>
        </p:spPr>
        <p:txBody>
          <a:bodyPr/>
          <a:lstStyle/>
          <a:p>
            <a:pPr algn="just"/>
            <a:endParaRPr lang="tr-TR" dirty="0" smtClean="0"/>
          </a:p>
          <a:p>
            <a:pPr algn="just"/>
            <a:r>
              <a:rPr lang="tr-TR" dirty="0" smtClean="0"/>
              <a:t>Mustafa Kemal Paşa, Ankara’ya geldikten bir gün sonra Ziraat Mektebi salonunda toplanan bir kalabalığa bir konuşma yaptı: Mustafa Kemal konuşmasında Mondros mütareke metni ile uygulamaları arasındaki çelişkilere yer verdi:</a:t>
            </a:r>
          </a:p>
          <a:p>
            <a:pPr algn="just"/>
            <a:r>
              <a:rPr lang="tr-TR" i="1" dirty="0" smtClean="0">
                <a:solidFill>
                  <a:schemeClr val="hlink"/>
                </a:solidFill>
              </a:rPr>
              <a:t>“İtilaf devletleri Türkiye’ye karşı iki noktada yalancı durumuna düşmüşlerdir: Wilson İlkeleri’nin 12. maddesi, ve mütareke metnine sadık kalmayarak Türkiye’yi manda altına almaya çalışmaları…Herhalde alemde bir hak vardır. Ve hak kuvvetin üstündedir!”</a:t>
            </a:r>
            <a:r>
              <a:rPr lang="tr-TR"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a:solidFill>
                <a:schemeClr val="bg1"/>
              </a:solidFill>
              <a:latin typeface="Calibri Light" pitchFamily="34" charset="0"/>
            </a:endParaRPr>
          </a:p>
        </p:txBody>
      </p:sp>
      <p:sp>
        <p:nvSpPr>
          <p:cNvPr id="9" name="Title 1">
            <a:extLst>
              <a:ext uri="{FF2B5EF4-FFF2-40B4-BE49-F238E27FC236}"/>
            </a:extLst>
          </p:cNvPr>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b="0" dirty="0">
              <a:latin typeface="+mn-lt"/>
            </a:endParaRPr>
          </a:p>
          <a:p>
            <a:pPr marL="342900" indent="-342900" algn="just" fontAlgn="auto">
              <a:spcAft>
                <a:spcPts val="0"/>
              </a:spcAft>
              <a:buFont typeface="Arial" panose="020B0604020202020204" pitchFamily="34" charset="0"/>
              <a:buChar char="•"/>
              <a:defRPr/>
            </a:pPr>
            <a:endParaRPr lang="en-US" sz="2600" b="0" dirty="0">
              <a:latin typeface="+mn-lt"/>
            </a:endParaRPr>
          </a:p>
        </p:txBody>
      </p:sp>
      <p:sp>
        <p:nvSpPr>
          <p:cNvPr id="22531" name="Dikdörtgen 6"/>
          <p:cNvSpPr>
            <a:spLocks noChangeArrowheads="1"/>
          </p:cNvSpPr>
          <p:nvPr/>
        </p:nvSpPr>
        <p:spPr bwMode="auto">
          <a:xfrm>
            <a:off x="663575" y="685800"/>
            <a:ext cx="9480550" cy="4278094"/>
          </a:xfrm>
          <a:prstGeom prst="rect">
            <a:avLst/>
          </a:prstGeom>
          <a:noFill/>
          <a:ln w="9525">
            <a:noFill/>
            <a:miter lim="800000"/>
            <a:headEnd/>
            <a:tailEnd/>
          </a:ln>
        </p:spPr>
        <p:txBody>
          <a:bodyPr>
            <a:spAutoFit/>
          </a:bodyPr>
          <a:lstStyle/>
          <a:p>
            <a:pPr marL="457200" indent="-457200" algn="just">
              <a:buFont typeface="Arial" charset="0"/>
              <a:buChar char="•"/>
            </a:pPr>
            <a:r>
              <a:rPr lang="tr-TR" sz="2800" dirty="0">
                <a:solidFill>
                  <a:srgbClr val="D82331"/>
                </a:solidFill>
                <a:latin typeface="Calibri" pitchFamily="34" charset="0"/>
              </a:rPr>
              <a:t>Son Osmanlı </a:t>
            </a:r>
            <a:r>
              <a:rPr lang="tr-TR" sz="2800" dirty="0" err="1">
                <a:solidFill>
                  <a:srgbClr val="D82331"/>
                </a:solidFill>
                <a:latin typeface="Calibri" pitchFamily="34" charset="0"/>
              </a:rPr>
              <a:t>Mebusan</a:t>
            </a:r>
            <a:r>
              <a:rPr lang="tr-TR" sz="2800" dirty="0">
                <a:solidFill>
                  <a:srgbClr val="D82331"/>
                </a:solidFill>
                <a:latin typeface="Calibri" pitchFamily="34" charset="0"/>
              </a:rPr>
              <a:t> Meclisi</a:t>
            </a:r>
            <a:r>
              <a:rPr lang="tr-TR" sz="2800" dirty="0">
                <a:solidFill>
                  <a:srgbClr val="D82331"/>
                </a:solidFill>
              </a:rPr>
              <a:t>:</a:t>
            </a:r>
          </a:p>
          <a:p>
            <a:pPr marL="457200" indent="-457200" algn="just">
              <a:buFont typeface="Arial" charset="0"/>
              <a:buChar char="•"/>
            </a:pPr>
            <a:r>
              <a:rPr lang="tr-TR" sz="2800" b="0" dirty="0">
                <a:latin typeface="Calibri" pitchFamily="34" charset="0"/>
              </a:rPr>
              <a:t>Ali Rıza Paşa hükümeti, </a:t>
            </a:r>
            <a:r>
              <a:rPr lang="tr-TR" sz="2800" b="0" dirty="0">
                <a:solidFill>
                  <a:srgbClr val="FF0000"/>
                </a:solidFill>
                <a:latin typeface="Calibri" pitchFamily="34" charset="0"/>
              </a:rPr>
              <a:t>Meclis’in İstanbul dışında Anadolu’nun güvenli bir yerinde toplanması </a:t>
            </a:r>
            <a:r>
              <a:rPr lang="tr-TR" sz="2800" b="0" dirty="0">
                <a:latin typeface="Calibri" pitchFamily="34" charset="0"/>
              </a:rPr>
              <a:t>kararını </a:t>
            </a:r>
            <a:r>
              <a:rPr lang="tr-TR" sz="2800" b="0" dirty="0">
                <a:solidFill>
                  <a:schemeClr val="accent1"/>
                </a:solidFill>
                <a:latin typeface="Calibri" pitchFamily="34" charset="0"/>
              </a:rPr>
              <a:t>reddetmişti. </a:t>
            </a:r>
            <a:endParaRPr lang="tr-TR" sz="2800" b="0" dirty="0" smtClean="0">
              <a:solidFill>
                <a:schemeClr val="accent1"/>
              </a:solidFill>
              <a:latin typeface="Calibri" pitchFamily="34" charset="0"/>
            </a:endParaRPr>
          </a:p>
          <a:p>
            <a:pPr marL="457200" indent="-457200" algn="just">
              <a:buFont typeface="Arial" charset="0"/>
              <a:buChar char="•"/>
            </a:pPr>
            <a:endParaRPr lang="tr-TR" sz="2000" b="0" dirty="0" smtClean="0">
              <a:latin typeface="Calibri" pitchFamily="34" charset="0"/>
            </a:endParaRPr>
          </a:p>
          <a:p>
            <a:pPr marL="457200" indent="-457200" algn="just">
              <a:buFont typeface="Arial" charset="0"/>
              <a:buChar char="•"/>
            </a:pPr>
            <a:r>
              <a:rPr lang="tr-TR" sz="2000" b="0" dirty="0" smtClean="0">
                <a:latin typeface="Calibri" pitchFamily="34" charset="0"/>
              </a:rPr>
              <a:t>Gerekçe</a:t>
            </a:r>
            <a:r>
              <a:rPr lang="tr-TR" sz="2000" b="0" dirty="0">
                <a:latin typeface="Calibri" pitchFamily="34" charset="0"/>
              </a:rPr>
              <a:t>:</a:t>
            </a:r>
          </a:p>
          <a:p>
            <a:pPr marL="457200" indent="-457200" algn="just"/>
            <a:r>
              <a:rPr lang="tr-TR" sz="2000" b="0" dirty="0">
                <a:latin typeface="Calibri" pitchFamily="34" charset="0"/>
              </a:rPr>
              <a:t>	1. İtilaf Devletleri parlamenter sistemle yönetildikleri için Osmanlı </a:t>
            </a:r>
            <a:r>
              <a:rPr lang="tr-TR" sz="2000" b="0" dirty="0" err="1">
                <a:latin typeface="Calibri" pitchFamily="34" charset="0"/>
              </a:rPr>
              <a:t>Mebusan</a:t>
            </a:r>
            <a:r>
              <a:rPr lang="tr-TR" sz="2000" b="0" dirty="0">
                <a:latin typeface="Calibri" pitchFamily="34" charset="0"/>
              </a:rPr>
              <a:t> Meclisi’ne müdahale etmeleri beklenemez</a:t>
            </a:r>
            <a:r>
              <a:rPr lang="tr-TR" sz="2000" b="0" dirty="0" smtClean="0">
                <a:latin typeface="Calibri" pitchFamily="34" charset="0"/>
              </a:rPr>
              <a:t>. (İtilaf Devletlerinin Türkiye’de sömürgeci oldukları unutuluyordu.)</a:t>
            </a:r>
            <a:endParaRPr lang="tr-TR" sz="2000" b="0" dirty="0">
              <a:latin typeface="Calibri" pitchFamily="34" charset="0"/>
            </a:endParaRPr>
          </a:p>
          <a:p>
            <a:pPr marL="457200" indent="-457200" algn="just"/>
            <a:r>
              <a:rPr lang="tr-TR" sz="2000" b="0" dirty="0">
                <a:latin typeface="Calibri" pitchFamily="34" charset="0"/>
              </a:rPr>
              <a:t>	</a:t>
            </a:r>
            <a:r>
              <a:rPr lang="tr-TR" sz="2000" b="0" dirty="0" smtClean="0">
                <a:latin typeface="Calibri" pitchFamily="34" charset="0"/>
              </a:rPr>
              <a:t>2. </a:t>
            </a:r>
            <a:r>
              <a:rPr lang="tr-TR" sz="2000" b="0" dirty="0">
                <a:latin typeface="Calibri" pitchFamily="34" charset="0"/>
              </a:rPr>
              <a:t>Meclisin Anadolu’da toplanması İstanbul dışında bir merkezin oluştuğunu kabul ve bunun da Türklerin İstanbul’dan vazgeçtikleri şeklinde algılanabileceği tehlikesi.</a:t>
            </a:r>
          </a:p>
          <a:p>
            <a:pPr marL="457200" indent="-457200" algn="just"/>
            <a:r>
              <a:rPr lang="tr-TR" sz="2000" b="0" dirty="0">
                <a:latin typeface="Calibri" pitchFamily="34" charset="0"/>
              </a:rPr>
              <a:t>	</a:t>
            </a:r>
            <a:endParaRPr lang="tr-TR" sz="2600" b="0" dirty="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txBox="1">
            <a:spLocks/>
          </p:cNvSpPr>
          <p:nvPr/>
        </p:nvSpPr>
        <p:spPr bwMode="auto">
          <a:xfrm>
            <a:off x="617838" y="494270"/>
            <a:ext cx="10315275" cy="566523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b="0" dirty="0">
                <a:latin typeface="Calibri" pitchFamily="34" charset="0"/>
              </a:rPr>
              <a:t>Mustafa Kemal Paşa ise Meclis’in Anadolu’da toplanması konusunda ısrarcıydı. </a:t>
            </a:r>
            <a:endParaRPr lang="tr-TR" sz="2600" b="0" dirty="0" smtClean="0">
              <a:latin typeface="Calibri" pitchFamily="34" charset="0"/>
            </a:endParaRPr>
          </a:p>
          <a:p>
            <a:pPr marL="228600" indent="-228600" algn="just">
              <a:lnSpc>
                <a:spcPct val="90000"/>
              </a:lnSpc>
              <a:spcBef>
                <a:spcPts val="1000"/>
              </a:spcBef>
              <a:buFont typeface="Arial" charset="0"/>
              <a:buChar char="•"/>
            </a:pPr>
            <a:r>
              <a:rPr lang="tr-TR" sz="2600" b="0" dirty="0" smtClean="0">
                <a:latin typeface="Calibri" pitchFamily="34" charset="0"/>
              </a:rPr>
              <a:t>Çünkü </a:t>
            </a:r>
            <a:r>
              <a:rPr lang="tr-TR" sz="2600" b="0" dirty="0">
                <a:latin typeface="Calibri" pitchFamily="34" charset="0"/>
              </a:rPr>
              <a:t>o, </a:t>
            </a:r>
            <a:r>
              <a:rPr lang="tr-TR" sz="2600" b="0" dirty="0">
                <a:solidFill>
                  <a:srgbClr val="FF0000"/>
                </a:solidFill>
                <a:latin typeface="Calibri" pitchFamily="34" charset="0"/>
              </a:rPr>
              <a:t>İtilaf Devletlerinin işgali altında ve </a:t>
            </a:r>
            <a:r>
              <a:rPr lang="tr-TR" sz="2600" b="0" dirty="0" smtClean="0">
                <a:solidFill>
                  <a:srgbClr val="FF0000"/>
                </a:solidFill>
                <a:latin typeface="Calibri" pitchFamily="34" charset="0"/>
              </a:rPr>
              <a:t>padişahın </a:t>
            </a:r>
            <a:r>
              <a:rPr lang="tr-TR" sz="2600" b="0" dirty="0">
                <a:solidFill>
                  <a:srgbClr val="FF0000"/>
                </a:solidFill>
                <a:latin typeface="Calibri" pitchFamily="34" charset="0"/>
              </a:rPr>
              <a:t>gözü önünde toplanacak bir Meclis’in baskı altında kalarak sağlıklı kararlar alamayacağı </a:t>
            </a:r>
            <a:r>
              <a:rPr lang="tr-TR" sz="2600" b="0" dirty="0">
                <a:latin typeface="Calibri" pitchFamily="34" charset="0"/>
              </a:rPr>
              <a:t>düşüncesindeydi.</a:t>
            </a:r>
          </a:p>
          <a:p>
            <a:pPr marL="228600" indent="-228600" algn="just">
              <a:lnSpc>
                <a:spcPct val="90000"/>
              </a:lnSpc>
              <a:spcBef>
                <a:spcPts val="1000"/>
              </a:spcBef>
              <a:buFont typeface="Arial" charset="0"/>
              <a:buChar char="•"/>
            </a:pPr>
            <a:r>
              <a:rPr lang="tr-TR" sz="2600" b="0" dirty="0" smtClean="0">
                <a:latin typeface="Calibri" pitchFamily="34" charset="0"/>
              </a:rPr>
              <a:t> </a:t>
            </a:r>
            <a:r>
              <a:rPr lang="tr-TR" sz="2600" b="0" dirty="0">
                <a:latin typeface="Calibri" pitchFamily="34" charset="0"/>
              </a:rPr>
              <a:t>İkinci olarak İtilaf Devletlerinin meclise müdahalesinden çekinmekteydi</a:t>
            </a:r>
            <a:r>
              <a:rPr lang="tr-TR" sz="2600" b="0" dirty="0" smtClean="0">
                <a:latin typeface="Calibri" pitchFamily="34" charset="0"/>
              </a:rPr>
              <a:t>.</a:t>
            </a:r>
          </a:p>
          <a:p>
            <a:pPr marL="228600" lvl="0" indent="-228600" eaLnBrk="0" hangingPunct="0">
              <a:lnSpc>
                <a:spcPct val="80000"/>
              </a:lnSpc>
              <a:spcBef>
                <a:spcPts val="1000"/>
              </a:spcBef>
              <a:buFont typeface="Arial" charset="0"/>
              <a:buChar char="•"/>
            </a:pPr>
            <a:r>
              <a:rPr lang="tr-TR" sz="2800" b="0" dirty="0">
                <a:solidFill>
                  <a:srgbClr val="D82331"/>
                </a:solidFill>
                <a:latin typeface="Calibri"/>
                <a:cs typeface="+mn-cs"/>
              </a:rPr>
              <a:t>Seçimler:</a:t>
            </a:r>
          </a:p>
          <a:p>
            <a:pPr marL="228600" lvl="0" indent="-228600" algn="just" eaLnBrk="0" hangingPunct="0">
              <a:lnSpc>
                <a:spcPct val="80000"/>
              </a:lnSpc>
              <a:spcBef>
                <a:spcPts val="1000"/>
              </a:spcBef>
              <a:buFont typeface="Arial" charset="0"/>
              <a:buChar char="•"/>
            </a:pPr>
            <a:r>
              <a:rPr lang="tr-TR" sz="2400" b="0" dirty="0">
                <a:solidFill>
                  <a:prstClr val="black"/>
                </a:solidFill>
                <a:latin typeface="Calibri"/>
                <a:cs typeface="+mn-cs"/>
              </a:rPr>
              <a:t>Temsilciler Kurulu ile komutanlar arasında görüşmeler sürerken, Ali Rıza Paşa kabinesi, Anadolu’da yasaların uygulanıp uygulanmadığını, seçimlerin sağlıklı yapılıp yapılmadığını denetlemek ve halkı seçimler konusunda bilgilendirmek üzere bir Teftiş Kurulu oluşturup Anadolu’ya gönderdi. </a:t>
            </a:r>
          </a:p>
          <a:p>
            <a:pPr marL="228600" lvl="0" indent="-228600" algn="just" eaLnBrk="0" hangingPunct="0">
              <a:lnSpc>
                <a:spcPct val="80000"/>
              </a:lnSpc>
              <a:spcBef>
                <a:spcPts val="1000"/>
              </a:spcBef>
              <a:buFont typeface="Arial" charset="0"/>
              <a:buChar char="•"/>
            </a:pPr>
            <a:r>
              <a:rPr lang="tr-TR" sz="2400" b="0" dirty="0" smtClean="0">
                <a:solidFill>
                  <a:srgbClr val="D82331"/>
                </a:solidFill>
                <a:latin typeface="Calibri"/>
                <a:cs typeface="+mn-cs"/>
              </a:rPr>
              <a:t>Ancak </a:t>
            </a:r>
            <a:r>
              <a:rPr lang="tr-TR" sz="2400" b="0" dirty="0">
                <a:solidFill>
                  <a:srgbClr val="D82331"/>
                </a:solidFill>
                <a:latin typeface="Calibri"/>
                <a:cs typeface="+mn-cs"/>
              </a:rPr>
              <a:t>bu kurul</a:t>
            </a:r>
            <a:r>
              <a:rPr lang="tr-TR" sz="2400" b="0" dirty="0">
                <a:solidFill>
                  <a:prstClr val="black"/>
                </a:solidFill>
                <a:latin typeface="Calibri"/>
                <a:cs typeface="+mn-cs"/>
              </a:rPr>
              <a:t> Müdafaa-ı Hukuk örgütlerinin işgallere karşı Müslümanlar arasında birliği sağlama ve vatanın hukukunu koruma amacıyla kurulduğunu belirten bir rapor yazdı.</a:t>
            </a:r>
            <a:endParaRPr lang="tr-TR" sz="2800" b="0" dirty="0">
              <a:solidFill>
                <a:prstClr val="black"/>
              </a:solidFill>
              <a:cs typeface="+mn-cs"/>
            </a:endParaRPr>
          </a:p>
          <a:p>
            <a:pPr marL="228600" indent="-228600" algn="just">
              <a:lnSpc>
                <a:spcPct val="90000"/>
              </a:lnSpc>
              <a:spcBef>
                <a:spcPts val="1000"/>
              </a:spcBef>
              <a:buFont typeface="Arial" charset="0"/>
              <a:buChar char="•"/>
            </a:pPr>
            <a:endParaRPr lang="tr-TR" sz="2600" b="0" dirty="0">
              <a:latin typeface="Calibri" pitchFamily="34" charset="0"/>
            </a:endParaRPr>
          </a:p>
          <a:p>
            <a:pPr marL="228600" indent="-228600" algn="just">
              <a:lnSpc>
                <a:spcPct val="90000"/>
              </a:lnSpc>
              <a:spcBef>
                <a:spcPts val="1000"/>
              </a:spcBef>
              <a:buFont typeface="Arial" charset="0"/>
              <a:buChar char="•"/>
            </a:pPr>
            <a:endParaRPr lang="tr-TR" sz="2600" b="0" dirty="0">
              <a:latin typeface="Calibri" pitchFamily="34" charset="0"/>
            </a:endParaRPr>
          </a:p>
          <a:p>
            <a:pPr marL="228600" indent="-228600" algn="just">
              <a:lnSpc>
                <a:spcPct val="90000"/>
              </a:lnSpc>
              <a:spcBef>
                <a:spcPts val="1000"/>
              </a:spcBef>
              <a:buFont typeface="Arial" charset="0"/>
              <a:buChar char="•"/>
            </a:pPr>
            <a:endParaRPr lang="tr-TR" sz="2600" dirty="0">
              <a:solidFill>
                <a:srgbClr val="D8233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p:cNvSpPr>
          <p:nvPr>
            <p:ph type="body" idx="4294967295"/>
          </p:nvPr>
        </p:nvSpPr>
        <p:spPr>
          <a:xfrm>
            <a:off x="790832" y="531813"/>
            <a:ext cx="9984260" cy="5381625"/>
          </a:xfrm>
        </p:spPr>
        <p:txBody>
          <a:bodyPr/>
          <a:lstStyle/>
          <a:p>
            <a:pPr algn="just"/>
            <a:r>
              <a:rPr lang="tr-TR" dirty="0" smtClean="0">
                <a:solidFill>
                  <a:srgbClr val="D82331"/>
                </a:solidFill>
              </a:rPr>
              <a:t>Meclisi </a:t>
            </a:r>
            <a:r>
              <a:rPr lang="tr-TR" dirty="0" err="1" smtClean="0">
                <a:solidFill>
                  <a:srgbClr val="D82331"/>
                </a:solidFill>
              </a:rPr>
              <a:t>Mebusan</a:t>
            </a:r>
            <a:r>
              <a:rPr lang="tr-TR" dirty="0" smtClean="0">
                <a:solidFill>
                  <a:srgbClr val="D82331"/>
                </a:solidFill>
              </a:rPr>
              <a:t> seçimlerine hem hükümet, hem Temsilciler Kurulu</a:t>
            </a:r>
            <a:r>
              <a:rPr lang="tr-TR" dirty="0" smtClean="0"/>
              <a:t> büyük önem vermekteydi. Temsilciler kurulu seçimlere doğrudan müdahale etmemekle birlikte, ulusal hareketten olan kişilerin mebus seçilebilmeleri için, </a:t>
            </a:r>
            <a:r>
              <a:rPr lang="tr-TR" dirty="0" err="1" smtClean="0"/>
              <a:t>Müdafaaı</a:t>
            </a:r>
            <a:r>
              <a:rPr lang="tr-TR" dirty="0" smtClean="0"/>
              <a:t> Hukuk örgütlerinin seçimlerde etkinlik göstermelerine karar verildi. </a:t>
            </a:r>
          </a:p>
          <a:p>
            <a:pPr algn="just"/>
            <a:r>
              <a:rPr lang="tr-TR" dirty="0" smtClean="0">
                <a:solidFill>
                  <a:srgbClr val="D82331"/>
                </a:solidFill>
              </a:rPr>
              <a:t>Hürriyet ve İtilaf Fırkası,</a:t>
            </a:r>
            <a:r>
              <a:rPr lang="tr-TR" dirty="0" smtClean="0"/>
              <a:t> </a:t>
            </a:r>
            <a:r>
              <a:rPr lang="tr-TR" dirty="0" smtClean="0">
                <a:solidFill>
                  <a:schemeClr val="hlink"/>
                </a:solidFill>
              </a:rPr>
              <a:t>“İttihatçı bir örgüt”</a:t>
            </a:r>
            <a:r>
              <a:rPr lang="tr-TR" dirty="0" smtClean="0"/>
              <a:t> olarak nitelendirdiği </a:t>
            </a:r>
            <a:r>
              <a:rPr lang="tr-TR" dirty="0" smtClean="0">
                <a:solidFill>
                  <a:schemeClr val="hlink"/>
                </a:solidFill>
              </a:rPr>
              <a:t>Kuvayı </a:t>
            </a:r>
            <a:r>
              <a:rPr lang="tr-TR" dirty="0" err="1" smtClean="0">
                <a:solidFill>
                  <a:schemeClr val="hlink"/>
                </a:solidFill>
              </a:rPr>
              <a:t>Milliye’nin</a:t>
            </a:r>
            <a:r>
              <a:rPr lang="tr-TR" dirty="0" smtClean="0"/>
              <a:t> var olduğu bir ortamda seçimlerin dürüst yapılamayacağını ileri sürerek </a:t>
            </a:r>
            <a:r>
              <a:rPr lang="tr-TR" dirty="0" smtClean="0">
                <a:solidFill>
                  <a:schemeClr val="hlink"/>
                </a:solidFill>
              </a:rPr>
              <a:t>(gerçekte başarısız olacağını bildiğinden)</a:t>
            </a:r>
            <a:r>
              <a:rPr lang="tr-TR" dirty="0" smtClean="0"/>
              <a:t> seçimlere katılmamakla kalmadı, seçimleri protesto etti.</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4873</TotalTime>
  <Words>3279</Words>
  <Application>Microsoft Office PowerPoint</Application>
  <PresentationFormat>Özel</PresentationFormat>
  <Paragraphs>176</Paragraphs>
  <Slides>36</Slides>
  <Notes>2</Notes>
  <HiddenSlides>0</HiddenSlides>
  <MMClips>0</MMClips>
  <ScaleCrop>false</ScaleCrop>
  <HeadingPairs>
    <vt:vector size="4" baseType="variant">
      <vt:variant>
        <vt:lpstr>Tema</vt:lpstr>
      </vt:variant>
      <vt:variant>
        <vt:i4>1</vt:i4>
      </vt:variant>
      <vt:variant>
        <vt:lpstr>Slayt Başlıkları</vt:lpstr>
      </vt:variant>
      <vt:variant>
        <vt:i4>36</vt:i4>
      </vt:variant>
    </vt:vector>
  </HeadingPairs>
  <TitlesOfParts>
    <vt:vector size="37" baseType="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bilgisayar</cp:lastModifiedBy>
  <cp:revision>409</cp:revision>
  <dcterms:created xsi:type="dcterms:W3CDTF">2017-09-26T06:44:30Z</dcterms:created>
  <dcterms:modified xsi:type="dcterms:W3CDTF">2019-11-14T10:43:00Z</dcterms:modified>
</cp:coreProperties>
</file>