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68" r:id="rId2"/>
    <p:sldId id="382" r:id="rId3"/>
    <p:sldId id="470" r:id="rId4"/>
    <p:sldId id="471" r:id="rId5"/>
    <p:sldId id="481" r:id="rId6"/>
    <p:sldId id="472" r:id="rId7"/>
    <p:sldId id="507" r:id="rId8"/>
    <p:sldId id="508" r:id="rId9"/>
    <p:sldId id="510" r:id="rId10"/>
    <p:sldId id="528" r:id="rId11"/>
    <p:sldId id="509" r:id="rId12"/>
    <p:sldId id="486" r:id="rId13"/>
    <p:sldId id="487" r:id="rId14"/>
    <p:sldId id="489" r:id="rId15"/>
    <p:sldId id="494" r:id="rId16"/>
    <p:sldId id="495" r:id="rId17"/>
    <p:sldId id="482" r:id="rId18"/>
    <p:sldId id="473" r:id="rId19"/>
    <p:sldId id="474" r:id="rId20"/>
    <p:sldId id="514" r:id="rId21"/>
    <p:sldId id="534" r:id="rId22"/>
    <p:sldId id="475" r:id="rId23"/>
    <p:sldId id="517" r:id="rId24"/>
    <p:sldId id="518" r:id="rId25"/>
    <p:sldId id="519" r:id="rId26"/>
    <p:sldId id="520" r:id="rId27"/>
    <p:sldId id="521" r:id="rId28"/>
    <p:sldId id="522" r:id="rId29"/>
    <p:sldId id="523" r:id="rId30"/>
    <p:sldId id="524" r:id="rId31"/>
    <p:sldId id="525" r:id="rId32"/>
    <p:sldId id="526" r:id="rId33"/>
    <p:sldId id="527" r:id="rId34"/>
    <p:sldId id="535" r:id="rId35"/>
  </p:sldIdLst>
  <p:sldSz cx="12192000" cy="6858000"/>
  <p:notesSz cx="6858000" cy="9144000"/>
  <p:defaultTextStyle>
    <a:defPPr>
      <a:defRPr lang="tr-T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enan OZKAN"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2331"/>
    <a:srgbClr val="A64B52"/>
    <a:srgbClr val="202C5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Stil Yok, Kılavuz Yok">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ema Uygulanmış Stil 1 - Vurgu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ema Uygulanmış Stil 1 - Vurgu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81" autoAdjust="0"/>
    <p:restoredTop sz="96435" autoAdjust="0"/>
  </p:normalViewPr>
  <p:slideViewPr>
    <p:cSldViewPr snapToGrid="0">
      <p:cViewPr>
        <p:scale>
          <a:sx n="62" d="100"/>
          <a:sy n="62" d="100"/>
        </p:scale>
        <p:origin x="-1008" y="-270"/>
      </p:cViewPr>
      <p:guideLst>
        <p:guide orient="horz" pos="2160"/>
        <p:guide pos="3840"/>
      </p:guideLst>
    </p:cSldViewPr>
  </p:slideViewPr>
  <p:notesTextViewPr>
    <p:cViewPr>
      <p:scale>
        <a:sx n="1" d="1"/>
        <a:sy n="1" d="1"/>
      </p:scale>
      <p:origin x="0" y="0"/>
    </p:cViewPr>
  </p:notesTextViewPr>
  <p:notesViewPr>
    <p:cSldViewPr snapToGrid="0">
      <p:cViewPr varScale="1">
        <p:scale>
          <a:sx n="69" d="100"/>
          <a:sy n="69" d="100"/>
        </p:scale>
        <p:origin x="2784"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6D0B5A43-8AAB-4163-87F6-970DE67E378C}" type="datetimeFigureOut">
              <a:rPr lang="tr-TR"/>
              <a:pPr>
                <a:defRPr/>
              </a:pPr>
              <a:t>17.11.2019</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tr-TR" noProof="0"/>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noProof="0"/>
              <a:t>Asıl metin stillerini düzenle</a:t>
            </a:r>
          </a:p>
          <a:p>
            <a:pPr lvl="1"/>
            <a:r>
              <a:rPr lang="tr-TR" noProof="0"/>
              <a:t>İkinci düzey</a:t>
            </a:r>
          </a:p>
          <a:p>
            <a:pPr lvl="2"/>
            <a:r>
              <a:rPr lang="tr-TR" noProof="0"/>
              <a:t>Üçüncü düzey</a:t>
            </a:r>
          </a:p>
          <a:p>
            <a:pPr lvl="3"/>
            <a:r>
              <a:rPr lang="tr-TR" noProof="0"/>
              <a:t>Dördüncü düzey</a:t>
            </a:r>
          </a:p>
          <a:p>
            <a:pPr lvl="4"/>
            <a:r>
              <a:rPr lang="tr-TR" noProof="0"/>
              <a:t>Beşinci düzey</a:t>
            </a: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DBAC9726-620C-4C43-B414-6F936FCB4041}" type="slidenum">
              <a:rPr lang="tr-TR"/>
              <a:pPr>
                <a:defRPr/>
              </a:pPr>
              <a:t>‹#›</a:t>
            </a:fld>
            <a:endParaRPr lang="tr-TR"/>
          </a:p>
        </p:txBody>
      </p:sp>
    </p:spTree>
    <p:extLst>
      <p:ext uri="{BB962C8B-B14F-4D97-AF65-F5344CB8AC3E}">
        <p14:creationId xmlns:p14="http://schemas.microsoft.com/office/powerpoint/2010/main" val="36511415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pic>
        <p:nvPicPr>
          <p:cNvPr id="4" name="İçerik Yer Tutucusu 5"/>
          <p:cNvPicPr>
            <a:picLocks noChangeAspect="1"/>
          </p:cNvPicPr>
          <p:nvPr userDrawn="1"/>
        </p:nvPicPr>
        <p:blipFill>
          <a:blip r:embed="rId2"/>
          <a:srcRect/>
          <a:stretch>
            <a:fillRect/>
          </a:stretch>
        </p:blipFill>
        <p:spPr bwMode="auto">
          <a:xfrm>
            <a:off x="10382250" y="6148388"/>
            <a:ext cx="1733550" cy="612775"/>
          </a:xfrm>
          <a:prstGeom prst="rect">
            <a:avLst/>
          </a:prstGeom>
          <a:noFill/>
          <a:ln w="9525">
            <a:noFill/>
            <a:miter lim="800000"/>
            <a:headEnd/>
            <a:tailEnd/>
          </a:ln>
        </p:spPr>
      </p:pic>
      <p:sp>
        <p:nvSpPr>
          <p:cNvPr id="5" name="Dikdörtgen 4"/>
          <p:cNvSpPr/>
          <p:nvPr userDrawn="1"/>
        </p:nvSpPr>
        <p:spPr>
          <a:xfrm>
            <a:off x="0" y="638651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sp>
        <p:nvSpPr>
          <p:cNvPr id="2" name="Unvan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6" name="Veri Yer Tutucusu 3"/>
          <p:cNvSpPr>
            <a:spLocks noGrp="1"/>
          </p:cNvSpPr>
          <p:nvPr>
            <p:ph type="dt" sz="half" idx="10"/>
          </p:nvPr>
        </p:nvSpPr>
        <p:spPr/>
        <p:txBody>
          <a:bodyPr/>
          <a:lstStyle>
            <a:lvl1pPr>
              <a:defRPr/>
            </a:lvl1pPr>
          </a:lstStyle>
          <a:p>
            <a:pPr>
              <a:defRPr/>
            </a:pPr>
            <a:fld id="{2C10E9A4-11FB-40E6-8D7C-D6FF3795CA7D}" type="datetimeFigureOut">
              <a:rPr lang="tr-TR"/>
              <a:pPr>
                <a:defRPr/>
              </a:pPr>
              <a:t>17.11.2019</a:t>
            </a:fld>
            <a:endParaRPr lang="tr-TR"/>
          </a:p>
        </p:txBody>
      </p:sp>
      <p:sp>
        <p:nvSpPr>
          <p:cNvPr id="7" name="Altbilgi Yer Tutucusu 4"/>
          <p:cNvSpPr>
            <a:spLocks noGrp="1"/>
          </p:cNvSpPr>
          <p:nvPr>
            <p:ph type="ftr" sz="quarter" idx="11"/>
          </p:nvPr>
        </p:nvSpPr>
        <p:spPr/>
        <p:txBody>
          <a:bodyPr/>
          <a:lstStyle>
            <a:lvl1pPr>
              <a:defRPr/>
            </a:lvl1pPr>
          </a:lstStyle>
          <a:p>
            <a:pPr>
              <a:defRPr/>
            </a:pPr>
            <a:endParaRPr lang="tr-TR"/>
          </a:p>
        </p:txBody>
      </p:sp>
      <p:sp>
        <p:nvSpPr>
          <p:cNvPr id="8" name="Slayt Numarası Yer Tutucusu 5"/>
          <p:cNvSpPr>
            <a:spLocks noGrp="1"/>
          </p:cNvSpPr>
          <p:nvPr>
            <p:ph type="sldNum" sz="quarter" idx="12"/>
          </p:nvPr>
        </p:nvSpPr>
        <p:spPr/>
        <p:txBody>
          <a:bodyPr/>
          <a:lstStyle>
            <a:lvl1pPr>
              <a:defRPr/>
            </a:lvl1pPr>
          </a:lstStyle>
          <a:p>
            <a:pPr>
              <a:defRPr/>
            </a:pPr>
            <a:fld id="{D0B1095B-860C-43DB-AB4A-5FDC405C11D3}" type="slidenum">
              <a:rPr lang="tr-TR"/>
              <a:pPr>
                <a:defRPr/>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pic>
        <p:nvPicPr>
          <p:cNvPr id="4" name="İçerik Yer Tutucusu 5"/>
          <p:cNvPicPr>
            <a:picLocks noChangeAspect="1"/>
          </p:cNvPicPr>
          <p:nvPr userDrawn="1"/>
        </p:nvPicPr>
        <p:blipFill>
          <a:blip r:embed="rId2"/>
          <a:srcRect/>
          <a:stretch>
            <a:fillRect/>
          </a:stretch>
        </p:blipFill>
        <p:spPr bwMode="auto">
          <a:xfrm>
            <a:off x="10382250" y="6148388"/>
            <a:ext cx="1733550" cy="612775"/>
          </a:xfrm>
          <a:prstGeom prst="rect">
            <a:avLst/>
          </a:prstGeom>
          <a:noFill/>
          <a:ln w="9525">
            <a:noFill/>
            <a:miter lim="800000"/>
            <a:headEnd/>
            <a:tailEnd/>
          </a:ln>
        </p:spPr>
      </p:pic>
      <p:sp>
        <p:nvSpPr>
          <p:cNvPr id="5" name="Dikdörtgen 4"/>
          <p:cNvSpPr/>
          <p:nvPr userDrawn="1"/>
        </p:nvSpPr>
        <p:spPr>
          <a:xfrm>
            <a:off x="0" y="638651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sp>
        <p:nvSpPr>
          <p:cNvPr id="2" name="Dikey Başlık 1"/>
          <p:cNvSpPr>
            <a:spLocks noGrp="1"/>
          </p:cNvSpPr>
          <p:nvPr>
            <p:ph type="title" orient="vert"/>
          </p:nvPr>
        </p:nvSpPr>
        <p:spPr>
          <a:xfrm>
            <a:off x="8724900" y="365125"/>
            <a:ext cx="2628900" cy="5811838"/>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6" name="Veri Yer Tutucusu 3"/>
          <p:cNvSpPr>
            <a:spLocks noGrp="1"/>
          </p:cNvSpPr>
          <p:nvPr>
            <p:ph type="dt" sz="half" idx="10"/>
          </p:nvPr>
        </p:nvSpPr>
        <p:spPr/>
        <p:txBody>
          <a:bodyPr/>
          <a:lstStyle>
            <a:lvl1pPr>
              <a:defRPr/>
            </a:lvl1pPr>
          </a:lstStyle>
          <a:p>
            <a:pPr>
              <a:defRPr/>
            </a:pPr>
            <a:fld id="{BD1A75B3-988A-4E41-9E5A-DEBD3A728453}" type="datetimeFigureOut">
              <a:rPr lang="tr-TR"/>
              <a:pPr>
                <a:defRPr/>
              </a:pPr>
              <a:t>17.11.2019</a:t>
            </a:fld>
            <a:endParaRPr lang="tr-TR"/>
          </a:p>
        </p:txBody>
      </p:sp>
      <p:sp>
        <p:nvSpPr>
          <p:cNvPr id="7" name="Altbilgi Yer Tutucusu 4"/>
          <p:cNvSpPr>
            <a:spLocks noGrp="1"/>
          </p:cNvSpPr>
          <p:nvPr>
            <p:ph type="ftr" sz="quarter" idx="11"/>
          </p:nvPr>
        </p:nvSpPr>
        <p:spPr/>
        <p:txBody>
          <a:bodyPr/>
          <a:lstStyle>
            <a:lvl1pPr>
              <a:defRPr/>
            </a:lvl1pPr>
          </a:lstStyle>
          <a:p>
            <a:pPr>
              <a:defRPr/>
            </a:pPr>
            <a:endParaRPr lang="tr-TR"/>
          </a:p>
        </p:txBody>
      </p:sp>
      <p:sp>
        <p:nvSpPr>
          <p:cNvPr id="8" name="Slayt Numarası Yer Tutucusu 5"/>
          <p:cNvSpPr>
            <a:spLocks noGrp="1"/>
          </p:cNvSpPr>
          <p:nvPr>
            <p:ph type="sldNum" sz="quarter" idx="12"/>
          </p:nvPr>
        </p:nvSpPr>
        <p:spPr/>
        <p:txBody>
          <a:bodyPr/>
          <a:lstStyle>
            <a:lvl1pPr>
              <a:defRPr/>
            </a:lvl1pPr>
          </a:lstStyle>
          <a:p>
            <a:pPr>
              <a:defRPr/>
            </a:pPr>
            <a:fld id="{E4C7F807-7053-4913-B551-B29E32A7FB06}" type="slidenum">
              <a:rPr lang="tr-TR"/>
              <a:pPr>
                <a:defRPr/>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pic>
        <p:nvPicPr>
          <p:cNvPr id="4" name="İçerik Yer Tutucusu 5"/>
          <p:cNvPicPr>
            <a:picLocks noChangeAspect="1"/>
          </p:cNvPicPr>
          <p:nvPr userDrawn="1"/>
        </p:nvPicPr>
        <p:blipFill>
          <a:blip r:embed="rId2"/>
          <a:srcRect/>
          <a:stretch>
            <a:fillRect/>
          </a:stretch>
        </p:blipFill>
        <p:spPr bwMode="auto">
          <a:xfrm>
            <a:off x="10382250" y="6148388"/>
            <a:ext cx="1733550" cy="612775"/>
          </a:xfrm>
          <a:prstGeom prst="rect">
            <a:avLst/>
          </a:prstGeom>
          <a:noFill/>
          <a:ln w="9525">
            <a:noFill/>
            <a:miter lim="800000"/>
            <a:headEnd/>
            <a:tailEnd/>
          </a:ln>
        </p:spPr>
      </p:pic>
      <p:sp>
        <p:nvSpPr>
          <p:cNvPr id="5" name="Dikdörtgen 4"/>
          <p:cNvSpPr/>
          <p:nvPr userDrawn="1"/>
        </p:nvSpPr>
        <p:spPr>
          <a:xfrm>
            <a:off x="0" y="638651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sp>
        <p:nvSpPr>
          <p:cNvPr id="2" name="Unvan 1"/>
          <p:cNvSpPr>
            <a:spLocks noGrp="1"/>
          </p:cNvSpPr>
          <p:nvPr>
            <p:ph type="title"/>
          </p:nvPr>
        </p:nvSpPr>
        <p:spPr>
          <a:xfrm>
            <a:off x="831850" y="1709738"/>
            <a:ext cx="10515600" cy="2852737"/>
          </a:xfrm>
        </p:spPr>
        <p:txBody>
          <a:bodyPr anchor="b"/>
          <a:lstStyle>
            <a:lvl1pPr>
              <a:defRPr sz="6000"/>
            </a:lvl1pPr>
          </a:lstStyle>
          <a:p>
            <a:r>
              <a:rPr lang="tr-TR"/>
              <a:t>Asıl başlık stili için tıklatın</a:t>
            </a: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a:t>
            </a:r>
          </a:p>
        </p:txBody>
      </p:sp>
      <p:sp>
        <p:nvSpPr>
          <p:cNvPr id="6" name="Veri Yer Tutucusu 3"/>
          <p:cNvSpPr>
            <a:spLocks noGrp="1"/>
          </p:cNvSpPr>
          <p:nvPr>
            <p:ph type="dt" sz="half" idx="10"/>
          </p:nvPr>
        </p:nvSpPr>
        <p:spPr/>
        <p:txBody>
          <a:bodyPr/>
          <a:lstStyle>
            <a:lvl1pPr>
              <a:defRPr/>
            </a:lvl1pPr>
          </a:lstStyle>
          <a:p>
            <a:pPr>
              <a:defRPr/>
            </a:pPr>
            <a:fld id="{8318D97D-41FC-472F-A6A8-481EB5CFBCA9}" type="datetimeFigureOut">
              <a:rPr lang="tr-TR"/>
              <a:pPr>
                <a:defRPr/>
              </a:pPr>
              <a:t>17.11.2019</a:t>
            </a:fld>
            <a:endParaRPr lang="tr-TR"/>
          </a:p>
        </p:txBody>
      </p:sp>
      <p:sp>
        <p:nvSpPr>
          <p:cNvPr id="7" name="Altbilgi Yer Tutucusu 4"/>
          <p:cNvSpPr>
            <a:spLocks noGrp="1"/>
          </p:cNvSpPr>
          <p:nvPr>
            <p:ph type="ftr" sz="quarter" idx="11"/>
          </p:nvPr>
        </p:nvSpPr>
        <p:spPr/>
        <p:txBody>
          <a:bodyPr/>
          <a:lstStyle>
            <a:lvl1pPr>
              <a:defRPr/>
            </a:lvl1pPr>
          </a:lstStyle>
          <a:p>
            <a:pPr>
              <a:defRPr/>
            </a:pPr>
            <a:endParaRPr lang="tr-TR"/>
          </a:p>
        </p:txBody>
      </p:sp>
      <p:sp>
        <p:nvSpPr>
          <p:cNvPr id="8" name="Slayt Numarası Yer Tutucusu 5"/>
          <p:cNvSpPr>
            <a:spLocks noGrp="1"/>
          </p:cNvSpPr>
          <p:nvPr>
            <p:ph type="sldNum" sz="quarter" idx="12"/>
          </p:nvPr>
        </p:nvSpPr>
        <p:spPr/>
        <p:txBody>
          <a:bodyPr/>
          <a:lstStyle>
            <a:lvl1pPr>
              <a:defRPr/>
            </a:lvl1pPr>
          </a:lstStyle>
          <a:p>
            <a:pPr>
              <a:defRPr/>
            </a:pPr>
            <a:fld id="{33031E08-B0A1-46B0-83FC-D91513BEFED9}" type="slidenum">
              <a:rPr lang="tr-TR"/>
              <a:pPr>
                <a:defRPr/>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pic>
        <p:nvPicPr>
          <p:cNvPr id="5" name="İçerik Yer Tutucusu 5"/>
          <p:cNvPicPr>
            <a:picLocks noChangeAspect="1"/>
          </p:cNvPicPr>
          <p:nvPr userDrawn="1"/>
        </p:nvPicPr>
        <p:blipFill>
          <a:blip r:embed="rId2"/>
          <a:srcRect/>
          <a:stretch>
            <a:fillRect/>
          </a:stretch>
        </p:blipFill>
        <p:spPr bwMode="auto">
          <a:xfrm>
            <a:off x="10382250" y="6148388"/>
            <a:ext cx="1733550" cy="612775"/>
          </a:xfrm>
          <a:prstGeom prst="rect">
            <a:avLst/>
          </a:prstGeom>
          <a:noFill/>
          <a:ln w="9525">
            <a:noFill/>
            <a:miter lim="800000"/>
            <a:headEnd/>
            <a:tailEnd/>
          </a:ln>
        </p:spPr>
      </p:pic>
      <p:sp>
        <p:nvSpPr>
          <p:cNvPr id="6" name="Dikdörtgen 4"/>
          <p:cNvSpPr/>
          <p:nvPr userDrawn="1"/>
        </p:nvSpPr>
        <p:spPr>
          <a:xfrm>
            <a:off x="0" y="638651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sp>
        <p:nvSpPr>
          <p:cNvPr id="2" name="Unvan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838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6172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4"/>
          <p:cNvSpPr>
            <a:spLocks noGrp="1"/>
          </p:cNvSpPr>
          <p:nvPr>
            <p:ph type="dt" sz="half" idx="10"/>
          </p:nvPr>
        </p:nvSpPr>
        <p:spPr/>
        <p:txBody>
          <a:bodyPr/>
          <a:lstStyle>
            <a:lvl1pPr>
              <a:defRPr/>
            </a:lvl1pPr>
          </a:lstStyle>
          <a:p>
            <a:pPr>
              <a:defRPr/>
            </a:pPr>
            <a:fld id="{1DBF027E-F029-4763-8D75-483EE3E268BD}" type="datetimeFigureOut">
              <a:rPr lang="tr-TR"/>
              <a:pPr>
                <a:defRPr/>
              </a:pPr>
              <a:t>17.11.2019</a:t>
            </a:fld>
            <a:endParaRPr lang="tr-TR"/>
          </a:p>
        </p:txBody>
      </p:sp>
      <p:sp>
        <p:nvSpPr>
          <p:cNvPr id="8" name="Altbilgi Yer Tutucusu 5"/>
          <p:cNvSpPr>
            <a:spLocks noGrp="1"/>
          </p:cNvSpPr>
          <p:nvPr>
            <p:ph type="ftr" sz="quarter" idx="11"/>
          </p:nvPr>
        </p:nvSpPr>
        <p:spPr/>
        <p:txBody>
          <a:bodyPr/>
          <a:lstStyle>
            <a:lvl1pPr>
              <a:defRPr/>
            </a:lvl1pPr>
          </a:lstStyle>
          <a:p>
            <a:pPr>
              <a:defRPr/>
            </a:pPr>
            <a:endParaRPr lang="tr-TR"/>
          </a:p>
        </p:txBody>
      </p:sp>
      <p:sp>
        <p:nvSpPr>
          <p:cNvPr id="9" name="Slayt Numarası Yer Tutucusu 6"/>
          <p:cNvSpPr>
            <a:spLocks noGrp="1"/>
          </p:cNvSpPr>
          <p:nvPr>
            <p:ph type="sldNum" sz="quarter" idx="12"/>
          </p:nvPr>
        </p:nvSpPr>
        <p:spPr/>
        <p:txBody>
          <a:bodyPr/>
          <a:lstStyle>
            <a:lvl1pPr>
              <a:defRPr/>
            </a:lvl1pPr>
          </a:lstStyle>
          <a:p>
            <a:pPr>
              <a:defRPr/>
            </a:pPr>
            <a:fld id="{E3287F9B-570C-4687-BF38-F7D8F0C6D278}" type="slidenum">
              <a:rPr lang="tr-TR"/>
              <a:pPr>
                <a:defRPr/>
              </a:pP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pic>
        <p:nvPicPr>
          <p:cNvPr id="7" name="İçerik Yer Tutucusu 5"/>
          <p:cNvPicPr>
            <a:picLocks noChangeAspect="1"/>
          </p:cNvPicPr>
          <p:nvPr userDrawn="1"/>
        </p:nvPicPr>
        <p:blipFill>
          <a:blip r:embed="rId2"/>
          <a:srcRect/>
          <a:stretch>
            <a:fillRect/>
          </a:stretch>
        </p:blipFill>
        <p:spPr bwMode="auto">
          <a:xfrm>
            <a:off x="10382250" y="6148388"/>
            <a:ext cx="1733550" cy="612775"/>
          </a:xfrm>
          <a:prstGeom prst="rect">
            <a:avLst/>
          </a:prstGeom>
          <a:noFill/>
          <a:ln w="9525">
            <a:noFill/>
            <a:miter lim="800000"/>
            <a:headEnd/>
            <a:tailEnd/>
          </a:ln>
        </p:spPr>
      </p:pic>
      <p:sp>
        <p:nvSpPr>
          <p:cNvPr id="8" name="Dikdörtgen 4"/>
          <p:cNvSpPr/>
          <p:nvPr userDrawn="1"/>
        </p:nvSpPr>
        <p:spPr>
          <a:xfrm>
            <a:off x="0" y="638651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sp>
        <p:nvSpPr>
          <p:cNvPr id="2" name="Unvan 1"/>
          <p:cNvSpPr>
            <a:spLocks noGrp="1"/>
          </p:cNvSpPr>
          <p:nvPr>
            <p:ph type="title"/>
          </p:nvPr>
        </p:nvSpPr>
        <p:spPr>
          <a:xfrm>
            <a:off x="839788" y="365125"/>
            <a:ext cx="10515600" cy="1325563"/>
          </a:xfrm>
        </p:spPr>
        <p:txBody>
          <a:bodyPr/>
          <a:lstStyle/>
          <a:p>
            <a:r>
              <a:rPr lang="tr-TR"/>
              <a:t>Asıl başlık stili için tıklatın</a:t>
            </a: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9" name="Veri Yer Tutucusu 6"/>
          <p:cNvSpPr>
            <a:spLocks noGrp="1"/>
          </p:cNvSpPr>
          <p:nvPr>
            <p:ph type="dt" sz="half" idx="10"/>
          </p:nvPr>
        </p:nvSpPr>
        <p:spPr/>
        <p:txBody>
          <a:bodyPr/>
          <a:lstStyle>
            <a:lvl1pPr>
              <a:defRPr/>
            </a:lvl1pPr>
          </a:lstStyle>
          <a:p>
            <a:pPr>
              <a:defRPr/>
            </a:pPr>
            <a:fld id="{E2CC36F0-3299-496E-BBE7-0329959F48D6}" type="datetimeFigureOut">
              <a:rPr lang="tr-TR"/>
              <a:pPr>
                <a:defRPr/>
              </a:pPr>
              <a:t>17.11.2019</a:t>
            </a:fld>
            <a:endParaRPr lang="tr-TR"/>
          </a:p>
        </p:txBody>
      </p:sp>
      <p:sp>
        <p:nvSpPr>
          <p:cNvPr id="10" name="Altbilgi Yer Tutucusu 7"/>
          <p:cNvSpPr>
            <a:spLocks noGrp="1"/>
          </p:cNvSpPr>
          <p:nvPr>
            <p:ph type="ftr" sz="quarter" idx="11"/>
          </p:nvPr>
        </p:nvSpPr>
        <p:spPr/>
        <p:txBody>
          <a:bodyPr/>
          <a:lstStyle>
            <a:lvl1pPr>
              <a:defRPr/>
            </a:lvl1pPr>
          </a:lstStyle>
          <a:p>
            <a:pPr>
              <a:defRPr/>
            </a:pPr>
            <a:endParaRPr lang="tr-TR"/>
          </a:p>
        </p:txBody>
      </p:sp>
      <p:sp>
        <p:nvSpPr>
          <p:cNvPr id="11" name="Slayt Numarası Yer Tutucusu 8"/>
          <p:cNvSpPr>
            <a:spLocks noGrp="1"/>
          </p:cNvSpPr>
          <p:nvPr>
            <p:ph type="sldNum" sz="quarter" idx="12"/>
          </p:nvPr>
        </p:nvSpPr>
        <p:spPr/>
        <p:txBody>
          <a:bodyPr/>
          <a:lstStyle>
            <a:lvl1pPr>
              <a:defRPr/>
            </a:lvl1pPr>
          </a:lstStyle>
          <a:p>
            <a:pPr>
              <a:defRPr/>
            </a:pPr>
            <a:fld id="{08588776-7577-4323-898F-95693A0B4A60}" type="slidenum">
              <a:rPr lang="tr-TR"/>
              <a:pPr>
                <a:defRPr/>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pic>
        <p:nvPicPr>
          <p:cNvPr id="3" name="İçerik Yer Tutucusu 5"/>
          <p:cNvPicPr>
            <a:picLocks noChangeAspect="1"/>
          </p:cNvPicPr>
          <p:nvPr userDrawn="1"/>
        </p:nvPicPr>
        <p:blipFill>
          <a:blip r:embed="rId2"/>
          <a:srcRect/>
          <a:stretch>
            <a:fillRect/>
          </a:stretch>
        </p:blipFill>
        <p:spPr bwMode="auto">
          <a:xfrm>
            <a:off x="10382250" y="6148388"/>
            <a:ext cx="1733550" cy="612775"/>
          </a:xfrm>
          <a:prstGeom prst="rect">
            <a:avLst/>
          </a:prstGeom>
          <a:noFill/>
          <a:ln w="9525">
            <a:noFill/>
            <a:miter lim="800000"/>
            <a:headEnd/>
            <a:tailEnd/>
          </a:ln>
        </p:spPr>
      </p:pic>
      <p:sp>
        <p:nvSpPr>
          <p:cNvPr id="4" name="Dikdörtgen 4"/>
          <p:cNvSpPr/>
          <p:nvPr userDrawn="1"/>
        </p:nvSpPr>
        <p:spPr>
          <a:xfrm>
            <a:off x="0" y="638651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sp>
        <p:nvSpPr>
          <p:cNvPr id="2" name="Unvan 1"/>
          <p:cNvSpPr>
            <a:spLocks noGrp="1"/>
          </p:cNvSpPr>
          <p:nvPr>
            <p:ph type="title"/>
          </p:nvPr>
        </p:nvSpPr>
        <p:spPr/>
        <p:txBody>
          <a:bodyPr/>
          <a:lstStyle/>
          <a:p>
            <a:r>
              <a:rPr lang="tr-TR"/>
              <a:t>Asıl başlık stili için tıklatın</a:t>
            </a:r>
          </a:p>
        </p:txBody>
      </p:sp>
      <p:sp>
        <p:nvSpPr>
          <p:cNvPr id="5" name="Veri Yer Tutucusu 2"/>
          <p:cNvSpPr>
            <a:spLocks noGrp="1"/>
          </p:cNvSpPr>
          <p:nvPr>
            <p:ph type="dt" sz="half" idx="10"/>
          </p:nvPr>
        </p:nvSpPr>
        <p:spPr/>
        <p:txBody>
          <a:bodyPr/>
          <a:lstStyle>
            <a:lvl1pPr>
              <a:defRPr/>
            </a:lvl1pPr>
          </a:lstStyle>
          <a:p>
            <a:pPr>
              <a:defRPr/>
            </a:pPr>
            <a:fld id="{A0EC6502-9273-4820-9165-8E042053B769}" type="datetimeFigureOut">
              <a:rPr lang="tr-TR"/>
              <a:pPr>
                <a:defRPr/>
              </a:pPr>
              <a:t>17.11.2019</a:t>
            </a:fld>
            <a:endParaRPr lang="tr-TR"/>
          </a:p>
        </p:txBody>
      </p:sp>
      <p:sp>
        <p:nvSpPr>
          <p:cNvPr id="6" name="Altbilgi Yer Tutucusu 3"/>
          <p:cNvSpPr>
            <a:spLocks noGrp="1"/>
          </p:cNvSpPr>
          <p:nvPr>
            <p:ph type="ftr" sz="quarter" idx="11"/>
          </p:nvPr>
        </p:nvSpPr>
        <p:spPr/>
        <p:txBody>
          <a:bodyPr/>
          <a:lstStyle>
            <a:lvl1pPr>
              <a:defRPr/>
            </a:lvl1pPr>
          </a:lstStyle>
          <a:p>
            <a:pPr>
              <a:defRPr/>
            </a:pPr>
            <a:endParaRPr lang="tr-TR"/>
          </a:p>
        </p:txBody>
      </p:sp>
      <p:sp>
        <p:nvSpPr>
          <p:cNvPr id="7" name="Slayt Numarası Yer Tutucusu 4"/>
          <p:cNvSpPr>
            <a:spLocks noGrp="1"/>
          </p:cNvSpPr>
          <p:nvPr>
            <p:ph type="sldNum" sz="quarter" idx="12"/>
          </p:nvPr>
        </p:nvSpPr>
        <p:spPr/>
        <p:txBody>
          <a:bodyPr/>
          <a:lstStyle>
            <a:lvl1pPr>
              <a:defRPr/>
            </a:lvl1pPr>
          </a:lstStyle>
          <a:p>
            <a:pPr>
              <a:defRPr/>
            </a:pPr>
            <a:fld id="{1A1FCD43-81EB-44D3-83F1-9F5C51E7B78E}" type="slidenum">
              <a:rPr lang="tr-TR"/>
              <a:pPr>
                <a:defRPr/>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pic>
        <p:nvPicPr>
          <p:cNvPr id="5" name="İçerik Yer Tutucusu 5"/>
          <p:cNvPicPr>
            <a:picLocks noChangeAspect="1"/>
          </p:cNvPicPr>
          <p:nvPr userDrawn="1"/>
        </p:nvPicPr>
        <p:blipFill>
          <a:blip r:embed="rId2"/>
          <a:srcRect/>
          <a:stretch>
            <a:fillRect/>
          </a:stretch>
        </p:blipFill>
        <p:spPr bwMode="auto">
          <a:xfrm>
            <a:off x="10382250" y="6148388"/>
            <a:ext cx="1733550" cy="612775"/>
          </a:xfrm>
          <a:prstGeom prst="rect">
            <a:avLst/>
          </a:prstGeom>
          <a:noFill/>
          <a:ln w="9525">
            <a:noFill/>
            <a:miter lim="800000"/>
            <a:headEnd/>
            <a:tailEnd/>
          </a:ln>
        </p:spPr>
      </p:pic>
      <p:sp>
        <p:nvSpPr>
          <p:cNvPr id="6" name="Dikdörtgen 4"/>
          <p:cNvSpPr/>
          <p:nvPr userDrawn="1"/>
        </p:nvSpPr>
        <p:spPr>
          <a:xfrm>
            <a:off x="0" y="638651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7" name="Veri Yer Tutucusu 4"/>
          <p:cNvSpPr>
            <a:spLocks noGrp="1"/>
          </p:cNvSpPr>
          <p:nvPr>
            <p:ph type="dt" sz="half" idx="10"/>
          </p:nvPr>
        </p:nvSpPr>
        <p:spPr/>
        <p:txBody>
          <a:bodyPr/>
          <a:lstStyle>
            <a:lvl1pPr>
              <a:defRPr/>
            </a:lvl1pPr>
          </a:lstStyle>
          <a:p>
            <a:pPr>
              <a:defRPr/>
            </a:pPr>
            <a:fld id="{11304DA2-BEAF-422C-9CDF-DDA5C44E114A}" type="datetimeFigureOut">
              <a:rPr lang="tr-TR"/>
              <a:pPr>
                <a:defRPr/>
              </a:pPr>
              <a:t>17.11.2019</a:t>
            </a:fld>
            <a:endParaRPr lang="tr-TR"/>
          </a:p>
        </p:txBody>
      </p:sp>
      <p:sp>
        <p:nvSpPr>
          <p:cNvPr id="8" name="Altbilgi Yer Tutucusu 5"/>
          <p:cNvSpPr>
            <a:spLocks noGrp="1"/>
          </p:cNvSpPr>
          <p:nvPr>
            <p:ph type="ftr" sz="quarter" idx="11"/>
          </p:nvPr>
        </p:nvSpPr>
        <p:spPr/>
        <p:txBody>
          <a:bodyPr/>
          <a:lstStyle>
            <a:lvl1pPr>
              <a:defRPr/>
            </a:lvl1pPr>
          </a:lstStyle>
          <a:p>
            <a:pPr>
              <a:defRPr/>
            </a:pPr>
            <a:endParaRPr lang="tr-TR"/>
          </a:p>
        </p:txBody>
      </p:sp>
      <p:sp>
        <p:nvSpPr>
          <p:cNvPr id="9" name="Slayt Numarası Yer Tutucusu 6"/>
          <p:cNvSpPr>
            <a:spLocks noGrp="1"/>
          </p:cNvSpPr>
          <p:nvPr>
            <p:ph type="sldNum" sz="quarter" idx="12"/>
          </p:nvPr>
        </p:nvSpPr>
        <p:spPr/>
        <p:txBody>
          <a:bodyPr/>
          <a:lstStyle>
            <a:lvl1pPr>
              <a:defRPr/>
            </a:lvl1pPr>
          </a:lstStyle>
          <a:p>
            <a:pPr>
              <a:defRPr/>
            </a:pPr>
            <a:fld id="{35C340F8-A1BC-484F-8C5A-548C450D398E}" type="slidenum">
              <a:rPr lang="tr-TR"/>
              <a:pPr>
                <a:defRPr/>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pic>
        <p:nvPicPr>
          <p:cNvPr id="5" name="İçerik Yer Tutucusu 5"/>
          <p:cNvPicPr>
            <a:picLocks noChangeAspect="1"/>
          </p:cNvPicPr>
          <p:nvPr userDrawn="1"/>
        </p:nvPicPr>
        <p:blipFill>
          <a:blip r:embed="rId2"/>
          <a:srcRect/>
          <a:stretch>
            <a:fillRect/>
          </a:stretch>
        </p:blipFill>
        <p:spPr bwMode="auto">
          <a:xfrm>
            <a:off x="10382250" y="6148388"/>
            <a:ext cx="1733550" cy="612775"/>
          </a:xfrm>
          <a:prstGeom prst="rect">
            <a:avLst/>
          </a:prstGeom>
          <a:noFill/>
          <a:ln w="9525">
            <a:noFill/>
            <a:miter lim="800000"/>
            <a:headEnd/>
            <a:tailEnd/>
          </a:ln>
        </p:spPr>
      </p:pic>
      <p:sp>
        <p:nvSpPr>
          <p:cNvPr id="6" name="Dikdörtgen 4"/>
          <p:cNvSpPr/>
          <p:nvPr userDrawn="1"/>
        </p:nvSpPr>
        <p:spPr>
          <a:xfrm>
            <a:off x="0" y="638651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Resim Yer Tutucusu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7" name="Veri Yer Tutucusu 4"/>
          <p:cNvSpPr>
            <a:spLocks noGrp="1"/>
          </p:cNvSpPr>
          <p:nvPr>
            <p:ph type="dt" sz="half" idx="10"/>
          </p:nvPr>
        </p:nvSpPr>
        <p:spPr/>
        <p:txBody>
          <a:bodyPr/>
          <a:lstStyle>
            <a:lvl1pPr>
              <a:defRPr/>
            </a:lvl1pPr>
          </a:lstStyle>
          <a:p>
            <a:pPr>
              <a:defRPr/>
            </a:pPr>
            <a:fld id="{39DF3039-428C-4B82-A2A2-DE25B8353FCB}" type="datetimeFigureOut">
              <a:rPr lang="tr-TR"/>
              <a:pPr>
                <a:defRPr/>
              </a:pPr>
              <a:t>17.11.2019</a:t>
            </a:fld>
            <a:endParaRPr lang="tr-TR"/>
          </a:p>
        </p:txBody>
      </p:sp>
      <p:sp>
        <p:nvSpPr>
          <p:cNvPr id="8" name="Altbilgi Yer Tutucusu 5"/>
          <p:cNvSpPr>
            <a:spLocks noGrp="1"/>
          </p:cNvSpPr>
          <p:nvPr>
            <p:ph type="ftr" sz="quarter" idx="11"/>
          </p:nvPr>
        </p:nvSpPr>
        <p:spPr/>
        <p:txBody>
          <a:bodyPr/>
          <a:lstStyle>
            <a:lvl1pPr>
              <a:defRPr/>
            </a:lvl1pPr>
          </a:lstStyle>
          <a:p>
            <a:pPr>
              <a:defRPr/>
            </a:pPr>
            <a:endParaRPr lang="tr-TR"/>
          </a:p>
        </p:txBody>
      </p:sp>
      <p:sp>
        <p:nvSpPr>
          <p:cNvPr id="9" name="Slayt Numarası Yer Tutucusu 6"/>
          <p:cNvSpPr>
            <a:spLocks noGrp="1"/>
          </p:cNvSpPr>
          <p:nvPr>
            <p:ph type="sldNum" sz="quarter" idx="12"/>
          </p:nvPr>
        </p:nvSpPr>
        <p:spPr/>
        <p:txBody>
          <a:bodyPr/>
          <a:lstStyle>
            <a:lvl1pPr>
              <a:defRPr/>
            </a:lvl1pPr>
          </a:lstStyle>
          <a:p>
            <a:pPr>
              <a:defRPr/>
            </a:pPr>
            <a:fld id="{2DA4DD2D-CB8D-401D-9B4E-CCE13EAE90F6}" type="slidenum">
              <a:rPr lang="tr-TR"/>
              <a:pPr>
                <a:defRPr/>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pic>
        <p:nvPicPr>
          <p:cNvPr id="4" name="İçerik Yer Tutucusu 5"/>
          <p:cNvPicPr>
            <a:picLocks noChangeAspect="1"/>
          </p:cNvPicPr>
          <p:nvPr userDrawn="1"/>
        </p:nvPicPr>
        <p:blipFill>
          <a:blip r:embed="rId2"/>
          <a:srcRect/>
          <a:stretch>
            <a:fillRect/>
          </a:stretch>
        </p:blipFill>
        <p:spPr bwMode="auto">
          <a:xfrm>
            <a:off x="10382250" y="6148388"/>
            <a:ext cx="1733550" cy="612775"/>
          </a:xfrm>
          <a:prstGeom prst="rect">
            <a:avLst/>
          </a:prstGeom>
          <a:noFill/>
          <a:ln w="9525">
            <a:noFill/>
            <a:miter lim="800000"/>
            <a:headEnd/>
            <a:tailEnd/>
          </a:ln>
        </p:spPr>
      </p:pic>
      <p:sp>
        <p:nvSpPr>
          <p:cNvPr id="5" name="Dikdörtgen 4"/>
          <p:cNvSpPr/>
          <p:nvPr userDrawn="1"/>
        </p:nvSpPr>
        <p:spPr>
          <a:xfrm>
            <a:off x="0" y="638651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sp>
        <p:nvSpPr>
          <p:cNvPr id="2" name="Unvan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6" name="Veri Yer Tutucusu 3"/>
          <p:cNvSpPr>
            <a:spLocks noGrp="1"/>
          </p:cNvSpPr>
          <p:nvPr>
            <p:ph type="dt" sz="half" idx="10"/>
          </p:nvPr>
        </p:nvSpPr>
        <p:spPr/>
        <p:txBody>
          <a:bodyPr/>
          <a:lstStyle>
            <a:lvl1pPr>
              <a:defRPr/>
            </a:lvl1pPr>
          </a:lstStyle>
          <a:p>
            <a:pPr>
              <a:defRPr/>
            </a:pPr>
            <a:fld id="{BEC89910-2668-4755-A6D4-F2480FC4153F}" type="datetimeFigureOut">
              <a:rPr lang="tr-TR"/>
              <a:pPr>
                <a:defRPr/>
              </a:pPr>
              <a:t>17.11.2019</a:t>
            </a:fld>
            <a:endParaRPr lang="tr-TR"/>
          </a:p>
        </p:txBody>
      </p:sp>
      <p:sp>
        <p:nvSpPr>
          <p:cNvPr id="7" name="Altbilgi Yer Tutucusu 4"/>
          <p:cNvSpPr>
            <a:spLocks noGrp="1"/>
          </p:cNvSpPr>
          <p:nvPr>
            <p:ph type="ftr" sz="quarter" idx="11"/>
          </p:nvPr>
        </p:nvSpPr>
        <p:spPr/>
        <p:txBody>
          <a:bodyPr/>
          <a:lstStyle>
            <a:lvl1pPr>
              <a:defRPr/>
            </a:lvl1pPr>
          </a:lstStyle>
          <a:p>
            <a:pPr>
              <a:defRPr/>
            </a:pPr>
            <a:endParaRPr lang="tr-TR"/>
          </a:p>
        </p:txBody>
      </p:sp>
      <p:sp>
        <p:nvSpPr>
          <p:cNvPr id="8" name="Slayt Numarası Yer Tutucusu 5"/>
          <p:cNvSpPr>
            <a:spLocks noGrp="1"/>
          </p:cNvSpPr>
          <p:nvPr>
            <p:ph type="sldNum" sz="quarter" idx="12"/>
          </p:nvPr>
        </p:nvSpPr>
        <p:spPr/>
        <p:txBody>
          <a:bodyPr/>
          <a:lstStyle>
            <a:lvl1pPr>
              <a:defRPr/>
            </a:lvl1pPr>
          </a:lstStyle>
          <a:p>
            <a:pPr>
              <a:defRPr/>
            </a:pPr>
            <a:fld id="{0A054B1A-9F8C-47F8-B654-47C3E9BB1771}" type="slidenum">
              <a:rPr lang="tr-TR"/>
              <a:pPr>
                <a:defRPr/>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Başlık Yer Tutucusu 1"/>
          <p:cNvSpPr>
            <a:spLocks noGrp="1"/>
          </p:cNvSpPr>
          <p:nvPr>
            <p:ph type="title"/>
          </p:nvPr>
        </p:nvSpPr>
        <p:spPr bwMode="auto">
          <a:xfrm>
            <a:off x="838200" y="365125"/>
            <a:ext cx="105156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tr-TR"/>
              <a:t>Asıl başlık stili için tıklatın</a:t>
            </a:r>
          </a:p>
        </p:txBody>
      </p:sp>
      <p:sp>
        <p:nvSpPr>
          <p:cNvPr id="1027" name="Metin Yer Tutucusu 2"/>
          <p:cNvSpPr>
            <a:spLocks noGrp="1"/>
          </p:cNvSpPr>
          <p:nvPr>
            <p:ph type="body" idx="1"/>
          </p:nvPr>
        </p:nvSpPr>
        <p:spPr bwMode="auto">
          <a:xfrm>
            <a:off x="838200" y="1825625"/>
            <a:ext cx="105156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B7C64E75-5514-4723-A289-2057C682D361}" type="datetimeFigureOut">
              <a:rPr lang="tr-TR"/>
              <a:pPr>
                <a:defRPr/>
              </a:pPr>
              <a:t>17.11.2019</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F4A599FC-BE39-4456-9958-A104C47EFEA3}" type="slidenum">
              <a:rPr lang="tr-TR"/>
              <a:pPr>
                <a:defRPr/>
              </a:pPr>
              <a:t>‹#›</a:t>
            </a:fld>
            <a:endParaRPr lang="tr-TR"/>
          </a:p>
        </p:txBody>
      </p:sp>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defRPr>
      </a:lvl2pPr>
      <a:lvl3pPr algn="l" rtl="0" eaLnBrk="0" fontAlgn="base" hangingPunct="0">
        <a:lnSpc>
          <a:spcPct val="90000"/>
        </a:lnSpc>
        <a:spcBef>
          <a:spcPct val="0"/>
        </a:spcBef>
        <a:spcAft>
          <a:spcPct val="0"/>
        </a:spcAft>
        <a:defRPr sz="4400">
          <a:solidFill>
            <a:schemeClr val="tx1"/>
          </a:solidFill>
          <a:latin typeface="Calibri Light" pitchFamily="34" charset="0"/>
        </a:defRPr>
      </a:lvl3pPr>
      <a:lvl4pPr algn="l" rtl="0" eaLnBrk="0" fontAlgn="base" hangingPunct="0">
        <a:lnSpc>
          <a:spcPct val="90000"/>
        </a:lnSpc>
        <a:spcBef>
          <a:spcPct val="0"/>
        </a:spcBef>
        <a:spcAft>
          <a:spcPct val="0"/>
        </a:spcAft>
        <a:defRPr sz="4400">
          <a:solidFill>
            <a:schemeClr val="tx1"/>
          </a:solidFill>
          <a:latin typeface="Calibri Light" pitchFamily="34" charset="0"/>
        </a:defRPr>
      </a:lvl4pPr>
      <a:lvl5pPr algn="l" rtl="0" eaLnBrk="0" fontAlgn="base" hangingPunct="0">
        <a:lnSpc>
          <a:spcPct val="90000"/>
        </a:lnSpc>
        <a:spcBef>
          <a:spcPct val="0"/>
        </a:spcBef>
        <a:spcAft>
          <a:spcPct val="0"/>
        </a:spcAft>
        <a:defRPr sz="4400">
          <a:solidFill>
            <a:schemeClr val="tx1"/>
          </a:solidFill>
          <a:latin typeface="Calibri Light" pitchFamily="34" charset="0"/>
        </a:defRPr>
      </a:lvl5pPr>
      <a:lvl6pPr marL="457200" algn="l" rtl="0" fontAlgn="base">
        <a:lnSpc>
          <a:spcPct val="90000"/>
        </a:lnSpc>
        <a:spcBef>
          <a:spcPct val="0"/>
        </a:spcBef>
        <a:spcAft>
          <a:spcPct val="0"/>
        </a:spcAft>
        <a:defRPr sz="4400">
          <a:solidFill>
            <a:schemeClr val="tx1"/>
          </a:solidFill>
          <a:latin typeface="Calibri Light" pitchFamily="34" charset="0"/>
        </a:defRPr>
      </a:lvl6pPr>
      <a:lvl7pPr marL="914400" algn="l" rtl="0" fontAlgn="base">
        <a:lnSpc>
          <a:spcPct val="90000"/>
        </a:lnSpc>
        <a:spcBef>
          <a:spcPct val="0"/>
        </a:spcBef>
        <a:spcAft>
          <a:spcPct val="0"/>
        </a:spcAft>
        <a:defRPr sz="4400">
          <a:solidFill>
            <a:schemeClr val="tx1"/>
          </a:solidFill>
          <a:latin typeface="Calibri Light" pitchFamily="34" charset="0"/>
        </a:defRPr>
      </a:lvl7pPr>
      <a:lvl8pPr marL="1371600" algn="l" rtl="0" fontAlgn="base">
        <a:lnSpc>
          <a:spcPct val="90000"/>
        </a:lnSpc>
        <a:spcBef>
          <a:spcPct val="0"/>
        </a:spcBef>
        <a:spcAft>
          <a:spcPct val="0"/>
        </a:spcAft>
        <a:defRPr sz="4400">
          <a:solidFill>
            <a:schemeClr val="tx1"/>
          </a:solidFill>
          <a:latin typeface="Calibri Light" pitchFamily="34" charset="0"/>
        </a:defRPr>
      </a:lvl8pPr>
      <a:lvl9pPr marL="1828800" algn="l" rtl="0" fontAlgn="base">
        <a:lnSpc>
          <a:spcPct val="90000"/>
        </a:lnSpc>
        <a:spcBef>
          <a:spcPct val="0"/>
        </a:spcBef>
        <a:spcAft>
          <a:spcPct val="0"/>
        </a:spcAft>
        <a:defRPr sz="4400">
          <a:solidFill>
            <a:schemeClr val="tx1"/>
          </a:solidFill>
          <a:latin typeface="Calibri Light" pitchFamily="34" charset="0"/>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5" Type="http://schemas.openxmlformats.org/officeDocument/2006/relationships/image" Target="../media/image5.jpe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txBox="1">
            <a:spLocks/>
          </p:cNvSpPr>
          <p:nvPr/>
        </p:nvSpPr>
        <p:spPr bwMode="auto">
          <a:xfrm>
            <a:off x="254000" y="195263"/>
            <a:ext cx="8664575" cy="879475"/>
          </a:xfrm>
          <a:prstGeom prst="rect">
            <a:avLst/>
          </a:prstGeom>
          <a:noFill/>
          <a:ln w="9525">
            <a:noFill/>
            <a:miter lim="800000"/>
            <a:headEnd/>
            <a:tailEnd/>
          </a:ln>
        </p:spPr>
        <p:txBody>
          <a:bodyPr/>
          <a:lstStyle/>
          <a:p>
            <a:pPr>
              <a:lnSpc>
                <a:spcPct val="90000"/>
              </a:lnSpc>
            </a:pPr>
            <a:r>
              <a:rPr lang="tr-TR" sz="4000" b="1">
                <a:solidFill>
                  <a:srgbClr val="D82331"/>
                </a:solidFill>
                <a:latin typeface="Calibri Light" pitchFamily="34" charset="0"/>
              </a:rPr>
              <a:t>Ders Konu Başlıkları</a:t>
            </a:r>
            <a:endParaRPr lang="en-US" sz="4000" b="1">
              <a:solidFill>
                <a:srgbClr val="D82331"/>
              </a:solidFill>
              <a:latin typeface="Calibri Light" pitchFamily="34" charset="0"/>
            </a:endParaRPr>
          </a:p>
        </p:txBody>
      </p:sp>
      <p:sp>
        <p:nvSpPr>
          <p:cNvPr id="13314" name="Content Placeholder 2"/>
          <p:cNvSpPr txBox="1">
            <a:spLocks/>
          </p:cNvSpPr>
          <p:nvPr/>
        </p:nvSpPr>
        <p:spPr bwMode="auto">
          <a:xfrm>
            <a:off x="619125" y="871538"/>
            <a:ext cx="10607675" cy="4979987"/>
          </a:xfrm>
          <a:prstGeom prst="rect">
            <a:avLst/>
          </a:prstGeom>
          <a:noFill/>
          <a:ln w="9525">
            <a:noFill/>
            <a:miter lim="800000"/>
            <a:headEnd/>
            <a:tailEnd/>
          </a:ln>
        </p:spPr>
        <p:txBody>
          <a:bodyPr/>
          <a:lstStyle/>
          <a:p>
            <a:pPr marL="228600" indent="-228600">
              <a:lnSpc>
                <a:spcPct val="90000"/>
              </a:lnSpc>
              <a:spcBef>
                <a:spcPts val="1000"/>
              </a:spcBef>
              <a:buFont typeface="Arial" charset="0"/>
              <a:buChar char="•"/>
            </a:pPr>
            <a:endParaRPr lang="tr-TR" sz="2600">
              <a:latin typeface="Calibri" pitchFamily="34" charset="0"/>
            </a:endParaRPr>
          </a:p>
          <a:p>
            <a:pPr marL="228600" indent="-228600">
              <a:lnSpc>
                <a:spcPct val="90000"/>
              </a:lnSpc>
              <a:spcBef>
                <a:spcPts val="1000"/>
              </a:spcBef>
              <a:buFont typeface="Arial" charset="0"/>
              <a:buChar char="•"/>
            </a:pPr>
            <a:r>
              <a:rPr lang="tr-TR" sz="2800" b="1">
                <a:solidFill>
                  <a:srgbClr val="D82331"/>
                </a:solidFill>
                <a:latin typeface="Calibri" pitchFamily="34" charset="0"/>
              </a:rPr>
              <a:t>TBMM’nin Yapısı, Özellikleri ve Çalışmaları</a:t>
            </a:r>
          </a:p>
          <a:p>
            <a:pPr marL="228600" indent="-228600">
              <a:lnSpc>
                <a:spcPct val="90000"/>
              </a:lnSpc>
              <a:spcBef>
                <a:spcPts val="1000"/>
              </a:spcBef>
              <a:buFont typeface="Arial" charset="0"/>
              <a:buChar char="•"/>
            </a:pPr>
            <a:r>
              <a:rPr lang="tr-TR" sz="2800" b="1">
                <a:solidFill>
                  <a:srgbClr val="D82331"/>
                </a:solidFill>
                <a:latin typeface="Calibri" pitchFamily="34" charset="0"/>
              </a:rPr>
              <a:t>TBMM’ye karşı Ayaklanmalar</a:t>
            </a:r>
          </a:p>
          <a:p>
            <a:pPr marL="228600" indent="-228600">
              <a:lnSpc>
                <a:spcPct val="90000"/>
              </a:lnSpc>
              <a:spcBef>
                <a:spcPts val="1000"/>
              </a:spcBef>
              <a:buFont typeface="Arial" charset="0"/>
              <a:buChar char="•"/>
            </a:pPr>
            <a:r>
              <a:rPr lang="tr-TR" sz="2800" b="1">
                <a:solidFill>
                  <a:srgbClr val="D82331"/>
                </a:solidFill>
                <a:latin typeface="Calibri" pitchFamily="34" charset="0"/>
              </a:rPr>
              <a:t>İstiklal Harbi’nin Mali Kaynakları</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a:extLst>
              <a:ext uri="{FF2B5EF4-FFF2-40B4-BE49-F238E27FC236}">
                <a16:creationId xmlns="" xmlns:a16="http://schemas.microsoft.com/office/drawing/2014/main" id="{BF369BF3-25FD-412E-B7D1-7F1FDBA84339}"/>
              </a:ext>
            </a:extLst>
          </p:cNvPr>
          <p:cNvSpPr/>
          <p:nvPr/>
        </p:nvSpPr>
        <p:spPr>
          <a:xfrm>
            <a:off x="0" y="0"/>
            <a:ext cx="11932919" cy="6063198"/>
          </a:xfrm>
          <a:prstGeom prst="rect">
            <a:avLst/>
          </a:prstGeom>
        </p:spPr>
        <p:txBody>
          <a:bodyPr wrap="square">
            <a:spAutoFit/>
          </a:bodyPr>
          <a:lstStyle/>
          <a:p>
            <a:r>
              <a:rPr lang="tr-TR" sz="2800" b="1" dirty="0">
                <a:solidFill>
                  <a:schemeClr val="accent5"/>
                </a:solidFill>
                <a:latin typeface="+mn-lt"/>
              </a:rPr>
              <a:t>1921 Teşkilat-ı Esasiye Kanunu</a:t>
            </a:r>
            <a:r>
              <a:rPr lang="tr-TR" sz="2800" b="1" dirty="0" smtClean="0">
                <a:solidFill>
                  <a:schemeClr val="accent5"/>
                </a:solidFill>
                <a:latin typeface="+mn-lt"/>
              </a:rPr>
              <a:t>:</a:t>
            </a:r>
          </a:p>
          <a:p>
            <a:pPr algn="just"/>
            <a:r>
              <a:rPr lang="tr-TR" sz="2400" dirty="0"/>
              <a:t>1921 </a:t>
            </a:r>
            <a:r>
              <a:rPr lang="tr-TR" sz="2400" dirty="0" smtClean="0"/>
              <a:t>Anayasası TBMM’de uzun süre tartışıldıktan sonra 24 Ocak 1921’de aferinden sonra) kabul edilmiştir. 24 maddelik kısa bir anayasadır. Anayasa tekniğiyle yazılmamış (bölümler halinde değil) tek parçalık bir hükümet programı gibi hazırlanmıştır. Anayasa tarihimize iki yeni özellik getirmiştir:</a:t>
            </a:r>
          </a:p>
          <a:p>
            <a:pPr algn="just"/>
            <a:r>
              <a:rPr lang="tr-TR" sz="2400" dirty="0" smtClean="0"/>
              <a:t>1.İlk kez «egemenlik kayıtsız şartsız milletindir» anlayışı anayasaya girmiştir,</a:t>
            </a:r>
          </a:p>
          <a:p>
            <a:pPr algn="just"/>
            <a:r>
              <a:rPr lang="tr-TR" sz="2400" dirty="0" smtClean="0"/>
              <a:t>2.İlk kez «Türkiye Devleti» tabiri kullanılmıştır. </a:t>
            </a:r>
          </a:p>
          <a:p>
            <a:pPr algn="just"/>
            <a:endParaRPr lang="tr-TR" sz="2400" dirty="0" smtClean="0"/>
          </a:p>
          <a:p>
            <a:pPr algn="just"/>
            <a:r>
              <a:rPr lang="tr-TR" sz="2400" dirty="0" smtClean="0"/>
              <a:t>Anayasa yasama yetkisi yanında, yürütme yetkisini de TBMM’ye vermiş kuvvetler birliğini benimsemiştir. Devlet </a:t>
            </a:r>
            <a:r>
              <a:rPr lang="tr-TR" sz="2400" dirty="0"/>
              <a:t>başkanlığı makamı yoktur. Hükümet üyelerini meclis kendi içinden tek tek seçmektedir ve hükümetin başkanı Meclis başkanıdır. </a:t>
            </a:r>
            <a:r>
              <a:rPr lang="tr-TR" sz="2400" dirty="0" smtClean="0"/>
              <a:t>Bu sistem «Meclis </a:t>
            </a:r>
            <a:r>
              <a:rPr lang="tr-TR" sz="2400" dirty="0"/>
              <a:t>hükûmeti sistemi», olarak </a:t>
            </a:r>
            <a:r>
              <a:rPr lang="tr-TR" sz="2400" dirty="0" smtClean="0"/>
              <a:t>anılmıştır. </a:t>
            </a:r>
          </a:p>
          <a:p>
            <a:pPr algn="just"/>
            <a:endParaRPr lang="tr-TR" sz="2400" dirty="0" smtClean="0"/>
          </a:p>
          <a:p>
            <a:pPr algn="just"/>
            <a:r>
              <a:rPr lang="tr-TR" sz="2400" dirty="0" smtClean="0"/>
              <a:t>1921 Anayasası Osmanlı anayasası olan Kanun-ı Esasi’yi ortadan kaldırmamıştır. Kanun-ı Esasi ile Teşkilat-ı Esasiye Kanunu çelişirse TBMM’nin yaptığı anayasa TEK geçerli sayılacaktı.</a:t>
            </a:r>
            <a:endParaRPr lang="tr-TR" sz="2400" b="1" dirty="0">
              <a:solidFill>
                <a:schemeClr val="accent5"/>
              </a:solidFill>
              <a:latin typeface="+mn-lt"/>
            </a:endParaRPr>
          </a:p>
        </p:txBody>
      </p:sp>
    </p:spTree>
    <p:extLst>
      <p:ext uri="{BB962C8B-B14F-4D97-AF65-F5344CB8AC3E}">
        <p14:creationId xmlns:p14="http://schemas.microsoft.com/office/powerpoint/2010/main" val="22537803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3"/>
          <p:cNvSpPr>
            <a:spLocks noGrp="1"/>
          </p:cNvSpPr>
          <p:nvPr>
            <p:ph type="body" idx="4294967295"/>
          </p:nvPr>
        </p:nvSpPr>
        <p:spPr>
          <a:xfrm>
            <a:off x="838200" y="411480"/>
            <a:ext cx="10515600" cy="5765483"/>
          </a:xfrm>
        </p:spPr>
        <p:txBody>
          <a:bodyPr/>
          <a:lstStyle/>
          <a:p>
            <a:pPr algn="just">
              <a:lnSpc>
                <a:spcPct val="80000"/>
              </a:lnSpc>
            </a:pPr>
            <a:r>
              <a:rPr lang="tr-TR" sz="2400" b="1" dirty="0">
                <a:solidFill>
                  <a:schemeClr val="hlink"/>
                </a:solidFill>
                <a:latin typeface="Arial" charset="0"/>
              </a:rPr>
              <a:t>Başkomutanlık Kanunu:</a:t>
            </a:r>
            <a:r>
              <a:rPr lang="tr-TR" sz="2400" dirty="0">
                <a:latin typeface="Arial" charset="0"/>
              </a:rPr>
              <a:t> </a:t>
            </a:r>
            <a:r>
              <a:rPr lang="tr-TR" sz="2400" dirty="0" smtClean="0"/>
              <a:t>1921 yılı Temmuzunda Yunan </a:t>
            </a:r>
            <a:r>
              <a:rPr lang="tr-TR" sz="2400" dirty="0"/>
              <a:t>saldırısı sonucu, ülkenin büyük tehlike altında bulunduğu; her şeyin bittiği düşüncesinin güçlenip yaygınlaştığı; ordunun ihtiyaçlarının hemen karşılanması, güçlendirilmesi, daha iyi sevk ve idare edilebilmesi için hızlı karar verilip uygulanması zorunluluğunun ortaya çıktığı ve Meclisçe, Mustafa Kemal Paşa'dan başka bir çözüm görülmediği bir zamanda gündeme gelmiştir. .</a:t>
            </a:r>
          </a:p>
          <a:p>
            <a:pPr algn="just">
              <a:lnSpc>
                <a:spcPct val="80000"/>
              </a:lnSpc>
            </a:pPr>
            <a:r>
              <a:rPr lang="tr-TR" sz="2400" dirty="0"/>
              <a:t>Kanun, Büyük Millet Meclisi'nin 5 Ağustos 1921 günü yapılan iki gizli oturumundan sonra, Rıza Nur Bey (Sinop) ve arkadaşlarının teklifi, Şeref Bey (Edirne)'in, "Vatanın </a:t>
            </a:r>
            <a:r>
              <a:rPr lang="tr-TR" sz="2400" dirty="0" err="1"/>
              <a:t>istihlâsı</a:t>
            </a:r>
            <a:r>
              <a:rPr lang="tr-TR" sz="2400" dirty="0"/>
              <a:t> ve milletin istiklâlini </a:t>
            </a:r>
            <a:r>
              <a:rPr lang="tr-TR" sz="2400" dirty="0" err="1"/>
              <a:t>istihdâf</a:t>
            </a:r>
            <a:r>
              <a:rPr lang="tr-TR" sz="2400" dirty="0"/>
              <a:t> eden bu kanunun </a:t>
            </a:r>
            <a:r>
              <a:rPr lang="tr-TR" sz="2400" dirty="0" err="1"/>
              <a:t>bilmünakaşa</a:t>
            </a:r>
            <a:r>
              <a:rPr lang="tr-TR" sz="2400" dirty="0"/>
              <a:t> kabulünü rica" etmesi, oturum başkanı Dr. Adnan Bey'in tartışmasız ve görüşmesiz oylaması, oylamaya katılan 184 üyenin kabul oyu vermesi ile kabul edilmişti </a:t>
            </a:r>
          </a:p>
          <a:p>
            <a:pPr algn="just">
              <a:lnSpc>
                <a:spcPct val="80000"/>
              </a:lnSpc>
            </a:pPr>
            <a:r>
              <a:rPr lang="tr-TR" sz="2400" dirty="0"/>
              <a:t>Ülkenin geleceğini etkileyen bu kanun, sırasıyla 31 Ekim 1921, 4 Şubat 1922, 6 Mayıs 1922 tarihlerinde üçer aylık süreler için yenilenmiş, 20 Temmuz 1922 tarihinde yasada değişiklik yapılarak süresiz olması kararlaştırılmıştır. </a:t>
            </a:r>
          </a:p>
          <a:p>
            <a:pPr algn="just">
              <a:lnSpc>
                <a:spcPct val="80000"/>
              </a:lnSpc>
            </a:pPr>
            <a:r>
              <a:rPr lang="tr-TR" sz="2400" dirty="0"/>
              <a:t>Mustafa Kemal Paşa'ya güven esasına dayanan kanun, tüm eleştirilere karşın, ülkenin kurtarılması hedefine hizmet etmiş, amacına ulaşmıştır.</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txBox="1">
            <a:spLocks/>
          </p:cNvSpPr>
          <p:nvPr/>
        </p:nvSpPr>
        <p:spPr bwMode="auto">
          <a:xfrm>
            <a:off x="979488" y="2274888"/>
            <a:ext cx="2144712" cy="2354262"/>
          </a:xfrm>
          <a:prstGeom prst="rect">
            <a:avLst/>
          </a:prstGeom>
          <a:noFill/>
          <a:ln w="9525">
            <a:noFill/>
            <a:miter lim="800000"/>
            <a:headEnd/>
            <a:tailEnd/>
          </a:ln>
        </p:spPr>
        <p:txBody>
          <a:bodyPr/>
          <a:lstStyle/>
          <a:p>
            <a:pPr>
              <a:lnSpc>
                <a:spcPct val="90000"/>
              </a:lnSpc>
            </a:pPr>
            <a:endParaRPr lang="en-US" sz="4400" b="1">
              <a:solidFill>
                <a:schemeClr val="bg1"/>
              </a:solidFill>
              <a:latin typeface="Calibri Light" pitchFamily="34" charset="0"/>
            </a:endParaRPr>
          </a:p>
        </p:txBody>
      </p:sp>
      <p:sp>
        <p:nvSpPr>
          <p:cNvPr id="25602" name="Title 1"/>
          <p:cNvSpPr txBox="1">
            <a:spLocks/>
          </p:cNvSpPr>
          <p:nvPr/>
        </p:nvSpPr>
        <p:spPr bwMode="auto">
          <a:xfrm>
            <a:off x="411480" y="244475"/>
            <a:ext cx="11351895" cy="6248400"/>
          </a:xfrm>
          <a:prstGeom prst="rect">
            <a:avLst/>
          </a:prstGeom>
          <a:noFill/>
          <a:ln w="9525">
            <a:noFill/>
            <a:miter lim="800000"/>
            <a:headEnd/>
            <a:tailEnd/>
          </a:ln>
        </p:spPr>
        <p:txBody>
          <a:bodyPr/>
          <a:lstStyle/>
          <a:p>
            <a:pPr marL="342900" indent="-342900" algn="just">
              <a:lnSpc>
                <a:spcPct val="90000"/>
              </a:lnSpc>
              <a:buFont typeface="Arial" charset="0"/>
              <a:buChar char="•"/>
            </a:pPr>
            <a:r>
              <a:rPr lang="tr-TR" sz="2800" dirty="0">
                <a:solidFill>
                  <a:srgbClr val="D82331"/>
                </a:solidFill>
                <a:latin typeface="Calibri" pitchFamily="34" charset="0"/>
              </a:rPr>
              <a:t>I. </a:t>
            </a:r>
            <a:r>
              <a:rPr lang="tr-TR" sz="2800" b="1" dirty="0">
                <a:solidFill>
                  <a:srgbClr val="D82331"/>
                </a:solidFill>
                <a:latin typeface="Calibri" pitchFamily="34" charset="0"/>
              </a:rPr>
              <a:t>TBMM’de Kurulan Gruplar:</a:t>
            </a:r>
          </a:p>
          <a:p>
            <a:pPr marL="342900" indent="-342900" algn="just">
              <a:lnSpc>
                <a:spcPct val="90000"/>
              </a:lnSpc>
              <a:buFont typeface="Arial" charset="0"/>
              <a:buChar char="•"/>
            </a:pPr>
            <a:r>
              <a:rPr lang="tr-TR" sz="2400" dirty="0">
                <a:latin typeface="Calibri" pitchFamily="34" charset="0"/>
              </a:rPr>
              <a:t>Meclis, 23 Nisan 1920’de Ankara’da </a:t>
            </a:r>
            <a:r>
              <a:rPr lang="tr-TR" sz="2400" dirty="0" smtClean="0">
                <a:latin typeface="Calibri" pitchFamily="34" charset="0"/>
              </a:rPr>
              <a:t>«</a:t>
            </a:r>
            <a:r>
              <a:rPr lang="tr-TR" sz="2400" dirty="0" smtClean="0">
                <a:solidFill>
                  <a:srgbClr val="FF0000"/>
                </a:solidFill>
                <a:latin typeface="Calibri" pitchFamily="34" charset="0"/>
              </a:rPr>
              <a:t>olağanüstü yetkilere sahip</a:t>
            </a:r>
            <a:r>
              <a:rPr lang="tr-TR" sz="2400" dirty="0" smtClean="0">
                <a:latin typeface="Calibri" pitchFamily="34" charset="0"/>
              </a:rPr>
              <a:t>» </a:t>
            </a:r>
            <a:r>
              <a:rPr lang="tr-TR" sz="2400" dirty="0">
                <a:latin typeface="Calibri" pitchFamily="34" charset="0"/>
              </a:rPr>
              <a:t>olarak toplandı.</a:t>
            </a:r>
          </a:p>
          <a:p>
            <a:pPr marL="342900" indent="-342900" algn="just">
              <a:lnSpc>
                <a:spcPct val="90000"/>
              </a:lnSpc>
              <a:buFont typeface="Arial" charset="0"/>
              <a:buChar char="•"/>
            </a:pPr>
            <a:endParaRPr lang="tr-TR" sz="2400" dirty="0">
              <a:latin typeface="Calibri" pitchFamily="34" charset="0"/>
            </a:endParaRPr>
          </a:p>
          <a:p>
            <a:pPr marL="342900" indent="-342900" algn="just">
              <a:lnSpc>
                <a:spcPct val="90000"/>
              </a:lnSpc>
              <a:buFont typeface="Arial" charset="0"/>
              <a:buChar char="•"/>
            </a:pPr>
            <a:r>
              <a:rPr lang="tr-TR" sz="2400" dirty="0">
                <a:latin typeface="Calibri" pitchFamily="34" charset="0"/>
              </a:rPr>
              <a:t>I. TBMM, Türk modernleşmesinde gördüğümüz </a:t>
            </a:r>
            <a:r>
              <a:rPr lang="tr-TR" sz="2400" dirty="0">
                <a:solidFill>
                  <a:schemeClr val="accent1"/>
                </a:solidFill>
                <a:latin typeface="Calibri" pitchFamily="34" charset="0"/>
              </a:rPr>
              <a:t>Osmanlıcılık, Batıcılık, İslamcılık ve Türkçülük </a:t>
            </a:r>
            <a:r>
              <a:rPr lang="tr-TR" sz="2400" dirty="0">
                <a:latin typeface="Calibri" pitchFamily="34" charset="0"/>
              </a:rPr>
              <a:t>gibi farklı fikirleri savunan milletvekillerinin yanı sıra </a:t>
            </a:r>
            <a:r>
              <a:rPr lang="tr-TR" sz="2400" dirty="0">
                <a:solidFill>
                  <a:schemeClr val="accent1"/>
                </a:solidFill>
                <a:latin typeface="Calibri" pitchFamily="34" charset="0"/>
              </a:rPr>
              <a:t>Sosyalist düşünceye </a:t>
            </a:r>
            <a:r>
              <a:rPr lang="tr-TR" sz="2400" dirty="0">
                <a:latin typeface="Calibri" pitchFamily="34" charset="0"/>
              </a:rPr>
              <a:t>mensup milletvekillerinin de bulunduğu renkli bir yapıya sahipti.</a:t>
            </a:r>
          </a:p>
          <a:p>
            <a:pPr marL="342900" indent="-342900" algn="just">
              <a:lnSpc>
                <a:spcPct val="90000"/>
              </a:lnSpc>
              <a:buFont typeface="Arial" charset="0"/>
              <a:buChar char="•"/>
            </a:pPr>
            <a:endParaRPr lang="tr-TR" sz="2400" dirty="0">
              <a:latin typeface="Calibri" pitchFamily="34" charset="0"/>
            </a:endParaRPr>
          </a:p>
          <a:p>
            <a:pPr marL="342900" indent="-342900" algn="just">
              <a:lnSpc>
                <a:spcPct val="90000"/>
              </a:lnSpc>
              <a:buFont typeface="Arial" charset="0"/>
              <a:buChar char="•"/>
            </a:pPr>
            <a:r>
              <a:rPr lang="tr-TR" sz="2400" b="1" dirty="0">
                <a:latin typeface="Calibri" pitchFamily="34" charset="0"/>
              </a:rPr>
              <a:t>Bu kadar farklı fikir ve dünya görüşüne sahip milletvekillerini iki neden bir araya getirmişti:</a:t>
            </a:r>
            <a:r>
              <a:rPr lang="tr-TR" sz="2400" dirty="0">
                <a:latin typeface="Calibri" pitchFamily="34" charset="0"/>
              </a:rPr>
              <a:t>	</a:t>
            </a:r>
          </a:p>
          <a:p>
            <a:pPr marL="342900" indent="-342900"/>
            <a:r>
              <a:rPr lang="tr-TR" sz="2400" dirty="0">
                <a:solidFill>
                  <a:srgbClr val="FF0000"/>
                </a:solidFill>
                <a:latin typeface="Calibri" pitchFamily="34" charset="0"/>
              </a:rPr>
              <a:t>1.Misak-ı Milli esaslarına uygun olarak milli sınırlar dahilinde tam bağımsızlığın elde edilmesi.</a:t>
            </a:r>
          </a:p>
          <a:p>
            <a:pPr marL="342900" indent="-342900"/>
            <a:r>
              <a:rPr lang="tr-TR" sz="2400" dirty="0">
                <a:solidFill>
                  <a:srgbClr val="FF0000"/>
                </a:solidFill>
                <a:latin typeface="Calibri" pitchFamily="34" charset="0"/>
              </a:rPr>
              <a:t>2.Saltanat ve Hilafet makamlarının esaretten kurtarılması.</a:t>
            </a:r>
          </a:p>
          <a:p>
            <a:pPr marL="342900" indent="-342900" algn="just">
              <a:lnSpc>
                <a:spcPct val="90000"/>
              </a:lnSpc>
              <a:buFont typeface="Arial" charset="0"/>
              <a:buChar char="•"/>
            </a:pPr>
            <a:endParaRPr lang="tr-TR" sz="2400" dirty="0">
              <a:latin typeface="Calibri" pitchFamily="34" charset="0"/>
            </a:endParaRPr>
          </a:p>
          <a:p>
            <a:pPr marL="342900" indent="-342900" algn="just">
              <a:lnSpc>
                <a:spcPct val="90000"/>
              </a:lnSpc>
              <a:buFont typeface="Arial" charset="0"/>
              <a:buChar char="•"/>
            </a:pPr>
            <a:r>
              <a:rPr lang="tr-TR" sz="2400" dirty="0">
                <a:latin typeface="Calibri" pitchFamily="34" charset="0"/>
              </a:rPr>
              <a:t>Bu konulardaki ortaklığa rağmen zamanla meclisteki farklı fikirlere mensup milletvekillerinin siyasi parti olmamakla birlikte bazı grupları meydana getirdikleri görülür.</a:t>
            </a:r>
            <a:endParaRPr lang="en-US" sz="2400" dirty="0">
              <a:latin typeface="Calibri"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Content Placeholder 2"/>
          <p:cNvSpPr txBox="1">
            <a:spLocks/>
          </p:cNvSpPr>
          <p:nvPr/>
        </p:nvSpPr>
        <p:spPr bwMode="auto">
          <a:xfrm>
            <a:off x="358775" y="153988"/>
            <a:ext cx="11414125" cy="5903912"/>
          </a:xfrm>
          <a:prstGeom prst="rect">
            <a:avLst/>
          </a:prstGeom>
          <a:noFill/>
          <a:ln w="9525">
            <a:noFill/>
            <a:miter lim="800000"/>
            <a:headEnd/>
            <a:tailEnd/>
          </a:ln>
        </p:spPr>
        <p:txBody>
          <a:bodyPr/>
          <a:lstStyle/>
          <a:p>
            <a:pPr algn="just">
              <a:lnSpc>
                <a:spcPct val="90000"/>
              </a:lnSpc>
              <a:spcBef>
                <a:spcPts val="1000"/>
              </a:spcBef>
              <a:buFont typeface="Arial" charset="0"/>
              <a:buNone/>
            </a:pPr>
            <a:r>
              <a:rPr lang="tr-TR" sz="2400" b="1" dirty="0">
                <a:solidFill>
                  <a:srgbClr val="D82331"/>
                </a:solidFill>
                <a:latin typeface="Calibri" pitchFamily="34" charset="0"/>
              </a:rPr>
              <a:t>Bunlar:</a:t>
            </a:r>
          </a:p>
          <a:p>
            <a:pPr algn="just">
              <a:lnSpc>
                <a:spcPct val="90000"/>
              </a:lnSpc>
              <a:spcBef>
                <a:spcPts val="1000"/>
              </a:spcBef>
              <a:buFont typeface="Arial" charset="0"/>
              <a:buChar char="•"/>
            </a:pPr>
            <a:r>
              <a:rPr lang="tr-TR" sz="2400" dirty="0" smtClean="0">
                <a:latin typeface="Calibri" pitchFamily="34" charset="0"/>
              </a:rPr>
              <a:t>Mustafa Kemal Atatürk Nutuk’ta ilk TBMM’de şu grupların olduğunu ifade etmektedir: Müdafaa-ı </a:t>
            </a:r>
            <a:r>
              <a:rPr lang="tr-TR" sz="2400" dirty="0" smtClean="0">
                <a:latin typeface="Calibri" pitchFamily="34" charset="0"/>
              </a:rPr>
              <a:t>Hukuk Grubu, </a:t>
            </a:r>
            <a:r>
              <a:rPr lang="tr-TR" sz="2400" dirty="0">
                <a:latin typeface="Calibri" pitchFamily="34" charset="0"/>
              </a:rPr>
              <a:t>Halk Zümresi, Tesanüt Grubu, Islahat Grubu, İstiklal Grubu</a:t>
            </a:r>
            <a:r>
              <a:rPr lang="tr-TR" sz="2400" dirty="0" smtClean="0">
                <a:latin typeface="Calibri" pitchFamily="34" charset="0"/>
              </a:rPr>
              <a:t>,</a:t>
            </a:r>
            <a:endParaRPr lang="tr-TR" sz="2400" dirty="0" smtClean="0">
              <a:latin typeface="Calibri" pitchFamily="34" charset="0"/>
            </a:endParaRPr>
          </a:p>
          <a:p>
            <a:pPr algn="just"/>
            <a:endParaRPr lang="tr-TR" sz="2400" dirty="0" smtClean="0">
              <a:latin typeface="Calibri" pitchFamily="34" charset="0"/>
            </a:endParaRPr>
          </a:p>
          <a:p>
            <a:pPr algn="just"/>
            <a:r>
              <a:rPr lang="tr-TR" sz="2400" dirty="0" smtClean="0">
                <a:latin typeface="Calibri" pitchFamily="34" charset="0"/>
              </a:rPr>
              <a:t>I</a:t>
            </a:r>
            <a:r>
              <a:rPr lang="tr-TR" sz="2400" dirty="0">
                <a:latin typeface="Calibri" pitchFamily="34" charset="0"/>
              </a:rPr>
              <a:t>. TBMM içerisindeki bu grupların hiçbir zaman örgütlü bir siyasal partiye dönüşmediği görülür.</a:t>
            </a:r>
          </a:p>
          <a:p>
            <a:pPr algn="just"/>
            <a:r>
              <a:rPr lang="tr-TR" sz="2400" dirty="0">
                <a:latin typeface="Calibri" pitchFamily="34" charset="0"/>
              </a:rPr>
              <a:t>Bunun nedenlerinden birincisi, </a:t>
            </a:r>
            <a:r>
              <a:rPr lang="tr-TR" sz="2400" dirty="0">
                <a:solidFill>
                  <a:srgbClr val="FF0000"/>
                </a:solidFill>
                <a:latin typeface="Calibri" pitchFamily="34" charset="0"/>
              </a:rPr>
              <a:t>mecliste bulunanlar için iktidar yarışının söz konusu olmamasıdır. </a:t>
            </a:r>
            <a:r>
              <a:rPr lang="tr-TR" sz="2400" dirty="0">
                <a:latin typeface="Calibri" pitchFamily="34" charset="0"/>
              </a:rPr>
              <a:t>Asıl olan bağımsızlığın elde edilmesi Misak-ı </a:t>
            </a:r>
            <a:r>
              <a:rPr lang="tr-TR" sz="2400" dirty="0" err="1">
                <a:latin typeface="Calibri" pitchFamily="34" charset="0"/>
              </a:rPr>
              <a:t>Milli’nin</a:t>
            </a:r>
            <a:r>
              <a:rPr lang="tr-TR" sz="2400" dirty="0">
                <a:latin typeface="Calibri" pitchFamily="34" charset="0"/>
              </a:rPr>
              <a:t> teminidir. </a:t>
            </a:r>
          </a:p>
          <a:p>
            <a:pPr algn="just"/>
            <a:r>
              <a:rPr lang="tr-TR" sz="2400" dirty="0">
                <a:solidFill>
                  <a:srgbClr val="FF0000"/>
                </a:solidFill>
                <a:latin typeface="Calibri" pitchFamily="34" charset="0"/>
              </a:rPr>
              <a:t>İkinci olarak, parti anlaşmazlıklarının geçmişte yarattığı olumsuzluklar </a:t>
            </a:r>
            <a:r>
              <a:rPr lang="tr-TR" sz="2400" dirty="0">
                <a:latin typeface="Calibri" pitchFamily="34" charset="0"/>
              </a:rPr>
              <a:t>(İttihat Terakki ve </a:t>
            </a:r>
            <a:r>
              <a:rPr lang="tr-TR" sz="2400" dirty="0" err="1">
                <a:latin typeface="Calibri" pitchFamily="34" charset="0"/>
              </a:rPr>
              <a:t>Ahrar</a:t>
            </a:r>
            <a:r>
              <a:rPr lang="tr-TR" sz="2400" dirty="0">
                <a:latin typeface="Calibri" pitchFamily="34" charset="0"/>
              </a:rPr>
              <a:t> Fırkası rekabetinin 31 Mart </a:t>
            </a:r>
            <a:r>
              <a:rPr lang="tr-TR" sz="2400" dirty="0" err="1">
                <a:latin typeface="Calibri" pitchFamily="34" charset="0"/>
              </a:rPr>
              <a:t>İsyanı’na</a:t>
            </a:r>
            <a:r>
              <a:rPr lang="tr-TR" sz="2400" dirty="0">
                <a:latin typeface="Calibri" pitchFamily="34" charset="0"/>
              </a:rPr>
              <a:t>; İttihat Terakki ve Hürriyet İtilaf rekabetinin Balkan Savaşlarındaki yenilgiye sebebiyet vermesi) kamuoyunda parti ya da çok partili bir sisteme karşı ön yargıları doğurmuştur. </a:t>
            </a:r>
          </a:p>
          <a:p>
            <a:pPr algn="just"/>
            <a:endParaRPr lang="tr-TR" sz="2400" dirty="0" smtClean="0">
              <a:latin typeface="Calibri" pitchFamily="34" charset="0"/>
            </a:endParaRPr>
          </a:p>
          <a:p>
            <a:pPr algn="just"/>
            <a:r>
              <a:rPr lang="tr-TR" sz="2400" dirty="0" smtClean="0">
                <a:latin typeface="Calibri" pitchFamily="34" charset="0"/>
              </a:rPr>
              <a:t>Bu </a:t>
            </a:r>
            <a:r>
              <a:rPr lang="tr-TR" sz="2400" dirty="0">
                <a:latin typeface="Calibri" pitchFamily="34" charset="0"/>
              </a:rPr>
              <a:t>nedenlerden ötürü I. TBMM’de parti yerine gruplar mevcuttur.</a:t>
            </a:r>
          </a:p>
          <a:p>
            <a:pPr algn="just">
              <a:lnSpc>
                <a:spcPct val="90000"/>
              </a:lnSpc>
              <a:spcBef>
                <a:spcPts val="1000"/>
              </a:spcBef>
              <a:buFont typeface="Arial" charset="0"/>
              <a:buChar char="•"/>
            </a:pPr>
            <a:endParaRPr lang="tr-TR" sz="2400" dirty="0">
              <a:latin typeface="Calibri" pitchFamily="34" charset="0"/>
            </a:endParaRPr>
          </a:p>
          <a:p>
            <a:pPr algn="just">
              <a:lnSpc>
                <a:spcPct val="90000"/>
              </a:lnSpc>
              <a:spcBef>
                <a:spcPts val="1000"/>
              </a:spcBef>
              <a:buFont typeface="Arial" charset="0"/>
              <a:buChar char="•"/>
            </a:pPr>
            <a:endParaRPr lang="tr-TR" sz="2400" dirty="0">
              <a:latin typeface="Calibri"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txBox="1">
            <a:spLocks/>
          </p:cNvSpPr>
          <p:nvPr/>
        </p:nvSpPr>
        <p:spPr bwMode="auto">
          <a:xfrm>
            <a:off x="979488" y="2274888"/>
            <a:ext cx="2144712" cy="2354262"/>
          </a:xfrm>
          <a:prstGeom prst="rect">
            <a:avLst/>
          </a:prstGeom>
          <a:noFill/>
          <a:ln w="9525">
            <a:noFill/>
            <a:miter lim="800000"/>
            <a:headEnd/>
            <a:tailEnd/>
          </a:ln>
        </p:spPr>
        <p:txBody>
          <a:bodyPr/>
          <a:lstStyle/>
          <a:p>
            <a:pPr>
              <a:lnSpc>
                <a:spcPct val="90000"/>
              </a:lnSpc>
            </a:pPr>
            <a:endParaRPr lang="en-US" sz="4400" b="1">
              <a:solidFill>
                <a:schemeClr val="bg1"/>
              </a:solidFill>
              <a:latin typeface="Calibri Light" pitchFamily="34" charset="0"/>
            </a:endParaRPr>
          </a:p>
        </p:txBody>
      </p:sp>
      <p:sp>
        <p:nvSpPr>
          <p:cNvPr id="27650" name="Title 1"/>
          <p:cNvSpPr txBox="1">
            <a:spLocks/>
          </p:cNvSpPr>
          <p:nvPr/>
        </p:nvSpPr>
        <p:spPr bwMode="auto">
          <a:xfrm>
            <a:off x="594360" y="261938"/>
            <a:ext cx="11335703" cy="6336982"/>
          </a:xfrm>
          <a:prstGeom prst="rect">
            <a:avLst/>
          </a:prstGeom>
          <a:noFill/>
          <a:ln w="9525">
            <a:noFill/>
            <a:miter lim="800000"/>
            <a:headEnd/>
            <a:tailEnd/>
          </a:ln>
        </p:spPr>
        <p:txBody>
          <a:bodyPr/>
          <a:lstStyle/>
          <a:p>
            <a:pPr marL="342900" indent="-342900" algn="just">
              <a:lnSpc>
                <a:spcPct val="90000"/>
              </a:lnSpc>
              <a:buFont typeface="Arial" charset="0"/>
              <a:buChar char="•"/>
            </a:pPr>
            <a:r>
              <a:rPr lang="tr-TR" sz="3600" b="1" dirty="0" smtClean="0">
                <a:latin typeface="Calibri" pitchFamily="34" charset="0"/>
              </a:rPr>
              <a:t>Bununla birlikte </a:t>
            </a:r>
            <a:r>
              <a:rPr lang="tr-TR" sz="3600" b="1" dirty="0" err="1" smtClean="0">
                <a:latin typeface="Calibri" pitchFamily="34" charset="0"/>
              </a:rPr>
              <a:t>I.TBMM’de</a:t>
            </a:r>
            <a:r>
              <a:rPr lang="tr-TR" sz="3600" b="1" dirty="0" smtClean="0">
                <a:latin typeface="Calibri" pitchFamily="34" charset="0"/>
              </a:rPr>
              <a:t> yasal olarak kurulmuş iki grup bulunmaktadır:</a:t>
            </a:r>
          </a:p>
          <a:p>
            <a:pPr marL="342900" indent="-342900" algn="just">
              <a:lnSpc>
                <a:spcPct val="90000"/>
              </a:lnSpc>
              <a:buFont typeface="Arial" charset="0"/>
              <a:buChar char="•"/>
            </a:pPr>
            <a:r>
              <a:rPr lang="tr-TR" sz="2400" b="1" dirty="0" smtClean="0">
                <a:solidFill>
                  <a:srgbClr val="D82331"/>
                </a:solidFill>
                <a:latin typeface="Calibri" pitchFamily="34" charset="0"/>
              </a:rPr>
              <a:t>Birinci </a:t>
            </a:r>
            <a:r>
              <a:rPr lang="tr-TR" sz="2400" b="1" dirty="0">
                <a:solidFill>
                  <a:srgbClr val="D82331"/>
                </a:solidFill>
                <a:latin typeface="Calibri" pitchFamily="34" charset="0"/>
              </a:rPr>
              <a:t>Grup (Anadolu Rumeli </a:t>
            </a:r>
            <a:r>
              <a:rPr lang="tr-TR" sz="2400" b="1" dirty="0" smtClean="0">
                <a:solidFill>
                  <a:srgbClr val="D82331"/>
                </a:solidFill>
                <a:latin typeface="Calibri" pitchFamily="34" charset="0"/>
              </a:rPr>
              <a:t>Müdafaa-ı </a:t>
            </a:r>
            <a:r>
              <a:rPr lang="tr-TR" sz="2400" b="1" dirty="0">
                <a:solidFill>
                  <a:srgbClr val="D82331"/>
                </a:solidFill>
                <a:latin typeface="Calibri" pitchFamily="34" charset="0"/>
              </a:rPr>
              <a:t>Hukuk Grubu, 10 Mayıs 1921):</a:t>
            </a:r>
          </a:p>
          <a:p>
            <a:pPr marL="342900" indent="-342900" algn="just">
              <a:lnSpc>
                <a:spcPct val="90000"/>
              </a:lnSpc>
              <a:buFont typeface="Arial" charset="0"/>
              <a:buChar char="•"/>
            </a:pPr>
            <a:r>
              <a:rPr lang="tr-TR" sz="2400" dirty="0" smtClean="0">
                <a:latin typeface="Calibri" pitchFamily="34" charset="0"/>
              </a:rPr>
              <a:t>Pek çok farklı düşünceye mensup vekillerle çalışmanın zorluğu ve daha </a:t>
            </a:r>
            <a:r>
              <a:rPr lang="tr-TR" sz="2400" dirty="0">
                <a:latin typeface="Calibri" pitchFamily="34" charset="0"/>
              </a:rPr>
              <a:t>hızlı ve etkili karar alabilmek </a:t>
            </a:r>
            <a:r>
              <a:rPr lang="tr-TR" sz="2400" dirty="0" smtClean="0">
                <a:latin typeface="Calibri" pitchFamily="34" charset="0"/>
              </a:rPr>
              <a:t>için </a:t>
            </a:r>
            <a:r>
              <a:rPr lang="tr-TR" sz="2400" b="1" dirty="0" smtClean="0">
                <a:latin typeface="Calibri" pitchFamily="34" charset="0"/>
              </a:rPr>
              <a:t>Mustafa </a:t>
            </a:r>
            <a:r>
              <a:rPr lang="tr-TR" sz="2400" b="1" dirty="0">
                <a:latin typeface="Calibri" pitchFamily="34" charset="0"/>
              </a:rPr>
              <a:t>Kemal Paşa</a:t>
            </a:r>
            <a:r>
              <a:rPr lang="tr-TR" sz="2400" dirty="0">
                <a:latin typeface="Calibri" pitchFamily="34" charset="0"/>
              </a:rPr>
              <a:t>, mecliste </a:t>
            </a:r>
            <a:r>
              <a:rPr lang="tr-TR" sz="2400" dirty="0">
                <a:latin typeface="Calibri" pitchFamily="34" charset="0"/>
              </a:rPr>
              <a:t>kendi düşüncesine yakın milletvekilleri ile görüşerek </a:t>
            </a:r>
            <a:r>
              <a:rPr lang="tr-TR" sz="2400" dirty="0">
                <a:solidFill>
                  <a:schemeClr val="accent1"/>
                </a:solidFill>
                <a:latin typeface="Calibri" pitchFamily="34" charset="0"/>
              </a:rPr>
              <a:t>Anadolu ve Rumeli Müdafaa-i Hukuk Cemiyeti’nin meclis içinde bir grubu olan</a:t>
            </a:r>
            <a:r>
              <a:rPr lang="tr-TR" sz="2400" dirty="0">
                <a:latin typeface="Calibri" pitchFamily="34" charset="0"/>
              </a:rPr>
              <a:t> </a:t>
            </a:r>
            <a:r>
              <a:rPr lang="tr-TR" sz="2400" dirty="0">
                <a:solidFill>
                  <a:srgbClr val="FF0000"/>
                </a:solidFill>
                <a:latin typeface="Calibri" pitchFamily="34" charset="0"/>
              </a:rPr>
              <a:t>Anadolu ve Rumeli Müdafaa-i Hukuk </a:t>
            </a:r>
            <a:r>
              <a:rPr lang="tr-TR" sz="2400" dirty="0" smtClean="0">
                <a:solidFill>
                  <a:srgbClr val="FF0000"/>
                </a:solidFill>
                <a:latin typeface="Calibri" pitchFamily="34" charset="0"/>
              </a:rPr>
              <a:t>Grubu’nu</a:t>
            </a:r>
            <a:r>
              <a:rPr lang="tr-TR" sz="2400" dirty="0" smtClean="0">
                <a:latin typeface="Calibri" pitchFamily="34" charset="0"/>
              </a:rPr>
              <a:t> </a:t>
            </a:r>
            <a:r>
              <a:rPr lang="tr-TR" sz="2400" dirty="0">
                <a:latin typeface="Calibri" pitchFamily="34" charset="0"/>
              </a:rPr>
              <a:t>meydan getirmiştir. (10 Mayıs 1921)</a:t>
            </a:r>
          </a:p>
          <a:p>
            <a:pPr marL="342900" indent="-342900" algn="just">
              <a:lnSpc>
                <a:spcPct val="90000"/>
              </a:lnSpc>
              <a:buFont typeface="Arial" charset="0"/>
              <a:buChar char="•"/>
            </a:pPr>
            <a:r>
              <a:rPr lang="tr-TR" sz="2400" dirty="0">
                <a:latin typeface="Calibri" pitchFamily="34" charset="0"/>
              </a:rPr>
              <a:t>Grubun iki maddeden oluşan bir programı mevcuttur:</a:t>
            </a:r>
          </a:p>
          <a:p>
            <a:pPr marL="342900" indent="-342900" algn="just">
              <a:lnSpc>
                <a:spcPct val="90000"/>
              </a:lnSpc>
              <a:buFont typeface="Arial" charset="0"/>
              <a:buChar char="•"/>
            </a:pPr>
            <a:r>
              <a:rPr lang="tr-TR" sz="2400" dirty="0">
                <a:solidFill>
                  <a:srgbClr val="FF0000"/>
                </a:solidFill>
                <a:latin typeface="Calibri" pitchFamily="34" charset="0"/>
              </a:rPr>
              <a:t>1.Erzurum ve Sivas Kongrelerinde tespit ve Osmanlı </a:t>
            </a:r>
            <a:r>
              <a:rPr lang="tr-TR" sz="2400" dirty="0" err="1">
                <a:solidFill>
                  <a:srgbClr val="FF0000"/>
                </a:solidFill>
                <a:latin typeface="Calibri" pitchFamily="34" charset="0"/>
              </a:rPr>
              <a:t>Mebusan</a:t>
            </a:r>
            <a:r>
              <a:rPr lang="tr-TR" sz="2400" dirty="0">
                <a:solidFill>
                  <a:srgbClr val="FF0000"/>
                </a:solidFill>
                <a:latin typeface="Calibri" pitchFamily="34" charset="0"/>
              </a:rPr>
              <a:t> Meclisi’nde teyit ve kabul edilen Misak-ı Milli kararları çerçevesinde memleketin tamamiyetini ve milletin istiklalini temin edecek barışı gerçekleştirmek.</a:t>
            </a:r>
          </a:p>
          <a:p>
            <a:pPr marL="342900" indent="-342900" algn="just">
              <a:lnSpc>
                <a:spcPct val="90000"/>
              </a:lnSpc>
              <a:buFont typeface="Arial" charset="0"/>
              <a:buChar char="•"/>
            </a:pPr>
            <a:r>
              <a:rPr lang="tr-TR" sz="2400" dirty="0">
                <a:solidFill>
                  <a:srgbClr val="FF0000"/>
                </a:solidFill>
                <a:latin typeface="Calibri" pitchFamily="34" charset="0"/>
              </a:rPr>
              <a:t>2.Devletin teşkilatını, Teşkilat-ı Esasi Kanunu’na göre şimdiden düzenlemek.</a:t>
            </a:r>
          </a:p>
          <a:p>
            <a:pPr marL="342900" indent="-342900" algn="just">
              <a:lnSpc>
                <a:spcPct val="90000"/>
              </a:lnSpc>
              <a:buFont typeface="Arial" charset="0"/>
              <a:buChar char="•"/>
            </a:pPr>
            <a:endParaRPr lang="tr-TR" sz="2800" dirty="0">
              <a:latin typeface="Calibri" pitchFamily="34" charset="0"/>
            </a:endParaRPr>
          </a:p>
          <a:p>
            <a:pPr marL="342900" indent="-342900" algn="just">
              <a:lnSpc>
                <a:spcPct val="90000"/>
              </a:lnSpc>
              <a:buFont typeface="Arial" charset="0"/>
              <a:buChar char="•"/>
            </a:pPr>
            <a:endParaRPr lang="en-US" sz="2800" dirty="0">
              <a:latin typeface="Calibri"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txBox="1">
            <a:spLocks/>
          </p:cNvSpPr>
          <p:nvPr/>
        </p:nvSpPr>
        <p:spPr bwMode="auto">
          <a:xfrm>
            <a:off x="979488" y="2274888"/>
            <a:ext cx="2144712" cy="2354262"/>
          </a:xfrm>
          <a:prstGeom prst="rect">
            <a:avLst/>
          </a:prstGeom>
          <a:noFill/>
          <a:ln w="9525">
            <a:noFill/>
            <a:miter lim="800000"/>
            <a:headEnd/>
            <a:tailEnd/>
          </a:ln>
        </p:spPr>
        <p:txBody>
          <a:bodyPr/>
          <a:lstStyle/>
          <a:p>
            <a:pPr>
              <a:lnSpc>
                <a:spcPct val="90000"/>
              </a:lnSpc>
            </a:pPr>
            <a:endParaRPr lang="en-US" sz="4400" b="1">
              <a:solidFill>
                <a:schemeClr val="bg1"/>
              </a:solidFill>
              <a:latin typeface="Calibri Light" pitchFamily="34" charset="0"/>
            </a:endParaRPr>
          </a:p>
        </p:txBody>
      </p:sp>
      <p:sp>
        <p:nvSpPr>
          <p:cNvPr id="31746" name="Title 1"/>
          <p:cNvSpPr txBox="1">
            <a:spLocks/>
          </p:cNvSpPr>
          <p:nvPr/>
        </p:nvSpPr>
        <p:spPr bwMode="auto">
          <a:xfrm>
            <a:off x="776288" y="261938"/>
            <a:ext cx="11153775" cy="5943600"/>
          </a:xfrm>
          <a:prstGeom prst="rect">
            <a:avLst/>
          </a:prstGeom>
          <a:noFill/>
          <a:ln w="9525">
            <a:noFill/>
            <a:miter lim="800000"/>
            <a:headEnd/>
            <a:tailEnd/>
          </a:ln>
        </p:spPr>
        <p:txBody>
          <a:bodyPr/>
          <a:lstStyle/>
          <a:p>
            <a:pPr marL="342900" indent="-342900" algn="just">
              <a:lnSpc>
                <a:spcPct val="90000"/>
              </a:lnSpc>
              <a:buFont typeface="Arial" charset="0"/>
              <a:buChar char="•"/>
            </a:pPr>
            <a:r>
              <a:rPr lang="tr-TR" sz="2400" b="1" dirty="0">
                <a:solidFill>
                  <a:srgbClr val="D82331"/>
                </a:solidFill>
                <a:latin typeface="Calibri" pitchFamily="34" charset="0"/>
              </a:rPr>
              <a:t>İkinci Grup (Anadolu Rumeli </a:t>
            </a:r>
            <a:r>
              <a:rPr lang="tr-TR" sz="2400" b="1" dirty="0" err="1">
                <a:solidFill>
                  <a:srgbClr val="D82331"/>
                </a:solidFill>
                <a:latin typeface="Calibri" pitchFamily="34" charset="0"/>
              </a:rPr>
              <a:t>Müdafaaı</a:t>
            </a:r>
            <a:r>
              <a:rPr lang="tr-TR" sz="2400" b="1" dirty="0">
                <a:solidFill>
                  <a:srgbClr val="D82331"/>
                </a:solidFill>
                <a:latin typeface="Calibri" pitchFamily="34" charset="0"/>
              </a:rPr>
              <a:t> Hukuk Grubu, 16 Temmuz 1922):</a:t>
            </a:r>
          </a:p>
          <a:p>
            <a:pPr marL="342900" indent="-342900" algn="just">
              <a:lnSpc>
                <a:spcPct val="90000"/>
              </a:lnSpc>
              <a:buFont typeface="Arial" charset="0"/>
              <a:buChar char="•"/>
            </a:pPr>
            <a:r>
              <a:rPr lang="tr-TR" sz="2400" dirty="0">
                <a:latin typeface="Calibri" pitchFamily="34" charset="0"/>
              </a:rPr>
              <a:t>Mustafa Kemal Paşa’nın 10 Mayıs 1921’de Birinci Grubu oluşturması büyük bir muhalefet kesimini dışarıda bırakmıştı.</a:t>
            </a:r>
          </a:p>
          <a:p>
            <a:pPr marL="342900" indent="-342900" algn="just">
              <a:lnSpc>
                <a:spcPct val="90000"/>
              </a:lnSpc>
              <a:buFont typeface="Arial" charset="0"/>
              <a:buChar char="•"/>
            </a:pPr>
            <a:r>
              <a:rPr lang="tr-TR" sz="2400" dirty="0" smtClean="0">
                <a:latin typeface="Calibri" pitchFamily="34" charset="0"/>
              </a:rPr>
              <a:t>Bu </a:t>
            </a:r>
            <a:r>
              <a:rPr lang="tr-TR" sz="2400" dirty="0">
                <a:latin typeface="Calibri" pitchFamily="34" charset="0"/>
              </a:rPr>
              <a:t>muhalif kesim başlangıçta örgütsüz bir görünüm arz etmektedir. </a:t>
            </a:r>
          </a:p>
          <a:p>
            <a:pPr marL="342900" indent="-342900" algn="just">
              <a:lnSpc>
                <a:spcPct val="90000"/>
              </a:lnSpc>
              <a:buFont typeface="Arial" charset="0"/>
              <a:buChar char="•"/>
            </a:pPr>
            <a:r>
              <a:rPr lang="tr-TR" sz="2400" dirty="0" smtClean="0">
                <a:solidFill>
                  <a:srgbClr val="FF0000"/>
                </a:solidFill>
                <a:latin typeface="Calibri" pitchFamily="34" charset="0"/>
              </a:rPr>
              <a:t>16 </a:t>
            </a:r>
            <a:r>
              <a:rPr lang="tr-TR" sz="2400" dirty="0">
                <a:solidFill>
                  <a:srgbClr val="FF0000"/>
                </a:solidFill>
                <a:latin typeface="Calibri" pitchFamily="34" charset="0"/>
              </a:rPr>
              <a:t>Temmuz 1922’de İkinci Grup kurulmuş onlar da kendilerini Anadolu ve Rumeli Müdafaa-i Hukuk Grubu olarak adlandırmışlardır. </a:t>
            </a:r>
            <a:endParaRPr lang="tr-TR" sz="2400" dirty="0" smtClean="0">
              <a:solidFill>
                <a:srgbClr val="FF0000"/>
              </a:solidFill>
              <a:latin typeface="Calibri" pitchFamily="34" charset="0"/>
            </a:endParaRPr>
          </a:p>
          <a:p>
            <a:pPr marL="228600" indent="-228600" algn="just">
              <a:lnSpc>
                <a:spcPct val="90000"/>
              </a:lnSpc>
              <a:spcBef>
                <a:spcPts val="1000"/>
              </a:spcBef>
              <a:buFont typeface="Arial" charset="0"/>
              <a:buChar char="•"/>
            </a:pPr>
            <a:r>
              <a:rPr lang="tr-TR" sz="2400" dirty="0">
                <a:latin typeface="Calibri" pitchFamily="34" charset="0"/>
              </a:rPr>
              <a:t>İkinci Grupçular arasında fikirsel birliktelikten söz etmek mümkün değildir. Sosyalist, Hilafetçi, İttihatçı, Muhafazakar-İslamcı gibi çok farklı siyasal düşüncelerden milletvekillerinin bir arada toplandığı bir gruptur.</a:t>
            </a:r>
          </a:p>
          <a:p>
            <a:pPr marL="228600" indent="-228600" algn="just">
              <a:lnSpc>
                <a:spcPct val="90000"/>
              </a:lnSpc>
              <a:spcBef>
                <a:spcPts val="1000"/>
              </a:spcBef>
              <a:buFont typeface="Arial" charset="0"/>
              <a:buChar char="•"/>
            </a:pPr>
            <a:r>
              <a:rPr lang="tr-TR" sz="2400" dirty="0">
                <a:latin typeface="Calibri" pitchFamily="34" charset="0"/>
              </a:rPr>
              <a:t>Farklı düşüncelere sahip bu kişileri bir araya getiren temel husus Mustafa Kemal Paşa’nın yönetimi diktatörlüğe doğru götüreceği fikridir. Bu fikirleri Mustafa Kemal Paşa’ya </a:t>
            </a:r>
            <a:r>
              <a:rPr lang="tr-TR" sz="2400" b="1" dirty="0">
                <a:solidFill>
                  <a:srgbClr val="D82331"/>
                </a:solidFill>
                <a:latin typeface="Calibri" pitchFamily="34" charset="0"/>
              </a:rPr>
              <a:t>Başkomutanlık</a:t>
            </a:r>
            <a:r>
              <a:rPr lang="tr-TR" sz="2400" dirty="0">
                <a:latin typeface="Calibri" pitchFamily="34" charset="0"/>
              </a:rPr>
              <a:t> yetkisinin verilmesi ve bu yetkinin uzatılması tartışmalarında özellikle su üstüne çıkmıştır. </a:t>
            </a:r>
            <a:endParaRPr lang="tr-TR" sz="2400" dirty="0" smtClean="0">
              <a:latin typeface="Calibri" pitchFamily="34" charset="0"/>
            </a:endParaRPr>
          </a:p>
          <a:p>
            <a:pPr marL="228600" indent="-228600" algn="just">
              <a:lnSpc>
                <a:spcPct val="90000"/>
              </a:lnSpc>
              <a:spcBef>
                <a:spcPts val="1000"/>
              </a:spcBef>
              <a:buFont typeface="Arial" charset="0"/>
              <a:buChar char="•"/>
            </a:pPr>
            <a:r>
              <a:rPr lang="tr-TR" sz="2400" dirty="0">
                <a:latin typeface="Calibri" pitchFamily="34" charset="0"/>
              </a:rPr>
              <a:t>İkinci Grupçuların </a:t>
            </a:r>
            <a:r>
              <a:rPr lang="tr-TR" sz="2400" dirty="0" smtClean="0">
                <a:latin typeface="Calibri" pitchFamily="34" charset="0"/>
              </a:rPr>
              <a:t>özellikle Meclis </a:t>
            </a:r>
            <a:r>
              <a:rPr lang="tr-TR" sz="2400" dirty="0">
                <a:latin typeface="Calibri" pitchFamily="34" charset="0"/>
              </a:rPr>
              <a:t>üstünlüğü – kişi </a:t>
            </a:r>
            <a:r>
              <a:rPr lang="tr-TR" sz="2400" dirty="0" smtClean="0">
                <a:latin typeface="Calibri" pitchFamily="34" charset="0"/>
              </a:rPr>
              <a:t>egemenliği, Başkomutanlık Kanunu, vekil </a:t>
            </a:r>
            <a:r>
              <a:rPr lang="tr-TR" sz="2400" dirty="0">
                <a:latin typeface="Calibri" pitchFamily="34" charset="0"/>
              </a:rPr>
              <a:t>seçimlerinde aday gösterme </a:t>
            </a:r>
            <a:r>
              <a:rPr lang="tr-TR" sz="2400" dirty="0" smtClean="0">
                <a:latin typeface="Calibri" pitchFamily="34" charset="0"/>
              </a:rPr>
              <a:t>usulü ve İstiklal Mahkemeleri konularında </a:t>
            </a:r>
            <a:r>
              <a:rPr lang="tr-TR" sz="2400" dirty="0">
                <a:latin typeface="Calibri" pitchFamily="34" charset="0"/>
              </a:rPr>
              <a:t>Birinci </a:t>
            </a:r>
            <a:r>
              <a:rPr lang="tr-TR" sz="2400" dirty="0" err="1" smtClean="0">
                <a:latin typeface="Calibri" pitchFamily="34" charset="0"/>
              </a:rPr>
              <a:t>Grupa</a:t>
            </a:r>
            <a:r>
              <a:rPr lang="tr-TR" sz="2400" dirty="0" smtClean="0">
                <a:latin typeface="Calibri" pitchFamily="34" charset="0"/>
              </a:rPr>
              <a:t> sert </a:t>
            </a:r>
            <a:r>
              <a:rPr lang="tr-TR" sz="2400" dirty="0">
                <a:latin typeface="Calibri" pitchFamily="34" charset="0"/>
              </a:rPr>
              <a:t>bir muhalefet </a:t>
            </a:r>
            <a:r>
              <a:rPr lang="tr-TR" sz="2400" dirty="0" smtClean="0">
                <a:latin typeface="Calibri" pitchFamily="34" charset="0"/>
              </a:rPr>
              <a:t>yapmışlardır.</a:t>
            </a:r>
            <a:endParaRPr lang="tr-TR" sz="2400" dirty="0">
              <a:latin typeface="Calibri" pitchFamily="34" charset="0"/>
            </a:endParaRPr>
          </a:p>
          <a:p>
            <a:pPr marL="228600" indent="-228600" algn="just">
              <a:lnSpc>
                <a:spcPct val="90000"/>
              </a:lnSpc>
              <a:spcBef>
                <a:spcPts val="1000"/>
              </a:spcBef>
              <a:buFont typeface="Arial" charset="0"/>
              <a:buChar char="•"/>
            </a:pPr>
            <a:endParaRPr lang="tr-TR" sz="2400" dirty="0">
              <a:latin typeface="Calibri" pitchFamily="34" charset="0"/>
            </a:endParaRPr>
          </a:p>
          <a:p>
            <a:pPr marL="342900" indent="-342900" algn="just">
              <a:lnSpc>
                <a:spcPct val="90000"/>
              </a:lnSpc>
              <a:buFont typeface="Arial" charset="0"/>
              <a:buChar char="•"/>
            </a:pPr>
            <a:endParaRPr lang="tr-TR" sz="2400" dirty="0">
              <a:solidFill>
                <a:srgbClr val="FF0000"/>
              </a:solidFill>
              <a:latin typeface="Calibri" pitchFamily="34" charset="0"/>
            </a:endParaRPr>
          </a:p>
          <a:p>
            <a:pPr marL="342900" indent="-342900" algn="just">
              <a:lnSpc>
                <a:spcPct val="90000"/>
              </a:lnSpc>
              <a:buFont typeface="Arial" charset="0"/>
              <a:buChar char="•"/>
            </a:pPr>
            <a:endParaRPr lang="tr-TR" sz="2400" dirty="0">
              <a:latin typeface="Calibri"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p:cNvPr>
          <p:cNvSpPr txBox="1">
            <a:spLocks/>
          </p:cNvSpPr>
          <p:nvPr/>
        </p:nvSpPr>
        <p:spPr>
          <a:xfrm>
            <a:off x="188913" y="153988"/>
            <a:ext cx="6980237" cy="62468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fontAlgn="auto">
              <a:spcAft>
                <a:spcPts val="0"/>
              </a:spcAft>
              <a:defRPr/>
            </a:pPr>
            <a:r>
              <a:rPr lang="tr-TR" dirty="0"/>
              <a:t>İkinci grubun önemli isimleri arasında </a:t>
            </a:r>
            <a:r>
              <a:rPr lang="tr-TR" dirty="0">
                <a:solidFill>
                  <a:srgbClr val="FF0000"/>
                </a:solidFill>
              </a:rPr>
              <a:t>Erzurum Milletvekili Hüseyin Avni Bey, Trabzon Milletvekili Ali Şükrü Bey</a:t>
            </a:r>
            <a:r>
              <a:rPr lang="tr-TR" dirty="0"/>
              <a:t>, ünlü İttihatçılardan </a:t>
            </a:r>
            <a:r>
              <a:rPr lang="tr-TR" dirty="0">
                <a:solidFill>
                  <a:srgbClr val="FF0000"/>
                </a:solidFill>
              </a:rPr>
              <a:t>Kara Vasıf Bey</a:t>
            </a:r>
            <a:r>
              <a:rPr lang="tr-TR" dirty="0"/>
              <a:t> gibi isimler yer almaktadır.</a:t>
            </a:r>
          </a:p>
          <a:p>
            <a:pPr algn="just" fontAlgn="auto">
              <a:spcAft>
                <a:spcPts val="0"/>
              </a:spcAft>
              <a:defRPr/>
            </a:pPr>
            <a:r>
              <a:rPr lang="tr-TR" dirty="0"/>
              <a:t>İkinci Grupçular üç maddelik bir program yayınlamışlardır:</a:t>
            </a:r>
          </a:p>
          <a:p>
            <a:pPr marL="0" indent="0" algn="just" fontAlgn="auto">
              <a:spcAft>
                <a:spcPts val="0"/>
              </a:spcAft>
              <a:buFont typeface="Arial" panose="020B0604020202020204" pitchFamily="34" charset="0"/>
              <a:buNone/>
              <a:defRPr/>
            </a:pPr>
            <a:r>
              <a:rPr lang="tr-TR" dirty="0">
                <a:solidFill>
                  <a:schemeClr val="accent1"/>
                </a:solidFill>
              </a:rPr>
              <a:t>1.Misak-ı Milli çerçevesinde ulusal birliğin ve ulusal bağımsızlığın sağlanması.</a:t>
            </a:r>
          </a:p>
          <a:p>
            <a:pPr marL="0" indent="0" algn="just" fontAlgn="auto">
              <a:spcAft>
                <a:spcPts val="0"/>
              </a:spcAft>
              <a:buFont typeface="Arial" panose="020B0604020202020204" pitchFamily="34" charset="0"/>
              <a:buNone/>
              <a:defRPr/>
            </a:pPr>
            <a:r>
              <a:rPr lang="tr-TR" dirty="0">
                <a:solidFill>
                  <a:schemeClr val="accent1"/>
                </a:solidFill>
              </a:rPr>
              <a:t>2.Mevcut yasaların hakimiyet-i milliye esasına göre düzenlenmesi.</a:t>
            </a:r>
          </a:p>
          <a:p>
            <a:pPr marL="0" indent="0" algn="just" fontAlgn="auto">
              <a:spcAft>
                <a:spcPts val="0"/>
              </a:spcAft>
              <a:buFont typeface="Arial" panose="020B0604020202020204" pitchFamily="34" charset="0"/>
              <a:buNone/>
              <a:defRPr/>
            </a:pPr>
            <a:r>
              <a:rPr lang="tr-TR" dirty="0">
                <a:solidFill>
                  <a:schemeClr val="accent1"/>
                </a:solidFill>
              </a:rPr>
              <a:t>3.Hukuk-u </a:t>
            </a:r>
            <a:r>
              <a:rPr lang="tr-TR" dirty="0" err="1">
                <a:solidFill>
                  <a:schemeClr val="accent1"/>
                </a:solidFill>
              </a:rPr>
              <a:t>umumiyenin</a:t>
            </a:r>
            <a:r>
              <a:rPr lang="tr-TR" dirty="0">
                <a:solidFill>
                  <a:schemeClr val="accent1"/>
                </a:solidFill>
              </a:rPr>
              <a:t> dokunulmazlığı.</a:t>
            </a:r>
          </a:p>
          <a:p>
            <a:pPr algn="just" fontAlgn="auto">
              <a:spcAft>
                <a:spcPts val="0"/>
              </a:spcAft>
              <a:defRPr/>
            </a:pPr>
            <a:r>
              <a:rPr lang="tr-TR" dirty="0"/>
              <a:t>Ali Şükrü Bey’in çıkardığı </a:t>
            </a:r>
            <a:r>
              <a:rPr lang="tr-TR" dirty="0">
                <a:solidFill>
                  <a:srgbClr val="FF0000"/>
                </a:solidFill>
              </a:rPr>
              <a:t>«Tan» </a:t>
            </a:r>
            <a:r>
              <a:rPr lang="tr-TR" dirty="0"/>
              <a:t>gazetesi grubun sözcülüğünü yapmıştır.</a:t>
            </a:r>
          </a:p>
        </p:txBody>
      </p:sp>
      <p:pic>
        <p:nvPicPr>
          <p:cNvPr id="32770" name="Resim 1"/>
          <p:cNvPicPr>
            <a:picLocks noChangeAspect="1"/>
          </p:cNvPicPr>
          <p:nvPr/>
        </p:nvPicPr>
        <p:blipFill>
          <a:blip r:embed="rId2"/>
          <a:srcRect/>
          <a:stretch>
            <a:fillRect/>
          </a:stretch>
        </p:blipFill>
        <p:spPr bwMode="auto">
          <a:xfrm>
            <a:off x="9753600" y="200025"/>
            <a:ext cx="2192338" cy="3108325"/>
          </a:xfrm>
          <a:prstGeom prst="rect">
            <a:avLst/>
          </a:prstGeom>
          <a:noFill/>
          <a:ln w="9525">
            <a:noFill/>
            <a:miter lim="800000"/>
            <a:headEnd/>
            <a:tailEnd/>
          </a:ln>
        </p:spPr>
      </p:pic>
      <p:pic>
        <p:nvPicPr>
          <p:cNvPr id="32771" name="Resim 2"/>
          <p:cNvPicPr>
            <a:picLocks noChangeAspect="1"/>
          </p:cNvPicPr>
          <p:nvPr/>
        </p:nvPicPr>
        <p:blipFill>
          <a:blip r:embed="rId3"/>
          <a:srcRect/>
          <a:stretch>
            <a:fillRect/>
          </a:stretch>
        </p:blipFill>
        <p:spPr bwMode="auto">
          <a:xfrm>
            <a:off x="7448550" y="153988"/>
            <a:ext cx="2192338" cy="3108325"/>
          </a:xfrm>
          <a:prstGeom prst="rect">
            <a:avLst/>
          </a:prstGeom>
          <a:noFill/>
          <a:ln w="9525">
            <a:noFill/>
            <a:miter lim="800000"/>
            <a:headEnd/>
            <a:tailEnd/>
          </a:ln>
        </p:spPr>
      </p:pic>
      <p:pic>
        <p:nvPicPr>
          <p:cNvPr id="32772" name="Resim 7"/>
          <p:cNvPicPr>
            <a:picLocks noChangeAspect="1"/>
          </p:cNvPicPr>
          <p:nvPr/>
        </p:nvPicPr>
        <p:blipFill>
          <a:blip r:embed="rId4"/>
          <a:srcRect/>
          <a:stretch>
            <a:fillRect/>
          </a:stretch>
        </p:blipFill>
        <p:spPr bwMode="auto">
          <a:xfrm>
            <a:off x="7510463" y="3686175"/>
            <a:ext cx="2192337" cy="2628900"/>
          </a:xfrm>
          <a:prstGeom prst="rect">
            <a:avLst/>
          </a:prstGeom>
          <a:noFill/>
          <a:ln w="9525">
            <a:noFill/>
            <a:miter lim="800000"/>
            <a:headEnd/>
            <a:tailEnd/>
          </a:ln>
        </p:spPr>
      </p:pic>
      <p:sp>
        <p:nvSpPr>
          <p:cNvPr id="32773" name="Text Box 6"/>
          <p:cNvSpPr txBox="1">
            <a:spLocks noChangeArrowheads="1"/>
          </p:cNvSpPr>
          <p:nvPr/>
        </p:nvSpPr>
        <p:spPr bwMode="auto">
          <a:xfrm>
            <a:off x="7580313" y="3189288"/>
            <a:ext cx="2114550" cy="366712"/>
          </a:xfrm>
          <a:prstGeom prst="rect">
            <a:avLst/>
          </a:prstGeom>
          <a:noFill/>
          <a:ln w="9525">
            <a:noFill/>
            <a:miter lim="800000"/>
            <a:headEnd/>
            <a:tailEnd/>
          </a:ln>
        </p:spPr>
        <p:txBody>
          <a:bodyPr wrap="none">
            <a:spAutoFit/>
          </a:bodyPr>
          <a:lstStyle/>
          <a:p>
            <a:r>
              <a:rPr lang="tr-TR" b="1">
                <a:solidFill>
                  <a:srgbClr val="D82331"/>
                </a:solidFill>
              </a:rPr>
              <a:t>Hüseyin Avni Bey</a:t>
            </a:r>
          </a:p>
        </p:txBody>
      </p:sp>
      <p:sp>
        <p:nvSpPr>
          <p:cNvPr id="32774" name="Text Box 7"/>
          <p:cNvSpPr txBox="1">
            <a:spLocks noChangeArrowheads="1"/>
          </p:cNvSpPr>
          <p:nvPr/>
        </p:nvSpPr>
        <p:spPr bwMode="auto">
          <a:xfrm>
            <a:off x="10052050" y="3246438"/>
            <a:ext cx="1670050" cy="366712"/>
          </a:xfrm>
          <a:prstGeom prst="rect">
            <a:avLst/>
          </a:prstGeom>
          <a:noFill/>
          <a:ln w="9525">
            <a:noFill/>
            <a:miter lim="800000"/>
            <a:headEnd/>
            <a:tailEnd/>
          </a:ln>
        </p:spPr>
        <p:txBody>
          <a:bodyPr wrap="none">
            <a:spAutoFit/>
          </a:bodyPr>
          <a:lstStyle/>
          <a:p>
            <a:r>
              <a:rPr lang="tr-TR" b="1">
                <a:solidFill>
                  <a:srgbClr val="FF0000"/>
                </a:solidFill>
              </a:rPr>
              <a:t>Ali Şükrü Bey</a:t>
            </a:r>
          </a:p>
        </p:txBody>
      </p:sp>
      <p:sp>
        <p:nvSpPr>
          <p:cNvPr id="32775" name="Text Box 8"/>
          <p:cNvSpPr txBox="1">
            <a:spLocks noChangeArrowheads="1"/>
          </p:cNvSpPr>
          <p:nvPr/>
        </p:nvSpPr>
        <p:spPr bwMode="auto">
          <a:xfrm>
            <a:off x="7708900" y="6262688"/>
            <a:ext cx="1784350" cy="366712"/>
          </a:xfrm>
          <a:prstGeom prst="rect">
            <a:avLst/>
          </a:prstGeom>
          <a:noFill/>
          <a:ln w="9525">
            <a:noFill/>
            <a:miter lim="800000"/>
            <a:headEnd/>
            <a:tailEnd/>
          </a:ln>
        </p:spPr>
        <p:txBody>
          <a:bodyPr wrap="none">
            <a:spAutoFit/>
          </a:bodyPr>
          <a:lstStyle/>
          <a:p>
            <a:r>
              <a:rPr lang="tr-TR" b="1">
                <a:solidFill>
                  <a:srgbClr val="FF0000"/>
                </a:solidFill>
              </a:rPr>
              <a:t>Kara Vasıf Bey</a:t>
            </a:r>
          </a:p>
        </p:txBody>
      </p:sp>
      <p:sp>
        <p:nvSpPr>
          <p:cNvPr id="32776" name="AutoShape 10" descr="dr rÄ±za nur ile ilgili gÃ¶rsel sonucu"/>
          <p:cNvSpPr>
            <a:spLocks noChangeAspect="1" noChangeArrowheads="1"/>
          </p:cNvSpPr>
          <p:nvPr/>
        </p:nvSpPr>
        <p:spPr bwMode="auto">
          <a:xfrm>
            <a:off x="155575" y="46038"/>
            <a:ext cx="304800" cy="304800"/>
          </a:xfrm>
          <a:prstGeom prst="rect">
            <a:avLst/>
          </a:prstGeom>
          <a:noFill/>
          <a:ln w="9525">
            <a:noFill/>
            <a:miter lim="800000"/>
            <a:headEnd/>
            <a:tailEnd/>
          </a:ln>
        </p:spPr>
        <p:txBody>
          <a:bodyPr/>
          <a:lstStyle/>
          <a:p>
            <a:endParaRPr lang="tr-TR"/>
          </a:p>
        </p:txBody>
      </p:sp>
      <p:sp>
        <p:nvSpPr>
          <p:cNvPr id="32777" name="AutoShape 12" descr="dr rÄ±za nur ile ilgili gÃ¶rsel sonucu"/>
          <p:cNvSpPr>
            <a:spLocks noChangeAspect="1" noChangeArrowheads="1"/>
          </p:cNvSpPr>
          <p:nvPr/>
        </p:nvSpPr>
        <p:spPr bwMode="auto">
          <a:xfrm>
            <a:off x="155575" y="46038"/>
            <a:ext cx="304800" cy="304800"/>
          </a:xfrm>
          <a:prstGeom prst="rect">
            <a:avLst/>
          </a:prstGeom>
          <a:noFill/>
          <a:ln w="9525">
            <a:noFill/>
            <a:miter lim="800000"/>
            <a:headEnd/>
            <a:tailEnd/>
          </a:ln>
        </p:spPr>
        <p:txBody>
          <a:bodyPr/>
          <a:lstStyle/>
          <a:p>
            <a:endParaRPr lang="tr-TR"/>
          </a:p>
        </p:txBody>
      </p:sp>
      <p:pic>
        <p:nvPicPr>
          <p:cNvPr id="32778" name="Picture 14" descr="dr rÄ±za nur ile ilgili gÃ¶rsel sonucu"/>
          <p:cNvPicPr>
            <a:picLocks noChangeAspect="1" noChangeArrowheads="1"/>
          </p:cNvPicPr>
          <p:nvPr/>
        </p:nvPicPr>
        <p:blipFill>
          <a:blip r:embed="rId5"/>
          <a:srcRect/>
          <a:stretch>
            <a:fillRect/>
          </a:stretch>
        </p:blipFill>
        <p:spPr bwMode="auto">
          <a:xfrm>
            <a:off x="9967913" y="3625850"/>
            <a:ext cx="2043112" cy="2708275"/>
          </a:xfrm>
          <a:prstGeom prst="rect">
            <a:avLst/>
          </a:prstGeom>
          <a:noFill/>
          <a:ln w="9525">
            <a:noFill/>
            <a:miter lim="800000"/>
            <a:headEnd/>
            <a:tailEnd/>
          </a:ln>
        </p:spPr>
      </p:pic>
      <p:sp>
        <p:nvSpPr>
          <p:cNvPr id="32779" name="Text Box 15"/>
          <p:cNvSpPr txBox="1">
            <a:spLocks noChangeArrowheads="1"/>
          </p:cNvSpPr>
          <p:nvPr/>
        </p:nvSpPr>
        <p:spPr bwMode="auto">
          <a:xfrm>
            <a:off x="10209213" y="6261100"/>
            <a:ext cx="1492250" cy="366713"/>
          </a:xfrm>
          <a:prstGeom prst="rect">
            <a:avLst/>
          </a:prstGeom>
          <a:noFill/>
          <a:ln w="9525">
            <a:noFill/>
            <a:miter lim="800000"/>
            <a:headEnd/>
            <a:tailEnd/>
          </a:ln>
        </p:spPr>
        <p:txBody>
          <a:bodyPr wrap="none">
            <a:spAutoFit/>
          </a:bodyPr>
          <a:lstStyle/>
          <a:p>
            <a:r>
              <a:rPr lang="tr-TR" b="1">
                <a:solidFill>
                  <a:srgbClr val="D82331"/>
                </a:solidFill>
              </a:rPr>
              <a:t>Dr. Rıza Nur</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txBox="1">
            <a:spLocks/>
          </p:cNvSpPr>
          <p:nvPr/>
        </p:nvSpPr>
        <p:spPr bwMode="auto">
          <a:xfrm>
            <a:off x="979488" y="2274888"/>
            <a:ext cx="2144712" cy="2354262"/>
          </a:xfrm>
          <a:prstGeom prst="rect">
            <a:avLst/>
          </a:prstGeom>
          <a:noFill/>
          <a:ln w="9525">
            <a:noFill/>
            <a:miter lim="800000"/>
            <a:headEnd/>
            <a:tailEnd/>
          </a:ln>
        </p:spPr>
        <p:txBody>
          <a:bodyPr/>
          <a:lstStyle/>
          <a:p>
            <a:pPr>
              <a:lnSpc>
                <a:spcPct val="90000"/>
              </a:lnSpc>
            </a:pPr>
            <a:endParaRPr lang="en-US" sz="4400" b="1">
              <a:solidFill>
                <a:schemeClr val="bg1"/>
              </a:solidFill>
              <a:latin typeface="Calibri Light" pitchFamily="34" charset="0"/>
            </a:endParaRPr>
          </a:p>
        </p:txBody>
      </p:sp>
      <p:sp>
        <p:nvSpPr>
          <p:cNvPr id="9" name="Title 1">
            <a:extLst/>
          </p:cNvPr>
          <p:cNvSpPr txBox="1">
            <a:spLocks/>
          </p:cNvSpPr>
          <p:nvPr/>
        </p:nvSpPr>
        <p:spPr>
          <a:xfrm>
            <a:off x="4291013" y="261938"/>
            <a:ext cx="7639050" cy="29718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just" fontAlgn="auto">
              <a:spcAft>
                <a:spcPts val="0"/>
              </a:spcAft>
              <a:buFont typeface="Arial" panose="020B0604020202020204" pitchFamily="34" charset="0"/>
              <a:buChar char="•"/>
              <a:defRPr/>
            </a:pPr>
            <a:endParaRPr lang="tr-TR" sz="2600" dirty="0">
              <a:latin typeface="+mn-lt"/>
            </a:endParaRPr>
          </a:p>
          <a:p>
            <a:pPr marL="342900" indent="-342900" algn="just" fontAlgn="auto">
              <a:spcAft>
                <a:spcPts val="0"/>
              </a:spcAft>
              <a:buFont typeface="Arial" panose="020B0604020202020204" pitchFamily="34" charset="0"/>
              <a:buChar char="•"/>
              <a:defRPr/>
            </a:pPr>
            <a:endParaRPr lang="en-US" sz="2600" dirty="0">
              <a:latin typeface="+mn-lt"/>
            </a:endParaRPr>
          </a:p>
        </p:txBody>
      </p:sp>
      <p:sp>
        <p:nvSpPr>
          <p:cNvPr id="44035" name="Dikdörtgen 6"/>
          <p:cNvSpPr>
            <a:spLocks noChangeArrowheads="1"/>
          </p:cNvSpPr>
          <p:nvPr/>
        </p:nvSpPr>
        <p:spPr bwMode="auto">
          <a:xfrm>
            <a:off x="838200" y="220663"/>
            <a:ext cx="11228388" cy="4854575"/>
          </a:xfrm>
          <a:prstGeom prst="rect">
            <a:avLst/>
          </a:prstGeom>
          <a:noFill/>
          <a:ln w="9525">
            <a:noFill/>
            <a:miter lim="800000"/>
            <a:headEnd/>
            <a:tailEnd/>
          </a:ln>
        </p:spPr>
        <p:txBody>
          <a:bodyPr>
            <a:spAutoFit/>
          </a:bodyPr>
          <a:lstStyle/>
          <a:p>
            <a:pPr marL="457200" indent="-457200" algn="just">
              <a:buFont typeface="Arial" charset="0"/>
              <a:buChar char="•"/>
            </a:pPr>
            <a:r>
              <a:rPr lang="tr-TR" sz="2600" b="1">
                <a:solidFill>
                  <a:srgbClr val="D82331"/>
                </a:solidFill>
              </a:rPr>
              <a:t>I. TBMM’YE KARŞI ÇIKARILAN AYAKLANMALAR:</a:t>
            </a:r>
          </a:p>
          <a:p>
            <a:pPr marL="457200" indent="-457200" algn="just">
              <a:buFont typeface="Arial" charset="0"/>
              <a:buChar char="•"/>
            </a:pPr>
            <a:r>
              <a:rPr lang="tr-TR" sz="2600">
                <a:latin typeface="Calibri" pitchFamily="34" charset="0"/>
              </a:rPr>
              <a:t>Damat Ferit Paşa Hükümeti’nin Anadolu halkı ile Milli Hareketin arasını açma yönündeki eylemlerinden biri de TBMM’ye karşı çıkarılan isyanlar olmuştur. </a:t>
            </a:r>
          </a:p>
          <a:p>
            <a:pPr marL="457200" indent="-457200" algn="just">
              <a:buFont typeface="Arial" charset="0"/>
              <a:buChar char="•"/>
            </a:pPr>
            <a:r>
              <a:rPr lang="tr-TR" sz="2600">
                <a:latin typeface="Calibri" pitchFamily="34" charset="0"/>
              </a:rPr>
              <a:t>Ayaklanmalar dört grupta incelenebilir.</a:t>
            </a:r>
          </a:p>
          <a:p>
            <a:pPr marL="457200" indent="-457200" algn="just">
              <a:buFont typeface="Arial" charset="0"/>
              <a:buChar char="•"/>
            </a:pPr>
            <a:endParaRPr lang="tr-TR" sz="2600">
              <a:latin typeface="Calibri" pitchFamily="34" charset="0"/>
            </a:endParaRPr>
          </a:p>
          <a:p>
            <a:pPr marL="457200" indent="-457200" algn="just">
              <a:buFont typeface="Calibri Light" pitchFamily="34" charset="0"/>
              <a:buAutoNum type="arabicPeriod"/>
            </a:pPr>
            <a:r>
              <a:rPr lang="tr-TR" sz="2600">
                <a:solidFill>
                  <a:schemeClr val="accent1"/>
                </a:solidFill>
                <a:latin typeface="Calibri" pitchFamily="34" charset="0"/>
              </a:rPr>
              <a:t>İstanbul Hükümetinin çıkardığı</a:t>
            </a:r>
          </a:p>
          <a:p>
            <a:pPr marL="457200" indent="-457200" algn="just">
              <a:buFont typeface="Calibri Light" pitchFamily="34" charset="0"/>
              <a:buAutoNum type="arabicPeriod"/>
            </a:pPr>
            <a:r>
              <a:rPr lang="tr-TR" sz="2600">
                <a:solidFill>
                  <a:schemeClr val="accent1"/>
                </a:solidFill>
                <a:latin typeface="Calibri" pitchFamily="34" charset="0"/>
              </a:rPr>
              <a:t>İstanbul Hükümeti ve işgalci güçlerin işbirliği ile çıkarılanlar</a:t>
            </a:r>
          </a:p>
          <a:p>
            <a:pPr marL="457200" indent="-457200" algn="just">
              <a:buFont typeface="Calibri Light" pitchFamily="34" charset="0"/>
              <a:buAutoNum type="arabicPeriod"/>
            </a:pPr>
            <a:r>
              <a:rPr lang="tr-TR" sz="2600">
                <a:solidFill>
                  <a:schemeClr val="accent1"/>
                </a:solidFill>
                <a:latin typeface="Calibri" pitchFamily="34" charset="0"/>
              </a:rPr>
              <a:t>Kuvayı Milliyecilerin ayaklanmaları</a:t>
            </a:r>
          </a:p>
          <a:p>
            <a:pPr marL="457200" indent="-457200" algn="just">
              <a:buFont typeface="Calibri Light" pitchFamily="34" charset="0"/>
              <a:buAutoNum type="arabicPeriod"/>
            </a:pPr>
            <a:r>
              <a:rPr lang="tr-TR" sz="2600">
                <a:solidFill>
                  <a:schemeClr val="accent1"/>
                </a:solidFill>
                <a:latin typeface="Calibri" pitchFamily="34" charset="0"/>
              </a:rPr>
              <a:t>Azınlık ayaklanmaları</a:t>
            </a:r>
          </a:p>
          <a:p>
            <a:pPr marL="457200" indent="-457200" algn="just">
              <a:buFont typeface="Calibri Light" pitchFamily="34" charset="0"/>
              <a:buAutoNum type="arabicPeriod"/>
            </a:pPr>
            <a:endParaRPr lang="tr-TR" sz="2600">
              <a:solidFill>
                <a:schemeClr val="accent1"/>
              </a:solidFill>
              <a:latin typeface="Calibri" pitchFamily="34" charset="0"/>
            </a:endParaRPr>
          </a:p>
          <a:p>
            <a:pPr marL="457200" indent="-457200" algn="just">
              <a:buFont typeface="Arial" charset="0"/>
              <a:buChar char="•"/>
            </a:pPr>
            <a:r>
              <a:rPr lang="tr-TR" sz="2600">
                <a:latin typeface="Calibri" pitchFamily="34" charset="0"/>
              </a:rPr>
              <a:t>İsyanların 1919 sonu ile 1920 ilkbahar aylarında yoğunlaştığı ve coğrafi konum olarak Ankara ve çevresini hedef aldığı görülmektedir.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Content Placeholder 2"/>
          <p:cNvSpPr txBox="1">
            <a:spLocks/>
          </p:cNvSpPr>
          <p:nvPr/>
        </p:nvSpPr>
        <p:spPr bwMode="auto">
          <a:xfrm>
            <a:off x="358775" y="153988"/>
            <a:ext cx="11299825" cy="5903912"/>
          </a:xfrm>
          <a:prstGeom prst="rect">
            <a:avLst/>
          </a:prstGeom>
          <a:noFill/>
          <a:ln w="9525">
            <a:noFill/>
            <a:miter lim="800000"/>
            <a:headEnd/>
            <a:tailEnd/>
          </a:ln>
        </p:spPr>
        <p:txBody>
          <a:bodyPr/>
          <a:lstStyle/>
          <a:p>
            <a:pPr algn="just">
              <a:lnSpc>
                <a:spcPct val="90000"/>
              </a:lnSpc>
              <a:spcBef>
                <a:spcPts val="1000"/>
              </a:spcBef>
              <a:buFont typeface="Arial" charset="0"/>
              <a:buNone/>
            </a:pPr>
            <a:endParaRPr lang="tr-TR">
              <a:latin typeface="Calibri" pitchFamily="34" charset="0"/>
            </a:endParaRPr>
          </a:p>
        </p:txBody>
      </p:sp>
      <p:graphicFrame>
        <p:nvGraphicFramePr>
          <p:cNvPr id="46170" name="Group 90"/>
          <p:cNvGraphicFramePr>
            <a:graphicFrameLocks noGrp="1"/>
          </p:cNvGraphicFramePr>
          <p:nvPr/>
        </p:nvGraphicFramePr>
        <p:xfrm>
          <a:off x="0" y="15875"/>
          <a:ext cx="12192000" cy="6659564"/>
        </p:xfrm>
        <a:graphic>
          <a:graphicData uri="http://schemas.openxmlformats.org/drawingml/2006/table">
            <a:tbl>
              <a:tblPr/>
              <a:tblGrid>
                <a:gridCol w="1571625">
                  <a:extLst>
                    <a:ext uri="{9D8B030D-6E8A-4147-A177-3AD203B41FA5}">
                      <a16:colId xmlns="" xmlns:a16="http://schemas.microsoft.com/office/drawing/2014/main" val="20000"/>
                    </a:ext>
                  </a:extLst>
                </a:gridCol>
                <a:gridCol w="1228725">
                  <a:extLst>
                    <a:ext uri="{9D8B030D-6E8A-4147-A177-3AD203B41FA5}">
                      <a16:colId xmlns="" xmlns:a16="http://schemas.microsoft.com/office/drawing/2014/main" val="20001"/>
                    </a:ext>
                  </a:extLst>
                </a:gridCol>
                <a:gridCol w="2871788">
                  <a:extLst>
                    <a:ext uri="{9D8B030D-6E8A-4147-A177-3AD203B41FA5}">
                      <a16:colId xmlns="" xmlns:a16="http://schemas.microsoft.com/office/drawing/2014/main" val="20002"/>
                    </a:ext>
                  </a:extLst>
                </a:gridCol>
                <a:gridCol w="6519862">
                  <a:extLst>
                    <a:ext uri="{9D8B030D-6E8A-4147-A177-3AD203B41FA5}">
                      <a16:colId xmlns="" xmlns:a16="http://schemas.microsoft.com/office/drawing/2014/main" val="20003"/>
                    </a:ext>
                  </a:extLst>
                </a:gridCol>
              </a:tblGrid>
              <a:tr h="11938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800" b="1" i="0" u="none" strike="noStrike" cap="none" normalizeH="0" baseline="0">
                          <a:ln>
                            <a:noFill/>
                          </a:ln>
                          <a:solidFill>
                            <a:srgbClr val="FFFFFF"/>
                          </a:solidFill>
                          <a:effectLst/>
                          <a:latin typeface="Calibri" pitchFamily="34" charset="0"/>
                          <a:cs typeface="Arial" charset="0"/>
                        </a:rPr>
                        <a:t>İsyanın adı</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800" b="1" i="0" u="none" strike="noStrike" cap="none" normalizeH="0" baseline="0">
                          <a:ln>
                            <a:noFill/>
                          </a:ln>
                          <a:solidFill>
                            <a:srgbClr val="FFFFFF"/>
                          </a:solidFill>
                          <a:effectLst/>
                          <a:latin typeface="Calibri" pitchFamily="34" charset="0"/>
                          <a:cs typeface="Arial" charset="0"/>
                        </a:rPr>
                        <a:t>İsyan bölgesi</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800" b="1" i="0" u="none" strike="noStrike" cap="none" normalizeH="0" baseline="0">
                          <a:ln>
                            <a:noFill/>
                          </a:ln>
                          <a:solidFill>
                            <a:srgbClr val="FFFFFF"/>
                          </a:solidFill>
                          <a:effectLst/>
                          <a:latin typeface="Calibri" pitchFamily="34" charset="0"/>
                          <a:cs typeface="Arial" charset="0"/>
                        </a:rPr>
                        <a:t>Dönem</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800" b="1" i="0" u="none" strike="noStrike" cap="none" normalizeH="0" baseline="0">
                          <a:ln>
                            <a:noFill/>
                          </a:ln>
                          <a:solidFill>
                            <a:srgbClr val="FFFFFF"/>
                          </a:solidFill>
                          <a:effectLst/>
                          <a:latin typeface="Calibri" pitchFamily="34" charset="0"/>
                          <a:cs typeface="Arial" charset="0"/>
                        </a:rPr>
                        <a:t>Gerekçe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 xmlns:a16="http://schemas.microsoft.com/office/drawing/2014/main" val="10000"/>
                  </a:ext>
                </a:extLst>
              </a:tr>
              <a:tr h="6556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rgbClr val="000000"/>
                          </a:solidFill>
                          <a:effectLst/>
                          <a:latin typeface="Calibri" pitchFamily="34" charset="0"/>
                          <a:cs typeface="Arial" charset="0"/>
                        </a:rPr>
                        <a:t>Şeyh Eşref</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rgbClr val="000000"/>
                          </a:solidFill>
                          <a:effectLst/>
                          <a:latin typeface="Calibri" pitchFamily="34" charset="0"/>
                          <a:cs typeface="Arial" charset="0"/>
                        </a:rPr>
                        <a:t>Bayburt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rgbClr val="000000"/>
                          </a:solidFill>
                          <a:effectLst/>
                          <a:latin typeface="Calibri" pitchFamily="34" charset="0"/>
                          <a:cs typeface="Arial" charset="0"/>
                        </a:rPr>
                        <a:t>26 Ekim- 24 Aralık 1919</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rgbClr val="000000"/>
                          </a:solidFill>
                          <a:effectLst/>
                          <a:latin typeface="Calibri" pitchFamily="34" charset="0"/>
                          <a:cs typeface="Arial" charset="0"/>
                        </a:rPr>
                        <a:t>İngiliz Muhipleri Cemiyeti desteklidir. Kuva-yı Milliye karşıtı.</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extLst>
                  <a:ext uri="{0D108BD9-81ED-4DB2-BD59-A6C34878D82A}">
                    <a16:rowId xmlns="" xmlns:a16="http://schemas.microsoft.com/office/drawing/2014/main" val="10001"/>
                  </a:ext>
                </a:extLst>
              </a:tr>
              <a:tr h="7635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rgbClr val="000000"/>
                          </a:solidFill>
                          <a:effectLst/>
                          <a:latin typeface="Calibri" pitchFamily="34" charset="0"/>
                          <a:cs typeface="Arial" charset="0"/>
                        </a:rPr>
                        <a:t>Bozkır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rgbClr val="000000"/>
                          </a:solidFill>
                          <a:effectLst/>
                          <a:latin typeface="Calibri" pitchFamily="34" charset="0"/>
                          <a:cs typeface="Arial" charset="0"/>
                        </a:rPr>
                        <a:t>Konya ve çevresi</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rgbClr val="000000"/>
                          </a:solidFill>
                          <a:effectLst/>
                          <a:latin typeface="Calibri" pitchFamily="34" charset="0"/>
                          <a:cs typeface="Arial" charset="0"/>
                        </a:rPr>
                        <a:t>27 Eylül 1919-4 Kasım 1919</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rgbClr val="000000"/>
                          </a:solidFill>
                          <a:effectLst/>
                          <a:latin typeface="Calibri" pitchFamily="34" charset="0"/>
                          <a:cs typeface="Arial" charset="0"/>
                        </a:rPr>
                        <a:t>İngiliz destekli Kuva-yı Milliye karşıtı.</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extLst>
                  <a:ext uri="{0D108BD9-81ED-4DB2-BD59-A6C34878D82A}">
                    <a16:rowId xmlns="" xmlns:a16="http://schemas.microsoft.com/office/drawing/2014/main" val="10002"/>
                  </a:ext>
                </a:extLst>
              </a:tr>
              <a:tr h="40465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rgbClr val="000000"/>
                          </a:solidFill>
                          <a:effectLst/>
                          <a:latin typeface="Calibri" pitchFamily="34" charset="0"/>
                          <a:cs typeface="Arial" charset="0"/>
                        </a:rPr>
                        <a:t>Ahmet Anzavur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rgbClr val="000000"/>
                          </a:solidFill>
                          <a:effectLst/>
                          <a:latin typeface="Calibri" pitchFamily="34" charset="0"/>
                          <a:cs typeface="Arial" charset="0"/>
                        </a:rPr>
                        <a:t>Balıkesir, Manyas, Susurluk, Bandırma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rgbClr val="000000"/>
                          </a:solidFill>
                          <a:effectLst/>
                          <a:latin typeface="Calibri" pitchFamily="34" charset="0"/>
                          <a:cs typeface="Arial" charset="0"/>
                        </a:rPr>
                        <a:t>1 Ekim – 25 Kasım 1919</a:t>
                      </a:r>
                    </a:p>
                    <a:p>
                      <a:pPr marL="0" marR="0" lvl="0" indent="0" algn="just"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rgbClr val="000000"/>
                          </a:solidFill>
                          <a:effectLst/>
                          <a:latin typeface="Calibri" pitchFamily="34" charset="0"/>
                          <a:cs typeface="Arial" charset="0"/>
                        </a:rPr>
                        <a:t>16 Şubat – 16 Nisan 1920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rgbClr val="000000"/>
                          </a:solidFill>
                          <a:effectLst/>
                          <a:latin typeface="Calibri" pitchFamily="34" charset="0"/>
                          <a:cs typeface="Arial" charset="0"/>
                        </a:rPr>
                        <a:t>Padişaha bağlılık. Kuva-yı Milliye karşıtlığı:</a:t>
                      </a:r>
                      <a:r>
                        <a:rPr kumimoji="0" lang="tr-TR" sz="1800" b="0" i="0" u="none" strike="noStrike" cap="none" normalizeH="0" baseline="0">
                          <a:ln>
                            <a:noFill/>
                          </a:ln>
                          <a:solidFill>
                            <a:srgbClr val="D82331"/>
                          </a:solidFill>
                          <a:effectLst/>
                          <a:latin typeface="Calibri" pitchFamily="34" charset="0"/>
                        </a:rPr>
                        <a:t>27 Ekim-30 Kasım 1919 tarihlerinde İzmit’te mutasarrıflık yapmış olan eski jandarma binbaşısı Ahmet Anzavur</a:t>
                      </a:r>
                      <a:r>
                        <a:rPr kumimoji="0" lang="tr-TR" sz="1800" b="0" i="0" u="none" strike="noStrike" cap="none" normalizeH="0" baseline="0">
                          <a:ln>
                            <a:noFill/>
                          </a:ln>
                          <a:solidFill>
                            <a:schemeClr val="tx1"/>
                          </a:solidFill>
                          <a:effectLst/>
                          <a:latin typeface="Calibri" pitchFamily="34" charset="0"/>
                        </a:rPr>
                        <a:t> Biga’da bir ayaklanma başlattı. Ayaklanmayı kimin çıkarıp desteklediği tam olarak bilinmemekle beraber, Ahmet Anzavur: Müdafaaı Hukuk örgütlerinin ve Mustafa Kemal’in Osmanlılığı yok etmeye, Halifelik makamına bağlı olan İslam dünyasına darbe indirmeye yönelik bir ayrılıkçı hareket olarak suçlamaktaydı. Topladığı silahlı kuvvetlerle Susurluk’u ele geçiren Ahmet Anzavur’a karşı Balıkesir’de bulunan Kazım Özalp kumandasındaki tümen ve Çerkez Ethem’in birlikleri gönderildi. Ayaklanma bastırıldı.</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a:ln>
                          <a:noFill/>
                        </a:ln>
                        <a:solidFill>
                          <a:srgbClr val="000000"/>
                        </a:solidFill>
                        <a:effectLst/>
                        <a:latin typeface="Calibri" pitchFamily="34"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extLst>
                  <a:ext uri="{0D108BD9-81ED-4DB2-BD59-A6C34878D82A}">
                    <a16:rowId xmlns="" xmlns:a16="http://schemas.microsoft.com/office/drawing/2014/main" val="10003"/>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Content Placeholder 2"/>
          <p:cNvSpPr txBox="1">
            <a:spLocks/>
          </p:cNvSpPr>
          <p:nvPr/>
        </p:nvSpPr>
        <p:spPr bwMode="auto">
          <a:xfrm>
            <a:off x="358775" y="153988"/>
            <a:ext cx="11299825" cy="5903912"/>
          </a:xfrm>
          <a:prstGeom prst="rect">
            <a:avLst/>
          </a:prstGeom>
          <a:noFill/>
          <a:ln w="9525">
            <a:noFill/>
            <a:miter lim="800000"/>
            <a:headEnd/>
            <a:tailEnd/>
          </a:ln>
        </p:spPr>
        <p:txBody>
          <a:bodyPr/>
          <a:lstStyle/>
          <a:p>
            <a:pPr algn="just">
              <a:lnSpc>
                <a:spcPct val="90000"/>
              </a:lnSpc>
              <a:spcBef>
                <a:spcPts val="1000"/>
              </a:spcBef>
              <a:buFont typeface="Arial" charset="0"/>
              <a:buNone/>
            </a:pPr>
            <a:endParaRPr lang="tr-TR" sz="2600">
              <a:latin typeface="Calibri" pitchFamily="34" charset="0"/>
            </a:endParaRPr>
          </a:p>
        </p:txBody>
      </p:sp>
      <p:graphicFrame>
        <p:nvGraphicFramePr>
          <p:cNvPr id="47187" name="Group 83"/>
          <p:cNvGraphicFramePr>
            <a:graphicFrameLocks noGrp="1"/>
          </p:cNvGraphicFramePr>
          <p:nvPr/>
        </p:nvGraphicFramePr>
        <p:xfrm>
          <a:off x="0" y="82550"/>
          <a:ext cx="12192000" cy="6322696"/>
        </p:xfrm>
        <a:graphic>
          <a:graphicData uri="http://schemas.openxmlformats.org/drawingml/2006/table">
            <a:tbl>
              <a:tblPr/>
              <a:tblGrid>
                <a:gridCol w="1785938">
                  <a:extLst>
                    <a:ext uri="{9D8B030D-6E8A-4147-A177-3AD203B41FA5}">
                      <a16:colId xmlns="" xmlns:a16="http://schemas.microsoft.com/office/drawing/2014/main" val="20000"/>
                    </a:ext>
                  </a:extLst>
                </a:gridCol>
                <a:gridCol w="1757362">
                  <a:extLst>
                    <a:ext uri="{9D8B030D-6E8A-4147-A177-3AD203B41FA5}">
                      <a16:colId xmlns="" xmlns:a16="http://schemas.microsoft.com/office/drawing/2014/main" val="20001"/>
                    </a:ext>
                  </a:extLst>
                </a:gridCol>
                <a:gridCol w="2628900">
                  <a:extLst>
                    <a:ext uri="{9D8B030D-6E8A-4147-A177-3AD203B41FA5}">
                      <a16:colId xmlns="" xmlns:a16="http://schemas.microsoft.com/office/drawing/2014/main" val="20002"/>
                    </a:ext>
                  </a:extLst>
                </a:gridCol>
                <a:gridCol w="6019800">
                  <a:extLst>
                    <a:ext uri="{9D8B030D-6E8A-4147-A177-3AD203B41FA5}">
                      <a16:colId xmlns="" xmlns:a16="http://schemas.microsoft.com/office/drawing/2014/main" val="20003"/>
                    </a:ext>
                  </a:extLst>
                </a:gridCol>
              </a:tblGrid>
              <a:tr h="7381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800" b="1" i="0" u="none" strike="noStrike" cap="none" normalizeH="0" baseline="0">
                          <a:ln>
                            <a:noFill/>
                          </a:ln>
                          <a:solidFill>
                            <a:srgbClr val="FFFFFF"/>
                          </a:solidFill>
                          <a:effectLst/>
                          <a:latin typeface="Calibri" pitchFamily="34" charset="0"/>
                          <a:cs typeface="Arial" charset="0"/>
                        </a:rPr>
                        <a:t>İsyanın adı</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800" b="1" i="0" u="none" strike="noStrike" cap="none" normalizeH="0" baseline="0">
                          <a:ln>
                            <a:noFill/>
                          </a:ln>
                          <a:solidFill>
                            <a:srgbClr val="FFFFFF"/>
                          </a:solidFill>
                          <a:effectLst/>
                          <a:latin typeface="Calibri" pitchFamily="34" charset="0"/>
                          <a:cs typeface="Arial" charset="0"/>
                        </a:rPr>
                        <a:t>İsyan bölgesi</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800" b="1" i="0" u="none" strike="noStrike" cap="none" normalizeH="0" baseline="0">
                          <a:ln>
                            <a:noFill/>
                          </a:ln>
                          <a:solidFill>
                            <a:srgbClr val="FFFFFF"/>
                          </a:solidFill>
                          <a:effectLst/>
                          <a:latin typeface="Calibri" pitchFamily="34" charset="0"/>
                          <a:cs typeface="Arial" charset="0"/>
                        </a:rPr>
                        <a:t>Dönem</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800" b="1" i="0" u="none" strike="noStrike" cap="none" normalizeH="0" baseline="0">
                          <a:ln>
                            <a:noFill/>
                          </a:ln>
                          <a:solidFill>
                            <a:srgbClr val="FFFFFF"/>
                          </a:solidFill>
                          <a:effectLst/>
                          <a:latin typeface="Calibri" pitchFamily="34" charset="0"/>
                          <a:cs typeface="Arial" charset="0"/>
                        </a:rPr>
                        <a:t>Gerekçe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 xmlns:a16="http://schemas.microsoft.com/office/drawing/2014/main" val="10000"/>
                  </a:ext>
                </a:extLst>
              </a:tr>
              <a:tr h="7381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rgbClr val="000000"/>
                          </a:solidFill>
                          <a:effectLst/>
                          <a:latin typeface="Calibri" pitchFamily="34" charset="0"/>
                          <a:cs typeface="Arial" charset="0"/>
                        </a:rPr>
                        <a:t>Yenihan-Yıldızeli</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rgbClr val="000000"/>
                          </a:solidFill>
                          <a:effectLst/>
                          <a:latin typeface="Calibri" pitchFamily="34" charset="0"/>
                          <a:cs typeface="Arial" charset="0"/>
                        </a:rPr>
                        <a:t>Sivas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rgbClr val="000000"/>
                          </a:solidFill>
                          <a:effectLst/>
                          <a:latin typeface="Calibri" pitchFamily="34" charset="0"/>
                          <a:cs typeface="Arial" charset="0"/>
                        </a:rPr>
                        <a:t>14 Mayıs – 4 Haziran 1920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rgbClr val="000000"/>
                          </a:solidFill>
                          <a:effectLst/>
                          <a:latin typeface="Calibri" pitchFamily="34" charset="0"/>
                          <a:cs typeface="Arial" charset="0"/>
                        </a:rPr>
                        <a:t>Padişaha bağlılık ve Milli Mücadele karşıtlığı etkili oldu.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rgbClr val="000000"/>
                          </a:solidFill>
                          <a:effectLst/>
                          <a:latin typeface="Calibri" pitchFamily="34" charset="0"/>
                          <a:cs typeface="Arial" charset="0"/>
                        </a:rPr>
                        <a:t>Erzurumlu postacı Hüseyin Nazım ve Çerkez Kara Mustafa ayaklanmanın lideriydiler. Hüseyin Nazım, Yenihan-Kaman köyünde bir takım adamları toplayarak kendini Halife ordusu Kumandanı ilan etmiş, Sivas Kongresi kararlardan padişahın rızasının olmadığı ve Halife ordusunun Samsun’a ulaştığı propagandasını yaparak ayaklanmıştı.  Yıldızeli, Sivas üzerine yürüyen ayaklanmacılar XV. Kolordu birliklerinin müdahalesiyle dağıtılmışlardır.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extLst>
                  <a:ext uri="{0D108BD9-81ED-4DB2-BD59-A6C34878D82A}">
                    <a16:rowId xmlns="" xmlns:a16="http://schemas.microsoft.com/office/drawing/2014/main" val="10001"/>
                  </a:ext>
                </a:extLst>
              </a:tr>
              <a:tr h="87312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rgbClr val="000000"/>
                          </a:solidFill>
                          <a:effectLst/>
                          <a:latin typeface="Calibri" pitchFamily="34" charset="0"/>
                          <a:cs typeface="Arial" charset="0"/>
                        </a:rPr>
                        <a:t>Düzce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rgbClr val="000000"/>
                          </a:solidFill>
                          <a:effectLst/>
                          <a:latin typeface="Calibri" pitchFamily="34" charset="0"/>
                          <a:cs typeface="Arial" charset="0"/>
                        </a:rPr>
                        <a:t>Düzce, Hendek, Adapazarı</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rgbClr val="000000"/>
                          </a:solidFill>
                          <a:effectLst/>
                          <a:latin typeface="Calibri" pitchFamily="34" charset="0"/>
                          <a:cs typeface="Arial" charset="0"/>
                        </a:rPr>
                        <a:t>13 Nisan – 31 Mayıs 1920</a:t>
                      </a:r>
                    </a:p>
                    <a:p>
                      <a:pPr marL="0" marR="0" lvl="0" indent="0" algn="just"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rgbClr val="000000"/>
                          </a:solidFill>
                          <a:effectLst/>
                          <a:latin typeface="Calibri" pitchFamily="34" charset="0"/>
                          <a:cs typeface="Arial" charset="0"/>
                        </a:rPr>
                        <a:t>8 Ağustos – 23 Eylül 1920</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a:ln>
                          <a:noFill/>
                        </a:ln>
                        <a:solidFill>
                          <a:srgbClr val="000000"/>
                        </a:solidFill>
                        <a:effectLst/>
                        <a:latin typeface="Calibri" pitchFamily="34"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rgbClr val="000000"/>
                          </a:solidFill>
                          <a:effectLst/>
                          <a:latin typeface="Calibri" pitchFamily="34" charset="0"/>
                          <a:cs typeface="Arial" charset="0"/>
                        </a:rPr>
                        <a:t>Padişaha bağlılık ve Çerkez milliyetçiliği:</a:t>
                      </a:r>
                    </a:p>
                    <a:p>
                      <a:pPr marL="0" marR="0" lvl="0" indent="0" algn="just"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rgbClr val="000000"/>
                          </a:solidFill>
                          <a:effectLst/>
                          <a:latin typeface="Calibri" pitchFamily="34" charset="0"/>
                          <a:cs typeface="Arial" charset="0"/>
                        </a:rPr>
                        <a:t>Ayaklanma Ömerefendi Köyü’nde toplanan silahlı Abaza ve Çerkezlerin Düzce yakınlarında askeri birliğe saldırmalarıyla başladı. 18 Nisan’da Bolu isyancıların eline geçti. Aynı tarihlerde Ahmet Anzavur’un da ayaklanması olayın büyümesine neden oldu. Sapanca Adapazarı Hendek isyancılara teslim oldu. Bölgeye sevk edilen kuvvetlerle ayaklanma ancak 23 Eylül’de bastırıldı.</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extLst>
                  <a:ext uri="{0D108BD9-81ED-4DB2-BD59-A6C34878D82A}">
                    <a16:rowId xmlns="" xmlns:a16="http://schemas.microsoft.com/office/drawing/2014/main" val="10002"/>
                  </a:ext>
                </a:extLst>
              </a:tr>
              <a:tr h="7381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rgbClr val="000000"/>
                          </a:solidFill>
                          <a:effectLst/>
                          <a:latin typeface="Calibri" pitchFamily="34" charset="0"/>
                          <a:cs typeface="Arial" charset="0"/>
                        </a:rPr>
                        <a:t>Demirci Mehmet Efe </a:t>
                      </a:r>
                    </a:p>
                  </a:txBody>
                  <a:tcPr horzOverflow="overflow">
                    <a:lnL>
                      <a:noFill/>
                    </a:lnL>
                    <a:lnR>
                      <a:noFill/>
                    </a:lnR>
                    <a:lnT w="12700" cap="flat" cmpd="sng" algn="ctr">
                      <a:solidFill>
                        <a:schemeClr val="bg1"/>
                      </a:solidFill>
                      <a:prstDash val="solid"/>
                      <a:round/>
                      <a:headEnd type="none" w="med" len="med"/>
                      <a:tailEnd type="none" w="med" len="med"/>
                    </a:lnT>
                    <a:lnB>
                      <a:noFill/>
                    </a:lnB>
                    <a:lnTlToBr>
                      <a:noFill/>
                    </a:lnTlToBr>
                    <a:lnBlToTr>
                      <a:noFill/>
                    </a:lnBlToTr>
                    <a:solidFill>
                      <a:srgbClr val="D2DE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rgbClr val="000000"/>
                          </a:solidFill>
                          <a:effectLst/>
                          <a:latin typeface="Calibri" pitchFamily="34" charset="0"/>
                          <a:cs typeface="Arial" charset="0"/>
                        </a:rPr>
                        <a:t>Aydın ve çevresi</a:t>
                      </a:r>
                    </a:p>
                  </a:txBody>
                  <a:tcPr horzOverflow="overflow">
                    <a:lnL>
                      <a:noFill/>
                    </a:lnL>
                    <a:lnR>
                      <a:noFill/>
                    </a:lnR>
                    <a:lnT w="12700" cap="flat" cmpd="sng" algn="ctr">
                      <a:solidFill>
                        <a:schemeClr val="bg1"/>
                      </a:solidFill>
                      <a:prstDash val="solid"/>
                      <a:round/>
                      <a:headEnd type="none" w="med" len="med"/>
                      <a:tailEnd type="none" w="med" len="med"/>
                    </a:lnT>
                    <a:lnB>
                      <a:noFill/>
                    </a:lnB>
                    <a:lnTlToBr>
                      <a:noFill/>
                    </a:lnTlToBr>
                    <a:lnBlToTr>
                      <a:noFill/>
                    </a:lnBlToTr>
                    <a:solidFill>
                      <a:srgbClr val="D2DE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rgbClr val="000000"/>
                          </a:solidFill>
                          <a:effectLst/>
                          <a:latin typeface="Calibri" pitchFamily="34" charset="0"/>
                          <a:cs typeface="Arial" charset="0"/>
                        </a:rPr>
                        <a:t>Aralık 1920</a:t>
                      </a:r>
                    </a:p>
                  </a:txBody>
                  <a:tcPr horzOverflow="overflow">
                    <a:lnL>
                      <a:noFill/>
                    </a:lnL>
                    <a:lnR>
                      <a:noFill/>
                    </a:lnR>
                    <a:lnT w="12700" cap="flat" cmpd="sng" algn="ctr">
                      <a:solidFill>
                        <a:schemeClr val="bg1"/>
                      </a:solidFill>
                      <a:prstDash val="solid"/>
                      <a:round/>
                      <a:headEnd type="none" w="med" len="med"/>
                      <a:tailEnd type="none" w="med" len="med"/>
                    </a:lnT>
                    <a:lnB>
                      <a:noFill/>
                    </a:lnB>
                    <a:lnTlToBr>
                      <a:noFill/>
                    </a:lnTlToBr>
                    <a:lnBlToTr>
                      <a:noFill/>
                    </a:lnBlToTr>
                    <a:solidFill>
                      <a:srgbClr val="D2DE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rgbClr val="000000"/>
                          </a:solidFill>
                          <a:effectLst/>
                          <a:latin typeface="Calibri" pitchFamily="34" charset="0"/>
                          <a:cs typeface="Arial" charset="0"/>
                        </a:rPr>
                        <a:t>Düzenli orduya katılmama isteği</a:t>
                      </a:r>
                    </a:p>
                  </a:txBody>
                  <a:tcPr horzOverflow="overflow">
                    <a:lnL>
                      <a:noFill/>
                    </a:lnL>
                    <a:lnR>
                      <a:noFill/>
                    </a:lnR>
                    <a:lnT w="12700" cap="flat" cmpd="sng" algn="ctr">
                      <a:solidFill>
                        <a:schemeClr val="bg1"/>
                      </a:solidFill>
                      <a:prstDash val="solid"/>
                      <a:round/>
                      <a:headEnd type="none" w="med" len="med"/>
                      <a:tailEnd type="none" w="med" len="med"/>
                    </a:lnT>
                    <a:lnB>
                      <a:noFill/>
                    </a:lnB>
                    <a:lnTlToBr>
                      <a:noFill/>
                    </a:lnTlToBr>
                    <a:lnBlToTr>
                      <a:noFill/>
                    </a:lnBlToTr>
                    <a:solidFill>
                      <a:srgbClr val="D2DEEF"/>
                    </a:solidFill>
                  </a:tcPr>
                </a:tc>
                <a:extLst>
                  <a:ext uri="{0D108BD9-81ED-4DB2-BD59-A6C34878D82A}">
                    <a16:rowId xmlns="" xmlns:a16="http://schemas.microsoft.com/office/drawing/2014/main" val="10003"/>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Content Placeholder 2"/>
          <p:cNvSpPr txBox="1">
            <a:spLocks/>
          </p:cNvSpPr>
          <p:nvPr/>
        </p:nvSpPr>
        <p:spPr bwMode="auto">
          <a:xfrm>
            <a:off x="0" y="762000"/>
            <a:ext cx="12006263" cy="6096000"/>
          </a:xfrm>
          <a:prstGeom prst="rect">
            <a:avLst/>
          </a:prstGeom>
          <a:noFill/>
          <a:ln w="9525">
            <a:noFill/>
            <a:miter lim="800000"/>
            <a:headEnd/>
            <a:tailEnd/>
          </a:ln>
        </p:spPr>
        <p:txBody>
          <a:bodyPr/>
          <a:lstStyle/>
          <a:p>
            <a:pPr marL="228600" indent="-228600" eaLnBrk="0" hangingPunct="0">
              <a:lnSpc>
                <a:spcPct val="90000"/>
              </a:lnSpc>
              <a:spcBef>
                <a:spcPts val="1000"/>
              </a:spcBef>
              <a:buFont typeface="Arial" charset="0"/>
              <a:buChar char="•"/>
            </a:pPr>
            <a:r>
              <a:rPr lang="tr-TR" sz="2000" b="1" dirty="0">
                <a:latin typeface="Calibri" pitchFamily="34" charset="0"/>
              </a:rPr>
              <a:t>İnkılap Dersleri</a:t>
            </a:r>
            <a:r>
              <a:rPr lang="tr-TR" sz="2000" dirty="0">
                <a:latin typeface="Calibri" pitchFamily="34" charset="0"/>
              </a:rPr>
              <a:t>, (2018) Ed. Süleyman İnan, Cengiz Akseki, Kafka Kitap Kafe Yayınları, Denizli </a:t>
            </a:r>
          </a:p>
          <a:p>
            <a:pPr marL="228600" indent="-228600" algn="just">
              <a:lnSpc>
                <a:spcPct val="90000"/>
              </a:lnSpc>
              <a:spcBef>
                <a:spcPts val="1000"/>
              </a:spcBef>
              <a:buFont typeface="Arial" charset="0"/>
              <a:buChar char="•"/>
            </a:pPr>
            <a:r>
              <a:rPr lang="tr-TR" sz="2000" dirty="0">
                <a:latin typeface="Calibri" pitchFamily="34" charset="0"/>
              </a:rPr>
              <a:t>Mustafa Kemal Atatürk, </a:t>
            </a:r>
            <a:r>
              <a:rPr lang="tr-TR" sz="2000" b="1" dirty="0">
                <a:latin typeface="Calibri" pitchFamily="34" charset="0"/>
              </a:rPr>
              <a:t>Nutuk 1919-1927</a:t>
            </a:r>
            <a:r>
              <a:rPr lang="tr-TR" sz="2000" dirty="0">
                <a:latin typeface="Calibri" pitchFamily="34" charset="0"/>
              </a:rPr>
              <a:t>, Atatürk Araştırma Merkezi Yayınları, Ankara, 1999.</a:t>
            </a:r>
          </a:p>
          <a:p>
            <a:pPr marL="228600" indent="-228600" algn="just">
              <a:lnSpc>
                <a:spcPct val="90000"/>
              </a:lnSpc>
              <a:spcBef>
                <a:spcPts val="1000"/>
              </a:spcBef>
              <a:buFont typeface="Arial" charset="0"/>
              <a:buChar char="•"/>
            </a:pPr>
            <a:r>
              <a:rPr lang="tr-TR" sz="2000" dirty="0">
                <a:latin typeface="Calibri" pitchFamily="34" charset="0"/>
              </a:rPr>
              <a:t>İhsan Güneş, </a:t>
            </a:r>
            <a:r>
              <a:rPr lang="tr-TR" sz="2000" b="1" dirty="0">
                <a:latin typeface="Calibri" pitchFamily="34" charset="0"/>
              </a:rPr>
              <a:t>Birinci TBMM’nin Düşünce Yapısı</a:t>
            </a:r>
            <a:r>
              <a:rPr lang="tr-TR" sz="2000" dirty="0">
                <a:latin typeface="Calibri" pitchFamily="34" charset="0"/>
              </a:rPr>
              <a:t>, İş Bankası Kültür Yayınları, İstanbul, 2011.</a:t>
            </a:r>
          </a:p>
          <a:p>
            <a:pPr marL="228600" indent="-228600">
              <a:lnSpc>
                <a:spcPct val="90000"/>
              </a:lnSpc>
              <a:spcBef>
                <a:spcPts val="1000"/>
              </a:spcBef>
              <a:buFont typeface="Arial" charset="0"/>
              <a:buChar char="•"/>
            </a:pPr>
            <a:r>
              <a:rPr lang="tr-TR" sz="2000" dirty="0" smtClean="0">
                <a:latin typeface="Calibri" pitchFamily="34" charset="0"/>
              </a:rPr>
              <a:t>Şerafettin </a:t>
            </a:r>
            <a:r>
              <a:rPr lang="tr-TR" sz="2000" dirty="0">
                <a:latin typeface="Calibri" pitchFamily="34" charset="0"/>
              </a:rPr>
              <a:t>Turan, </a:t>
            </a:r>
            <a:r>
              <a:rPr lang="tr-TR" sz="2000" b="1" dirty="0">
                <a:latin typeface="Calibri" pitchFamily="34" charset="0"/>
              </a:rPr>
              <a:t>Türk Devrim Tarihi, 1. Kitap, İmparatorluğun Çöküşünden Ulusal Direnişe,</a:t>
            </a:r>
            <a:r>
              <a:rPr lang="tr-TR" sz="2000" dirty="0">
                <a:latin typeface="Calibri" pitchFamily="34" charset="0"/>
              </a:rPr>
              <a:t> Bilgi Yayınevi, İstanbul, 1991.</a:t>
            </a:r>
          </a:p>
          <a:p>
            <a:pPr marL="228600" indent="-228600">
              <a:lnSpc>
                <a:spcPct val="90000"/>
              </a:lnSpc>
              <a:spcBef>
                <a:spcPts val="1000"/>
              </a:spcBef>
              <a:buFont typeface="Arial" charset="0"/>
              <a:buChar char="•"/>
            </a:pPr>
            <a:r>
              <a:rPr lang="tr-TR" sz="2000" dirty="0">
                <a:latin typeface="Calibri" pitchFamily="34" charset="0"/>
              </a:rPr>
              <a:t>Şerafettin Turan, </a:t>
            </a:r>
            <a:r>
              <a:rPr lang="tr-TR" sz="2000" b="1" dirty="0">
                <a:latin typeface="Calibri" pitchFamily="34" charset="0"/>
              </a:rPr>
              <a:t>Türk Devrim Tarihi, 2. Kitap, Ulusal Direnişten Türkiye Cumhuriyeti’ne,</a:t>
            </a:r>
            <a:r>
              <a:rPr lang="tr-TR" sz="2000" dirty="0">
                <a:latin typeface="Calibri" pitchFamily="34" charset="0"/>
              </a:rPr>
              <a:t> Bilgi Yayınevi, İstanbul, 1998.</a:t>
            </a:r>
          </a:p>
          <a:p>
            <a:pPr marL="228600" indent="-228600">
              <a:lnSpc>
                <a:spcPct val="90000"/>
              </a:lnSpc>
              <a:spcBef>
                <a:spcPts val="1000"/>
              </a:spcBef>
              <a:buFont typeface="Arial" charset="0"/>
              <a:buChar char="•"/>
            </a:pPr>
            <a:r>
              <a:rPr lang="tr-TR" sz="2000" dirty="0">
                <a:latin typeface="Calibri" pitchFamily="34" charset="0"/>
              </a:rPr>
              <a:t>Sabahattin Selek, </a:t>
            </a:r>
            <a:r>
              <a:rPr lang="tr-TR" sz="2000" b="1" dirty="0">
                <a:latin typeface="Calibri" pitchFamily="34" charset="0"/>
              </a:rPr>
              <a:t>Milli Mücadele, C. 1-2</a:t>
            </a:r>
            <a:r>
              <a:rPr lang="tr-TR" sz="2000" dirty="0">
                <a:latin typeface="Calibri" pitchFamily="34" charset="0"/>
              </a:rPr>
              <a:t>, Örgün Yayınları, İstanbul, 1982.</a:t>
            </a:r>
          </a:p>
          <a:p>
            <a:pPr marL="228600" indent="-228600">
              <a:lnSpc>
                <a:spcPct val="90000"/>
              </a:lnSpc>
              <a:spcBef>
                <a:spcPts val="1000"/>
              </a:spcBef>
              <a:buFont typeface="Arial" charset="0"/>
              <a:buChar char="•"/>
            </a:pPr>
            <a:r>
              <a:rPr lang="tr-TR" sz="2000" dirty="0" smtClean="0">
                <a:latin typeface="Calibri" pitchFamily="34" charset="0"/>
              </a:rPr>
              <a:t>AYBARS</a:t>
            </a:r>
            <a:r>
              <a:rPr lang="tr-TR" sz="2000" dirty="0">
                <a:latin typeface="Calibri" pitchFamily="34" charset="0"/>
              </a:rPr>
              <a:t>, Ergün, </a:t>
            </a:r>
            <a:r>
              <a:rPr lang="tr-TR" sz="2000" b="1" dirty="0">
                <a:latin typeface="Calibri" pitchFamily="34" charset="0"/>
              </a:rPr>
              <a:t>İstiklal Mahkemeleri,</a:t>
            </a:r>
            <a:r>
              <a:rPr lang="tr-TR" sz="2000" dirty="0">
                <a:latin typeface="Calibri" pitchFamily="34" charset="0"/>
              </a:rPr>
              <a:t> Zeus Kitapevi, İzmir, 2006.</a:t>
            </a:r>
          </a:p>
          <a:p>
            <a:pPr marL="228600" indent="-228600" algn="just">
              <a:lnSpc>
                <a:spcPct val="90000"/>
              </a:lnSpc>
              <a:spcBef>
                <a:spcPts val="1000"/>
              </a:spcBef>
              <a:buFont typeface="Arial" charset="0"/>
              <a:buChar char="•"/>
            </a:pPr>
            <a:r>
              <a:rPr lang="tr-TR" sz="2000" dirty="0">
                <a:latin typeface="Calibri" pitchFamily="34" charset="0"/>
              </a:rPr>
              <a:t>Alptekin Müderrisoğlu, </a:t>
            </a:r>
            <a:r>
              <a:rPr lang="tr-TR" sz="2000" b="1" dirty="0">
                <a:latin typeface="Calibri" pitchFamily="34" charset="0"/>
              </a:rPr>
              <a:t>Kurtuluş Savaşı’nın Mali Kaynakları, </a:t>
            </a:r>
            <a:r>
              <a:rPr lang="tr-TR" sz="2000" dirty="0">
                <a:latin typeface="Calibri" pitchFamily="34" charset="0"/>
              </a:rPr>
              <a:t>Atatürk Araştırma Merkezi Yayınları, Ankara, 1992</a:t>
            </a:r>
            <a:r>
              <a:rPr lang="tr-TR" sz="2000" dirty="0" smtClean="0">
                <a:latin typeface="Calibri" pitchFamily="34" charset="0"/>
              </a:rPr>
              <a:t>.</a:t>
            </a:r>
            <a:endParaRPr lang="tr-TR" sz="2000" b="1" dirty="0">
              <a:latin typeface="Calibri" pitchFamily="34" charset="0"/>
            </a:endParaRPr>
          </a:p>
        </p:txBody>
      </p:sp>
      <p:sp>
        <p:nvSpPr>
          <p:cNvPr id="14338" name="Title 1"/>
          <p:cNvSpPr txBox="1">
            <a:spLocks/>
          </p:cNvSpPr>
          <p:nvPr/>
        </p:nvSpPr>
        <p:spPr bwMode="auto">
          <a:xfrm>
            <a:off x="254000" y="195263"/>
            <a:ext cx="8664575" cy="879475"/>
          </a:xfrm>
          <a:prstGeom prst="rect">
            <a:avLst/>
          </a:prstGeom>
          <a:noFill/>
          <a:ln w="9525">
            <a:noFill/>
            <a:miter lim="800000"/>
            <a:headEnd/>
            <a:tailEnd/>
          </a:ln>
        </p:spPr>
        <p:txBody>
          <a:bodyPr/>
          <a:lstStyle/>
          <a:p>
            <a:pPr>
              <a:lnSpc>
                <a:spcPct val="90000"/>
              </a:lnSpc>
            </a:pPr>
            <a:r>
              <a:rPr lang="tr-TR" sz="4000" b="1">
                <a:solidFill>
                  <a:srgbClr val="D82331"/>
                </a:solidFill>
                <a:latin typeface="Calibri Light" pitchFamily="34" charset="0"/>
              </a:rPr>
              <a:t>Ders Kaynakları</a:t>
            </a:r>
            <a:endParaRPr lang="en-US" sz="4000" b="1">
              <a:solidFill>
                <a:srgbClr val="D82331"/>
              </a:solidFill>
              <a:latin typeface="Calibri Light"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Content Placeholder 2"/>
          <p:cNvSpPr txBox="1">
            <a:spLocks/>
          </p:cNvSpPr>
          <p:nvPr/>
        </p:nvSpPr>
        <p:spPr bwMode="auto">
          <a:xfrm>
            <a:off x="358775" y="153988"/>
            <a:ext cx="11299825" cy="5903912"/>
          </a:xfrm>
          <a:prstGeom prst="rect">
            <a:avLst/>
          </a:prstGeom>
          <a:noFill/>
          <a:ln w="9525">
            <a:noFill/>
            <a:miter lim="800000"/>
            <a:headEnd/>
            <a:tailEnd/>
          </a:ln>
        </p:spPr>
        <p:txBody>
          <a:bodyPr/>
          <a:lstStyle/>
          <a:p>
            <a:pPr algn="just">
              <a:lnSpc>
                <a:spcPct val="90000"/>
              </a:lnSpc>
              <a:spcBef>
                <a:spcPts val="1000"/>
              </a:spcBef>
              <a:buFont typeface="Arial" charset="0"/>
              <a:buNone/>
            </a:pPr>
            <a:endParaRPr lang="tr-TR" sz="2600">
              <a:latin typeface="Calibri" pitchFamily="34" charset="0"/>
            </a:endParaRPr>
          </a:p>
        </p:txBody>
      </p:sp>
      <p:graphicFrame>
        <p:nvGraphicFramePr>
          <p:cNvPr id="60474" name="Group 58"/>
          <p:cNvGraphicFramePr>
            <a:graphicFrameLocks noGrp="1"/>
          </p:cNvGraphicFramePr>
          <p:nvPr/>
        </p:nvGraphicFramePr>
        <p:xfrm>
          <a:off x="0" y="82550"/>
          <a:ext cx="12192000" cy="7165660"/>
        </p:xfrm>
        <a:graphic>
          <a:graphicData uri="http://schemas.openxmlformats.org/drawingml/2006/table">
            <a:tbl>
              <a:tblPr/>
              <a:tblGrid>
                <a:gridCol w="2071688">
                  <a:extLst>
                    <a:ext uri="{9D8B030D-6E8A-4147-A177-3AD203B41FA5}">
                      <a16:colId xmlns="" xmlns:a16="http://schemas.microsoft.com/office/drawing/2014/main" val="20000"/>
                    </a:ext>
                  </a:extLst>
                </a:gridCol>
                <a:gridCol w="1671637">
                  <a:extLst>
                    <a:ext uri="{9D8B030D-6E8A-4147-A177-3AD203B41FA5}">
                      <a16:colId xmlns="" xmlns:a16="http://schemas.microsoft.com/office/drawing/2014/main" val="20001"/>
                    </a:ext>
                  </a:extLst>
                </a:gridCol>
                <a:gridCol w="2714625">
                  <a:extLst>
                    <a:ext uri="{9D8B030D-6E8A-4147-A177-3AD203B41FA5}">
                      <a16:colId xmlns="" xmlns:a16="http://schemas.microsoft.com/office/drawing/2014/main" val="20002"/>
                    </a:ext>
                  </a:extLst>
                </a:gridCol>
                <a:gridCol w="5734050">
                  <a:extLst>
                    <a:ext uri="{9D8B030D-6E8A-4147-A177-3AD203B41FA5}">
                      <a16:colId xmlns="" xmlns:a16="http://schemas.microsoft.com/office/drawing/2014/main" val="20003"/>
                    </a:ext>
                  </a:extLst>
                </a:gridCol>
              </a:tblGrid>
              <a:tr h="7381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800" b="1" i="0" u="none" strike="noStrike" cap="none" normalizeH="0" baseline="0">
                          <a:ln>
                            <a:noFill/>
                          </a:ln>
                          <a:solidFill>
                            <a:srgbClr val="FFFFFF"/>
                          </a:solidFill>
                          <a:effectLst/>
                          <a:latin typeface="Calibri" pitchFamily="34" charset="0"/>
                          <a:cs typeface="Arial" charset="0"/>
                        </a:rPr>
                        <a:t>İsyanın adı</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800" b="1" i="0" u="none" strike="noStrike" cap="none" normalizeH="0" baseline="0">
                          <a:ln>
                            <a:noFill/>
                          </a:ln>
                          <a:solidFill>
                            <a:srgbClr val="FFFFFF"/>
                          </a:solidFill>
                          <a:effectLst/>
                          <a:latin typeface="Calibri" pitchFamily="34" charset="0"/>
                          <a:cs typeface="Arial" charset="0"/>
                        </a:rPr>
                        <a:t>İsyan bölgesi</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800" b="1" i="0" u="none" strike="noStrike" cap="none" normalizeH="0" baseline="0">
                          <a:ln>
                            <a:noFill/>
                          </a:ln>
                          <a:solidFill>
                            <a:srgbClr val="FFFFFF"/>
                          </a:solidFill>
                          <a:effectLst/>
                          <a:latin typeface="Calibri" pitchFamily="34" charset="0"/>
                          <a:cs typeface="Arial" charset="0"/>
                        </a:rPr>
                        <a:t>Dönem</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800" b="1" i="0" u="none" strike="noStrike" cap="none" normalizeH="0" baseline="0">
                          <a:ln>
                            <a:noFill/>
                          </a:ln>
                          <a:solidFill>
                            <a:srgbClr val="FFFFFF"/>
                          </a:solidFill>
                          <a:effectLst/>
                          <a:latin typeface="Calibri" pitchFamily="34" charset="0"/>
                          <a:cs typeface="Arial" charset="0"/>
                        </a:rPr>
                        <a:t>Gerekçe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 xmlns:a16="http://schemas.microsoft.com/office/drawing/2014/main" val="10000"/>
                  </a:ext>
                </a:extLst>
              </a:tr>
              <a:tr h="7381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rgbClr val="000000"/>
                          </a:solidFill>
                          <a:effectLst/>
                          <a:latin typeface="Calibri" pitchFamily="34" charset="0"/>
                          <a:cs typeface="Arial" charset="0"/>
                        </a:rPr>
                        <a:t>Çapanoğulları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rgbClr val="000000"/>
                          </a:solidFill>
                          <a:effectLst/>
                          <a:latin typeface="Calibri" pitchFamily="34" charset="0"/>
                          <a:cs typeface="Arial" charset="0"/>
                        </a:rPr>
                        <a:t>Yozgat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rgbClr val="000000"/>
                          </a:solidFill>
                          <a:effectLst/>
                          <a:latin typeface="Calibri" pitchFamily="34" charset="0"/>
                          <a:cs typeface="Arial" charset="0"/>
                        </a:rPr>
                        <a:t>15 Mayıs – 27 Ağustos 1920</a:t>
                      </a:r>
                    </a:p>
                    <a:p>
                      <a:pPr marL="0" marR="0" lvl="0" indent="0" algn="just"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rgbClr val="000000"/>
                          </a:solidFill>
                          <a:effectLst/>
                          <a:latin typeface="Calibri" pitchFamily="34" charset="0"/>
                          <a:cs typeface="Arial" charset="0"/>
                        </a:rPr>
                        <a:t>5 Eylül – 30 Aralık 1920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rgbClr val="000000"/>
                          </a:solidFill>
                          <a:effectLst/>
                          <a:latin typeface="Calibri" pitchFamily="34" charset="0"/>
                          <a:cs typeface="Arial" charset="0"/>
                        </a:rPr>
                        <a:t>Kuva-yı Milliye ve Heyet-i Temsiliye karşıtlığı</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extLst>
                  <a:ext uri="{0D108BD9-81ED-4DB2-BD59-A6C34878D82A}">
                    <a16:rowId xmlns="" xmlns:a16="http://schemas.microsoft.com/office/drawing/2014/main" val="10001"/>
                  </a:ext>
                </a:extLst>
              </a:tr>
              <a:tr h="253682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rgbClr val="000000"/>
                          </a:solidFill>
                          <a:effectLst/>
                          <a:latin typeface="Calibri" pitchFamily="34" charset="0"/>
                          <a:cs typeface="Arial" charset="0"/>
                        </a:rPr>
                        <a:t>Delibaş Mehmet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rgbClr val="000000"/>
                          </a:solidFill>
                          <a:effectLst/>
                          <a:latin typeface="Calibri" pitchFamily="34" charset="0"/>
                          <a:cs typeface="Arial" charset="0"/>
                        </a:rPr>
                        <a:t>Konya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rgbClr val="000000"/>
                          </a:solidFill>
                          <a:effectLst/>
                          <a:latin typeface="Calibri" pitchFamily="34" charset="0"/>
                          <a:cs typeface="Arial" charset="0"/>
                        </a:rPr>
                        <a:t>2 Ekim – 22 Kasım 1920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rgbClr val="000000"/>
                          </a:solidFill>
                          <a:effectLst/>
                          <a:latin typeface="Calibri" pitchFamily="34" charset="0"/>
                          <a:cs typeface="Arial" charset="0"/>
                        </a:rPr>
                        <a:t>Dürrizade’nin fetvası sonrasında Kuva-yı Milliye karşıtlığı.</a:t>
                      </a:r>
                    </a:p>
                    <a:p>
                      <a:pPr marL="0" marR="0" lvl="0" indent="0" algn="just"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rgbClr val="000000"/>
                          </a:solidFill>
                          <a:effectLst/>
                          <a:latin typeface="Calibri" pitchFamily="34" charset="0"/>
                          <a:cs typeface="Arial" charset="0"/>
                        </a:rPr>
                        <a:t>Cambazzade Mevlud ve Çumralı Kamil’in önderlik ettiği 20 kişilik bir grup Konyayı basacakları söylentilerini yaydı ve halkı Kuvayı Milliye’ye karşı kışkırttı. Bu gelişmeden sonra 2-3 Ekim gecesi Delibaş Mehmed topladığı 500 kişi işe Çumra’yı bastı.Konya dışında Akşehir ve Beyşehir de ayaklanmacıların eline geçti. Albay Refet Bey’in birlikleri ve Demirci Mehmet Efe’nin Kuvayı Milliye birlikleri ayaklanmayı bastırdı.</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extLst>
                  <a:ext uri="{0D108BD9-81ED-4DB2-BD59-A6C34878D82A}">
                    <a16:rowId xmlns="" xmlns:a16="http://schemas.microsoft.com/office/drawing/2014/main" val="10002"/>
                  </a:ext>
                </a:extLst>
              </a:tr>
              <a:tr h="7381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rgbClr val="000000"/>
                          </a:solidFill>
                          <a:effectLst/>
                          <a:latin typeface="Calibri" pitchFamily="34" charset="0"/>
                          <a:cs typeface="Arial" charset="0"/>
                        </a:rPr>
                        <a:t>Cemil Çeto</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rgbClr val="000000"/>
                          </a:solidFill>
                          <a:effectLst/>
                          <a:latin typeface="Calibri" pitchFamily="34" charset="0"/>
                          <a:cs typeface="Arial" charset="0"/>
                        </a:rPr>
                        <a:t>Garzan-Siirt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rgbClr val="000000"/>
                          </a:solidFill>
                          <a:effectLst/>
                          <a:latin typeface="Calibri" pitchFamily="34" charset="0"/>
                          <a:cs typeface="Arial" charset="0"/>
                        </a:rPr>
                        <a:t>20 Mayıs – 7 Haziran 1920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rgbClr val="000000"/>
                          </a:solidFill>
                          <a:effectLst/>
                          <a:latin typeface="Calibri" pitchFamily="34" charset="0"/>
                          <a:cs typeface="Arial" charset="0"/>
                        </a:rPr>
                        <a:t>Bağımsız bir Kürt Devleti. İngiliz destekli</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extLst>
                  <a:ext uri="{0D108BD9-81ED-4DB2-BD59-A6C34878D82A}">
                    <a16:rowId xmlns="" xmlns:a16="http://schemas.microsoft.com/office/drawing/2014/main" val="10003"/>
                  </a:ext>
                </a:extLst>
              </a:tr>
              <a:tr h="7381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rgbClr val="000000"/>
                          </a:solidFill>
                          <a:effectLst/>
                          <a:latin typeface="Calibri" pitchFamily="34" charset="0"/>
                          <a:cs typeface="Arial" charset="0"/>
                        </a:rPr>
                        <a:t>Milli Aşireti</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rgbClr val="000000"/>
                          </a:solidFill>
                          <a:effectLst/>
                          <a:latin typeface="Calibri" pitchFamily="34" charset="0"/>
                          <a:cs typeface="Arial" charset="0"/>
                        </a:rPr>
                        <a:t>Urfa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rgbClr val="000000"/>
                          </a:solidFill>
                          <a:effectLst/>
                          <a:latin typeface="Calibri" pitchFamily="34" charset="0"/>
                          <a:cs typeface="Arial" charset="0"/>
                        </a:rPr>
                        <a:t>1 Haziran – 8 Eylül 1920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rgbClr val="000000"/>
                          </a:solidFill>
                          <a:effectLst/>
                          <a:latin typeface="Calibri" pitchFamily="34" charset="0"/>
                          <a:cs typeface="Arial" charset="0"/>
                        </a:rPr>
                        <a:t>Bağımsız bir Kürt Devleti yapılanması. Fransa destekli</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extLst>
                  <a:ext uri="{0D108BD9-81ED-4DB2-BD59-A6C34878D82A}">
                    <a16:rowId xmlns="" xmlns:a16="http://schemas.microsoft.com/office/drawing/2014/main" val="10004"/>
                  </a:ext>
                </a:extLst>
              </a:tr>
              <a:tr h="7381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rgbClr val="000000"/>
                          </a:solidFill>
                          <a:effectLst/>
                          <a:latin typeface="Calibri" pitchFamily="34" charset="0"/>
                          <a:cs typeface="Arial" charset="0"/>
                        </a:rPr>
                        <a:t>Koçgiri Aşireti</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a:noFill/>
                    </a:lnTlToBr>
                    <a:lnBlToTr>
                      <a:noFill/>
                    </a:lnBlToTr>
                    <a:solidFill>
                      <a:srgbClr val="D2DEE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rgbClr val="000000"/>
                          </a:solidFill>
                          <a:effectLst/>
                          <a:latin typeface="Calibri" pitchFamily="34" charset="0"/>
                          <a:cs typeface="Arial" charset="0"/>
                        </a:rPr>
                        <a:t>Zara-Refahiye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a:noFill/>
                    </a:lnTlToBr>
                    <a:lnBlToTr>
                      <a:noFill/>
                    </a:lnBlToTr>
                    <a:solidFill>
                      <a:srgbClr val="D2DEE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rgbClr val="000000"/>
                          </a:solidFill>
                          <a:effectLst/>
                          <a:latin typeface="Calibri" pitchFamily="34" charset="0"/>
                          <a:cs typeface="Arial" charset="0"/>
                        </a:rPr>
                        <a:t>6 Mart – 7 Haziran 1921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a:noFill/>
                    </a:lnTlToBr>
                    <a:lnBlToTr>
                      <a:noFill/>
                    </a:lnBlToTr>
                    <a:solidFill>
                      <a:srgbClr val="D2DEE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rgbClr val="000000"/>
                          </a:solidFill>
                          <a:effectLst/>
                          <a:latin typeface="Calibri" pitchFamily="34" charset="0"/>
                          <a:cs typeface="Arial" charset="0"/>
                        </a:rPr>
                        <a:t>Bağımsız Kürdistan. İngiliz destekli</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a:noFill/>
                    </a:lnTlToBr>
                    <a:lnBlToTr>
                      <a:noFill/>
                    </a:lnBlToTr>
                    <a:solidFill>
                      <a:srgbClr val="D2DEEF"/>
                    </a:solidFill>
                  </a:tcPr>
                </a:tc>
                <a:extLst>
                  <a:ext uri="{0D108BD9-81ED-4DB2-BD59-A6C34878D82A}">
                    <a16:rowId xmlns="" xmlns:a16="http://schemas.microsoft.com/office/drawing/2014/main" val="10005"/>
                  </a:ext>
                </a:extLst>
              </a:tr>
              <a:tr h="7381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rgbClr val="000000"/>
                          </a:solidFill>
                          <a:effectLst/>
                          <a:latin typeface="Calibri" pitchFamily="34" charset="0"/>
                          <a:cs typeface="Arial" charset="0"/>
                        </a:rPr>
                        <a:t>Çerkez Ethem </a:t>
                      </a:r>
                    </a:p>
                  </a:txBody>
                  <a:tcPr horzOverflow="overflow">
                    <a:lnL>
                      <a:noFill/>
                    </a:lnL>
                    <a:lnR>
                      <a:noFill/>
                    </a:lnR>
                    <a:lnT>
                      <a:noFill/>
                    </a:lnT>
                    <a:lnB>
                      <a:noFill/>
                    </a:lnB>
                    <a:lnTlToBr>
                      <a:noFill/>
                    </a:lnTlToBr>
                    <a:lnBlToTr>
                      <a:noFill/>
                    </a:lnBlToTr>
                    <a:solidFill>
                      <a:srgbClr val="EAEFF7"/>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rgbClr val="000000"/>
                          </a:solidFill>
                          <a:effectLst/>
                          <a:latin typeface="Calibri" pitchFamily="34" charset="0"/>
                          <a:cs typeface="Arial" charset="0"/>
                        </a:rPr>
                        <a:t>Kütahya, Simav, Eskişehir</a:t>
                      </a:r>
                    </a:p>
                  </a:txBody>
                  <a:tcPr horzOverflow="overflow">
                    <a:lnL>
                      <a:noFill/>
                    </a:lnL>
                    <a:lnR>
                      <a:noFill/>
                    </a:lnR>
                    <a:lnT>
                      <a:noFill/>
                    </a:lnT>
                    <a:lnB>
                      <a:noFill/>
                    </a:lnB>
                    <a:lnTlToBr>
                      <a:noFill/>
                    </a:lnTlToBr>
                    <a:lnBlToTr>
                      <a:noFill/>
                    </a:lnBlToTr>
                    <a:solidFill>
                      <a:srgbClr val="EAEFF7"/>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rgbClr val="000000"/>
                          </a:solidFill>
                          <a:effectLst/>
                          <a:latin typeface="Calibri" pitchFamily="34" charset="0"/>
                          <a:cs typeface="Arial" charset="0"/>
                        </a:rPr>
                        <a:t>Aralık 1920 – Ocak 1921</a:t>
                      </a:r>
                    </a:p>
                  </a:txBody>
                  <a:tcPr horzOverflow="overflow">
                    <a:lnL>
                      <a:noFill/>
                    </a:lnL>
                    <a:lnR>
                      <a:noFill/>
                    </a:lnR>
                    <a:lnT>
                      <a:noFill/>
                    </a:lnT>
                    <a:lnB>
                      <a:noFill/>
                    </a:lnB>
                    <a:lnTlToBr>
                      <a:noFill/>
                    </a:lnTlToBr>
                    <a:lnBlToTr>
                      <a:noFill/>
                    </a:lnBlToTr>
                    <a:solidFill>
                      <a:srgbClr val="EAEFF7"/>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rgbClr val="000000"/>
                          </a:solidFill>
                          <a:effectLst/>
                          <a:latin typeface="Calibri" pitchFamily="34" charset="0"/>
                          <a:cs typeface="Arial" charset="0"/>
                        </a:rPr>
                        <a:t>Düzenli orduya katılmama isteği</a:t>
                      </a:r>
                    </a:p>
                  </a:txBody>
                  <a:tcPr horzOverflow="overflow">
                    <a:lnL>
                      <a:noFill/>
                    </a:lnL>
                    <a:lnR>
                      <a:noFill/>
                    </a:lnR>
                    <a:lnT>
                      <a:noFill/>
                    </a:lnT>
                    <a:lnB>
                      <a:noFill/>
                    </a:lnB>
                    <a:lnTlToBr>
                      <a:noFill/>
                    </a:lnTlToBr>
                    <a:lnBlToTr>
                      <a:noFill/>
                    </a:lnBlToTr>
                    <a:solidFill>
                      <a:srgbClr val="EAEFF7"/>
                    </a:solidFill>
                  </a:tcPr>
                </a:tc>
                <a:extLst>
                  <a:ext uri="{0D108BD9-81ED-4DB2-BD59-A6C34878D82A}">
                    <a16:rowId xmlns="" xmlns:a16="http://schemas.microsoft.com/office/drawing/2014/main" val="10006"/>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304800" y="393115"/>
            <a:ext cx="11475720" cy="6124754"/>
          </a:xfrm>
          <a:prstGeom prst="rect">
            <a:avLst/>
          </a:prstGeom>
        </p:spPr>
        <p:txBody>
          <a:bodyPr wrap="square">
            <a:spAutoFit/>
          </a:bodyPr>
          <a:lstStyle/>
          <a:p>
            <a:pPr algn="ctr" fontAlgn="auto">
              <a:spcAft>
                <a:spcPts val="0"/>
              </a:spcAft>
              <a:defRPr/>
            </a:pPr>
            <a:r>
              <a:rPr lang="tr-TR" sz="32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TBMM’YE </a:t>
            </a:r>
            <a:r>
              <a:rPr lang="tr-TR" sz="32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KARŞI AYAKLANMALARIN NEDENLERİ</a:t>
            </a:r>
            <a:endParaRPr lang="tr-TR"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marL="742950" indent="-742950" algn="ctr" fontAlgn="auto">
              <a:spcAft>
                <a:spcPts val="0"/>
              </a:spcAft>
              <a:buFont typeface="+mj-lt"/>
              <a:buAutoNum type="arabicPeriod"/>
              <a:defRPr/>
            </a:pPr>
            <a:endParaRPr lang="tr-TR" sz="700" dirty="0" smtClean="0"/>
          </a:p>
          <a:p>
            <a:pPr marL="742950" indent="-742950" algn="ctr" fontAlgn="auto">
              <a:spcAft>
                <a:spcPts val="0"/>
              </a:spcAft>
              <a:buFont typeface="+mj-lt"/>
              <a:buAutoNum type="arabicPeriod"/>
              <a:defRPr/>
            </a:pPr>
            <a:endParaRPr lang="tr-TR" dirty="0"/>
          </a:p>
          <a:p>
            <a:pPr marL="742950" indent="-742950" fontAlgn="auto">
              <a:spcAft>
                <a:spcPts val="0"/>
              </a:spcAft>
              <a:buFont typeface="+mj-lt"/>
              <a:buAutoNum type="arabicPeriod"/>
              <a:defRPr/>
            </a:pPr>
            <a:r>
              <a:rPr lang="tr-TR" b="1" dirty="0" smtClean="0"/>
              <a:t>SARAYIN </a:t>
            </a:r>
            <a:r>
              <a:rPr lang="tr-TR" b="1" dirty="0"/>
              <a:t>VE İSTANBUL </a:t>
            </a:r>
            <a:r>
              <a:rPr lang="tr-TR" b="1" dirty="0" smtClean="0"/>
              <a:t>HÜKÜMETLERİNİN ULUSAL </a:t>
            </a:r>
            <a:r>
              <a:rPr lang="tr-TR" b="1" dirty="0"/>
              <a:t>HAREKETE KARŞIT </a:t>
            </a:r>
            <a:r>
              <a:rPr lang="tr-TR" b="1" dirty="0" smtClean="0"/>
              <a:t>TUTUMLARI (Milli Mücadeleyi bir isyan ve eşkıyalık olarak gösterme çabaları)</a:t>
            </a:r>
            <a:endParaRPr lang="tr-TR" b="1" dirty="0" smtClean="0"/>
          </a:p>
          <a:p>
            <a:pPr marL="742950" indent="-742950" fontAlgn="auto">
              <a:spcAft>
                <a:spcPts val="0"/>
              </a:spcAft>
              <a:buFont typeface="+mj-lt"/>
              <a:buAutoNum type="arabicPeriod"/>
              <a:defRPr/>
            </a:pPr>
            <a:endParaRPr lang="tr-TR" b="1" dirty="0"/>
          </a:p>
          <a:p>
            <a:pPr marL="742950" indent="-742950" fontAlgn="auto">
              <a:spcAft>
                <a:spcPts val="0"/>
              </a:spcAft>
              <a:buFont typeface="+mj-lt"/>
              <a:buAutoNum type="arabicPeriod"/>
              <a:defRPr/>
            </a:pPr>
            <a:r>
              <a:rPr lang="tr-TR" b="1" dirty="0"/>
              <a:t>ANLAŞMA </a:t>
            </a:r>
            <a:r>
              <a:rPr lang="tr-TR" b="1" dirty="0" smtClean="0"/>
              <a:t>DEVLETLERİNİN KIŞKIRTMALARI</a:t>
            </a:r>
          </a:p>
          <a:p>
            <a:pPr marL="742950" indent="-742950" fontAlgn="auto">
              <a:spcAft>
                <a:spcPts val="0"/>
              </a:spcAft>
              <a:buFont typeface="+mj-lt"/>
              <a:buAutoNum type="arabicPeriod"/>
              <a:defRPr/>
            </a:pPr>
            <a:endParaRPr lang="tr-TR" dirty="0" smtClean="0"/>
          </a:p>
          <a:p>
            <a:pPr fontAlgn="auto">
              <a:spcAft>
                <a:spcPts val="0"/>
              </a:spcAft>
              <a:defRPr/>
            </a:pPr>
            <a:r>
              <a:rPr lang="tr-TR" b="1" dirty="0" smtClean="0"/>
              <a:t>3.         DİNSEL DUYGULARIN KULLANILMASI:</a:t>
            </a:r>
            <a:r>
              <a:rPr lang="tr-TR" dirty="0" smtClean="0"/>
              <a:t> FETVA, HİLAFET ORDUSU, KUVAY-İ MUHAMMEDİYE.</a:t>
            </a:r>
          </a:p>
          <a:p>
            <a:pPr fontAlgn="auto">
              <a:spcAft>
                <a:spcPts val="0"/>
              </a:spcAft>
              <a:defRPr/>
            </a:pPr>
            <a:endParaRPr lang="tr-TR" dirty="0" smtClean="0"/>
          </a:p>
          <a:p>
            <a:pPr marL="342900" indent="-342900" fontAlgn="auto">
              <a:spcAft>
                <a:spcPts val="0"/>
              </a:spcAft>
              <a:buAutoNum type="arabicPeriod" startAt="4"/>
              <a:defRPr/>
            </a:pPr>
            <a:r>
              <a:rPr lang="tr-TR" b="1" dirty="0" smtClean="0"/>
              <a:t>       ÇEŞİTLİ </a:t>
            </a:r>
            <a:r>
              <a:rPr lang="tr-TR" b="1" dirty="0"/>
              <a:t>ÖRGÜTLERİN </a:t>
            </a:r>
            <a:r>
              <a:rPr lang="tr-TR" b="1" dirty="0" smtClean="0"/>
              <a:t>ETKİSİ:</a:t>
            </a:r>
            <a:r>
              <a:rPr lang="tr-TR" dirty="0" smtClean="0"/>
              <a:t> ASKERİ </a:t>
            </a:r>
            <a:r>
              <a:rPr lang="tr-TR" dirty="0"/>
              <a:t>NİGEHBAN </a:t>
            </a:r>
            <a:r>
              <a:rPr lang="tr-TR" dirty="0" smtClean="0"/>
              <a:t>CEMİYETİ, İNGİLİZ </a:t>
            </a:r>
            <a:r>
              <a:rPr lang="tr-TR" dirty="0"/>
              <a:t>MUHİPLERİ </a:t>
            </a:r>
            <a:r>
              <a:rPr lang="tr-TR" dirty="0" smtClean="0"/>
              <a:t>CEMİYETİ,  </a:t>
            </a:r>
          </a:p>
          <a:p>
            <a:pPr fontAlgn="auto">
              <a:spcAft>
                <a:spcPts val="0"/>
              </a:spcAft>
              <a:defRPr/>
            </a:pPr>
            <a:r>
              <a:rPr lang="tr-TR" dirty="0"/>
              <a:t> </a:t>
            </a:r>
            <a:r>
              <a:rPr lang="tr-TR" dirty="0" smtClean="0"/>
              <a:t>            TEALİ </a:t>
            </a:r>
            <a:r>
              <a:rPr lang="tr-TR" dirty="0"/>
              <a:t>İSLAM </a:t>
            </a:r>
            <a:r>
              <a:rPr lang="tr-TR" dirty="0" smtClean="0"/>
              <a:t>CEMİYETİ, KÜRT </a:t>
            </a:r>
            <a:r>
              <a:rPr lang="tr-TR" dirty="0"/>
              <a:t>TEALİ </a:t>
            </a:r>
            <a:r>
              <a:rPr lang="tr-TR" dirty="0" smtClean="0"/>
              <a:t>CEMİYETİ, MUHAFAZA-I </a:t>
            </a:r>
            <a:r>
              <a:rPr lang="tr-TR" dirty="0"/>
              <a:t>MUKADDESAT </a:t>
            </a:r>
            <a:r>
              <a:rPr lang="tr-TR" dirty="0" smtClean="0"/>
              <a:t>CEMİYETİ,                </a:t>
            </a:r>
          </a:p>
          <a:p>
            <a:pPr fontAlgn="auto">
              <a:spcAft>
                <a:spcPts val="0"/>
              </a:spcAft>
              <a:defRPr/>
            </a:pPr>
            <a:r>
              <a:rPr lang="tr-TR" dirty="0"/>
              <a:t> </a:t>
            </a:r>
            <a:r>
              <a:rPr lang="tr-TR" dirty="0" smtClean="0"/>
              <a:t>             İLAY-IVATAN, TARİK-İ SALAH, KIZIL HANÇER</a:t>
            </a:r>
          </a:p>
          <a:p>
            <a:pPr fontAlgn="auto">
              <a:spcAft>
                <a:spcPts val="0"/>
              </a:spcAft>
              <a:defRPr/>
            </a:pPr>
            <a:endParaRPr lang="tr-TR" dirty="0"/>
          </a:p>
          <a:p>
            <a:pPr fontAlgn="auto">
              <a:spcAft>
                <a:spcPts val="0"/>
              </a:spcAft>
              <a:defRPr/>
            </a:pPr>
            <a:r>
              <a:rPr lang="tr-TR" b="1" dirty="0"/>
              <a:t>5. </a:t>
            </a:r>
            <a:r>
              <a:rPr lang="tr-TR" b="1" dirty="0" smtClean="0"/>
              <a:t>       HALKIN SAVAŞ </a:t>
            </a:r>
            <a:r>
              <a:rPr lang="tr-TR" b="1" dirty="0"/>
              <a:t>BIKKINLIĞI VE </a:t>
            </a:r>
            <a:r>
              <a:rPr lang="tr-TR" b="1" dirty="0" smtClean="0"/>
              <a:t>YOKSULLUK (1912 Balkan Harbinden beri Türk milleti savaşlar, şehitler, vergiler, açlık ve yoksulluktan bitkin düşmüştür. İstanbul Hükümeti halka «savaşı biz istemiyoruz, Mustafa Kemal ve TBMM istiyor» demektedir.</a:t>
            </a:r>
            <a:endParaRPr lang="tr-TR" b="1" dirty="0" smtClean="0"/>
          </a:p>
          <a:p>
            <a:pPr fontAlgn="auto">
              <a:spcAft>
                <a:spcPts val="0"/>
              </a:spcAft>
              <a:defRPr/>
            </a:pPr>
            <a:endParaRPr lang="tr-TR" dirty="0" smtClean="0"/>
          </a:p>
          <a:p>
            <a:pPr fontAlgn="auto">
              <a:spcAft>
                <a:spcPts val="0"/>
              </a:spcAft>
              <a:defRPr/>
            </a:pPr>
            <a:r>
              <a:rPr lang="tr-TR" b="1" dirty="0"/>
              <a:t>6. </a:t>
            </a:r>
            <a:r>
              <a:rPr lang="tr-TR" b="1" dirty="0" smtClean="0"/>
              <a:t>       KUVAYI </a:t>
            </a:r>
            <a:r>
              <a:rPr lang="tr-TR" b="1" dirty="0"/>
              <a:t>MİLLİYE’NİN YAPTIĞI BAZI BASKI YA DA </a:t>
            </a:r>
            <a:r>
              <a:rPr lang="tr-TR" b="1" dirty="0" smtClean="0"/>
              <a:t>HAKSIZLIKLAR</a:t>
            </a:r>
          </a:p>
          <a:p>
            <a:pPr algn="ctr" fontAlgn="auto">
              <a:spcAft>
                <a:spcPts val="0"/>
              </a:spcAft>
              <a:defRPr/>
            </a:pPr>
            <a:endParaRPr lang="tr-TR" dirty="0" smtClean="0"/>
          </a:p>
          <a:p>
            <a:pPr fontAlgn="auto">
              <a:spcAft>
                <a:spcPts val="0"/>
              </a:spcAft>
              <a:defRPr/>
            </a:pPr>
            <a:r>
              <a:rPr lang="tr-TR" b="1" dirty="0"/>
              <a:t>7. </a:t>
            </a:r>
            <a:r>
              <a:rPr lang="tr-TR" b="1" dirty="0" smtClean="0"/>
              <a:t>       KİŞİSEL </a:t>
            </a:r>
            <a:r>
              <a:rPr lang="tr-TR" b="1" dirty="0" smtClean="0"/>
              <a:t>NEDENLER (</a:t>
            </a:r>
            <a:r>
              <a:rPr lang="tr-TR" b="1" dirty="0" err="1" smtClean="0"/>
              <a:t>Çerkes</a:t>
            </a:r>
            <a:r>
              <a:rPr lang="tr-TR" b="1" dirty="0" smtClean="0"/>
              <a:t> Ethem ve Demirci Mehmet Efenin TBMM emrine girmek istememesi)</a:t>
            </a:r>
            <a:endParaRPr lang="tr-TR" b="1" dirty="0"/>
          </a:p>
        </p:txBody>
      </p:sp>
    </p:spTree>
    <p:extLst>
      <p:ext uri="{BB962C8B-B14F-4D97-AF65-F5344CB8AC3E}">
        <p14:creationId xmlns:p14="http://schemas.microsoft.com/office/powerpoint/2010/main" val="10261799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p:cNvPr>
          <p:cNvSpPr txBox="1">
            <a:spLocks/>
          </p:cNvSpPr>
          <p:nvPr/>
        </p:nvSpPr>
        <p:spPr>
          <a:xfrm>
            <a:off x="358775" y="153988"/>
            <a:ext cx="11299825" cy="59039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fontAlgn="auto">
              <a:spcAft>
                <a:spcPts val="0"/>
              </a:spcAft>
              <a:defRPr/>
            </a:pPr>
            <a:r>
              <a:rPr lang="tr-TR" sz="3200" b="1" dirty="0">
                <a:solidFill>
                  <a:srgbClr val="C00000"/>
                </a:solidFill>
              </a:rPr>
              <a:t>TBMM Hükümeti ayaklanmalara karşı </a:t>
            </a:r>
            <a:r>
              <a:rPr lang="tr-TR" sz="3200" b="1" dirty="0" smtClean="0">
                <a:solidFill>
                  <a:srgbClr val="C00000"/>
                </a:solidFill>
              </a:rPr>
              <a:t>şu önlemleri almıştır:</a:t>
            </a:r>
            <a:endParaRPr lang="tr-TR" sz="3200" b="1" dirty="0">
              <a:solidFill>
                <a:srgbClr val="C00000"/>
              </a:solidFill>
            </a:endParaRPr>
          </a:p>
          <a:p>
            <a:pPr marL="514350" indent="-514350" algn="just" fontAlgn="auto">
              <a:spcAft>
                <a:spcPts val="0"/>
              </a:spcAft>
              <a:buFont typeface="+mj-lt"/>
              <a:buAutoNum type="arabicPeriod"/>
              <a:defRPr/>
            </a:pPr>
            <a:r>
              <a:rPr lang="tr-TR" sz="2600" dirty="0">
                <a:solidFill>
                  <a:schemeClr val="accent1"/>
                </a:solidFill>
              </a:rPr>
              <a:t> Başta Rıfat Börekçi olmak üzere Anadolu’daki müftülerden Milli Mücadele yanlısı </a:t>
            </a:r>
            <a:r>
              <a:rPr lang="tr-TR" sz="2600" dirty="0">
                <a:solidFill>
                  <a:srgbClr val="FF0000"/>
                </a:solidFill>
              </a:rPr>
              <a:t>fetvalar </a:t>
            </a:r>
            <a:r>
              <a:rPr lang="tr-TR" sz="2600" dirty="0">
                <a:solidFill>
                  <a:schemeClr val="accent1"/>
                </a:solidFill>
              </a:rPr>
              <a:t>almak.</a:t>
            </a:r>
          </a:p>
          <a:p>
            <a:pPr marL="514350" indent="-514350" algn="just" fontAlgn="auto">
              <a:spcAft>
                <a:spcPts val="0"/>
              </a:spcAft>
              <a:buFont typeface="+mj-lt"/>
              <a:buAutoNum type="arabicPeriod"/>
              <a:defRPr/>
            </a:pPr>
            <a:r>
              <a:rPr lang="tr-TR" sz="2600" dirty="0">
                <a:solidFill>
                  <a:schemeClr val="accent1"/>
                </a:solidFill>
              </a:rPr>
              <a:t>29 Nisan 1920’de </a:t>
            </a:r>
            <a:r>
              <a:rPr lang="tr-TR" sz="2600" dirty="0">
                <a:solidFill>
                  <a:srgbClr val="FF0000"/>
                </a:solidFill>
              </a:rPr>
              <a:t>Hıyanet-i Vataniye Kanunu </a:t>
            </a:r>
            <a:r>
              <a:rPr lang="tr-TR" sz="2600" dirty="0">
                <a:solidFill>
                  <a:schemeClr val="accent1"/>
                </a:solidFill>
              </a:rPr>
              <a:t>çıkarıldı. Daha sonra da </a:t>
            </a:r>
            <a:r>
              <a:rPr lang="tr-TR" sz="2600" dirty="0">
                <a:solidFill>
                  <a:srgbClr val="FF0000"/>
                </a:solidFill>
              </a:rPr>
              <a:t>İstiklal Mahkemeleri</a:t>
            </a:r>
            <a:r>
              <a:rPr lang="tr-TR" sz="2600" dirty="0">
                <a:solidFill>
                  <a:schemeClr val="accent1"/>
                </a:solidFill>
              </a:rPr>
              <a:t> kuruldu.</a:t>
            </a:r>
          </a:p>
          <a:p>
            <a:pPr marL="514350" indent="-514350" algn="just" fontAlgn="auto">
              <a:spcAft>
                <a:spcPts val="0"/>
              </a:spcAft>
              <a:buFont typeface="+mj-lt"/>
              <a:buAutoNum type="arabicPeriod"/>
              <a:defRPr/>
            </a:pPr>
            <a:r>
              <a:rPr lang="tr-TR" sz="2600" dirty="0">
                <a:solidFill>
                  <a:schemeClr val="accent1"/>
                </a:solidFill>
              </a:rPr>
              <a:t>Hakimiyet-i Milliye ve Anadolu Ajansı aracılığıyla yoğun </a:t>
            </a:r>
            <a:r>
              <a:rPr lang="tr-TR" sz="2600" dirty="0">
                <a:solidFill>
                  <a:srgbClr val="FF0000"/>
                </a:solidFill>
              </a:rPr>
              <a:t>propaganda</a:t>
            </a:r>
            <a:r>
              <a:rPr lang="tr-TR" sz="2600" dirty="0">
                <a:solidFill>
                  <a:schemeClr val="accent1"/>
                </a:solidFill>
              </a:rPr>
              <a:t> gerçekleştirildi.</a:t>
            </a:r>
          </a:p>
          <a:p>
            <a:pPr marL="514350" indent="-514350" algn="just" fontAlgn="auto">
              <a:spcAft>
                <a:spcPts val="0"/>
              </a:spcAft>
              <a:buFont typeface="+mj-lt"/>
              <a:buAutoNum type="arabicPeriod"/>
              <a:defRPr/>
            </a:pPr>
            <a:r>
              <a:rPr lang="tr-TR" sz="2600" dirty="0">
                <a:solidFill>
                  <a:schemeClr val="accent1"/>
                </a:solidFill>
              </a:rPr>
              <a:t>Haziran 1920’de </a:t>
            </a:r>
            <a:r>
              <a:rPr lang="tr-TR" sz="2600" dirty="0">
                <a:solidFill>
                  <a:srgbClr val="FF0000"/>
                </a:solidFill>
              </a:rPr>
              <a:t>Seyyar Jandarma </a:t>
            </a:r>
            <a:r>
              <a:rPr lang="tr-TR" sz="2600" dirty="0">
                <a:solidFill>
                  <a:schemeClr val="accent1"/>
                </a:solidFill>
              </a:rPr>
              <a:t>birlikleri teşkilatlandırıldı ve asayiş sağlanmaya çalışıldı. </a:t>
            </a:r>
          </a:p>
          <a:p>
            <a:pPr marL="514350" indent="-514350" algn="just" fontAlgn="auto">
              <a:spcAft>
                <a:spcPts val="0"/>
              </a:spcAft>
              <a:buFont typeface="+mj-lt"/>
              <a:buAutoNum type="arabicPeriod"/>
              <a:defRPr/>
            </a:pPr>
            <a:r>
              <a:rPr lang="tr-TR" sz="2600" dirty="0">
                <a:solidFill>
                  <a:schemeClr val="accent1"/>
                </a:solidFill>
              </a:rPr>
              <a:t>Milletvekillerinden oluşan </a:t>
            </a:r>
            <a:r>
              <a:rPr lang="tr-TR" sz="2600" dirty="0">
                <a:solidFill>
                  <a:srgbClr val="FF0000"/>
                </a:solidFill>
              </a:rPr>
              <a:t>Öğüt Kurulları </a:t>
            </a:r>
            <a:r>
              <a:rPr lang="tr-TR" sz="2600" dirty="0">
                <a:solidFill>
                  <a:schemeClr val="accent1"/>
                </a:solidFill>
              </a:rPr>
              <a:t>Anadolu’ya gönderildi.</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txBox="1">
            <a:spLocks/>
          </p:cNvSpPr>
          <p:nvPr/>
        </p:nvSpPr>
        <p:spPr bwMode="auto">
          <a:xfrm>
            <a:off x="979488" y="2274888"/>
            <a:ext cx="2144712" cy="2354262"/>
          </a:xfrm>
          <a:prstGeom prst="rect">
            <a:avLst/>
          </a:prstGeom>
          <a:noFill/>
          <a:ln w="9525">
            <a:noFill/>
            <a:miter lim="800000"/>
            <a:headEnd/>
            <a:tailEnd/>
          </a:ln>
        </p:spPr>
        <p:txBody>
          <a:bodyPr/>
          <a:lstStyle/>
          <a:p>
            <a:pPr>
              <a:lnSpc>
                <a:spcPct val="90000"/>
              </a:lnSpc>
            </a:pPr>
            <a:endParaRPr lang="en-US" sz="4400" b="1">
              <a:solidFill>
                <a:schemeClr val="bg1"/>
              </a:solidFill>
              <a:latin typeface="Calibri Light" pitchFamily="34" charset="0"/>
            </a:endParaRPr>
          </a:p>
        </p:txBody>
      </p:sp>
      <p:sp>
        <p:nvSpPr>
          <p:cNvPr id="50178" name="Title 1"/>
          <p:cNvSpPr txBox="1">
            <a:spLocks/>
          </p:cNvSpPr>
          <p:nvPr/>
        </p:nvSpPr>
        <p:spPr bwMode="auto">
          <a:xfrm>
            <a:off x="695325" y="244475"/>
            <a:ext cx="11068050" cy="5468938"/>
          </a:xfrm>
          <a:prstGeom prst="rect">
            <a:avLst/>
          </a:prstGeom>
          <a:noFill/>
          <a:ln w="9525">
            <a:noFill/>
            <a:miter lim="800000"/>
            <a:headEnd/>
            <a:tailEnd/>
          </a:ln>
        </p:spPr>
        <p:txBody>
          <a:bodyPr/>
          <a:lstStyle/>
          <a:p>
            <a:pPr marL="342900" indent="-342900" algn="just">
              <a:lnSpc>
                <a:spcPct val="90000"/>
              </a:lnSpc>
              <a:buFont typeface="Arial" charset="0"/>
              <a:buChar char="•"/>
            </a:pPr>
            <a:r>
              <a:rPr lang="tr-TR" sz="2800" b="1">
                <a:solidFill>
                  <a:srgbClr val="D82331"/>
                </a:solidFill>
              </a:rPr>
              <a:t>İstiklal Harbi’nin Mali Kaynakları:</a:t>
            </a:r>
          </a:p>
          <a:p>
            <a:pPr marL="342900" indent="-342900" algn="just">
              <a:lnSpc>
                <a:spcPct val="90000"/>
              </a:lnSpc>
              <a:buFont typeface="Arial" charset="0"/>
              <a:buChar char="•"/>
            </a:pPr>
            <a:r>
              <a:rPr lang="tr-TR" sz="2800">
                <a:latin typeface="Calibri" pitchFamily="34" charset="0"/>
              </a:rPr>
              <a:t>Mustafa Kemal Paşa, 9. Ordu Müfettişi görevi ile Anadolu’ya geçerken İstanbul Hükümeti tarafından kendisine </a:t>
            </a:r>
            <a:r>
              <a:rPr lang="tr-TR" sz="2800">
                <a:solidFill>
                  <a:schemeClr val="accent1"/>
                </a:solidFill>
                <a:latin typeface="Calibri" pitchFamily="34" charset="0"/>
              </a:rPr>
              <a:t>örtülü ödenekten 25.000 lira makbuz karşılığında</a:t>
            </a:r>
            <a:r>
              <a:rPr lang="tr-TR" sz="2800">
                <a:latin typeface="Calibri" pitchFamily="34" charset="0"/>
              </a:rPr>
              <a:t> teslim edilmişti.</a:t>
            </a:r>
          </a:p>
          <a:p>
            <a:pPr marL="342900" indent="-342900" algn="just">
              <a:lnSpc>
                <a:spcPct val="90000"/>
              </a:lnSpc>
              <a:buFont typeface="Arial" charset="0"/>
              <a:buChar char="•"/>
            </a:pPr>
            <a:r>
              <a:rPr lang="tr-TR" sz="2800">
                <a:latin typeface="Calibri" pitchFamily="34" charset="0"/>
              </a:rPr>
              <a:t>Bu paranın</a:t>
            </a:r>
            <a:r>
              <a:rPr lang="tr-TR" sz="2800"/>
              <a:t>,</a:t>
            </a:r>
            <a:r>
              <a:rPr lang="tr-TR" sz="2800">
                <a:latin typeface="Calibri" pitchFamily="34" charset="0"/>
              </a:rPr>
              <a:t> heyetin kalabalık olması nedeniyle kısa zaman içinde tükenmesi Erzurum ve Sivas Kongreleri sırasında mali bir sıkıntının doğmasına neden olmuştur. </a:t>
            </a:r>
            <a:r>
              <a:rPr lang="tr-TR" sz="2800">
                <a:solidFill>
                  <a:schemeClr val="accent1"/>
                </a:solidFill>
                <a:latin typeface="Calibri" pitchFamily="34" charset="0"/>
              </a:rPr>
              <a:t>Amasya’da Hacı Tevfik, Erzurum’da Hoca Raif Efendinin maddi yardımları söz konusudur. </a:t>
            </a:r>
            <a:r>
              <a:rPr lang="tr-TR" sz="2800">
                <a:solidFill>
                  <a:srgbClr val="FF0000"/>
                </a:solidFill>
                <a:latin typeface="Calibri" pitchFamily="34" charset="0"/>
              </a:rPr>
              <a:t>Bu aşamada Mustafa Kemal Paşa ve Rauf Orbay’ın kendi birikimleri dahi kullanılmıştır</a:t>
            </a:r>
            <a:r>
              <a:rPr lang="tr-TR" sz="2800">
                <a:latin typeface="Calibri" pitchFamily="34" charset="0"/>
              </a:rPr>
              <a:t>. </a:t>
            </a:r>
          </a:p>
          <a:p>
            <a:pPr marL="342900" indent="-342900" algn="just">
              <a:lnSpc>
                <a:spcPct val="90000"/>
              </a:lnSpc>
              <a:buFont typeface="Arial" charset="0"/>
              <a:buChar char="•"/>
            </a:pPr>
            <a:r>
              <a:rPr lang="tr-TR" sz="2800">
                <a:latin typeface="Calibri" pitchFamily="34" charset="0"/>
              </a:rPr>
              <a:t>Erzurum Kongresinin finansmanı, Erzurum Müdafaa-i Hukuk Cemiyeti tarafından sağlanmış ve halk 1.500 liralık bağışta bulunmuştur. </a:t>
            </a:r>
          </a:p>
          <a:p>
            <a:pPr marL="342900" indent="-342900" algn="just">
              <a:lnSpc>
                <a:spcPct val="90000"/>
              </a:lnSpc>
              <a:buFont typeface="Arial" charset="0"/>
              <a:buChar char="•"/>
            </a:pPr>
            <a:endParaRPr lang="tr-TR" sz="2800">
              <a:latin typeface="Calibri" pitchFamily="34" charset="0"/>
            </a:endParaRPr>
          </a:p>
          <a:p>
            <a:pPr marL="342900" indent="-342900" algn="just">
              <a:lnSpc>
                <a:spcPct val="90000"/>
              </a:lnSpc>
              <a:buFont typeface="Arial" charset="0"/>
              <a:buChar char="•"/>
            </a:pPr>
            <a:endParaRPr lang="en-US" sz="2800">
              <a:latin typeface="Calibri"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Content Placeholder 2"/>
          <p:cNvSpPr txBox="1">
            <a:spLocks/>
          </p:cNvSpPr>
          <p:nvPr/>
        </p:nvSpPr>
        <p:spPr bwMode="auto">
          <a:xfrm>
            <a:off x="358775" y="153988"/>
            <a:ext cx="6221413" cy="5903912"/>
          </a:xfrm>
          <a:prstGeom prst="rect">
            <a:avLst/>
          </a:prstGeom>
          <a:noFill/>
          <a:ln w="9525">
            <a:noFill/>
            <a:miter lim="800000"/>
            <a:headEnd/>
            <a:tailEnd/>
          </a:ln>
        </p:spPr>
        <p:txBody>
          <a:bodyPr/>
          <a:lstStyle/>
          <a:p>
            <a:pPr marL="342900" indent="-342900" algn="just">
              <a:lnSpc>
                <a:spcPct val="90000"/>
              </a:lnSpc>
              <a:spcBef>
                <a:spcPts val="1000"/>
              </a:spcBef>
              <a:buFont typeface="Arial" charset="0"/>
              <a:buChar char="•"/>
            </a:pPr>
            <a:r>
              <a:rPr lang="tr-TR" sz="2800">
                <a:latin typeface="Calibri" pitchFamily="34" charset="0"/>
              </a:rPr>
              <a:t>Kongre sonrasında Temsil Heyeti’nin elinde kalan sadece 80 liradır. </a:t>
            </a:r>
            <a:r>
              <a:rPr lang="tr-TR" sz="2800">
                <a:solidFill>
                  <a:schemeClr val="accent1"/>
                </a:solidFill>
                <a:latin typeface="Calibri" pitchFamily="34" charset="0"/>
              </a:rPr>
              <a:t>Erzurum’dan Sivas’a geçmek, Emekli Bnb. Süleyman Bey’in verdiği 900 lira ile mümkün olmuştur</a:t>
            </a:r>
            <a:r>
              <a:rPr lang="tr-TR" sz="2800">
                <a:latin typeface="Calibri" pitchFamily="34" charset="0"/>
              </a:rPr>
              <a:t>.</a:t>
            </a:r>
          </a:p>
          <a:p>
            <a:pPr marL="342900" indent="-342900" algn="just">
              <a:lnSpc>
                <a:spcPct val="90000"/>
              </a:lnSpc>
              <a:spcBef>
                <a:spcPts val="1000"/>
              </a:spcBef>
              <a:buFont typeface="Arial" charset="0"/>
              <a:buChar char="•"/>
            </a:pPr>
            <a:r>
              <a:rPr lang="tr-TR" sz="2800">
                <a:latin typeface="Calibri" pitchFamily="34" charset="0"/>
              </a:rPr>
              <a:t>Sivas Kongresi üyelerini bir ay boyunca Sivas eşrafından </a:t>
            </a:r>
            <a:r>
              <a:rPr lang="tr-TR" sz="2800">
                <a:solidFill>
                  <a:schemeClr val="accent1"/>
                </a:solidFill>
                <a:latin typeface="Calibri" pitchFamily="34" charset="0"/>
              </a:rPr>
              <a:t>Şekeroğlu İbrahim Bey ağırlamıştır.  </a:t>
            </a:r>
          </a:p>
          <a:p>
            <a:pPr marL="342900" indent="-342900" algn="just">
              <a:lnSpc>
                <a:spcPct val="90000"/>
              </a:lnSpc>
              <a:spcBef>
                <a:spcPts val="1000"/>
              </a:spcBef>
              <a:buFont typeface="Arial" charset="0"/>
              <a:buChar char="•"/>
            </a:pPr>
            <a:r>
              <a:rPr lang="tr-TR" sz="2800">
                <a:latin typeface="Calibri" pitchFamily="34" charset="0"/>
              </a:rPr>
              <a:t>Temsil Heyeti’nin Sivas’taki üç aylık çalışmasında masraflar halkın bağışları ile karşılanmıştır. </a:t>
            </a:r>
          </a:p>
          <a:p>
            <a:pPr marL="342900" indent="-342900" algn="just">
              <a:lnSpc>
                <a:spcPct val="90000"/>
              </a:lnSpc>
              <a:spcBef>
                <a:spcPts val="1000"/>
              </a:spcBef>
              <a:buFont typeface="Arial" charset="0"/>
              <a:buChar char="•"/>
            </a:pPr>
            <a:r>
              <a:rPr lang="tr-TR" sz="2800">
                <a:latin typeface="Calibri" pitchFamily="34" charset="0"/>
              </a:rPr>
              <a:t>Sivas’tan Ankara’ya geçerken de yaşanan mali sıkıntı </a:t>
            </a:r>
            <a:r>
              <a:rPr lang="tr-TR" sz="2800">
                <a:solidFill>
                  <a:srgbClr val="FF0000"/>
                </a:solidFill>
                <a:latin typeface="Calibri" pitchFamily="34" charset="0"/>
              </a:rPr>
              <a:t>Mazhar Müfit (Kansu) Bey’in Osmanlı Bankası’ndan kendi adına aldığı borç </a:t>
            </a:r>
            <a:r>
              <a:rPr lang="tr-TR" sz="2800">
                <a:latin typeface="Calibri" pitchFamily="34" charset="0"/>
              </a:rPr>
              <a:t>ile aşılabilmiştir.</a:t>
            </a:r>
            <a:endParaRPr lang="tr-TR" sz="2800">
              <a:solidFill>
                <a:schemeClr val="accent1"/>
              </a:solidFill>
              <a:latin typeface="Calibri" pitchFamily="34" charset="0"/>
            </a:endParaRPr>
          </a:p>
        </p:txBody>
      </p:sp>
      <p:pic>
        <p:nvPicPr>
          <p:cNvPr id="51202" name="Resim 1"/>
          <p:cNvPicPr>
            <a:picLocks noChangeAspect="1"/>
          </p:cNvPicPr>
          <p:nvPr/>
        </p:nvPicPr>
        <p:blipFill>
          <a:blip r:embed="rId2"/>
          <a:srcRect/>
          <a:stretch>
            <a:fillRect/>
          </a:stretch>
        </p:blipFill>
        <p:spPr bwMode="auto">
          <a:xfrm>
            <a:off x="6891338" y="153988"/>
            <a:ext cx="5176837" cy="3275012"/>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Content Placeholder 2"/>
          <p:cNvSpPr txBox="1">
            <a:spLocks/>
          </p:cNvSpPr>
          <p:nvPr/>
        </p:nvSpPr>
        <p:spPr bwMode="auto">
          <a:xfrm>
            <a:off x="358775" y="153988"/>
            <a:ext cx="11299825" cy="5903912"/>
          </a:xfrm>
          <a:prstGeom prst="rect">
            <a:avLst/>
          </a:prstGeom>
          <a:noFill/>
          <a:ln w="9525">
            <a:noFill/>
            <a:miter lim="800000"/>
            <a:headEnd/>
            <a:tailEnd/>
          </a:ln>
        </p:spPr>
        <p:txBody>
          <a:bodyPr/>
          <a:lstStyle/>
          <a:p>
            <a:pPr marL="228600" indent="-228600" algn="just">
              <a:lnSpc>
                <a:spcPct val="90000"/>
              </a:lnSpc>
              <a:spcBef>
                <a:spcPts val="1000"/>
              </a:spcBef>
              <a:buFont typeface="Arial" charset="0"/>
              <a:buChar char="•"/>
            </a:pPr>
            <a:r>
              <a:rPr lang="tr-TR" sz="2800">
                <a:latin typeface="Calibri" pitchFamily="34" charset="0"/>
              </a:rPr>
              <a:t>Batı Anadolu’daki Kuva-yı Milliye örgütlenmesi için de mali sıkıntılar oldukça fazladır. </a:t>
            </a:r>
            <a:r>
              <a:rPr lang="tr-TR" sz="2800">
                <a:solidFill>
                  <a:srgbClr val="FF0000"/>
                </a:solidFill>
                <a:latin typeface="Calibri" pitchFamily="34" charset="0"/>
              </a:rPr>
              <a:t>Balıkesir, Nazilli ve Alaşehir Kongrelerinde bu konuya özel bir önem verildiği görülmüştür</a:t>
            </a:r>
            <a:r>
              <a:rPr lang="tr-TR" sz="2800">
                <a:latin typeface="Calibri" pitchFamily="34" charset="0"/>
              </a:rPr>
              <a:t>.</a:t>
            </a:r>
          </a:p>
          <a:p>
            <a:pPr marL="228600" indent="-228600" algn="just">
              <a:lnSpc>
                <a:spcPct val="90000"/>
              </a:lnSpc>
              <a:spcBef>
                <a:spcPts val="1000"/>
              </a:spcBef>
              <a:buFont typeface="Arial" charset="0"/>
              <a:buChar char="•"/>
            </a:pPr>
            <a:endParaRPr lang="tr-TR" sz="2800">
              <a:latin typeface="Calibri" pitchFamily="34" charset="0"/>
            </a:endParaRPr>
          </a:p>
          <a:p>
            <a:pPr marL="228600" indent="-228600" algn="just">
              <a:lnSpc>
                <a:spcPct val="90000"/>
              </a:lnSpc>
              <a:spcBef>
                <a:spcPts val="1000"/>
              </a:spcBef>
              <a:buFont typeface="Arial" charset="0"/>
              <a:buChar char="•"/>
            </a:pPr>
            <a:r>
              <a:rPr lang="tr-TR" sz="2800">
                <a:solidFill>
                  <a:srgbClr val="FF0000"/>
                </a:solidFill>
                <a:latin typeface="Calibri" pitchFamily="34" charset="0"/>
              </a:rPr>
              <a:t>Birliklerin giderlerinin karşılanması halkın vereceği nakdi (para) ve aynî (mal) yardımlarla karşılanması </a:t>
            </a:r>
            <a:r>
              <a:rPr lang="tr-TR" sz="2800">
                <a:latin typeface="Calibri" pitchFamily="34" charset="0"/>
              </a:rPr>
              <a:t>kararı Batı Anadolu’daki yerel kongrelerin ortak kararı olmuştur. </a:t>
            </a:r>
          </a:p>
          <a:p>
            <a:pPr marL="228600" indent="-228600" algn="just">
              <a:lnSpc>
                <a:spcPct val="90000"/>
              </a:lnSpc>
              <a:spcBef>
                <a:spcPts val="1000"/>
              </a:spcBef>
              <a:buFont typeface="Arial" charset="0"/>
              <a:buChar char="•"/>
            </a:pPr>
            <a:endParaRPr lang="tr-TR" sz="2800">
              <a:latin typeface="Calibri" pitchFamily="34" charset="0"/>
            </a:endParaRPr>
          </a:p>
          <a:p>
            <a:pPr marL="228600" indent="-228600" algn="just">
              <a:lnSpc>
                <a:spcPct val="90000"/>
              </a:lnSpc>
              <a:spcBef>
                <a:spcPts val="1000"/>
              </a:spcBef>
              <a:buFont typeface="Arial" charset="0"/>
              <a:buChar char="•"/>
            </a:pPr>
            <a:r>
              <a:rPr lang="tr-TR" sz="2800">
                <a:latin typeface="Calibri" pitchFamily="34" charset="0"/>
              </a:rPr>
              <a:t>Kişilerin gelirine göre ne kadar bağışta bulunacağının saptanması işi o bölgelerdeki Müdafaa-i Hukuk Cemiyetlerine bırakılmıştır.</a:t>
            </a:r>
          </a:p>
          <a:p>
            <a:pPr marL="228600" indent="-228600" algn="just">
              <a:lnSpc>
                <a:spcPct val="90000"/>
              </a:lnSpc>
              <a:spcBef>
                <a:spcPts val="1000"/>
              </a:spcBef>
              <a:buFont typeface="Arial" charset="0"/>
              <a:buChar char="•"/>
            </a:pPr>
            <a:endParaRPr lang="tr-TR" sz="2800">
              <a:latin typeface="Calibri" pitchFamily="34" charset="0"/>
            </a:endParaRPr>
          </a:p>
          <a:p>
            <a:pPr marL="228600" indent="-228600" algn="just">
              <a:lnSpc>
                <a:spcPct val="90000"/>
              </a:lnSpc>
              <a:spcBef>
                <a:spcPts val="1000"/>
              </a:spcBef>
              <a:buFont typeface="Arial" charset="0"/>
              <a:buChar char="•"/>
            </a:pPr>
            <a:r>
              <a:rPr lang="tr-TR" sz="2800">
                <a:latin typeface="Calibri" pitchFamily="34" charset="0"/>
              </a:rPr>
              <a:t>Bağış yapmakta çekinenlerin cezalandırılması ise bizzat Kuva-yı Milliye birlikleri tarafından icra edilmiş ve bu noktada kanunsuz uygulamalar halkın zamanla tepkisine neden olmuştur.</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Content Placeholder 2"/>
          <p:cNvSpPr txBox="1">
            <a:spLocks/>
          </p:cNvSpPr>
          <p:nvPr/>
        </p:nvSpPr>
        <p:spPr bwMode="auto">
          <a:xfrm>
            <a:off x="358775" y="153988"/>
            <a:ext cx="11349038" cy="5903912"/>
          </a:xfrm>
          <a:prstGeom prst="rect">
            <a:avLst/>
          </a:prstGeom>
          <a:noFill/>
          <a:ln w="9525">
            <a:noFill/>
            <a:miter lim="800000"/>
            <a:headEnd/>
            <a:tailEnd/>
          </a:ln>
        </p:spPr>
        <p:txBody>
          <a:bodyPr/>
          <a:lstStyle/>
          <a:p>
            <a:pPr marL="228600" indent="-228600" algn="just">
              <a:lnSpc>
                <a:spcPct val="90000"/>
              </a:lnSpc>
              <a:spcBef>
                <a:spcPts val="1000"/>
              </a:spcBef>
              <a:buFont typeface="Arial" charset="0"/>
              <a:buChar char="•"/>
            </a:pPr>
            <a:r>
              <a:rPr lang="tr-TR" sz="2800">
                <a:latin typeface="Calibri" pitchFamily="34" charset="0"/>
              </a:rPr>
              <a:t>Kuva-yı Milliye birliklerinin eşkıyalıktan gelen gruplardan oluşması, mali denetim imkansızlaştırdığı gibi halk üzerinde de büyük baskı yaratmıştır. Bu konuda</a:t>
            </a:r>
            <a:r>
              <a:rPr lang="tr-TR" sz="2800"/>
              <a:t>,</a:t>
            </a:r>
            <a:r>
              <a:rPr lang="tr-TR" sz="2800">
                <a:latin typeface="Calibri" pitchFamily="34" charset="0"/>
              </a:rPr>
              <a:t> Çerkes Ethem ve Demirci Mehmet Efe gibi liderler en bilindik örneklerdir. </a:t>
            </a:r>
          </a:p>
          <a:p>
            <a:pPr marL="228600" indent="-228600" algn="just">
              <a:lnSpc>
                <a:spcPct val="90000"/>
              </a:lnSpc>
              <a:spcBef>
                <a:spcPts val="1000"/>
              </a:spcBef>
              <a:buFont typeface="Arial" charset="0"/>
              <a:buChar char="•"/>
            </a:pPr>
            <a:endParaRPr lang="tr-TR" sz="2800">
              <a:latin typeface="Calibri" pitchFamily="34" charset="0"/>
            </a:endParaRPr>
          </a:p>
          <a:p>
            <a:pPr marL="228600" indent="-228600" algn="just">
              <a:lnSpc>
                <a:spcPct val="90000"/>
              </a:lnSpc>
              <a:spcBef>
                <a:spcPts val="1000"/>
              </a:spcBef>
              <a:buFont typeface="Arial" charset="0"/>
              <a:buChar char="•"/>
            </a:pPr>
            <a:r>
              <a:rPr lang="tr-TR" sz="2800" b="1">
                <a:solidFill>
                  <a:schemeClr val="hlink"/>
                </a:solidFill>
                <a:latin typeface="Calibri" pitchFamily="34" charset="0"/>
              </a:rPr>
              <a:t>Kuvayı Milliye birliklerinin silahları genellikle İstanbul’daki ordu depolarından kaçırılan mühimmat ve teçhizatla tedarik ediliyordu.</a:t>
            </a:r>
            <a:r>
              <a:rPr lang="tr-TR" sz="2800">
                <a:latin typeface="Calibri" pitchFamily="34" charset="0"/>
              </a:rPr>
              <a:t> </a:t>
            </a:r>
            <a:r>
              <a:rPr lang="tr-TR" sz="2800">
                <a:solidFill>
                  <a:srgbClr val="FF0000"/>
                </a:solidFill>
                <a:latin typeface="Calibri" pitchFamily="34" charset="0"/>
              </a:rPr>
              <a:t>Aynı zamanda birliklerde bulunanlara 5 ile 15 lira arasında değişen maaşlar ödeniyordu.</a:t>
            </a:r>
          </a:p>
          <a:p>
            <a:pPr marL="228600" indent="-228600" algn="just">
              <a:lnSpc>
                <a:spcPct val="90000"/>
              </a:lnSpc>
              <a:spcBef>
                <a:spcPts val="1000"/>
              </a:spcBef>
              <a:buFont typeface="Arial" charset="0"/>
              <a:buChar char="•"/>
            </a:pPr>
            <a:endParaRPr lang="tr-TR" sz="2800">
              <a:solidFill>
                <a:srgbClr val="FF0000"/>
              </a:solidFill>
              <a:latin typeface="Calibri" pitchFamily="34" charset="0"/>
            </a:endParaRPr>
          </a:p>
          <a:p>
            <a:pPr marL="228600" indent="-228600" algn="just">
              <a:lnSpc>
                <a:spcPct val="90000"/>
              </a:lnSpc>
              <a:spcBef>
                <a:spcPts val="1000"/>
              </a:spcBef>
              <a:buFont typeface="Arial" charset="0"/>
              <a:buChar char="•"/>
            </a:pPr>
            <a:r>
              <a:rPr lang="tr-TR" sz="2800">
                <a:latin typeface="Calibri" pitchFamily="34" charset="0"/>
              </a:rPr>
              <a:t>İtilaf Devletleri</a:t>
            </a:r>
            <a:r>
              <a:rPr lang="tr-TR" sz="2800"/>
              <a:t>,</a:t>
            </a:r>
            <a:r>
              <a:rPr lang="tr-TR" sz="2800">
                <a:latin typeface="Calibri" pitchFamily="34" charset="0"/>
              </a:rPr>
              <a:t> İstanbul’u resmen işgal ettikleri zaman Mustafa Kemal Paşa, bütün vilayetlere çektiği telgrafla Osmanlı Bankası, Ziraat Bankası, Düyun-u Umumiye ve Reji İdaresi şubelerinde bulunan paraların İstanbul’a değil</a:t>
            </a:r>
            <a:r>
              <a:rPr lang="tr-TR" sz="2800"/>
              <a:t>,</a:t>
            </a:r>
            <a:r>
              <a:rPr lang="tr-TR" sz="2800">
                <a:latin typeface="Calibri" pitchFamily="34" charset="0"/>
              </a:rPr>
              <a:t> Ankara’ya gönderilmesi talimatını vermiştir.</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p:cNvSpPr txBox="1">
            <a:spLocks/>
          </p:cNvSpPr>
          <p:nvPr/>
        </p:nvSpPr>
        <p:spPr bwMode="auto">
          <a:xfrm>
            <a:off x="979488" y="2274888"/>
            <a:ext cx="2144712" cy="2354262"/>
          </a:xfrm>
          <a:prstGeom prst="rect">
            <a:avLst/>
          </a:prstGeom>
          <a:noFill/>
          <a:ln w="9525">
            <a:noFill/>
            <a:miter lim="800000"/>
            <a:headEnd/>
            <a:tailEnd/>
          </a:ln>
        </p:spPr>
        <p:txBody>
          <a:bodyPr/>
          <a:lstStyle/>
          <a:p>
            <a:pPr>
              <a:lnSpc>
                <a:spcPct val="90000"/>
              </a:lnSpc>
            </a:pPr>
            <a:endParaRPr lang="en-US" sz="4400" b="1">
              <a:solidFill>
                <a:schemeClr val="bg1"/>
              </a:solidFill>
              <a:latin typeface="Calibri Light" pitchFamily="34" charset="0"/>
            </a:endParaRPr>
          </a:p>
        </p:txBody>
      </p:sp>
      <p:sp>
        <p:nvSpPr>
          <p:cNvPr id="9" name="Title 1">
            <a:extLst/>
          </p:cNvPr>
          <p:cNvSpPr txBox="1">
            <a:spLocks/>
          </p:cNvSpPr>
          <p:nvPr/>
        </p:nvSpPr>
        <p:spPr>
          <a:xfrm>
            <a:off x="4291013" y="261938"/>
            <a:ext cx="7639050" cy="29718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just" fontAlgn="auto">
              <a:spcAft>
                <a:spcPts val="0"/>
              </a:spcAft>
              <a:buFont typeface="Arial" panose="020B0604020202020204" pitchFamily="34" charset="0"/>
              <a:buChar char="•"/>
              <a:defRPr/>
            </a:pPr>
            <a:endParaRPr lang="tr-TR" sz="2600" dirty="0">
              <a:latin typeface="+mn-lt"/>
            </a:endParaRPr>
          </a:p>
          <a:p>
            <a:pPr marL="342900" indent="-342900" algn="just" fontAlgn="auto">
              <a:spcAft>
                <a:spcPts val="0"/>
              </a:spcAft>
              <a:buFont typeface="Arial" panose="020B0604020202020204" pitchFamily="34" charset="0"/>
              <a:buChar char="•"/>
              <a:defRPr/>
            </a:pPr>
            <a:endParaRPr lang="en-US" sz="2600" dirty="0">
              <a:latin typeface="+mn-lt"/>
            </a:endParaRPr>
          </a:p>
        </p:txBody>
      </p:sp>
      <p:sp>
        <p:nvSpPr>
          <p:cNvPr id="54275" name="Dikdörtgen 6"/>
          <p:cNvSpPr>
            <a:spLocks noChangeArrowheads="1"/>
          </p:cNvSpPr>
          <p:nvPr/>
        </p:nvSpPr>
        <p:spPr bwMode="auto">
          <a:xfrm>
            <a:off x="1052513" y="220663"/>
            <a:ext cx="11014075" cy="3935412"/>
          </a:xfrm>
          <a:prstGeom prst="rect">
            <a:avLst/>
          </a:prstGeom>
          <a:noFill/>
          <a:ln w="9525">
            <a:noFill/>
            <a:miter lim="800000"/>
            <a:headEnd/>
            <a:tailEnd/>
          </a:ln>
        </p:spPr>
        <p:txBody>
          <a:bodyPr>
            <a:spAutoFit/>
          </a:bodyPr>
          <a:lstStyle/>
          <a:p>
            <a:pPr marL="457200" indent="-457200" algn="just">
              <a:buFont typeface="Arial" charset="0"/>
              <a:buChar char="•"/>
            </a:pPr>
            <a:r>
              <a:rPr lang="tr-TR" sz="2800">
                <a:latin typeface="Calibri" pitchFamily="34" charset="0"/>
              </a:rPr>
              <a:t> TBMM’nin 23 Nisan 1920’de Ankara’da açılmasından sonra mali konularda daha planlı ve programlı hareket edilmeye başlandığı görülm</a:t>
            </a:r>
            <a:r>
              <a:rPr lang="tr-TR" sz="2800"/>
              <a:t>ektedir</a:t>
            </a:r>
            <a:r>
              <a:rPr lang="tr-TR" sz="2800">
                <a:latin typeface="Calibri" pitchFamily="34" charset="0"/>
              </a:rPr>
              <a:t>.</a:t>
            </a:r>
          </a:p>
          <a:p>
            <a:pPr marL="457200" indent="-457200" algn="just">
              <a:buFont typeface="Arial" charset="0"/>
              <a:buChar char="•"/>
            </a:pPr>
            <a:endParaRPr lang="tr-TR" sz="2800">
              <a:latin typeface="Calibri" pitchFamily="34" charset="0"/>
            </a:endParaRPr>
          </a:p>
          <a:p>
            <a:pPr marL="457200" indent="-457200" algn="just">
              <a:buFont typeface="Arial" charset="0"/>
              <a:buChar char="•"/>
            </a:pPr>
            <a:r>
              <a:rPr lang="tr-TR" sz="2800">
                <a:latin typeface="Calibri" pitchFamily="34" charset="0"/>
              </a:rPr>
              <a:t>Bu dönemde</a:t>
            </a:r>
            <a:r>
              <a:rPr lang="tr-TR" sz="2800"/>
              <a:t>,</a:t>
            </a:r>
            <a:r>
              <a:rPr lang="tr-TR" sz="2800">
                <a:latin typeface="Calibri" pitchFamily="34" charset="0"/>
              </a:rPr>
              <a:t> üç önemli gelir kaynağının kullanılmaya başlandığını görmekteyiz. </a:t>
            </a:r>
          </a:p>
          <a:p>
            <a:pPr marL="457200" indent="-457200" algn="just"/>
            <a:r>
              <a:rPr lang="tr-TR" sz="2800">
                <a:latin typeface="Calibri" pitchFamily="34" charset="0"/>
              </a:rPr>
              <a:t>	a.</a:t>
            </a:r>
            <a:r>
              <a:rPr lang="tr-TR" sz="2800"/>
              <a:t> </a:t>
            </a:r>
            <a:r>
              <a:rPr lang="tr-TR" sz="2800">
                <a:latin typeface="Calibri" pitchFamily="34" charset="0"/>
              </a:rPr>
              <a:t>Düyun-u Umumiye gelirleri.</a:t>
            </a:r>
          </a:p>
          <a:p>
            <a:pPr marL="457200" indent="-457200" algn="just"/>
            <a:r>
              <a:rPr lang="tr-TR" sz="2800">
                <a:latin typeface="Calibri" pitchFamily="34" charset="0"/>
              </a:rPr>
              <a:t>	b.</a:t>
            </a:r>
            <a:r>
              <a:rPr lang="tr-TR" sz="2800"/>
              <a:t> </a:t>
            </a:r>
            <a:r>
              <a:rPr lang="tr-TR" sz="2800">
                <a:latin typeface="Calibri" pitchFamily="34" charset="0"/>
              </a:rPr>
              <a:t>Yasalarla çıkarılan vergiler</a:t>
            </a:r>
          </a:p>
          <a:p>
            <a:pPr marL="457200" indent="-457200" algn="just"/>
            <a:r>
              <a:rPr lang="tr-TR" sz="2800">
                <a:latin typeface="Calibri" pitchFamily="34" charset="0"/>
              </a:rPr>
              <a:t>	c.</a:t>
            </a:r>
            <a:r>
              <a:rPr lang="tr-TR" sz="2800"/>
              <a:t> Dış </a:t>
            </a:r>
            <a:r>
              <a:rPr lang="tr-TR" sz="2800">
                <a:latin typeface="Calibri" pitchFamily="34" charset="0"/>
              </a:rPr>
              <a:t>yardımlar (Sovyet yardımı, Hint Müslümanlarının yardımları.)</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Content Placeholder 2"/>
          <p:cNvSpPr txBox="1">
            <a:spLocks/>
          </p:cNvSpPr>
          <p:nvPr/>
        </p:nvSpPr>
        <p:spPr bwMode="auto">
          <a:xfrm>
            <a:off x="315913" y="153988"/>
            <a:ext cx="7750175" cy="6361112"/>
          </a:xfrm>
          <a:prstGeom prst="rect">
            <a:avLst/>
          </a:prstGeom>
          <a:noFill/>
          <a:ln w="9525">
            <a:noFill/>
            <a:miter lim="800000"/>
            <a:headEnd/>
            <a:tailEnd/>
          </a:ln>
        </p:spPr>
        <p:txBody>
          <a:bodyPr/>
          <a:lstStyle/>
          <a:p>
            <a:pPr marL="228600" indent="-228600" algn="just">
              <a:lnSpc>
                <a:spcPct val="90000"/>
              </a:lnSpc>
              <a:spcBef>
                <a:spcPts val="1000"/>
              </a:spcBef>
              <a:buFont typeface="Arial" charset="0"/>
              <a:buChar char="•"/>
            </a:pPr>
            <a:r>
              <a:rPr lang="tr-TR" sz="2800">
                <a:latin typeface="Calibri" pitchFamily="34" charset="0"/>
              </a:rPr>
              <a:t>Osmanlı borçlarını tahsil etmek üzere 1881’de kurulmuş olan Düyun-u Umumiye İdaresi’nin Anadolu’da geniş bir teşkilatı mevcuttu. </a:t>
            </a:r>
          </a:p>
          <a:p>
            <a:pPr marL="228600" indent="-228600" algn="just">
              <a:lnSpc>
                <a:spcPct val="90000"/>
              </a:lnSpc>
              <a:spcBef>
                <a:spcPts val="1000"/>
              </a:spcBef>
              <a:buFont typeface="Arial" charset="0"/>
              <a:buChar char="•"/>
            </a:pPr>
            <a:r>
              <a:rPr lang="tr-TR" sz="2800">
                <a:latin typeface="Calibri" pitchFamily="34" charset="0"/>
              </a:rPr>
              <a:t>TBMM hem bu teşkilattan istifade ederek toplanan paraların İtilaf Devletlerinin kasasına girmesine engel olarak kendi savaş harcamaları için kullanmak istiyordu.</a:t>
            </a:r>
          </a:p>
          <a:p>
            <a:pPr marL="228600" indent="-228600" algn="just">
              <a:lnSpc>
                <a:spcPct val="90000"/>
              </a:lnSpc>
              <a:spcBef>
                <a:spcPts val="1000"/>
              </a:spcBef>
              <a:buFont typeface="Arial" charset="0"/>
              <a:buChar char="•"/>
            </a:pPr>
            <a:r>
              <a:rPr lang="tr-TR" sz="2800">
                <a:latin typeface="Calibri" pitchFamily="34" charset="0"/>
              </a:rPr>
              <a:t>Düyun-u Umumiye İdaresi ile </a:t>
            </a:r>
            <a:r>
              <a:rPr lang="tr-TR" sz="2800">
                <a:solidFill>
                  <a:schemeClr val="hlink"/>
                </a:solidFill>
                <a:latin typeface="Calibri" pitchFamily="34" charset="0"/>
              </a:rPr>
              <a:t>Maliye Vekili Hakkı Behiç Bey’in</a:t>
            </a:r>
            <a:r>
              <a:rPr lang="tr-TR" sz="2800">
                <a:latin typeface="Calibri" pitchFamily="34" charset="0"/>
              </a:rPr>
              <a:t> yaptığı görüşmeler sonucunda TBMM, Düyun-u Umumiye gelirlerine el koymayı başardı.</a:t>
            </a:r>
          </a:p>
          <a:p>
            <a:pPr marL="228600" indent="-228600" algn="just">
              <a:lnSpc>
                <a:spcPct val="90000"/>
              </a:lnSpc>
              <a:spcBef>
                <a:spcPts val="1000"/>
              </a:spcBef>
              <a:buFont typeface="Arial" charset="0"/>
              <a:buChar char="•"/>
            </a:pPr>
            <a:r>
              <a:rPr lang="tr-TR" sz="2800">
                <a:latin typeface="Calibri" pitchFamily="34" charset="0"/>
              </a:rPr>
              <a:t>Ancak</a:t>
            </a:r>
            <a:r>
              <a:rPr lang="tr-TR" sz="2800"/>
              <a:t>,</a:t>
            </a:r>
            <a:r>
              <a:rPr lang="tr-TR" sz="2800">
                <a:latin typeface="Calibri" pitchFamily="34" charset="0"/>
              </a:rPr>
              <a:t> düzenli ordunun kurulması var olan askeri harcamaları daha da artırmıştı. Üstelik TBMM’ye karşı çıkarılan isyanlar vergi toplama işini güçleştiriyordu.</a:t>
            </a:r>
          </a:p>
        </p:txBody>
      </p:sp>
      <p:pic>
        <p:nvPicPr>
          <p:cNvPr id="55298" name="Resim 1"/>
          <p:cNvPicPr>
            <a:picLocks noChangeAspect="1"/>
          </p:cNvPicPr>
          <p:nvPr/>
        </p:nvPicPr>
        <p:blipFill>
          <a:blip r:embed="rId2"/>
          <a:srcRect/>
          <a:stretch>
            <a:fillRect/>
          </a:stretch>
        </p:blipFill>
        <p:spPr bwMode="auto">
          <a:xfrm>
            <a:off x="8626475" y="153988"/>
            <a:ext cx="3435350" cy="4606925"/>
          </a:xfrm>
          <a:prstGeom prst="rect">
            <a:avLst/>
          </a:prstGeom>
          <a:noFill/>
          <a:ln w="9525">
            <a:noFill/>
            <a:miter lim="800000"/>
            <a:headEnd/>
            <a:tailEnd/>
          </a:ln>
        </p:spPr>
      </p:pic>
      <p:sp>
        <p:nvSpPr>
          <p:cNvPr id="55299" name="Text Box 4"/>
          <p:cNvSpPr txBox="1">
            <a:spLocks noChangeArrowheads="1"/>
          </p:cNvSpPr>
          <p:nvPr/>
        </p:nvSpPr>
        <p:spPr bwMode="auto">
          <a:xfrm>
            <a:off x="9323388" y="4675188"/>
            <a:ext cx="1962150" cy="366712"/>
          </a:xfrm>
          <a:prstGeom prst="rect">
            <a:avLst/>
          </a:prstGeom>
          <a:noFill/>
          <a:ln w="9525">
            <a:noFill/>
            <a:miter lim="800000"/>
            <a:headEnd/>
            <a:tailEnd/>
          </a:ln>
        </p:spPr>
        <p:txBody>
          <a:bodyPr wrap="none">
            <a:spAutoFit/>
          </a:bodyPr>
          <a:lstStyle/>
          <a:p>
            <a:r>
              <a:rPr lang="tr-TR" b="1">
                <a:solidFill>
                  <a:srgbClr val="D82331"/>
                </a:solidFill>
              </a:rPr>
              <a:t>Hakkı Behiç Bey</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Content Placeholder 2"/>
          <p:cNvSpPr txBox="1">
            <a:spLocks/>
          </p:cNvSpPr>
          <p:nvPr/>
        </p:nvSpPr>
        <p:spPr bwMode="auto">
          <a:xfrm>
            <a:off x="358775" y="153988"/>
            <a:ext cx="11299825" cy="5903912"/>
          </a:xfrm>
          <a:prstGeom prst="rect">
            <a:avLst/>
          </a:prstGeom>
          <a:noFill/>
          <a:ln w="9525">
            <a:noFill/>
            <a:miter lim="800000"/>
            <a:headEnd/>
            <a:tailEnd/>
          </a:ln>
        </p:spPr>
        <p:txBody>
          <a:bodyPr/>
          <a:lstStyle/>
          <a:p>
            <a:pPr marL="228600" indent="-228600" algn="just">
              <a:lnSpc>
                <a:spcPct val="90000"/>
              </a:lnSpc>
              <a:spcBef>
                <a:spcPts val="1000"/>
              </a:spcBef>
              <a:buFont typeface="Arial" charset="0"/>
              <a:buChar char="•"/>
            </a:pPr>
            <a:r>
              <a:rPr lang="tr-TR" sz="2800">
                <a:latin typeface="Calibri" pitchFamily="34" charset="0"/>
              </a:rPr>
              <a:t> TBMM vergi toplama işine büyük bir önem vermekteydi. </a:t>
            </a:r>
            <a:r>
              <a:rPr lang="tr-TR" sz="2800">
                <a:solidFill>
                  <a:srgbClr val="FF0000"/>
                </a:solidFill>
                <a:latin typeface="Calibri" pitchFamily="34" charset="0"/>
              </a:rPr>
              <a:t>TBMM’nin ilk çıkardığı kanun 24 Nisan 1920 tarihli «Ağnam Vergisi» olmuştur. </a:t>
            </a:r>
            <a:r>
              <a:rPr lang="tr-TR" sz="2800">
                <a:latin typeface="Calibri" pitchFamily="34" charset="0"/>
              </a:rPr>
              <a:t>Küçükbaş hayvandan alınan bu vergi önemli bir gelir kalemini oluşturmuştur.</a:t>
            </a:r>
          </a:p>
          <a:p>
            <a:pPr marL="228600" indent="-228600" algn="just">
              <a:lnSpc>
                <a:spcPct val="90000"/>
              </a:lnSpc>
              <a:spcBef>
                <a:spcPts val="1000"/>
              </a:spcBef>
              <a:buFont typeface="Arial" charset="0"/>
              <a:buChar char="•"/>
            </a:pPr>
            <a:r>
              <a:rPr lang="tr-TR" sz="2800">
                <a:latin typeface="Calibri" pitchFamily="34" charset="0"/>
              </a:rPr>
              <a:t>Temettu (Gelir) ve Gümrük Vergisi 5-10 kat arttırılmıştır. </a:t>
            </a:r>
          </a:p>
          <a:p>
            <a:pPr marL="228600" indent="-228600" algn="just">
              <a:lnSpc>
                <a:spcPct val="90000"/>
              </a:lnSpc>
              <a:spcBef>
                <a:spcPts val="1000"/>
              </a:spcBef>
              <a:buFont typeface="Arial" charset="0"/>
              <a:buChar char="•"/>
            </a:pPr>
            <a:r>
              <a:rPr lang="tr-TR" sz="2800">
                <a:latin typeface="Calibri" pitchFamily="34" charset="0"/>
              </a:rPr>
              <a:t>Yeni gelir kalemleri oluşturan TBMM</a:t>
            </a:r>
            <a:r>
              <a:rPr lang="tr-TR" sz="2800"/>
              <a:t>,</a:t>
            </a:r>
            <a:r>
              <a:rPr lang="tr-TR" sz="2800">
                <a:latin typeface="Calibri" pitchFamily="34" charset="0"/>
              </a:rPr>
              <a:t> diğer taraftan da giderleri de kısma yoluna gitmiştir. </a:t>
            </a:r>
          </a:p>
          <a:p>
            <a:pPr marL="228600" indent="-228600" algn="just">
              <a:lnSpc>
                <a:spcPct val="90000"/>
              </a:lnSpc>
              <a:spcBef>
                <a:spcPts val="1000"/>
              </a:spcBef>
              <a:buFont typeface="Arial" charset="0"/>
              <a:buChar char="•"/>
            </a:pPr>
            <a:r>
              <a:rPr lang="tr-TR" sz="2800">
                <a:latin typeface="Calibri" pitchFamily="34" charset="0"/>
              </a:rPr>
              <a:t>Ankara’daki resmi binalarda uzun süre soba yakılmasını ve akşam saatlerinde gaz lambası kullanılmasını engellemek için 2 Kasım 1920-15 Mart 1921 tarihleri arasında memurların yemek tatili vermeden 10.30-16.30 arasında sürekli çalışmaları sağlanmıştır.</a:t>
            </a:r>
          </a:p>
          <a:p>
            <a:pPr marL="228600" indent="-228600" algn="just">
              <a:lnSpc>
                <a:spcPct val="90000"/>
              </a:lnSpc>
              <a:spcBef>
                <a:spcPts val="1000"/>
              </a:spcBef>
              <a:buFont typeface="Arial" charset="0"/>
              <a:buChar char="•"/>
            </a:pPr>
            <a:r>
              <a:rPr lang="tr-TR" sz="2800">
                <a:latin typeface="Calibri" pitchFamily="34" charset="0"/>
              </a:rPr>
              <a:t>İsrafın engellenmesi için </a:t>
            </a:r>
            <a:r>
              <a:rPr lang="tr-TR" sz="2800">
                <a:solidFill>
                  <a:schemeClr val="hlink"/>
                </a:solidFill>
                <a:latin typeface="Calibri" pitchFamily="34" charset="0"/>
              </a:rPr>
              <a:t>25 Kasım 1920’de «Men-i İsrafat Kanunu»</a:t>
            </a:r>
            <a:r>
              <a:rPr lang="tr-TR" sz="2800">
                <a:latin typeface="Calibri" pitchFamily="34" charset="0"/>
              </a:rPr>
              <a:t> ve  </a:t>
            </a:r>
            <a:r>
              <a:rPr lang="tr-TR" sz="2800">
                <a:solidFill>
                  <a:srgbClr val="202C54"/>
                </a:solidFill>
                <a:latin typeface="Calibri" pitchFamily="34" charset="0"/>
              </a:rPr>
              <a:t>14 Eylül 1920’de «Men-i Müskirat Kanunu»</a:t>
            </a:r>
            <a:r>
              <a:rPr lang="tr-TR" sz="2800">
                <a:latin typeface="Calibri" pitchFamily="34" charset="0"/>
              </a:rPr>
              <a:t> çıkarılmıştır. </a:t>
            </a:r>
          </a:p>
          <a:p>
            <a:pPr marL="228600" indent="-228600" algn="just">
              <a:lnSpc>
                <a:spcPct val="90000"/>
              </a:lnSpc>
              <a:spcBef>
                <a:spcPts val="1000"/>
              </a:spcBef>
              <a:buFont typeface="Arial" charset="0"/>
              <a:buChar char="•"/>
            </a:pPr>
            <a:endParaRPr lang="tr-TR" sz="2800">
              <a:latin typeface="Calibri"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Content Placeholder 2"/>
          <p:cNvSpPr txBox="1">
            <a:spLocks/>
          </p:cNvSpPr>
          <p:nvPr/>
        </p:nvSpPr>
        <p:spPr bwMode="auto">
          <a:xfrm>
            <a:off x="358775" y="153988"/>
            <a:ext cx="11299825" cy="5903912"/>
          </a:xfrm>
          <a:prstGeom prst="rect">
            <a:avLst/>
          </a:prstGeom>
          <a:noFill/>
          <a:ln w="9525">
            <a:noFill/>
            <a:miter lim="800000"/>
            <a:headEnd/>
            <a:tailEnd/>
          </a:ln>
        </p:spPr>
        <p:txBody>
          <a:bodyPr/>
          <a:lstStyle/>
          <a:p>
            <a:pPr marL="228600" indent="-228600" algn="just">
              <a:lnSpc>
                <a:spcPct val="90000"/>
              </a:lnSpc>
              <a:spcBef>
                <a:spcPts val="1000"/>
              </a:spcBef>
              <a:buFont typeface="Arial" charset="0"/>
              <a:buChar char="•"/>
            </a:pPr>
            <a:r>
              <a:rPr lang="tr-TR" sz="2600" b="1" dirty="0">
                <a:solidFill>
                  <a:srgbClr val="FF0000"/>
                </a:solidFill>
                <a:latin typeface="Calibri" pitchFamily="34" charset="0"/>
              </a:rPr>
              <a:t>TBMM’NİN YAPISI ve ÖZELLİKLERİ </a:t>
            </a:r>
          </a:p>
          <a:p>
            <a:pPr marL="228600" indent="-228600" algn="just">
              <a:lnSpc>
                <a:spcPct val="90000"/>
              </a:lnSpc>
              <a:spcBef>
                <a:spcPts val="1000"/>
              </a:spcBef>
              <a:buFont typeface="Arial" charset="0"/>
              <a:buChar char="•"/>
            </a:pPr>
            <a:r>
              <a:rPr lang="tr-TR" sz="2400" dirty="0">
                <a:solidFill>
                  <a:schemeClr val="accent1"/>
                </a:solidFill>
                <a:latin typeface="Calibri" pitchFamily="34" charset="0"/>
              </a:rPr>
              <a:t>Meclis Başkanlığı’na Mustafa Kemal seçildikten sonra, Meclis İkinci Başkanlığı’na İstanbul’dan gelen Meclis-i </a:t>
            </a:r>
            <a:r>
              <a:rPr lang="tr-TR" sz="2400" dirty="0" err="1">
                <a:solidFill>
                  <a:schemeClr val="accent1"/>
                </a:solidFill>
                <a:latin typeface="Calibri" pitchFamily="34" charset="0"/>
              </a:rPr>
              <a:t>Mebusan</a:t>
            </a:r>
            <a:r>
              <a:rPr lang="tr-TR" sz="2400" dirty="0">
                <a:solidFill>
                  <a:schemeClr val="accent1"/>
                </a:solidFill>
                <a:latin typeface="Calibri" pitchFamily="34" charset="0"/>
              </a:rPr>
              <a:t> Başkanı Celalettin </a:t>
            </a:r>
            <a:r>
              <a:rPr lang="tr-TR" sz="2400" dirty="0">
                <a:latin typeface="Calibri" pitchFamily="34" charset="0"/>
              </a:rPr>
              <a:t>Arif Bey seçildi. Başkan vekillikleri olarak </a:t>
            </a:r>
            <a:r>
              <a:rPr lang="tr-TR" sz="2400" dirty="0">
                <a:solidFill>
                  <a:srgbClr val="FF0000"/>
                </a:solidFill>
                <a:latin typeface="Calibri" pitchFamily="34" charset="0"/>
              </a:rPr>
              <a:t>Bektaşi ve Mevlevi </a:t>
            </a:r>
            <a:r>
              <a:rPr lang="tr-TR" sz="2400" dirty="0">
                <a:latin typeface="Calibri" pitchFamily="34" charset="0"/>
              </a:rPr>
              <a:t>önderlerine görev verildi. </a:t>
            </a:r>
          </a:p>
          <a:p>
            <a:pPr marL="228600" indent="-228600" algn="just">
              <a:lnSpc>
                <a:spcPct val="90000"/>
              </a:lnSpc>
              <a:spcBef>
                <a:spcPts val="1000"/>
              </a:spcBef>
              <a:buFont typeface="Arial" charset="0"/>
              <a:buChar char="•"/>
            </a:pPr>
            <a:r>
              <a:rPr lang="tr-TR" sz="2400" dirty="0">
                <a:latin typeface="Calibri" pitchFamily="34" charset="0"/>
              </a:rPr>
              <a:t>Mustafa Kemal Paşa, 24 Nisan 1920’de </a:t>
            </a:r>
            <a:r>
              <a:rPr lang="tr-TR" sz="2400" b="1" dirty="0" smtClean="0">
                <a:solidFill>
                  <a:schemeClr val="hlink"/>
                </a:solidFill>
                <a:latin typeface="Calibri" pitchFamily="34" charset="0"/>
              </a:rPr>
              <a:t>Kuvvetler </a:t>
            </a:r>
            <a:r>
              <a:rPr lang="tr-TR" sz="2400" b="1" dirty="0">
                <a:solidFill>
                  <a:schemeClr val="hlink"/>
                </a:solidFill>
                <a:latin typeface="Calibri" pitchFamily="34" charset="0"/>
              </a:rPr>
              <a:t>Birliği ilkesine</a:t>
            </a:r>
            <a:r>
              <a:rPr lang="tr-TR" sz="2400" dirty="0">
                <a:latin typeface="Calibri" pitchFamily="34" charset="0"/>
              </a:rPr>
              <a:t> dayalı bir yönetim </a:t>
            </a:r>
            <a:r>
              <a:rPr lang="tr-TR" sz="2400" dirty="0">
                <a:latin typeface="Calibri" pitchFamily="34" charset="0"/>
              </a:rPr>
              <a:t>düşündüğünü ifade eden </a:t>
            </a:r>
            <a:r>
              <a:rPr lang="tr-TR" sz="2400" dirty="0" smtClean="0">
                <a:latin typeface="Calibri" pitchFamily="34" charset="0"/>
              </a:rPr>
              <a:t>bir konuşma yapmıştır. Bu konuşmada meclise önerdiği hususlar şunlardı:</a:t>
            </a:r>
            <a:endParaRPr lang="tr-TR" sz="2400" dirty="0">
              <a:latin typeface="Calibri" pitchFamily="34" charset="0"/>
            </a:endParaRPr>
          </a:p>
          <a:p>
            <a:pPr marL="228600" indent="-228600" algn="just">
              <a:lnSpc>
                <a:spcPct val="90000"/>
              </a:lnSpc>
              <a:spcBef>
                <a:spcPts val="1000"/>
              </a:spcBef>
              <a:buFont typeface="Arial" charset="0"/>
              <a:buAutoNum type="arabicPeriod"/>
            </a:pPr>
            <a:r>
              <a:rPr lang="tr-TR" sz="2400" b="1" dirty="0">
                <a:solidFill>
                  <a:srgbClr val="FF0000"/>
                </a:solidFill>
                <a:latin typeface="Calibri" pitchFamily="34" charset="0"/>
              </a:rPr>
              <a:t> Meclis üzerinde hiçbir güç yoktur.</a:t>
            </a:r>
          </a:p>
          <a:p>
            <a:pPr marL="228600" indent="-228600" algn="just">
              <a:lnSpc>
                <a:spcPct val="90000"/>
              </a:lnSpc>
              <a:spcBef>
                <a:spcPts val="1000"/>
              </a:spcBef>
              <a:buFont typeface="Arial" charset="0"/>
              <a:buAutoNum type="arabicPeriod"/>
            </a:pPr>
            <a:r>
              <a:rPr lang="tr-TR" sz="2400" b="1" dirty="0">
                <a:solidFill>
                  <a:srgbClr val="FF0000"/>
                </a:solidFill>
                <a:latin typeface="Calibri" pitchFamily="34" charset="0"/>
              </a:rPr>
              <a:t> Hükümet kurmak zorunludur. </a:t>
            </a:r>
          </a:p>
          <a:p>
            <a:pPr marL="228600" indent="-228600" algn="just">
              <a:lnSpc>
                <a:spcPct val="90000"/>
              </a:lnSpc>
              <a:spcBef>
                <a:spcPts val="1000"/>
              </a:spcBef>
              <a:buFont typeface="Arial" charset="0"/>
              <a:buAutoNum type="arabicPeriod"/>
            </a:pPr>
            <a:r>
              <a:rPr lang="tr-TR" sz="2400" b="1" dirty="0">
                <a:solidFill>
                  <a:srgbClr val="FF0000"/>
                </a:solidFill>
                <a:latin typeface="Calibri" pitchFamily="34" charset="0"/>
              </a:rPr>
              <a:t> Geçici bir padişah vekili veya Hükümet başkanı tayin etmek mümkün değildir. </a:t>
            </a:r>
          </a:p>
          <a:p>
            <a:pPr marL="228600" indent="-228600" algn="just">
              <a:lnSpc>
                <a:spcPct val="90000"/>
              </a:lnSpc>
              <a:spcBef>
                <a:spcPts val="1000"/>
              </a:spcBef>
              <a:buFont typeface="Arial" charset="0"/>
              <a:buAutoNum type="arabicPeriod"/>
            </a:pPr>
            <a:r>
              <a:rPr lang="tr-TR" sz="2400" b="1" dirty="0">
                <a:solidFill>
                  <a:srgbClr val="FF0000"/>
                </a:solidFill>
                <a:latin typeface="Calibri" pitchFamily="34" charset="0"/>
              </a:rPr>
              <a:t> Meclis başkanı aynı zamanda hükümetin de başkanıdır. Vekiller (Bakanlar) meclis içinden yine meclis tarafından seçilecektir. </a:t>
            </a:r>
            <a:r>
              <a:rPr lang="tr-TR" sz="2400" b="1" dirty="0">
                <a:solidFill>
                  <a:schemeClr val="accent1"/>
                </a:solidFill>
                <a:latin typeface="Calibri" pitchFamily="34" charset="0"/>
              </a:rPr>
              <a:t>(Meclis Hükümeti Sistemi)</a:t>
            </a:r>
          </a:p>
          <a:p>
            <a:pPr marL="228600" indent="-228600" algn="just">
              <a:lnSpc>
                <a:spcPct val="90000"/>
              </a:lnSpc>
              <a:spcBef>
                <a:spcPts val="1000"/>
              </a:spcBef>
              <a:buFont typeface="Arial" charset="0"/>
              <a:buAutoNum type="arabicPeriod"/>
            </a:pPr>
            <a:r>
              <a:rPr lang="tr-TR" sz="2400" b="1" dirty="0">
                <a:solidFill>
                  <a:srgbClr val="FF0000"/>
                </a:solidFill>
                <a:latin typeface="Calibri" pitchFamily="34" charset="0"/>
              </a:rPr>
              <a:t> Yasama ve yürütme yetkisi Meclise ait olacaktır. </a:t>
            </a:r>
            <a:r>
              <a:rPr lang="tr-TR" sz="2400" b="1" dirty="0">
                <a:solidFill>
                  <a:schemeClr val="accent1"/>
                </a:solidFill>
                <a:latin typeface="Calibri" pitchFamily="34" charset="0"/>
              </a:rPr>
              <a:t>(Olağanüstü yetkiler)</a:t>
            </a:r>
          </a:p>
          <a:p>
            <a:pPr marL="228600" indent="-228600" algn="just">
              <a:lnSpc>
                <a:spcPct val="90000"/>
              </a:lnSpc>
              <a:spcBef>
                <a:spcPts val="1000"/>
              </a:spcBef>
              <a:buFont typeface="Arial" charset="0"/>
              <a:buAutoNum type="arabicPeriod"/>
            </a:pPr>
            <a:r>
              <a:rPr lang="tr-TR" sz="2400" b="1" dirty="0">
                <a:solidFill>
                  <a:srgbClr val="FF0000"/>
                </a:solidFill>
                <a:latin typeface="Calibri" pitchFamily="34" charset="0"/>
              </a:rPr>
              <a:t> Padişah, meclisin vereceği karar doğrultusunda yasal düzenlemeler içinde yerini alır.</a:t>
            </a:r>
          </a:p>
          <a:p>
            <a:pPr marL="228600" indent="-228600" algn="just">
              <a:lnSpc>
                <a:spcPct val="90000"/>
              </a:lnSpc>
              <a:spcBef>
                <a:spcPts val="1000"/>
              </a:spcBef>
              <a:buFont typeface="Arial" charset="0"/>
              <a:buChar char="•"/>
            </a:pPr>
            <a:endParaRPr lang="tr-TR" sz="2400" dirty="0">
              <a:latin typeface="Calibri"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Content Placeholder 2"/>
          <p:cNvSpPr txBox="1">
            <a:spLocks/>
          </p:cNvSpPr>
          <p:nvPr/>
        </p:nvSpPr>
        <p:spPr bwMode="auto">
          <a:xfrm>
            <a:off x="358775" y="153988"/>
            <a:ext cx="11512550" cy="6051550"/>
          </a:xfrm>
          <a:prstGeom prst="rect">
            <a:avLst/>
          </a:prstGeom>
          <a:noFill/>
          <a:ln w="9525">
            <a:noFill/>
            <a:miter lim="800000"/>
            <a:headEnd/>
            <a:tailEnd/>
          </a:ln>
        </p:spPr>
        <p:txBody>
          <a:bodyPr/>
          <a:lstStyle/>
          <a:p>
            <a:pPr marL="228600" indent="-228600" algn="just">
              <a:lnSpc>
                <a:spcPct val="90000"/>
              </a:lnSpc>
              <a:spcBef>
                <a:spcPts val="1000"/>
              </a:spcBef>
              <a:buFont typeface="Arial" charset="0"/>
              <a:buChar char="•"/>
            </a:pPr>
            <a:r>
              <a:rPr lang="tr-TR" sz="2400">
                <a:solidFill>
                  <a:srgbClr val="D82331"/>
                </a:solidFill>
                <a:latin typeface="Calibri" pitchFamily="34" charset="0"/>
              </a:rPr>
              <a:t>TBMM Hükümeti’nin emperyalizme karşı savaştığını bilen Bolşevik Rusya,</a:t>
            </a:r>
            <a:r>
              <a:rPr lang="tr-TR" sz="2400">
                <a:latin typeface="Calibri" pitchFamily="34" charset="0"/>
              </a:rPr>
              <a:t> hem ortak düşmana karşı işbirliği için hem de sosyalizmi Anadolu’ya yayabilmek için TBMM ile iyi ilişkiler geliştirme siyaseti takip etmiştir. Bu kapsamda Anadolu’daki düzenli ordunun başarısı için maddi yardımda bulunmuştur. </a:t>
            </a:r>
            <a:r>
              <a:rPr lang="tr-TR" sz="2400">
                <a:solidFill>
                  <a:srgbClr val="FF0000"/>
                </a:solidFill>
                <a:latin typeface="Calibri" pitchFamily="34" charset="0"/>
              </a:rPr>
              <a:t>Rusya, Ankara Hükümeti’ne Kurtuluş Savaşı boyunca toplamda </a:t>
            </a:r>
            <a:r>
              <a:rPr lang="tr-TR" sz="2400" b="1">
                <a:solidFill>
                  <a:srgbClr val="202C54"/>
                </a:solidFill>
                <a:latin typeface="Calibri" pitchFamily="34" charset="0"/>
              </a:rPr>
              <a:t>11.000.000 Rublelik</a:t>
            </a:r>
            <a:r>
              <a:rPr lang="tr-TR" sz="2400">
                <a:solidFill>
                  <a:srgbClr val="FF0000"/>
                </a:solidFill>
                <a:latin typeface="Calibri" pitchFamily="34" charset="0"/>
              </a:rPr>
              <a:t> bir yardımda bulunmuştur</a:t>
            </a:r>
            <a:r>
              <a:rPr lang="tr-TR" sz="2400">
                <a:latin typeface="Calibri" pitchFamily="34" charset="0"/>
              </a:rPr>
              <a:t>. </a:t>
            </a:r>
          </a:p>
          <a:p>
            <a:pPr marL="228600" indent="-228600" algn="just">
              <a:lnSpc>
                <a:spcPct val="90000"/>
              </a:lnSpc>
              <a:spcBef>
                <a:spcPts val="1000"/>
              </a:spcBef>
              <a:buFont typeface="Arial" charset="0"/>
              <a:buChar char="•"/>
            </a:pPr>
            <a:r>
              <a:rPr lang="tr-TR" sz="2400">
                <a:latin typeface="Calibri" pitchFamily="34" charset="0"/>
              </a:rPr>
              <a:t>TBMM’nin Kurtuluş Savaşı’nın finansmanını sağlamak amacıyla attığı en önemli adımlardan biri, şüphesiz Sakarya Savaşı öncesinde çıkarılan   </a:t>
            </a:r>
            <a:r>
              <a:rPr lang="tr-TR" sz="2400">
                <a:solidFill>
                  <a:srgbClr val="FF0000"/>
                </a:solidFill>
                <a:latin typeface="Calibri" pitchFamily="34" charset="0"/>
              </a:rPr>
              <a:t>7-8 Ağustos 1921 tarihli </a:t>
            </a:r>
            <a:r>
              <a:rPr lang="tr-TR" sz="2400" b="1">
                <a:solidFill>
                  <a:srgbClr val="D82331"/>
                </a:solidFill>
                <a:latin typeface="Calibri" pitchFamily="34" charset="0"/>
              </a:rPr>
              <a:t>«Tekalif-i Milliye Emirleri»</a:t>
            </a:r>
            <a:r>
              <a:rPr lang="tr-TR" sz="2400">
                <a:latin typeface="Calibri" pitchFamily="34" charset="0"/>
              </a:rPr>
              <a:t> olmuştur. </a:t>
            </a:r>
          </a:p>
          <a:p>
            <a:pPr marL="228600" indent="-228600" algn="just">
              <a:lnSpc>
                <a:spcPct val="90000"/>
              </a:lnSpc>
              <a:spcBef>
                <a:spcPts val="1000"/>
              </a:spcBef>
              <a:buFont typeface="Arial" charset="0"/>
              <a:buChar char="•"/>
            </a:pPr>
            <a:r>
              <a:rPr lang="tr-TR" sz="2400">
                <a:latin typeface="Calibri" pitchFamily="34" charset="0"/>
              </a:rPr>
              <a:t>Kurulan komisyonlar aracılığıyla halktan aynî yardımlar toplanmıştır.</a:t>
            </a:r>
          </a:p>
          <a:p>
            <a:pPr marL="228600" indent="-228600" algn="just">
              <a:lnSpc>
                <a:spcPct val="90000"/>
              </a:lnSpc>
              <a:spcBef>
                <a:spcPts val="1000"/>
              </a:spcBef>
              <a:buFont typeface="Arial" charset="0"/>
              <a:buChar char="•"/>
            </a:pPr>
            <a:r>
              <a:rPr lang="tr-TR" sz="2400">
                <a:latin typeface="Calibri" pitchFamily="34" charset="0"/>
              </a:rPr>
              <a:t>Tekalif-i Milliye Emirlerinin uygulanabilmesi ve suiistimallerin engellenmesi için Ankara, Kastamonu, Samsun, Konya ve Eskişehir’de </a:t>
            </a:r>
            <a:r>
              <a:rPr lang="tr-TR" sz="2400">
                <a:solidFill>
                  <a:srgbClr val="FF0000"/>
                </a:solidFill>
                <a:latin typeface="Calibri" pitchFamily="34" charset="0"/>
              </a:rPr>
              <a:t>İstiklal Mahkemeleri </a:t>
            </a:r>
            <a:r>
              <a:rPr lang="tr-TR" sz="2400">
                <a:latin typeface="Calibri" pitchFamily="34" charset="0"/>
              </a:rPr>
              <a:t>kurulmuştur.</a:t>
            </a:r>
          </a:p>
          <a:p>
            <a:pPr marL="228600" indent="-228600" algn="just">
              <a:lnSpc>
                <a:spcPct val="90000"/>
              </a:lnSpc>
              <a:spcBef>
                <a:spcPts val="1000"/>
              </a:spcBef>
              <a:buFont typeface="Arial" charset="0"/>
              <a:buChar char="•"/>
            </a:pPr>
            <a:r>
              <a:rPr lang="tr-TR" sz="2400">
                <a:latin typeface="Calibri" pitchFamily="34" charset="0"/>
              </a:rPr>
              <a:t>Asker kaçakları, casusluk, düşmanla işbirliği, görevi kötüye kullanma, isyan, soygun ve Tekalif-i Milliye Emirlerine uymama gibi durumlar İstiklal Mahkemelerince karara bağlanmıştır.</a:t>
            </a:r>
          </a:p>
          <a:p>
            <a:pPr marL="228600" indent="-228600" algn="just">
              <a:lnSpc>
                <a:spcPct val="90000"/>
              </a:lnSpc>
              <a:spcBef>
                <a:spcPts val="1000"/>
              </a:spcBef>
              <a:buFont typeface="Arial" charset="0"/>
              <a:buChar char="•"/>
            </a:pPr>
            <a:endParaRPr lang="tr-TR" sz="2400">
              <a:latin typeface="Calibri"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p:cNvSpPr txBox="1">
            <a:spLocks/>
          </p:cNvSpPr>
          <p:nvPr/>
        </p:nvSpPr>
        <p:spPr bwMode="auto">
          <a:xfrm>
            <a:off x="979488" y="2274888"/>
            <a:ext cx="2144712" cy="2354262"/>
          </a:xfrm>
          <a:prstGeom prst="rect">
            <a:avLst/>
          </a:prstGeom>
          <a:noFill/>
          <a:ln w="9525">
            <a:noFill/>
            <a:miter lim="800000"/>
            <a:headEnd/>
            <a:tailEnd/>
          </a:ln>
        </p:spPr>
        <p:txBody>
          <a:bodyPr/>
          <a:lstStyle/>
          <a:p>
            <a:pPr>
              <a:lnSpc>
                <a:spcPct val="90000"/>
              </a:lnSpc>
            </a:pPr>
            <a:endParaRPr lang="en-US" sz="4400" b="1">
              <a:solidFill>
                <a:schemeClr val="bg1"/>
              </a:solidFill>
              <a:latin typeface="Calibri Light" pitchFamily="34" charset="0"/>
            </a:endParaRPr>
          </a:p>
        </p:txBody>
      </p:sp>
      <p:sp>
        <p:nvSpPr>
          <p:cNvPr id="58370" name="Title 1"/>
          <p:cNvSpPr txBox="1">
            <a:spLocks/>
          </p:cNvSpPr>
          <p:nvPr/>
        </p:nvSpPr>
        <p:spPr bwMode="auto">
          <a:xfrm>
            <a:off x="1076325" y="261938"/>
            <a:ext cx="9467850" cy="5989637"/>
          </a:xfrm>
          <a:prstGeom prst="rect">
            <a:avLst/>
          </a:prstGeom>
          <a:noFill/>
          <a:ln w="9525">
            <a:noFill/>
            <a:miter lim="800000"/>
            <a:headEnd/>
            <a:tailEnd/>
          </a:ln>
        </p:spPr>
        <p:txBody>
          <a:bodyPr/>
          <a:lstStyle/>
          <a:p>
            <a:pPr marL="342900" indent="-342900" algn="just">
              <a:lnSpc>
                <a:spcPct val="90000"/>
              </a:lnSpc>
              <a:buFont typeface="Arial" charset="0"/>
              <a:buChar char="•"/>
            </a:pPr>
            <a:r>
              <a:rPr lang="tr-TR" sz="2600" b="1">
                <a:solidFill>
                  <a:schemeClr val="hlink"/>
                </a:solidFill>
              </a:rPr>
              <a:t>Dış Yardımlar:</a:t>
            </a:r>
          </a:p>
          <a:p>
            <a:pPr marL="342900" indent="-342900" algn="just">
              <a:lnSpc>
                <a:spcPct val="90000"/>
              </a:lnSpc>
              <a:buFont typeface="Arial" charset="0"/>
              <a:buChar char="•"/>
            </a:pPr>
            <a:r>
              <a:rPr lang="tr-TR" sz="2400">
                <a:latin typeface="Calibri" pitchFamily="34" charset="0"/>
              </a:rPr>
              <a:t>Kurtuluş Savaşı’nın önemli mali kaynaklarından biri de başta </a:t>
            </a:r>
            <a:r>
              <a:rPr lang="tr-TR" sz="2400">
                <a:solidFill>
                  <a:srgbClr val="FF0000"/>
                </a:solidFill>
                <a:latin typeface="Calibri" pitchFamily="34" charset="0"/>
              </a:rPr>
              <a:t>Sovyetler Birliği </a:t>
            </a:r>
            <a:r>
              <a:rPr lang="tr-TR" sz="2400">
                <a:latin typeface="Calibri" pitchFamily="34" charset="0"/>
              </a:rPr>
              <a:t>ve </a:t>
            </a:r>
            <a:r>
              <a:rPr lang="tr-TR" sz="2400">
                <a:solidFill>
                  <a:schemeClr val="folHlink"/>
                </a:solidFill>
                <a:latin typeface="Calibri" pitchFamily="34" charset="0"/>
              </a:rPr>
              <a:t>Hint Müslümanlarından</a:t>
            </a:r>
            <a:r>
              <a:rPr lang="tr-TR" sz="2400">
                <a:solidFill>
                  <a:schemeClr val="accent1"/>
                </a:solidFill>
                <a:latin typeface="Calibri" pitchFamily="34" charset="0"/>
              </a:rPr>
              <a:t> </a:t>
            </a:r>
            <a:r>
              <a:rPr lang="tr-TR" sz="2400">
                <a:latin typeface="Calibri" pitchFamily="34" charset="0"/>
              </a:rPr>
              <a:t>gelen dış yardımlar olmuştur. 1920 yılı Temmuz ayından 1922 yılı sonuna kadar Hindistan’dan doğrudan ya da Avrupa aracılığıyla gelen paranın 70.00-300.000 lira arasında olduğu iddia edilmektedir. Bu paranın büyük bir kısmı Büyük Taarruz’dan sonra Batı Anadolu şehirleri ve köylerinin yeniden inşası için kullanılmış, geriye kalanı da 1924’te İş Bankası’nın kuruluşu için sermaye olmuştur.</a:t>
            </a:r>
          </a:p>
          <a:p>
            <a:pPr marL="342900" indent="-342900" algn="just">
              <a:lnSpc>
                <a:spcPct val="90000"/>
              </a:lnSpc>
              <a:buFont typeface="Arial" charset="0"/>
              <a:buChar char="•"/>
            </a:pPr>
            <a:endParaRPr lang="tr-TR" sz="2400">
              <a:latin typeface="Calibri" pitchFamily="34" charset="0"/>
            </a:endParaRPr>
          </a:p>
          <a:p>
            <a:pPr marL="342900" indent="-342900" algn="just">
              <a:lnSpc>
                <a:spcPct val="90000"/>
              </a:lnSpc>
              <a:buFont typeface="Arial" charset="0"/>
              <a:buChar char="•"/>
            </a:pPr>
            <a:r>
              <a:rPr lang="tr-TR" sz="2400">
                <a:latin typeface="Calibri" pitchFamily="34" charset="0"/>
              </a:rPr>
              <a:t>Roma’ya yerleşmiş olan TBMM hükümeti ile Avrupa Devletleri ile ilişkileri yürüten Galip Kemali (Söylemezoğlu) ile Reşit Saffet (Atabinen) Avrupa ülkelerinden İzmir’de yaşanan olaylar için Kızılay adına bağış kabul etmişlerdir. 1920 yılında bir İngiliz haberalma raporunda İsviçre’den toplanan 20.000 liranın TBMM’ye teslim edildiği yazılmaktadır.</a:t>
            </a:r>
          </a:p>
          <a:p>
            <a:pPr marL="342900" indent="-342900" algn="just">
              <a:lnSpc>
                <a:spcPct val="90000"/>
              </a:lnSpc>
              <a:buFont typeface="Arial" charset="0"/>
              <a:buChar char="•"/>
            </a:pPr>
            <a:endParaRPr lang="tr-TR" sz="2400">
              <a:latin typeface="Calibri"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Content Placeholder 2"/>
          <p:cNvSpPr txBox="1">
            <a:spLocks/>
          </p:cNvSpPr>
          <p:nvPr/>
        </p:nvSpPr>
        <p:spPr bwMode="auto">
          <a:xfrm>
            <a:off x="358775" y="153988"/>
            <a:ext cx="11055350" cy="5903912"/>
          </a:xfrm>
          <a:prstGeom prst="rect">
            <a:avLst/>
          </a:prstGeom>
          <a:noFill/>
          <a:ln w="9525">
            <a:noFill/>
            <a:miter lim="800000"/>
            <a:headEnd/>
            <a:tailEnd/>
          </a:ln>
        </p:spPr>
        <p:txBody>
          <a:bodyPr/>
          <a:lstStyle/>
          <a:p>
            <a:pPr marL="228600" indent="-228600" algn="just">
              <a:lnSpc>
                <a:spcPct val="90000"/>
              </a:lnSpc>
              <a:spcBef>
                <a:spcPts val="1000"/>
              </a:spcBef>
              <a:buFont typeface="Arial" charset="0"/>
              <a:buChar char="•"/>
            </a:pPr>
            <a:r>
              <a:rPr lang="tr-TR" sz="2800">
                <a:latin typeface="Calibri" pitchFamily="34" charset="0"/>
              </a:rPr>
              <a:t>Bunun yanında, Bolşevik hakimiyeti altında bulunan </a:t>
            </a:r>
            <a:r>
              <a:rPr lang="tr-TR" sz="2800">
                <a:solidFill>
                  <a:srgbClr val="FF0000"/>
                </a:solidFill>
                <a:latin typeface="Calibri" pitchFamily="34" charset="0"/>
              </a:rPr>
              <a:t>Buhara Türklerinin gönderdiği  100 milyon altın rublenin </a:t>
            </a:r>
            <a:r>
              <a:rPr lang="tr-TR" sz="2800">
                <a:latin typeface="Calibri" pitchFamily="34" charset="0"/>
              </a:rPr>
              <a:t>önemli bir kısmı Sovyetler tarafından kesildi ve geri kalanı Ankara’ya gönderildi. </a:t>
            </a:r>
            <a:r>
              <a:rPr lang="tr-TR" sz="2800">
                <a:solidFill>
                  <a:schemeClr val="accent1"/>
                </a:solidFill>
                <a:latin typeface="Calibri" pitchFamily="34" charset="0"/>
              </a:rPr>
              <a:t>(1 ruble = 59 kuruş)</a:t>
            </a:r>
            <a:endParaRPr lang="en-US" sz="2800">
              <a:solidFill>
                <a:schemeClr val="accent1"/>
              </a:solidFill>
              <a:latin typeface="Calibri" pitchFamily="34" charset="0"/>
            </a:endParaRPr>
          </a:p>
          <a:p>
            <a:pPr marL="228600" indent="-228600" algn="just">
              <a:lnSpc>
                <a:spcPct val="90000"/>
              </a:lnSpc>
              <a:spcBef>
                <a:spcPts val="1000"/>
              </a:spcBef>
              <a:buFont typeface="Arial" charset="0"/>
              <a:buChar char="•"/>
            </a:pPr>
            <a:endParaRPr lang="tr-TR" sz="2800">
              <a:latin typeface="Calibri" pitchFamily="34" charset="0"/>
            </a:endParaRPr>
          </a:p>
          <a:p>
            <a:pPr marL="228600" indent="-228600" algn="just">
              <a:lnSpc>
                <a:spcPct val="90000"/>
              </a:lnSpc>
              <a:spcBef>
                <a:spcPts val="1000"/>
              </a:spcBef>
              <a:buFont typeface="Arial" charset="0"/>
              <a:buChar char="•"/>
            </a:pPr>
            <a:r>
              <a:rPr lang="tr-TR" sz="2800">
                <a:solidFill>
                  <a:srgbClr val="FF0000"/>
                </a:solidFill>
                <a:latin typeface="Calibri" pitchFamily="34" charset="0"/>
              </a:rPr>
              <a:t>Bolşevik Rusya, </a:t>
            </a:r>
            <a:r>
              <a:rPr lang="tr-TR" sz="2800" b="1">
                <a:solidFill>
                  <a:schemeClr val="hlink"/>
                </a:solidFill>
                <a:latin typeface="Calibri" pitchFamily="34" charset="0"/>
              </a:rPr>
              <a:t>aynı zamanda 39 bin tüfek, 327 makineli tüfek, 54 top, 63 milyon  adet tüfek mermisi, 4 bin el bombası yardımında bulunmuştur.</a:t>
            </a:r>
          </a:p>
          <a:p>
            <a:pPr marL="228600" indent="-228600" algn="just">
              <a:lnSpc>
                <a:spcPct val="90000"/>
              </a:lnSpc>
              <a:spcBef>
                <a:spcPts val="1000"/>
              </a:spcBef>
              <a:buFont typeface="Arial" charset="0"/>
              <a:buChar char="•"/>
            </a:pPr>
            <a:endParaRPr lang="tr-TR" sz="2800" b="1">
              <a:solidFill>
                <a:schemeClr val="hlink"/>
              </a:solidFill>
              <a:latin typeface="Calibri" pitchFamily="34" charset="0"/>
            </a:endParaRPr>
          </a:p>
          <a:p>
            <a:pPr marL="228600" indent="-228600" algn="just">
              <a:lnSpc>
                <a:spcPct val="90000"/>
              </a:lnSpc>
              <a:spcBef>
                <a:spcPts val="1000"/>
              </a:spcBef>
              <a:buFont typeface="Arial" charset="0"/>
              <a:buChar char="•"/>
            </a:pPr>
            <a:r>
              <a:rPr lang="tr-TR" sz="2800">
                <a:latin typeface="Calibri" pitchFamily="34" charset="0"/>
              </a:rPr>
              <a:t>Bolşeviklerin 1921-1922 yıllarında yaptıkları yardımlar, TBMM’nin savunma bütçesinin %10’unu geçmemiştir. Ancak o dönemde, Rusya’nın da ciddi bir iktisadi krizde olduğu düşünülürse, bunun önemli bir oran olduğu sonucuna ulaşılır.</a:t>
            </a:r>
          </a:p>
          <a:p>
            <a:pPr marL="228600" indent="-228600" algn="just">
              <a:lnSpc>
                <a:spcPct val="90000"/>
              </a:lnSpc>
              <a:spcBef>
                <a:spcPts val="1000"/>
              </a:spcBef>
              <a:buFont typeface="Arial" charset="0"/>
              <a:buChar char="•"/>
            </a:pPr>
            <a:endParaRPr lang="tr-TR" sz="2800">
              <a:latin typeface="Calibri"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Content Placeholder 2"/>
          <p:cNvSpPr txBox="1">
            <a:spLocks/>
          </p:cNvSpPr>
          <p:nvPr/>
        </p:nvSpPr>
        <p:spPr bwMode="auto">
          <a:xfrm>
            <a:off x="817563" y="411163"/>
            <a:ext cx="10721975" cy="5575300"/>
          </a:xfrm>
          <a:prstGeom prst="rect">
            <a:avLst/>
          </a:prstGeom>
          <a:noFill/>
          <a:ln w="9525">
            <a:noFill/>
            <a:miter lim="800000"/>
            <a:headEnd/>
            <a:tailEnd/>
          </a:ln>
        </p:spPr>
        <p:txBody>
          <a:bodyPr/>
          <a:lstStyle/>
          <a:p>
            <a:pPr marL="228600" indent="-228600" algn="just">
              <a:lnSpc>
                <a:spcPct val="90000"/>
              </a:lnSpc>
              <a:spcBef>
                <a:spcPts val="1000"/>
              </a:spcBef>
              <a:buFont typeface="Arial" charset="0"/>
              <a:buChar char="•"/>
            </a:pPr>
            <a:r>
              <a:rPr lang="tr-TR" sz="2800">
                <a:latin typeface="Calibri" pitchFamily="34" charset="0"/>
              </a:rPr>
              <a:t>Çoğunluğunu bugünkü Pakistan’ın oluşturduğu Hint Müslümanları da, maddi ve manevi olarak Kurtuluş Savaşı’nı desteklemişlerdir. </a:t>
            </a:r>
          </a:p>
          <a:p>
            <a:pPr marL="228600" indent="-228600" algn="just">
              <a:lnSpc>
                <a:spcPct val="90000"/>
              </a:lnSpc>
              <a:spcBef>
                <a:spcPts val="1000"/>
              </a:spcBef>
              <a:buFont typeface="Arial" charset="0"/>
              <a:buChar char="•"/>
            </a:pPr>
            <a:endParaRPr lang="tr-TR" sz="2800">
              <a:solidFill>
                <a:srgbClr val="4472C4"/>
              </a:solidFill>
              <a:latin typeface="Calibri" pitchFamily="34" charset="0"/>
            </a:endParaRPr>
          </a:p>
          <a:p>
            <a:pPr marL="228600" indent="-228600" algn="just">
              <a:lnSpc>
                <a:spcPct val="90000"/>
              </a:lnSpc>
              <a:spcBef>
                <a:spcPts val="1000"/>
              </a:spcBef>
              <a:buFont typeface="Arial" charset="0"/>
              <a:buChar char="•"/>
            </a:pPr>
            <a:r>
              <a:rPr lang="tr-TR" sz="2800">
                <a:solidFill>
                  <a:srgbClr val="4472C4"/>
                </a:solidFill>
                <a:latin typeface="Calibri" pitchFamily="34" charset="0"/>
              </a:rPr>
              <a:t>Mustafa Chotani, Muhammed Ali Cinnah ve Ağa Han </a:t>
            </a:r>
            <a:r>
              <a:rPr lang="tr-TR" sz="2800">
                <a:latin typeface="Calibri" pitchFamily="34" charset="0"/>
              </a:rPr>
              <a:t>gibi liderlerin kurduğu «</a:t>
            </a:r>
            <a:r>
              <a:rPr lang="tr-TR" sz="2800">
                <a:solidFill>
                  <a:srgbClr val="FF0000"/>
                </a:solidFill>
                <a:latin typeface="Calibri" pitchFamily="34" charset="0"/>
              </a:rPr>
              <a:t>Hint Hilafet Komitesi</a:t>
            </a:r>
            <a:r>
              <a:rPr lang="tr-TR" sz="2800">
                <a:latin typeface="Calibri" pitchFamily="34" charset="0"/>
              </a:rPr>
              <a:t>» toplamda </a:t>
            </a:r>
            <a:r>
              <a:rPr lang="tr-TR" sz="2800">
                <a:solidFill>
                  <a:schemeClr val="hlink"/>
                </a:solidFill>
                <a:latin typeface="Calibri" pitchFamily="34" charset="0"/>
              </a:rPr>
              <a:t>675.000 Türk lirası (110.000 İngiliz sterlini)</a:t>
            </a:r>
            <a:r>
              <a:rPr lang="tr-TR" sz="2800">
                <a:latin typeface="Calibri" pitchFamily="34" charset="0"/>
              </a:rPr>
              <a:t> para yardımında bulunmuştur. </a:t>
            </a:r>
          </a:p>
          <a:p>
            <a:pPr marL="228600" indent="-228600" algn="just">
              <a:lnSpc>
                <a:spcPct val="90000"/>
              </a:lnSpc>
              <a:spcBef>
                <a:spcPts val="1000"/>
              </a:spcBef>
              <a:buFont typeface="Arial" charset="0"/>
              <a:buChar char="•"/>
            </a:pPr>
            <a:endParaRPr lang="tr-TR" sz="2800">
              <a:latin typeface="Calibri" pitchFamily="34" charset="0"/>
            </a:endParaRPr>
          </a:p>
          <a:p>
            <a:pPr marL="228600" indent="-228600" algn="just">
              <a:lnSpc>
                <a:spcPct val="90000"/>
              </a:lnSpc>
              <a:spcBef>
                <a:spcPts val="1000"/>
              </a:spcBef>
              <a:buFont typeface="Arial" charset="0"/>
              <a:buChar char="•"/>
            </a:pPr>
            <a:r>
              <a:rPr lang="tr-TR" sz="2800">
                <a:latin typeface="Calibri" pitchFamily="34" charset="0"/>
              </a:rPr>
              <a:t>«İzmir Fonu» ve «Ankara Fonu» şeklinde toplanan bu para, Osmanlı Bankası vasıtasıyla doğrudan Mustafa Kemal Paşa’nın hesabına yatırılmıştır.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p:cNvSpPr txBox="1"/>
          <p:nvPr/>
        </p:nvSpPr>
        <p:spPr>
          <a:xfrm>
            <a:off x="701040" y="960120"/>
            <a:ext cx="11369040" cy="3693319"/>
          </a:xfrm>
          <a:prstGeom prst="rect">
            <a:avLst/>
          </a:prstGeom>
          <a:noFill/>
        </p:spPr>
        <p:txBody>
          <a:bodyPr wrap="square" rtlCol="0">
            <a:spAutoFit/>
          </a:bodyPr>
          <a:lstStyle/>
          <a:p>
            <a:r>
              <a:rPr lang="tr-TR"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GÖRÜLDÜĞÜ GİBİ İSTİKLAL HARBİNİN MALİ KAYNAKLARI ŞUNLARDIR:</a:t>
            </a:r>
          </a:p>
          <a:p>
            <a:pPr>
              <a:buNone/>
            </a:pPr>
            <a:r>
              <a:rPr lang="tr-TR" b="1" dirty="0"/>
              <a:t>1.ANADOLU HALKININ BAĞIŞLARI VE </a:t>
            </a:r>
            <a:r>
              <a:rPr lang="tr-TR" b="1" dirty="0" smtClean="0"/>
              <a:t>SALMALAR (Bölgesel vergiler)</a:t>
            </a:r>
            <a:endParaRPr lang="tr-TR" b="1" dirty="0"/>
          </a:p>
          <a:p>
            <a:pPr>
              <a:buNone/>
            </a:pPr>
            <a:r>
              <a:rPr lang="tr-TR" b="1" dirty="0"/>
              <a:t>2.YURT DIŞINDAKİ TÜRKLERİN </a:t>
            </a:r>
            <a:r>
              <a:rPr lang="tr-TR" b="1" dirty="0" smtClean="0"/>
              <a:t>BAĞIŞLARI </a:t>
            </a:r>
            <a:endParaRPr lang="tr-TR" b="1" dirty="0"/>
          </a:p>
          <a:p>
            <a:pPr>
              <a:buNone/>
            </a:pPr>
            <a:r>
              <a:rPr lang="tr-TR" b="1" dirty="0"/>
              <a:t>3.HİNT MÜSLÜMANLARI VE HİNDULARIN YARDIMLARI</a:t>
            </a:r>
          </a:p>
          <a:p>
            <a:pPr>
              <a:buNone/>
            </a:pPr>
            <a:r>
              <a:rPr lang="tr-TR" b="1" dirty="0"/>
              <a:t>4.SOVYET </a:t>
            </a:r>
            <a:r>
              <a:rPr lang="tr-TR" b="1" dirty="0" smtClean="0"/>
              <a:t>RUSYANIN YARDIMLARI</a:t>
            </a:r>
            <a:endParaRPr lang="tr-TR" b="1" dirty="0"/>
          </a:p>
          <a:p>
            <a:pPr>
              <a:buNone/>
            </a:pPr>
            <a:r>
              <a:rPr lang="tr-TR" b="1" dirty="0"/>
              <a:t>5.TBMM’NİN OSMANLI DEVLETİ’NİN TOPLADIĞI VERGİLERE EL KOYMASI BUNLARIN MİKTARINI ARTIRMASI VE YENİ VERGİLER KOYMASI</a:t>
            </a:r>
          </a:p>
          <a:p>
            <a:pPr>
              <a:buNone/>
            </a:pPr>
            <a:r>
              <a:rPr lang="tr-TR" b="1" dirty="0"/>
              <a:t>6.TEKALİF-İ MİLLİYE EMİRLERİ İLE HALKTAN </a:t>
            </a:r>
            <a:r>
              <a:rPr lang="tr-TR" b="1" dirty="0" smtClean="0"/>
              <a:t>ALINANLAR (Sakarya Meydan Muharebesi Öncesi halktan çarık, çorap, çamaşır, nal, mıh, çivi, arpa, buğday kuru fasulye, mercimek, binek hayvanları, at arabası … gibi savaşta kullanılabilecek her türlü mal)</a:t>
            </a:r>
            <a:endParaRPr lang="tr-TR" b="1" dirty="0"/>
          </a:p>
          <a:p>
            <a:endParaRPr lang="tr-TR" b="1" dirty="0"/>
          </a:p>
          <a:p>
            <a:endParaRPr lang="tr-TR" dirty="0" smtClean="0"/>
          </a:p>
          <a:p>
            <a:endParaRPr lang="tr-TR" dirty="0"/>
          </a:p>
        </p:txBody>
      </p:sp>
    </p:spTree>
    <p:extLst>
      <p:ext uri="{BB962C8B-B14F-4D97-AF65-F5344CB8AC3E}">
        <p14:creationId xmlns:p14="http://schemas.microsoft.com/office/powerpoint/2010/main" val="1941713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Content Placeholder 2"/>
          <p:cNvSpPr txBox="1">
            <a:spLocks/>
          </p:cNvSpPr>
          <p:nvPr/>
        </p:nvSpPr>
        <p:spPr bwMode="auto">
          <a:xfrm>
            <a:off x="358775" y="153988"/>
            <a:ext cx="11299825" cy="6265862"/>
          </a:xfrm>
          <a:prstGeom prst="rect">
            <a:avLst/>
          </a:prstGeom>
          <a:noFill/>
          <a:ln w="9525">
            <a:noFill/>
            <a:miter lim="800000"/>
            <a:headEnd/>
            <a:tailEnd/>
          </a:ln>
        </p:spPr>
        <p:txBody>
          <a:bodyPr/>
          <a:lstStyle/>
          <a:p>
            <a:pPr marL="228600" indent="-228600" algn="just">
              <a:lnSpc>
                <a:spcPct val="90000"/>
              </a:lnSpc>
              <a:spcBef>
                <a:spcPts val="1000"/>
              </a:spcBef>
              <a:buFont typeface="Arial" charset="0"/>
              <a:buChar char="•"/>
            </a:pPr>
            <a:r>
              <a:rPr lang="tr-TR" sz="2400" dirty="0">
                <a:latin typeface="Calibri" pitchFamily="34" charset="0"/>
              </a:rPr>
              <a:t>3</a:t>
            </a:r>
            <a:r>
              <a:rPr lang="tr-TR" sz="2400" dirty="0" smtClean="0">
                <a:latin typeface="Calibri" pitchFamily="34" charset="0"/>
              </a:rPr>
              <a:t> </a:t>
            </a:r>
            <a:r>
              <a:rPr lang="tr-TR" sz="2400" dirty="0">
                <a:latin typeface="Calibri" pitchFamily="34" charset="0"/>
              </a:rPr>
              <a:t>Mayıs 1920’de Mustafa Kemal Paşa’nın başkanlığında </a:t>
            </a:r>
            <a:r>
              <a:rPr lang="tr-TR" sz="2400" dirty="0">
                <a:latin typeface="Calibri" pitchFamily="34" charset="0"/>
              </a:rPr>
              <a:t>11 kişiden </a:t>
            </a:r>
            <a:r>
              <a:rPr lang="tr-TR" sz="2400" dirty="0" smtClean="0">
                <a:latin typeface="Calibri" pitchFamily="34" charset="0"/>
              </a:rPr>
              <a:t>oluşan </a:t>
            </a:r>
            <a:r>
              <a:rPr lang="tr-TR" sz="2400" b="1" dirty="0" smtClean="0">
                <a:solidFill>
                  <a:schemeClr val="accent1"/>
                </a:solidFill>
                <a:latin typeface="Calibri" pitchFamily="34" charset="0"/>
              </a:rPr>
              <a:t>1</a:t>
            </a:r>
            <a:r>
              <a:rPr lang="tr-TR" sz="2400" b="1" dirty="0">
                <a:solidFill>
                  <a:schemeClr val="accent1"/>
                </a:solidFill>
                <a:latin typeface="Calibri" pitchFamily="34" charset="0"/>
              </a:rPr>
              <a:t>. İcra Vekilleri Heyeti</a:t>
            </a:r>
            <a:r>
              <a:rPr lang="tr-TR" sz="2400" dirty="0">
                <a:solidFill>
                  <a:schemeClr val="accent1"/>
                </a:solidFill>
                <a:latin typeface="Calibri" pitchFamily="34" charset="0"/>
              </a:rPr>
              <a:t> </a:t>
            </a:r>
            <a:r>
              <a:rPr lang="tr-TR" sz="2400" dirty="0">
                <a:latin typeface="Calibri" pitchFamily="34" charset="0"/>
              </a:rPr>
              <a:t>(</a:t>
            </a:r>
            <a:r>
              <a:rPr lang="tr-TR" sz="2400" dirty="0">
                <a:solidFill>
                  <a:srgbClr val="D82331"/>
                </a:solidFill>
                <a:latin typeface="Calibri" pitchFamily="34" charset="0"/>
              </a:rPr>
              <a:t>Hükümet</a:t>
            </a:r>
            <a:r>
              <a:rPr lang="tr-TR" sz="2400" dirty="0">
                <a:latin typeface="Calibri" pitchFamily="34" charset="0"/>
              </a:rPr>
              <a:t>) </a:t>
            </a:r>
            <a:r>
              <a:rPr lang="tr-TR" sz="2400" dirty="0">
                <a:latin typeface="Calibri" pitchFamily="34" charset="0"/>
              </a:rPr>
              <a:t> </a:t>
            </a:r>
            <a:r>
              <a:rPr lang="tr-TR" sz="2400" dirty="0" smtClean="0">
                <a:latin typeface="Calibri" pitchFamily="34" charset="0"/>
              </a:rPr>
              <a:t>kuruldu:</a:t>
            </a:r>
            <a:endParaRPr lang="tr-TR" sz="2400" dirty="0">
              <a:latin typeface="Calibri" pitchFamily="34" charset="0"/>
            </a:endParaRPr>
          </a:p>
          <a:p>
            <a:pPr marL="228600" indent="-228600" algn="just">
              <a:lnSpc>
                <a:spcPct val="90000"/>
              </a:lnSpc>
              <a:spcBef>
                <a:spcPts val="1000"/>
              </a:spcBef>
              <a:buFont typeface="Arial" charset="0"/>
              <a:buChar char="•"/>
            </a:pPr>
            <a:r>
              <a:rPr lang="tr-TR" sz="2400" dirty="0" err="1">
                <a:latin typeface="Calibri" pitchFamily="34" charset="0"/>
              </a:rPr>
              <a:t>Şeriye</a:t>
            </a:r>
            <a:r>
              <a:rPr lang="tr-TR" sz="2400" dirty="0">
                <a:latin typeface="Calibri" pitchFamily="34" charset="0"/>
              </a:rPr>
              <a:t> ve Evkaf Vekili					Mustafa Fehmi</a:t>
            </a:r>
          </a:p>
          <a:p>
            <a:pPr marL="228600" indent="-228600" algn="just">
              <a:lnSpc>
                <a:spcPct val="90000"/>
              </a:lnSpc>
              <a:spcBef>
                <a:spcPts val="1000"/>
              </a:spcBef>
              <a:buFont typeface="Arial" charset="0"/>
              <a:buChar char="•"/>
            </a:pPr>
            <a:r>
              <a:rPr lang="tr-TR" sz="2400" dirty="0">
                <a:latin typeface="Calibri" pitchFamily="34" charset="0"/>
              </a:rPr>
              <a:t>Milli Müdafaa (Savunma) Vekili				Fevzi Çakmak</a:t>
            </a:r>
          </a:p>
          <a:p>
            <a:pPr marL="228600" indent="-228600" algn="just">
              <a:lnSpc>
                <a:spcPct val="90000"/>
              </a:lnSpc>
              <a:spcBef>
                <a:spcPts val="1000"/>
              </a:spcBef>
              <a:buFont typeface="Arial" charset="0"/>
              <a:buChar char="•"/>
            </a:pPr>
            <a:r>
              <a:rPr lang="tr-TR" sz="2400" dirty="0">
                <a:latin typeface="Calibri" pitchFamily="34" charset="0"/>
              </a:rPr>
              <a:t>Hariciye (Dışişleri) Vekili					Bekir Sami Bey (</a:t>
            </a:r>
            <a:r>
              <a:rPr lang="tr-TR" sz="2400" dirty="0" err="1">
                <a:latin typeface="Calibri" pitchFamily="34" charset="0"/>
              </a:rPr>
              <a:t>Kunduh</a:t>
            </a:r>
            <a:r>
              <a:rPr lang="tr-TR" sz="2400" dirty="0">
                <a:latin typeface="Calibri" pitchFamily="34" charset="0"/>
              </a:rPr>
              <a:t>)</a:t>
            </a:r>
          </a:p>
          <a:p>
            <a:pPr marL="228600" indent="-228600" algn="just">
              <a:lnSpc>
                <a:spcPct val="90000"/>
              </a:lnSpc>
              <a:spcBef>
                <a:spcPts val="1000"/>
              </a:spcBef>
              <a:buFont typeface="Arial" charset="0"/>
              <a:buChar char="•"/>
            </a:pPr>
            <a:r>
              <a:rPr lang="tr-TR" sz="2400" dirty="0">
                <a:latin typeface="Calibri" pitchFamily="34" charset="0"/>
              </a:rPr>
              <a:t>Dahiliye (İçişleri) Vekili					Cami Bey (</a:t>
            </a:r>
            <a:r>
              <a:rPr lang="tr-TR" sz="2400" dirty="0" err="1">
                <a:latin typeface="Calibri" pitchFamily="34" charset="0"/>
              </a:rPr>
              <a:t>Baykut</a:t>
            </a:r>
            <a:r>
              <a:rPr lang="tr-TR" sz="2400" dirty="0">
                <a:latin typeface="Calibri" pitchFamily="34" charset="0"/>
              </a:rPr>
              <a:t>)</a:t>
            </a:r>
          </a:p>
          <a:p>
            <a:pPr marL="228600" indent="-228600" algn="just">
              <a:lnSpc>
                <a:spcPct val="90000"/>
              </a:lnSpc>
              <a:spcBef>
                <a:spcPts val="1000"/>
              </a:spcBef>
              <a:buFont typeface="Arial" charset="0"/>
              <a:buChar char="•"/>
            </a:pPr>
            <a:r>
              <a:rPr lang="tr-TR" sz="2400" dirty="0">
                <a:latin typeface="Calibri" pitchFamily="34" charset="0"/>
              </a:rPr>
              <a:t>Maliye Vekili							Hakkı Behiç Bey</a:t>
            </a:r>
          </a:p>
          <a:p>
            <a:pPr marL="228600" indent="-228600" algn="just">
              <a:lnSpc>
                <a:spcPct val="90000"/>
              </a:lnSpc>
              <a:spcBef>
                <a:spcPts val="1000"/>
              </a:spcBef>
              <a:buFont typeface="Arial" charset="0"/>
              <a:buChar char="•"/>
            </a:pPr>
            <a:r>
              <a:rPr lang="tr-TR" sz="2400" dirty="0">
                <a:latin typeface="Calibri" pitchFamily="34" charset="0"/>
              </a:rPr>
              <a:t>İktisat (Ekonomi) Vekili					Yusuf Kemal (</a:t>
            </a:r>
            <a:r>
              <a:rPr lang="tr-TR" sz="2400" dirty="0" err="1">
                <a:latin typeface="Calibri" pitchFamily="34" charset="0"/>
              </a:rPr>
              <a:t>Tengirşenk</a:t>
            </a:r>
            <a:r>
              <a:rPr lang="tr-TR" sz="2400" dirty="0">
                <a:latin typeface="Calibri" pitchFamily="34" charset="0"/>
              </a:rPr>
              <a:t>)</a:t>
            </a:r>
          </a:p>
          <a:p>
            <a:pPr marL="228600" indent="-228600" algn="just">
              <a:lnSpc>
                <a:spcPct val="90000"/>
              </a:lnSpc>
              <a:spcBef>
                <a:spcPts val="1000"/>
              </a:spcBef>
              <a:buFont typeface="Arial" charset="0"/>
              <a:buChar char="•"/>
            </a:pPr>
            <a:r>
              <a:rPr lang="tr-TR" sz="2400" dirty="0">
                <a:latin typeface="Calibri" pitchFamily="34" charset="0"/>
              </a:rPr>
              <a:t>Adliye (Adalet) Vekili 					Celalettin Arif Bey</a:t>
            </a:r>
          </a:p>
          <a:p>
            <a:pPr marL="228600" indent="-228600" algn="just">
              <a:lnSpc>
                <a:spcPct val="90000"/>
              </a:lnSpc>
              <a:spcBef>
                <a:spcPts val="1000"/>
              </a:spcBef>
              <a:buFont typeface="Arial" charset="0"/>
              <a:buChar char="•"/>
            </a:pPr>
            <a:r>
              <a:rPr lang="tr-TR" sz="2400" dirty="0">
                <a:latin typeface="Calibri" pitchFamily="34" charset="0"/>
              </a:rPr>
              <a:t>Nafia (Bayındırlık) Vekili					İsmail Fazıl Paşa</a:t>
            </a:r>
          </a:p>
          <a:p>
            <a:pPr marL="228600" indent="-228600" algn="just">
              <a:lnSpc>
                <a:spcPct val="90000"/>
              </a:lnSpc>
              <a:spcBef>
                <a:spcPts val="1000"/>
              </a:spcBef>
              <a:buFont typeface="Arial" charset="0"/>
              <a:buChar char="•"/>
            </a:pPr>
            <a:r>
              <a:rPr lang="tr-TR" sz="2400" dirty="0">
                <a:latin typeface="Calibri" pitchFamily="34" charset="0"/>
              </a:rPr>
              <a:t>Maarif (Milli Eğitim) Vekili					Dr. Rıza Nur</a:t>
            </a:r>
          </a:p>
          <a:p>
            <a:pPr marL="228600" indent="-228600" algn="just">
              <a:lnSpc>
                <a:spcPct val="90000"/>
              </a:lnSpc>
              <a:spcBef>
                <a:spcPts val="1000"/>
              </a:spcBef>
              <a:buFont typeface="Arial" charset="0"/>
              <a:buChar char="•"/>
            </a:pPr>
            <a:r>
              <a:rPr lang="tr-TR" sz="2400" dirty="0">
                <a:latin typeface="Calibri" pitchFamily="34" charset="0"/>
              </a:rPr>
              <a:t>Sıhhat ve İçtima-i Muavenet (Sağlık) Vekili			Dr. Adnan Bey (Adıvar)</a:t>
            </a:r>
          </a:p>
          <a:p>
            <a:pPr marL="228600" indent="-228600" algn="just">
              <a:lnSpc>
                <a:spcPct val="90000"/>
              </a:lnSpc>
              <a:spcBef>
                <a:spcPts val="1000"/>
              </a:spcBef>
              <a:buFont typeface="Arial" charset="0"/>
              <a:buChar char="•"/>
            </a:pPr>
            <a:r>
              <a:rPr lang="tr-TR" sz="2400" dirty="0">
                <a:latin typeface="Calibri" pitchFamily="34" charset="0"/>
              </a:rPr>
              <a:t>Erkan-ı Harbiye Umumiye Vekili				İsmet Bey (İnönü)</a:t>
            </a:r>
          </a:p>
          <a:p>
            <a:pPr marL="228600" indent="-228600" algn="just">
              <a:lnSpc>
                <a:spcPct val="90000"/>
              </a:lnSpc>
              <a:spcBef>
                <a:spcPts val="1000"/>
              </a:spcBef>
              <a:buFont typeface="Arial" charset="0"/>
              <a:buChar char="•"/>
            </a:pPr>
            <a:endParaRPr lang="tr-TR" sz="2400" dirty="0">
              <a:latin typeface="Calibri"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txBox="1">
            <a:spLocks/>
          </p:cNvSpPr>
          <p:nvPr/>
        </p:nvSpPr>
        <p:spPr bwMode="auto">
          <a:xfrm>
            <a:off x="979488" y="2274888"/>
            <a:ext cx="2144712" cy="2354262"/>
          </a:xfrm>
          <a:prstGeom prst="rect">
            <a:avLst/>
          </a:prstGeom>
          <a:noFill/>
          <a:ln w="9525">
            <a:noFill/>
            <a:miter lim="800000"/>
            <a:headEnd/>
            <a:tailEnd/>
          </a:ln>
        </p:spPr>
        <p:txBody>
          <a:bodyPr/>
          <a:lstStyle/>
          <a:p>
            <a:pPr>
              <a:lnSpc>
                <a:spcPct val="90000"/>
              </a:lnSpc>
            </a:pPr>
            <a:endParaRPr lang="en-US" sz="4400" b="1">
              <a:solidFill>
                <a:schemeClr val="bg1"/>
              </a:solidFill>
              <a:latin typeface="Calibri Light" pitchFamily="34" charset="0"/>
            </a:endParaRPr>
          </a:p>
        </p:txBody>
      </p:sp>
      <p:sp>
        <p:nvSpPr>
          <p:cNvPr id="9" name="Title 1">
            <a:extLst/>
          </p:cNvPr>
          <p:cNvSpPr txBox="1">
            <a:spLocks/>
          </p:cNvSpPr>
          <p:nvPr/>
        </p:nvSpPr>
        <p:spPr>
          <a:xfrm>
            <a:off x="4291013" y="261938"/>
            <a:ext cx="7639050" cy="29718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just" fontAlgn="auto">
              <a:spcAft>
                <a:spcPts val="0"/>
              </a:spcAft>
              <a:buFont typeface="Arial" panose="020B0604020202020204" pitchFamily="34" charset="0"/>
              <a:buChar char="•"/>
              <a:defRPr/>
            </a:pPr>
            <a:endParaRPr lang="tr-TR" sz="2600" dirty="0">
              <a:latin typeface="+mn-lt"/>
            </a:endParaRPr>
          </a:p>
          <a:p>
            <a:pPr marL="342900" indent="-342900" algn="just" fontAlgn="auto">
              <a:spcAft>
                <a:spcPts val="0"/>
              </a:spcAft>
              <a:buFont typeface="Arial" panose="020B0604020202020204" pitchFamily="34" charset="0"/>
              <a:buChar char="•"/>
              <a:defRPr/>
            </a:pPr>
            <a:endParaRPr lang="en-US" sz="2600" dirty="0">
              <a:latin typeface="+mn-lt"/>
            </a:endParaRPr>
          </a:p>
        </p:txBody>
      </p:sp>
      <p:sp>
        <p:nvSpPr>
          <p:cNvPr id="17411" name="Dikdörtgen 6"/>
          <p:cNvSpPr>
            <a:spLocks noChangeArrowheads="1"/>
          </p:cNvSpPr>
          <p:nvPr/>
        </p:nvSpPr>
        <p:spPr bwMode="auto">
          <a:xfrm>
            <a:off x="638175" y="292100"/>
            <a:ext cx="10999788" cy="5663089"/>
          </a:xfrm>
          <a:prstGeom prst="rect">
            <a:avLst/>
          </a:prstGeom>
          <a:noFill/>
          <a:ln w="9525">
            <a:noFill/>
            <a:miter lim="800000"/>
            <a:headEnd/>
            <a:tailEnd/>
          </a:ln>
        </p:spPr>
        <p:txBody>
          <a:bodyPr>
            <a:spAutoFit/>
          </a:bodyPr>
          <a:lstStyle/>
          <a:p>
            <a:pPr marL="514350" indent="-514350" algn="just">
              <a:buFont typeface="Calibri Light" pitchFamily="34" charset="0"/>
              <a:buNone/>
            </a:pPr>
            <a:r>
              <a:rPr lang="tr-TR" sz="2600" b="1" dirty="0">
                <a:solidFill>
                  <a:srgbClr val="FF0000"/>
                </a:solidFill>
              </a:rPr>
              <a:t>I. TBMM’NİN ÖZELLİKLERİ </a:t>
            </a:r>
          </a:p>
          <a:p>
            <a:pPr marL="514350" indent="-514350" algn="just">
              <a:buFont typeface="Calibri Light" pitchFamily="34" charset="0"/>
              <a:buNone/>
            </a:pPr>
            <a:r>
              <a:rPr lang="tr-TR" sz="2400" b="1" dirty="0" smtClean="0">
                <a:solidFill>
                  <a:srgbClr val="FF0000"/>
                </a:solidFill>
                <a:latin typeface="Calibri" pitchFamily="34" charset="0"/>
              </a:rPr>
              <a:t>1.Olağanüstü </a:t>
            </a:r>
            <a:r>
              <a:rPr lang="tr-TR" sz="2400" b="1" dirty="0">
                <a:solidFill>
                  <a:srgbClr val="FF0000"/>
                </a:solidFill>
                <a:latin typeface="Calibri" pitchFamily="34" charset="0"/>
              </a:rPr>
              <a:t>yetkilere sahiptir. </a:t>
            </a:r>
            <a:r>
              <a:rPr lang="tr-TR" sz="2400" dirty="0">
                <a:latin typeface="Calibri" pitchFamily="34" charset="0"/>
              </a:rPr>
              <a:t>Meclis üstün yetkilere sahip yasama, yürütme ve yargı yetkilerini elinde toplamıştı. </a:t>
            </a:r>
            <a:r>
              <a:rPr lang="tr-TR" sz="2400" dirty="0" smtClean="0">
                <a:latin typeface="Calibri" pitchFamily="34" charset="0"/>
              </a:rPr>
              <a:t>Parlamenter </a:t>
            </a:r>
            <a:r>
              <a:rPr lang="tr-TR" sz="2400" dirty="0">
                <a:latin typeface="Calibri" pitchFamily="34" charset="0"/>
              </a:rPr>
              <a:t>sistemden ayrı olarak, yürütme organı meclisten ayrı bir organ değil, meclisin yürütme komitesidir. (İcra heyeti, icra komitesi</a:t>
            </a:r>
            <a:r>
              <a:rPr lang="tr-TR" sz="2400" dirty="0" smtClean="0">
                <a:latin typeface="Calibri" pitchFamily="34" charset="0"/>
              </a:rPr>
              <a:t>) İstiklal </a:t>
            </a:r>
            <a:r>
              <a:rPr lang="tr-TR" sz="2400" dirty="0">
                <a:latin typeface="Calibri" pitchFamily="34" charset="0"/>
              </a:rPr>
              <a:t>Mahkemeleri aracılığıyla </a:t>
            </a:r>
            <a:r>
              <a:rPr lang="tr-TR" sz="2400" dirty="0">
                <a:solidFill>
                  <a:schemeClr val="accent1"/>
                </a:solidFill>
                <a:latin typeface="Calibri" pitchFamily="34" charset="0"/>
              </a:rPr>
              <a:t>yargı</a:t>
            </a:r>
            <a:r>
              <a:rPr lang="tr-TR" sz="2400" dirty="0">
                <a:latin typeface="Calibri" pitchFamily="34" charset="0"/>
              </a:rPr>
              <a:t> yetkisini de kullanmaya başlamıştır.</a:t>
            </a:r>
          </a:p>
          <a:p>
            <a:pPr marL="514350" indent="-514350" algn="just">
              <a:buFont typeface="Calibri Light" pitchFamily="34" charset="0"/>
              <a:buNone/>
            </a:pPr>
            <a:r>
              <a:rPr lang="tr-TR" sz="2400" b="1" dirty="0" smtClean="0">
                <a:solidFill>
                  <a:srgbClr val="FF0000"/>
                </a:solidFill>
                <a:latin typeface="Calibri" pitchFamily="34" charset="0"/>
              </a:rPr>
              <a:t>2.Meclis </a:t>
            </a:r>
            <a:r>
              <a:rPr lang="tr-TR" sz="2400" b="1" dirty="0">
                <a:solidFill>
                  <a:srgbClr val="FF0000"/>
                </a:solidFill>
                <a:latin typeface="Calibri" pitchFamily="34" charset="0"/>
              </a:rPr>
              <a:t>Hükümeti sistemini benimsemiştir</a:t>
            </a:r>
            <a:r>
              <a:rPr lang="tr-TR" sz="2400" dirty="0">
                <a:solidFill>
                  <a:srgbClr val="FF0000"/>
                </a:solidFill>
                <a:latin typeface="Calibri" pitchFamily="34" charset="0"/>
              </a:rPr>
              <a:t>. </a:t>
            </a:r>
            <a:r>
              <a:rPr lang="tr-TR" sz="2400" dirty="0">
                <a:latin typeface="Calibri" pitchFamily="34" charset="0"/>
              </a:rPr>
              <a:t>Bakanlar, meclis üyeleri içinden meclis tarafından belirlenmiştir. Meclis Başkanı aynı zamanda Hükümet başkanı olarak görev yapmıştır.</a:t>
            </a:r>
          </a:p>
          <a:p>
            <a:pPr marL="514350" indent="-514350" algn="just">
              <a:buFont typeface="Calibri Light" pitchFamily="34" charset="0"/>
              <a:buNone/>
            </a:pPr>
            <a:r>
              <a:rPr lang="tr-TR" sz="2400" b="1" dirty="0" smtClean="0">
                <a:solidFill>
                  <a:srgbClr val="FF0000"/>
                </a:solidFill>
                <a:latin typeface="Calibri" pitchFamily="34" charset="0"/>
              </a:rPr>
              <a:t>3.Halkçı </a:t>
            </a:r>
            <a:r>
              <a:rPr lang="tr-TR" sz="2400" b="1" dirty="0">
                <a:solidFill>
                  <a:srgbClr val="FF0000"/>
                </a:solidFill>
                <a:latin typeface="Calibri" pitchFamily="34" charset="0"/>
              </a:rPr>
              <a:t>meclistir. </a:t>
            </a:r>
            <a:r>
              <a:rPr lang="tr-TR" sz="2400" dirty="0">
                <a:latin typeface="Calibri" pitchFamily="34" charset="0"/>
              </a:rPr>
              <a:t>Mustafa Kemal Paşa, «kuvvetin, kudretin, egemenliğin, idarenin doğrudan doğruya halka verilmesini» istediği </a:t>
            </a:r>
            <a:r>
              <a:rPr lang="tr-TR" sz="2400" dirty="0">
                <a:solidFill>
                  <a:schemeClr val="accent1"/>
                </a:solidFill>
                <a:latin typeface="Calibri" pitchFamily="34" charset="0"/>
              </a:rPr>
              <a:t>Halkçılık Programını</a:t>
            </a:r>
            <a:r>
              <a:rPr lang="tr-TR" sz="2400" dirty="0">
                <a:latin typeface="Calibri" pitchFamily="34" charset="0"/>
              </a:rPr>
              <a:t> 13 Eylül 1920’de mecliste okumuş ve kabul edilmiştir. </a:t>
            </a:r>
          </a:p>
          <a:p>
            <a:pPr marL="514350" indent="-514350" algn="just">
              <a:buFont typeface="Calibri Light" pitchFamily="34" charset="0"/>
              <a:buNone/>
            </a:pPr>
            <a:r>
              <a:rPr lang="tr-TR" sz="2400" b="1" dirty="0" smtClean="0">
                <a:solidFill>
                  <a:srgbClr val="FF0000"/>
                </a:solidFill>
                <a:latin typeface="Calibri" pitchFamily="34" charset="0"/>
              </a:rPr>
              <a:t>4.Şanlı </a:t>
            </a:r>
            <a:r>
              <a:rPr lang="tr-TR" sz="2400" b="1" dirty="0">
                <a:solidFill>
                  <a:srgbClr val="FF0000"/>
                </a:solidFill>
                <a:latin typeface="Calibri" pitchFamily="34" charset="0"/>
              </a:rPr>
              <a:t>meclistir:</a:t>
            </a:r>
            <a:r>
              <a:rPr lang="tr-TR" sz="2400" dirty="0">
                <a:solidFill>
                  <a:srgbClr val="FF0000"/>
                </a:solidFill>
                <a:latin typeface="Calibri" pitchFamily="34" charset="0"/>
              </a:rPr>
              <a:t> </a:t>
            </a:r>
            <a:r>
              <a:rPr lang="tr-TR" sz="2400" dirty="0">
                <a:latin typeface="Calibri" pitchFamily="34" charset="0"/>
              </a:rPr>
              <a:t>Tek amacı ülkeyi, milleti </a:t>
            </a:r>
            <a:r>
              <a:rPr lang="tr-TR" sz="2400" dirty="0" smtClean="0">
                <a:latin typeface="Calibri" pitchFamily="34" charset="0"/>
              </a:rPr>
              <a:t>kurtarmaktır. Mebuslar</a:t>
            </a:r>
            <a:r>
              <a:rPr lang="tr-TR" sz="2400" dirty="0">
                <a:latin typeface="Calibri" pitchFamily="34" charset="0"/>
              </a:rPr>
              <a:t>, derme çatma binalarda kalmaktadırlar. </a:t>
            </a:r>
            <a:r>
              <a:rPr lang="tr-TR" sz="2400" dirty="0" smtClean="0">
                <a:latin typeface="Calibri" pitchFamily="34" charset="0"/>
              </a:rPr>
              <a:t>Eski </a:t>
            </a:r>
            <a:r>
              <a:rPr lang="tr-TR" sz="2400" dirty="0">
                <a:latin typeface="Calibri" pitchFamily="34" charset="0"/>
              </a:rPr>
              <a:t>İttihatçılar, Hürriyet ve İtilafçılar, Osmanlı Mesai Fırkası mensubu, usta, çiftçi temsilcileri, Sarıklılar, Bolşevikler, solcular tek amaç için bir araya gelmişlerdir</a:t>
            </a:r>
            <a:r>
              <a:rPr lang="tr-TR" sz="2400" dirty="0" smtClean="0">
                <a:latin typeface="Calibri" pitchFamily="34" charset="0"/>
              </a:rPr>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Content Placeholder 2"/>
          <p:cNvSpPr txBox="1">
            <a:spLocks/>
          </p:cNvSpPr>
          <p:nvPr/>
        </p:nvSpPr>
        <p:spPr bwMode="auto">
          <a:xfrm>
            <a:off x="121920" y="0"/>
            <a:ext cx="12070080" cy="6646863"/>
          </a:xfrm>
          <a:prstGeom prst="rect">
            <a:avLst/>
          </a:prstGeom>
          <a:noFill/>
          <a:ln w="9525">
            <a:noFill/>
            <a:miter lim="800000"/>
            <a:headEnd/>
            <a:tailEnd/>
          </a:ln>
        </p:spPr>
        <p:txBody>
          <a:bodyPr/>
          <a:lstStyle/>
          <a:p>
            <a:pPr algn="just">
              <a:lnSpc>
                <a:spcPct val="90000"/>
              </a:lnSpc>
              <a:spcBef>
                <a:spcPts val="1000"/>
              </a:spcBef>
              <a:buFont typeface="Arial" charset="0"/>
              <a:buNone/>
            </a:pPr>
            <a:r>
              <a:rPr lang="tr-TR" sz="2600" b="1" dirty="0">
                <a:solidFill>
                  <a:srgbClr val="FF0000"/>
                </a:solidFill>
                <a:latin typeface="Calibri" pitchFamily="34" charset="0"/>
              </a:rPr>
              <a:t>5</a:t>
            </a:r>
            <a:r>
              <a:rPr lang="tr-TR" sz="2600" b="1" dirty="0" smtClean="0">
                <a:solidFill>
                  <a:srgbClr val="FF0000"/>
                </a:solidFill>
                <a:latin typeface="Calibri" pitchFamily="34" charset="0"/>
              </a:rPr>
              <a:t>. </a:t>
            </a:r>
            <a:r>
              <a:rPr lang="tr-TR" sz="2600" b="1" dirty="0">
                <a:solidFill>
                  <a:srgbClr val="FF0000"/>
                </a:solidFill>
                <a:latin typeface="Calibri" pitchFamily="34" charset="0"/>
              </a:rPr>
              <a:t>Demokratik bir meclistir</a:t>
            </a:r>
            <a:r>
              <a:rPr lang="tr-TR" sz="2600" dirty="0">
                <a:solidFill>
                  <a:srgbClr val="FF0000"/>
                </a:solidFill>
                <a:latin typeface="Calibri" pitchFamily="34" charset="0"/>
              </a:rPr>
              <a:t>. </a:t>
            </a:r>
            <a:r>
              <a:rPr lang="tr-TR" sz="2600" dirty="0">
                <a:latin typeface="Calibri" pitchFamily="34" charset="0"/>
              </a:rPr>
              <a:t>Halkın her kesiminden, her gelir ve eğitim seviyesinden insana farklı siyasi fikirlere yer vermiştir. Bu kadar farklı kesimleri bir araya toplayan şey «vatanın kurtuluşu» konusundaki ortak istektir.</a:t>
            </a:r>
          </a:p>
          <a:p>
            <a:pPr algn="just">
              <a:lnSpc>
                <a:spcPct val="90000"/>
              </a:lnSpc>
              <a:spcBef>
                <a:spcPts val="1000"/>
              </a:spcBef>
              <a:buFont typeface="Arial" charset="0"/>
              <a:buNone/>
            </a:pPr>
            <a:r>
              <a:rPr lang="tr-TR" sz="2600" b="1" dirty="0">
                <a:solidFill>
                  <a:srgbClr val="FF0000"/>
                </a:solidFill>
                <a:latin typeface="Calibri" pitchFamily="34" charset="0"/>
              </a:rPr>
              <a:t>6</a:t>
            </a:r>
            <a:r>
              <a:rPr lang="tr-TR" sz="2600" b="1" dirty="0" smtClean="0">
                <a:solidFill>
                  <a:srgbClr val="FF0000"/>
                </a:solidFill>
                <a:latin typeface="Calibri" pitchFamily="34" charset="0"/>
              </a:rPr>
              <a:t>. </a:t>
            </a:r>
            <a:r>
              <a:rPr lang="tr-TR" sz="2600" b="1" dirty="0">
                <a:solidFill>
                  <a:srgbClr val="FF0000"/>
                </a:solidFill>
                <a:latin typeface="Calibri" pitchFamily="34" charset="0"/>
              </a:rPr>
              <a:t>Savaş meclisidir. </a:t>
            </a:r>
            <a:r>
              <a:rPr lang="tr-TR" sz="2600" dirty="0">
                <a:latin typeface="Calibri" pitchFamily="34" charset="0"/>
              </a:rPr>
              <a:t>Kurtuluş Savaşı’nı örgütleyen ve başarıyla tamamlayan meclistir. Amaca ulaşıncaya kadar 3 yıl boyunca kesintisiz toplantı halinde kalmıştır. (23 Nisan 1920 – 1 Nisan 1923) </a:t>
            </a:r>
          </a:p>
          <a:p>
            <a:pPr algn="just">
              <a:lnSpc>
                <a:spcPct val="90000"/>
              </a:lnSpc>
              <a:spcBef>
                <a:spcPts val="1000"/>
              </a:spcBef>
              <a:buFont typeface="Arial" charset="0"/>
              <a:buNone/>
            </a:pPr>
            <a:r>
              <a:rPr lang="tr-TR" sz="2600" b="1" dirty="0">
                <a:solidFill>
                  <a:srgbClr val="FF0000"/>
                </a:solidFill>
                <a:latin typeface="Calibri" pitchFamily="34" charset="0"/>
              </a:rPr>
              <a:t>7</a:t>
            </a:r>
            <a:r>
              <a:rPr lang="tr-TR" sz="2600" b="1" dirty="0" smtClean="0">
                <a:solidFill>
                  <a:srgbClr val="FF0000"/>
                </a:solidFill>
                <a:latin typeface="Calibri" pitchFamily="34" charset="0"/>
              </a:rPr>
              <a:t>. </a:t>
            </a:r>
            <a:r>
              <a:rPr lang="tr-TR" sz="2600" b="1" dirty="0">
                <a:solidFill>
                  <a:srgbClr val="FF0000"/>
                </a:solidFill>
                <a:latin typeface="Calibri" pitchFamily="34" charset="0"/>
              </a:rPr>
              <a:t>İhtilal meclisidir. </a:t>
            </a:r>
            <a:r>
              <a:rPr lang="tr-TR" sz="2600" dirty="0">
                <a:latin typeface="Calibri" pitchFamily="34" charset="0"/>
              </a:rPr>
              <a:t>1 Kasım 1922’de </a:t>
            </a:r>
            <a:r>
              <a:rPr lang="tr-TR" sz="2600" dirty="0">
                <a:solidFill>
                  <a:schemeClr val="accent1"/>
                </a:solidFill>
                <a:latin typeface="Calibri" pitchFamily="34" charset="0"/>
              </a:rPr>
              <a:t>Saltanatın kaldırılması </a:t>
            </a:r>
            <a:r>
              <a:rPr lang="tr-TR" sz="2600" dirty="0">
                <a:latin typeface="Calibri" pitchFamily="34" charset="0"/>
              </a:rPr>
              <a:t>kararı bu meclis tarafından alınmıştır. Böylece Cumhuriyet’in ilanına alt yapı hazırlamış olur. Bu açıdan Osmanlı sisteminden kopuşu ifade ettiği gibi, siyasal terminoloji bakımından da bu kopuş net bir biçimde görünmektedir. </a:t>
            </a:r>
            <a:endParaRPr lang="tr-TR" sz="2600" dirty="0" smtClean="0">
              <a:latin typeface="Calibri" pitchFamily="34" charset="0"/>
            </a:endParaRPr>
          </a:p>
          <a:p>
            <a:pPr algn="just">
              <a:lnSpc>
                <a:spcPct val="90000"/>
              </a:lnSpc>
              <a:spcBef>
                <a:spcPts val="1000"/>
              </a:spcBef>
              <a:buFont typeface="Arial" charset="0"/>
              <a:buNone/>
            </a:pPr>
            <a:r>
              <a:rPr lang="tr-TR" sz="2600" b="1" dirty="0">
                <a:solidFill>
                  <a:srgbClr val="FF0000"/>
                </a:solidFill>
                <a:latin typeface="Calibri" pitchFamily="34" charset="0"/>
              </a:rPr>
              <a:t>8</a:t>
            </a:r>
            <a:r>
              <a:rPr lang="tr-TR" sz="2600" b="1" dirty="0" smtClean="0">
                <a:solidFill>
                  <a:srgbClr val="FF0000"/>
                </a:solidFill>
                <a:latin typeface="Calibri" pitchFamily="34" charset="0"/>
              </a:rPr>
              <a:t>. </a:t>
            </a:r>
            <a:r>
              <a:rPr lang="tr-TR" sz="2600" b="1" dirty="0">
                <a:solidFill>
                  <a:srgbClr val="FF0000"/>
                </a:solidFill>
                <a:latin typeface="Calibri" pitchFamily="34" charset="0"/>
              </a:rPr>
              <a:t>Meclis, Osmanlı </a:t>
            </a:r>
            <a:r>
              <a:rPr lang="tr-TR" sz="2600" b="1" dirty="0" err="1">
                <a:solidFill>
                  <a:srgbClr val="FF0000"/>
                </a:solidFill>
                <a:latin typeface="Calibri" pitchFamily="34" charset="0"/>
              </a:rPr>
              <a:t>Mebusan</a:t>
            </a:r>
            <a:r>
              <a:rPr lang="tr-TR" sz="2600" b="1" dirty="0">
                <a:solidFill>
                  <a:srgbClr val="FF0000"/>
                </a:solidFill>
                <a:latin typeface="Calibri" pitchFamily="34" charset="0"/>
              </a:rPr>
              <a:t> Meclisi’nin bıraktığı boşluğu doldurmak üzere açılmıştır.</a:t>
            </a:r>
            <a:r>
              <a:rPr lang="tr-TR" sz="2600" dirty="0">
                <a:solidFill>
                  <a:srgbClr val="FF0000"/>
                </a:solidFill>
                <a:latin typeface="Calibri" pitchFamily="34" charset="0"/>
              </a:rPr>
              <a:t> </a:t>
            </a:r>
            <a:r>
              <a:rPr lang="tr-TR" sz="2600" dirty="0" smtClean="0">
                <a:latin typeface="Calibri" pitchFamily="34" charset="0"/>
              </a:rPr>
              <a:t>Osmanlı </a:t>
            </a:r>
            <a:r>
              <a:rPr lang="tr-TR" sz="2600" dirty="0">
                <a:latin typeface="Calibri" pitchFamily="34" charset="0"/>
              </a:rPr>
              <a:t>Meclisi’nin tüzüğü uygulanmıştır. Seçim kanunu da ufak farklılarla uygulanmaya devam etmiştir. Meclis açılıp, hükümet kurulduktan sonra kabul edilen ilk kanun, kapanmadan önce Meclisi </a:t>
            </a:r>
            <a:r>
              <a:rPr lang="tr-TR" sz="2600" dirty="0" err="1">
                <a:latin typeface="Calibri" pitchFamily="34" charset="0"/>
              </a:rPr>
              <a:t>Mebusan’da</a:t>
            </a:r>
            <a:r>
              <a:rPr lang="tr-TR" sz="2600" dirty="0">
                <a:latin typeface="Calibri" pitchFamily="34" charset="0"/>
              </a:rPr>
              <a:t> görüşülmekte olan Ağnam Vergisi Kanunu’dur</a:t>
            </a:r>
            <a:r>
              <a:rPr lang="tr-TR" sz="2600" dirty="0" smtClean="0">
                <a:latin typeface="Calibri" pitchFamily="34" charset="0"/>
              </a:rPr>
              <a:t>.</a:t>
            </a:r>
            <a:r>
              <a:rPr lang="tr-TR" sz="2600" dirty="0">
                <a:solidFill>
                  <a:srgbClr val="FF0000"/>
                </a:solidFill>
                <a:latin typeface="Calibri" pitchFamily="34" charset="0"/>
              </a:rPr>
              <a:t> TBMM Osmanlı Mebuslar Meclisinden farklıydı. Yalnızca Müslümanlar vardı. </a:t>
            </a:r>
            <a:endParaRPr lang="tr-TR" sz="2600" dirty="0">
              <a:latin typeface="Calibri"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3"/>
          <p:cNvSpPr>
            <a:spLocks noGrp="1"/>
          </p:cNvSpPr>
          <p:nvPr>
            <p:ph type="body" idx="4294967295"/>
          </p:nvPr>
        </p:nvSpPr>
        <p:spPr>
          <a:xfrm>
            <a:off x="838200" y="496888"/>
            <a:ext cx="10515600" cy="5680075"/>
          </a:xfrm>
        </p:spPr>
        <p:txBody>
          <a:bodyPr/>
          <a:lstStyle/>
          <a:p>
            <a:pPr>
              <a:lnSpc>
                <a:spcPct val="80000"/>
              </a:lnSpc>
            </a:pPr>
            <a:r>
              <a:rPr lang="tr-TR" sz="2400" b="1" dirty="0">
                <a:solidFill>
                  <a:srgbClr val="D82331"/>
                </a:solidFill>
              </a:rPr>
              <a:t>I. TBMM’nin Çıkardığı </a:t>
            </a:r>
            <a:r>
              <a:rPr lang="tr-TR" sz="2400" b="1" dirty="0" smtClean="0">
                <a:solidFill>
                  <a:srgbClr val="D82331"/>
                </a:solidFill>
              </a:rPr>
              <a:t>İlk Kanunlar </a:t>
            </a:r>
            <a:r>
              <a:rPr lang="tr-TR" sz="2400" b="1" dirty="0">
                <a:solidFill>
                  <a:srgbClr val="D82331"/>
                </a:solidFill>
              </a:rPr>
              <a:t>ve Çalışmaları:</a:t>
            </a:r>
          </a:p>
          <a:p>
            <a:pPr algn="just">
              <a:lnSpc>
                <a:spcPct val="80000"/>
              </a:lnSpc>
            </a:pPr>
            <a:r>
              <a:rPr lang="tr-TR" sz="2400" b="1" dirty="0">
                <a:solidFill>
                  <a:schemeClr val="hlink"/>
                </a:solidFill>
              </a:rPr>
              <a:t>Ağnam Vergisi Kanunu:</a:t>
            </a:r>
          </a:p>
          <a:p>
            <a:pPr algn="just">
              <a:lnSpc>
                <a:spcPct val="80000"/>
              </a:lnSpc>
            </a:pPr>
            <a:r>
              <a:rPr lang="tr-TR" sz="2400" dirty="0"/>
              <a:t>I. Türkiye Büyük Millet Meclisi’nin çıkarmış olduğu ilk kanundur. (24 Nisan 1336). </a:t>
            </a:r>
            <a:endParaRPr lang="tr-TR" sz="2400" dirty="0" smtClean="0"/>
          </a:p>
          <a:p>
            <a:pPr algn="just">
              <a:lnSpc>
                <a:spcPct val="80000"/>
              </a:lnSpc>
            </a:pPr>
            <a:r>
              <a:rPr lang="tr-TR" sz="2400" dirty="0" smtClean="0"/>
              <a:t>Küçükbaş hayvan vergisini TBMM’nin toplaması kabul edilmiştir.</a:t>
            </a:r>
            <a:endParaRPr lang="tr-TR" sz="2400" dirty="0"/>
          </a:p>
          <a:p>
            <a:pPr algn="just">
              <a:lnSpc>
                <a:spcPct val="80000"/>
              </a:lnSpc>
            </a:pPr>
            <a:r>
              <a:rPr lang="tr-TR" sz="2400" b="1" dirty="0">
                <a:solidFill>
                  <a:schemeClr val="hlink"/>
                </a:solidFill>
              </a:rPr>
              <a:t>Hıyanet-i Vataniye Kanunu:</a:t>
            </a:r>
          </a:p>
          <a:p>
            <a:pPr algn="just">
              <a:lnSpc>
                <a:spcPct val="80000"/>
              </a:lnSpc>
            </a:pPr>
            <a:r>
              <a:rPr lang="tr-TR" sz="2400" dirty="0" smtClean="0"/>
              <a:t>Kurtuluş Savaşı’nın bu döneminde TBMM</a:t>
            </a:r>
            <a:r>
              <a:rPr lang="tr-TR" sz="2400" dirty="0"/>
              <a:t>, bir yandan işgalci güçlere karşı savaşırken, diğer yandan da Osmanlı Hükümeti ve işgalci güçlerin sebep olduğu ayaklanmalar ve yıkıcı propagandalar sebebiyle tabii olarak olağanüstü şartlar içerisinde bulunuyor ve TBMM Hükümeti, kendi otoritesini egemen kılacak, içeride güvenliği sağlayıp firarları önleyecek bir yasa zorunluluğunu hissediyordu. </a:t>
            </a:r>
          </a:p>
          <a:p>
            <a:pPr algn="just">
              <a:lnSpc>
                <a:spcPct val="80000"/>
              </a:lnSpc>
            </a:pPr>
            <a:r>
              <a:rPr lang="tr-TR" sz="2400" dirty="0"/>
              <a:t>Milli Mücadele devam ederken asker kaçaklarının sayısının giderek artması da T.B.M.M. sert tedbirler almaya itiyordu. Mecliste yapılan görüşmeler neticesinde 29 Nisan 1920 tarihinde “Hıyanet-i Vataniye Kanunu” kabul edildi. </a:t>
            </a:r>
            <a:endParaRPr lang="tr-TR" sz="2400" dirty="0" smtClean="0"/>
          </a:p>
          <a:p>
            <a:pPr algn="just">
              <a:lnSpc>
                <a:spcPct val="80000"/>
              </a:lnSpc>
            </a:pPr>
            <a:r>
              <a:rPr lang="tr-TR" sz="2400" dirty="0" smtClean="0"/>
              <a:t>Bu kanun ile TBMM’ye yazıyla, sözle ve ya fiile karşı çıkmak vatana ihanet ve cezası da idam olarak kabul edilmiştir. </a:t>
            </a:r>
            <a:endParaRPr lang="tr-TR" sz="2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3"/>
          <p:cNvSpPr>
            <a:spLocks noGrp="1"/>
          </p:cNvSpPr>
          <p:nvPr>
            <p:ph type="body" idx="4294967295"/>
          </p:nvPr>
        </p:nvSpPr>
        <p:spPr>
          <a:xfrm>
            <a:off x="838200" y="596900"/>
            <a:ext cx="10515600" cy="5580063"/>
          </a:xfrm>
        </p:spPr>
        <p:txBody>
          <a:bodyPr/>
          <a:lstStyle/>
          <a:p>
            <a:pPr algn="just">
              <a:lnSpc>
                <a:spcPct val="80000"/>
              </a:lnSpc>
            </a:pPr>
            <a:r>
              <a:rPr lang="tr-TR" sz="2400" b="1" dirty="0">
                <a:solidFill>
                  <a:schemeClr val="hlink"/>
                </a:solidFill>
                <a:latin typeface="Arial" charset="0"/>
              </a:rPr>
              <a:t>İstiklal Mahkemeleri Kanunu:</a:t>
            </a:r>
          </a:p>
          <a:p>
            <a:pPr algn="just">
              <a:lnSpc>
                <a:spcPct val="80000"/>
              </a:lnSpc>
            </a:pPr>
            <a:r>
              <a:rPr lang="tr-TR" sz="2400" dirty="0"/>
              <a:t>Hıyanet-i Vataniye kanununun kabul edilmesinden sonra geçen dört aylık sürede, olağan üstü şartların getirdiği ihtiyaçlar karşısında mevcut yapının yetersiz olduğu anlaşıldı. Asker kaçaklarına bir çözüm bulunamaması sebebiyle meclis yeni bir kanunla İstiklal Mahkemelerinin kuruluşuna karar verildi</a:t>
            </a:r>
          </a:p>
          <a:p>
            <a:pPr algn="just">
              <a:lnSpc>
                <a:spcPct val="80000"/>
              </a:lnSpc>
            </a:pPr>
            <a:r>
              <a:rPr lang="tr-TR" sz="2400" dirty="0"/>
              <a:t> İstiklal Mahkemelerin kuruluş amacı, düzenli ordunun kurulması ve devamlılığını sağlamak için asker kaçakları sorununu çözmek idi. Kanun çıkarıldıktan çok kısa bir süre sonra yetkileri vatana ihanet, yolsuzluk, soygun, casusluk, </a:t>
            </a:r>
            <a:r>
              <a:rPr lang="tr-TR" sz="2400" dirty="0" smtClean="0"/>
              <a:t>ayaklanma, eşkıyalık, düşmana yataklık, devlet malını satmak, askeri firara teşvik etmek </a:t>
            </a:r>
            <a:r>
              <a:rPr lang="tr-TR" sz="2400" dirty="0"/>
              <a:t>gibi suçları da kapsamına alarak genişledi. Artık Milli Mücadeleye ve ihtilale karşı işlenen her suç, İstiklal Mahkemelerinin görevi olmuştu. </a:t>
            </a:r>
          </a:p>
          <a:p>
            <a:pPr algn="just">
              <a:lnSpc>
                <a:spcPct val="80000"/>
              </a:lnSpc>
            </a:pPr>
            <a:r>
              <a:rPr lang="tr-TR" sz="2400" dirty="0" smtClean="0"/>
              <a:t>Bununla birlikte kurtuluş savaşında İstiklal </a:t>
            </a:r>
            <a:r>
              <a:rPr lang="tr-TR" sz="2400" dirty="0"/>
              <a:t>Mahkemelerinin en ilgilendiği başlıca mesele asker </a:t>
            </a:r>
            <a:r>
              <a:rPr lang="tr-TR" sz="2400" dirty="0" smtClean="0"/>
              <a:t>kaçakları ve eşkıyalık </a:t>
            </a:r>
            <a:r>
              <a:rPr lang="tr-TR" sz="2400" dirty="0"/>
              <a:t>sorunu oldu. Zira uzun yıllar süren savaşlardan bıkan askerlerden çoğu, fırsatını buldukça birliklerinden firar </a:t>
            </a:r>
            <a:r>
              <a:rPr lang="tr-TR" sz="2400" dirty="0" smtClean="0"/>
              <a:t>ediyor ve eşkıyalık yapıyorlardı. Bu </a:t>
            </a:r>
            <a:r>
              <a:rPr lang="tr-TR" sz="2400" dirty="0"/>
              <a:t>durum diğer askerlerin maneviyatını zayıflatmanın yanı sıra, ordunun düzeninde de ciddi sorunlara yol açıyordu. </a:t>
            </a:r>
          </a:p>
          <a:p>
            <a:pPr algn="just">
              <a:lnSpc>
                <a:spcPct val="80000"/>
              </a:lnSpc>
            </a:pPr>
            <a:endParaRPr lang="tr-TR" sz="2400" dirty="0"/>
          </a:p>
          <a:p>
            <a:pPr algn="just">
              <a:lnSpc>
                <a:spcPct val="80000"/>
              </a:lnSpc>
            </a:pPr>
            <a:endParaRPr lang="tr-TR"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3"/>
          <p:cNvSpPr>
            <a:spLocks noGrp="1"/>
          </p:cNvSpPr>
          <p:nvPr>
            <p:ph type="body" idx="4294967295"/>
          </p:nvPr>
        </p:nvSpPr>
        <p:spPr>
          <a:xfrm>
            <a:off x="766763" y="682625"/>
            <a:ext cx="10587037" cy="5494338"/>
          </a:xfrm>
        </p:spPr>
        <p:txBody>
          <a:bodyPr/>
          <a:lstStyle/>
          <a:p>
            <a:pPr algn="just"/>
            <a:r>
              <a:rPr lang="tr-TR" sz="2400" dirty="0"/>
              <a:t>11 Eylül 1920 tarihinde kabul edilen Firariler Hakkında Kanun ile kurulan ve şimdilik asker kaçaklarını yargılama ile görevli olan mahkemenin üyeleri de meclisin kendi üyeleri arasından oylama ile seçilecekti. Böylece meclis yasama, yürütme yetkilerinin yanı sıra “olağan üstü yargı yetkisini” de bünyesinde barındıran bir yapıya sahip oluyordu.</a:t>
            </a:r>
          </a:p>
          <a:p>
            <a:pPr algn="just"/>
            <a:r>
              <a:rPr lang="tr-TR" sz="2400" dirty="0"/>
              <a:t>Kurtuluş Savaşı devam ederken çeşitli merkezlerde kurulan ve 1 Ekim 1920'den 11 Mayıs 1923'e kadar faaliyet gösteren İstiklal Mahkemelerinde tespit edilen rakamlara göre toplam 59.164 kişi yargılanmış, </a:t>
            </a:r>
            <a:r>
              <a:rPr lang="tr-TR" sz="2400" dirty="0"/>
              <a:t>1.054 </a:t>
            </a:r>
            <a:r>
              <a:rPr lang="tr-TR" sz="2400" dirty="0" smtClean="0"/>
              <a:t>kişiye idam cezası verilmiş ve uygulanmış, idam cezası verilen 2827 kişinin cezası ise yeni bir suç işlemeyecekleri sözüyle ertelenmiştir. </a:t>
            </a:r>
          </a:p>
          <a:p>
            <a:pPr algn="just"/>
            <a:r>
              <a:rPr lang="tr-TR" sz="2400" dirty="0" smtClean="0"/>
              <a:t>İstiklal Mahkemelerinin hakim ve savcıları,  milletvekilleri arasından ve yine TBMM tarafından seçilmiştir. Duruşmalar halka açık yapılmış ve kararlar hemen uygulanmıştır.</a:t>
            </a:r>
          </a:p>
          <a:p>
            <a:pPr algn="just"/>
            <a:endParaRPr lang="tr-TR" sz="2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5117</TotalTime>
  <Words>3813</Words>
  <Application>Microsoft Office PowerPoint</Application>
  <PresentationFormat>Özel</PresentationFormat>
  <Paragraphs>276</Paragraphs>
  <Slides>34</Slides>
  <Notes>0</Notes>
  <HiddenSlides>0</HiddenSlides>
  <MMClips>0</MMClips>
  <ScaleCrop>false</ScaleCrop>
  <HeadingPairs>
    <vt:vector size="4" baseType="variant">
      <vt:variant>
        <vt:lpstr>Tema</vt:lpstr>
      </vt:variant>
      <vt:variant>
        <vt:i4>1</vt:i4>
      </vt:variant>
      <vt:variant>
        <vt:lpstr>Slayt Başlıkları</vt:lpstr>
      </vt:variant>
      <vt:variant>
        <vt:i4>34</vt:i4>
      </vt:variant>
    </vt:vector>
  </HeadingPairs>
  <TitlesOfParts>
    <vt:vector size="35" baseType="lpstr">
      <vt:lpstr>Office Teması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Sinem OCAK</dc:creator>
  <cp:lastModifiedBy>bilgisayar</cp:lastModifiedBy>
  <cp:revision>420</cp:revision>
  <dcterms:created xsi:type="dcterms:W3CDTF">2017-09-26T06:44:30Z</dcterms:created>
  <dcterms:modified xsi:type="dcterms:W3CDTF">2019-11-17T12:27:34Z</dcterms:modified>
</cp:coreProperties>
</file>