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7" r:id="rId3"/>
    <p:sldId id="306" r:id="rId4"/>
    <p:sldId id="330" r:id="rId5"/>
    <p:sldId id="331" r:id="rId6"/>
    <p:sldId id="305" r:id="rId7"/>
    <p:sldId id="312" r:id="rId8"/>
    <p:sldId id="313" r:id="rId9"/>
    <p:sldId id="332" r:id="rId10"/>
    <p:sldId id="333" r:id="rId11"/>
    <p:sldId id="314" r:id="rId12"/>
    <p:sldId id="304" r:id="rId13"/>
    <p:sldId id="303" r:id="rId14"/>
    <p:sldId id="316" r:id="rId15"/>
    <p:sldId id="302" r:id="rId16"/>
    <p:sldId id="301" r:id="rId17"/>
    <p:sldId id="300" r:id="rId18"/>
    <p:sldId id="299" r:id="rId19"/>
    <p:sldId id="298" r:id="rId20"/>
    <p:sldId id="294" r:id="rId21"/>
    <p:sldId id="296" r:id="rId22"/>
    <p:sldId id="295" r:id="rId23"/>
    <p:sldId id="293" r:id="rId24"/>
    <p:sldId id="292" r:id="rId25"/>
    <p:sldId id="291" r:id="rId26"/>
    <p:sldId id="290" r:id="rId27"/>
    <p:sldId id="289" r:id="rId28"/>
    <p:sldId id="288" r:id="rId29"/>
    <p:sldId id="334" r:id="rId30"/>
    <p:sldId id="287" r:id="rId31"/>
    <p:sldId id="336" r:id="rId32"/>
    <p:sldId id="286" r:id="rId33"/>
    <p:sldId id="285" r:id="rId34"/>
    <p:sldId id="328" r:id="rId35"/>
    <p:sldId id="284" r:id="rId36"/>
    <p:sldId id="335" r:id="rId37"/>
    <p:sldId id="283" r:id="rId38"/>
    <p:sldId id="337" r:id="rId39"/>
    <p:sldId id="282" r:id="rId40"/>
    <p:sldId id="281" r:id="rId41"/>
    <p:sldId id="327" r:id="rId42"/>
    <p:sldId id="280" r:id="rId43"/>
    <p:sldId id="279" r:id="rId44"/>
    <p:sldId id="329" r:id="rId45"/>
    <p:sldId id="278" r:id="rId46"/>
    <p:sldId id="317" r:id="rId47"/>
    <p:sldId id="277" r:id="rId48"/>
    <p:sldId id="318" r:id="rId49"/>
    <p:sldId id="276" r:id="rId50"/>
    <p:sldId id="321" r:id="rId51"/>
    <p:sldId id="275" r:id="rId52"/>
    <p:sldId id="319" r:id="rId53"/>
    <p:sldId id="274" r:id="rId54"/>
    <p:sldId id="273" r:id="rId55"/>
    <p:sldId id="270" r:id="rId56"/>
    <p:sldId id="322" r:id="rId57"/>
    <p:sldId id="272" r:id="rId58"/>
    <p:sldId id="271" r:id="rId59"/>
    <p:sldId id="266" r:id="rId60"/>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p:cViewPr varScale="1">
        <p:scale>
          <a:sx n="41" d="100"/>
          <a:sy n="41" d="100"/>
        </p:scale>
        <p:origin x="1362" y="4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AR OZTURK" userId="f8f6b7eb-6e0b-43a4-aa96-07f0c042484a" providerId="ADAL" clId="{3DF1530B-549F-4FD5-A52F-7B9E6AA72AC7}"/>
    <pc:docChg chg="modSld">
      <pc:chgData name="YASAR OZTURK" userId="f8f6b7eb-6e0b-43a4-aa96-07f0c042484a" providerId="ADAL" clId="{3DF1530B-549F-4FD5-A52F-7B9E6AA72AC7}" dt="2022-03-28T12:55:52.025" v="30" actId="20577"/>
      <pc:docMkLst>
        <pc:docMk/>
      </pc:docMkLst>
      <pc:sldChg chg="modSp mod">
        <pc:chgData name="YASAR OZTURK" userId="f8f6b7eb-6e0b-43a4-aa96-07f0c042484a" providerId="ADAL" clId="{3DF1530B-549F-4FD5-A52F-7B9E6AA72AC7}" dt="2022-03-28T12:55:52.025" v="30" actId="20577"/>
        <pc:sldMkLst>
          <pc:docMk/>
          <pc:sldMk cId="2043067173" sldId="266"/>
        </pc:sldMkLst>
        <pc:spChg chg="mod">
          <ac:chgData name="YASAR OZTURK" userId="f8f6b7eb-6e0b-43a4-aa96-07f0c042484a" providerId="ADAL" clId="{3DF1530B-549F-4FD5-A52F-7B9E6AA72AC7}" dt="2022-03-28T12:55:52.025" v="30" actId="20577"/>
          <ac:spMkLst>
            <pc:docMk/>
            <pc:sldMk cId="2043067173" sldId="26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a:t>Asıl başlık stili için tıklatın</a:t>
            </a: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3 Veri Yer Tutucusu"/>
          <p:cNvSpPr>
            <a:spLocks noGrp="1"/>
          </p:cNvSpPr>
          <p:nvPr>
            <p:ph type="dt" sz="half" idx="10"/>
          </p:nvPr>
        </p:nvSpPr>
        <p:spPr/>
        <p:txBody>
          <a:bodyPr/>
          <a:lstStyle/>
          <a:p>
            <a:fld id="{A23720DD-5B6D-40BF-8493-A6B52D484E6B}" type="datetimeFigureOut">
              <a:rPr lang="tr-TR" smtClean="0"/>
              <a:t>28.03.2022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A23720DD-5B6D-40BF-8493-A6B52D484E6B}" type="datetimeFigureOut">
              <a:rPr lang="tr-TR" smtClean="0"/>
              <a:t>28.03.2022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A23720DD-5B6D-40BF-8493-A6B52D484E6B}" type="datetimeFigureOut">
              <a:rPr lang="tr-TR" smtClean="0"/>
              <a:t>28.03.2022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A23720DD-5B6D-40BF-8493-A6B52D484E6B}" type="datetimeFigureOut">
              <a:rPr lang="tr-TR" smtClean="0"/>
              <a:t>28.03.2022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3 Veri Yer Tutucusu"/>
          <p:cNvSpPr>
            <a:spLocks noGrp="1"/>
          </p:cNvSpPr>
          <p:nvPr>
            <p:ph type="dt" sz="half" idx="10"/>
          </p:nvPr>
        </p:nvSpPr>
        <p:spPr/>
        <p:txBody>
          <a:bodyPr/>
          <a:lstStyle/>
          <a:p>
            <a:fld id="{A23720DD-5B6D-40BF-8493-A6B52D484E6B}" type="datetimeFigureOut">
              <a:rPr lang="tr-TR" smtClean="0"/>
              <a:t>28.03.2022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Veri Yer Tutucusu"/>
          <p:cNvSpPr>
            <a:spLocks noGrp="1"/>
          </p:cNvSpPr>
          <p:nvPr>
            <p:ph type="dt" sz="half" idx="10"/>
          </p:nvPr>
        </p:nvSpPr>
        <p:spPr/>
        <p:txBody>
          <a:bodyPr/>
          <a:lstStyle/>
          <a:p>
            <a:fld id="{A23720DD-5B6D-40BF-8493-A6B52D484E6B}" type="datetimeFigureOut">
              <a:rPr lang="tr-TR" smtClean="0"/>
              <a:t>28.03.2022</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6 Veri Yer Tutucusu"/>
          <p:cNvSpPr>
            <a:spLocks noGrp="1"/>
          </p:cNvSpPr>
          <p:nvPr>
            <p:ph type="dt" sz="half" idx="10"/>
          </p:nvPr>
        </p:nvSpPr>
        <p:spPr/>
        <p:txBody>
          <a:bodyPr/>
          <a:lstStyle/>
          <a:p>
            <a:fld id="{A23720DD-5B6D-40BF-8493-A6B52D484E6B}" type="datetimeFigureOut">
              <a:rPr lang="tr-TR" smtClean="0"/>
              <a:t>28.03.2022</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Veri Yer Tutucusu"/>
          <p:cNvSpPr>
            <a:spLocks noGrp="1"/>
          </p:cNvSpPr>
          <p:nvPr>
            <p:ph type="dt" sz="half" idx="10"/>
          </p:nvPr>
        </p:nvSpPr>
        <p:spPr/>
        <p:txBody>
          <a:bodyPr/>
          <a:lstStyle/>
          <a:p>
            <a:fld id="{A23720DD-5B6D-40BF-8493-A6B52D484E6B}" type="datetimeFigureOut">
              <a:rPr lang="tr-TR" smtClean="0"/>
              <a:t>28.03.2022</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A23720DD-5B6D-40BF-8493-A6B52D484E6B}" type="datetimeFigureOut">
              <a:rPr lang="tr-TR" smtClean="0"/>
              <a:t>28.03.2022</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p>
            <a:fld id="{A23720DD-5B6D-40BF-8493-A6B52D484E6B}" type="datetimeFigureOut">
              <a:rPr lang="tr-TR" smtClean="0"/>
              <a:t>28.03.2022</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p>
            <a:fld id="{A23720DD-5B6D-40BF-8493-A6B52D484E6B}" type="datetimeFigureOut">
              <a:rPr lang="tr-TR" smtClean="0"/>
              <a:t>28.03.2022</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a:t>Asıl başlık stili için tıklatın</a:t>
            </a: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3720DD-5B6D-40BF-8493-A6B52D484E6B}" type="datetimeFigureOut">
              <a:rPr lang="tr-TR" smtClean="0"/>
              <a:t>28.03.2022</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2176B-0E47-46AC-8F43-DAB4B8A37D06}"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a:xfrm>
            <a:off x="1475656" y="2348880"/>
            <a:ext cx="6400800" cy="1752600"/>
          </a:xfrm>
        </p:spPr>
        <p:txBody>
          <a:bodyPr>
            <a:noAutofit/>
          </a:bodyPr>
          <a:lstStyle/>
          <a:p>
            <a:r>
              <a:rPr lang="tr-TR" sz="5400" b="1" dirty="0">
                <a:solidFill>
                  <a:schemeClr val="bg1"/>
                </a:solidFill>
                <a:latin typeface="Times New Roman" pitchFamily="18" charset="0"/>
                <a:cs typeface="Times New Roman" pitchFamily="18" charset="0"/>
              </a:rPr>
              <a:t>2. HAFTA </a:t>
            </a:r>
          </a:p>
          <a:p>
            <a:r>
              <a:rPr lang="tr-TR" sz="5400" b="1" dirty="0">
                <a:solidFill>
                  <a:schemeClr val="bg1"/>
                </a:solidFill>
                <a:latin typeface="Times New Roman" pitchFamily="18" charset="0"/>
                <a:cs typeface="Times New Roman" pitchFamily="18" charset="0"/>
              </a:rPr>
              <a:t>DİL VE İLETİŞİM</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Tree>
    <p:extLst>
      <p:ext uri="{BB962C8B-B14F-4D97-AF65-F5344CB8AC3E}">
        <p14:creationId xmlns:p14="http://schemas.microsoft.com/office/powerpoint/2010/main" val="1919214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77500" lnSpcReduction="20000"/>
          </a:bodyPr>
          <a:lstStyle/>
          <a:p>
            <a:pPr marL="0" lvl="0" indent="0" algn="just">
              <a:buNone/>
            </a:pPr>
            <a:r>
              <a:rPr lang="tr-TR" b="1" kern="0" dirty="0">
                <a:solidFill>
                  <a:schemeClr val="bg1"/>
                </a:solidFill>
              </a:rPr>
              <a:t>      </a:t>
            </a:r>
            <a:r>
              <a:rPr lang="tr-TR" b="1" kern="0" dirty="0"/>
              <a:t>4. Kitle İletişimi: </a:t>
            </a:r>
          </a:p>
          <a:p>
            <a:pPr marL="0" lvl="0" indent="0" algn="just">
              <a:buNone/>
            </a:pPr>
            <a:r>
              <a:rPr lang="tr-TR" b="1" kern="0" dirty="0">
                <a:solidFill>
                  <a:schemeClr val="bg1"/>
                </a:solidFill>
              </a:rPr>
              <a:t>      Birtakım bilgilerin/sembollerin üretilmesi, geniş insan topluluklarına iletilmesi ve bu insanlar tarafından yorumlanması sürecine «kitle iletişimi» adı verilir.  Kitle iletişim araçları radyo, televizyon, gazete, dergi, el ilanları, romanlar, çizgi romanlar, tiyatrolar, hikâyeler, masal kitapları ve benzerlerini kitle iletişim aracı olarak kabul edebiliriz. </a:t>
            </a:r>
          </a:p>
          <a:p>
            <a:pPr marL="0" lvl="0" indent="0">
              <a:buNone/>
            </a:pPr>
            <a:endParaRPr lang="tr-TR" b="1" kern="0" dirty="0">
              <a:solidFill>
                <a:schemeClr val="bg1"/>
              </a:solidFill>
            </a:endParaRPr>
          </a:p>
          <a:p>
            <a:pPr marL="0" lvl="0" indent="0" algn="just">
              <a:buNone/>
            </a:pPr>
            <a:r>
              <a:rPr lang="tr-TR" b="1" kern="0" dirty="0">
                <a:solidFill>
                  <a:schemeClr val="bg1"/>
                </a:solidFill>
              </a:rPr>
              <a:t>      İletişimi sadece konuşmak olarak değerlendirmemek gerekir, işaret dili yardımıyla konuşmak da bir iletişim değil midir? Hangi tarz iletişim olursa olsun temelinde anlaşmak, anlaşılmak vardır. </a:t>
            </a:r>
            <a:endParaRPr lang="tr-TR" dirty="0"/>
          </a:p>
        </p:txBody>
      </p:sp>
    </p:spTree>
    <p:extLst>
      <p:ext uri="{BB962C8B-B14F-4D97-AF65-F5344CB8AC3E}">
        <p14:creationId xmlns:p14="http://schemas.microsoft.com/office/powerpoint/2010/main" val="2502323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dirty="0"/>
          </a:p>
        </p:txBody>
      </p:sp>
      <p:sp>
        <p:nvSpPr>
          <p:cNvPr id="3" name="İçerik Yer Tutucusu 2"/>
          <p:cNvSpPr>
            <a:spLocks noGrp="1"/>
          </p:cNvSpPr>
          <p:nvPr>
            <p:ph idx="1"/>
          </p:nvPr>
        </p:nvSpPr>
        <p:spPr/>
        <p:txBody>
          <a:bodyPr>
            <a:normAutofit fontScale="77500" lnSpcReduction="20000"/>
          </a:bodyPr>
          <a:lstStyle/>
          <a:p>
            <a:pPr marL="0" lvl="0" indent="0" algn="just">
              <a:buNone/>
            </a:pPr>
            <a:r>
              <a:rPr lang="tr-TR" b="1" kern="0" dirty="0">
                <a:solidFill>
                  <a:schemeClr val="bg1"/>
                </a:solidFill>
              </a:rPr>
              <a:t>Beden dili doğru kullanıldığında iletişime çok ciddi bir değer katar. Dolayısıyla:</a:t>
            </a:r>
          </a:p>
          <a:p>
            <a:pPr lvl="0" algn="just"/>
            <a:r>
              <a:rPr lang="tr-TR" b="1" kern="0" dirty="0">
                <a:solidFill>
                  <a:schemeClr val="bg1"/>
                </a:solidFill>
              </a:rPr>
              <a:t>Beden dili kültürden kültüre değişebilir. </a:t>
            </a:r>
          </a:p>
          <a:p>
            <a:pPr lvl="0" algn="just"/>
            <a:r>
              <a:rPr lang="tr-TR" b="1" kern="0" dirty="0">
                <a:solidFill>
                  <a:schemeClr val="bg1"/>
                </a:solidFill>
              </a:rPr>
              <a:t>Beden dili kadın ve erkek arasında da farklılıklar gösterebilir. </a:t>
            </a:r>
          </a:p>
          <a:p>
            <a:pPr lvl="0" algn="just"/>
            <a:r>
              <a:rPr lang="tr-TR" b="1" kern="0" dirty="0">
                <a:solidFill>
                  <a:schemeClr val="bg1"/>
                </a:solidFill>
              </a:rPr>
              <a:t>Beden dili kişiden kişiye de değişebilir.</a:t>
            </a:r>
          </a:p>
          <a:p>
            <a:pPr lvl="0" algn="just"/>
            <a:r>
              <a:rPr lang="tr-TR" b="1" kern="0" dirty="0">
                <a:solidFill>
                  <a:schemeClr val="bg1"/>
                </a:solidFill>
              </a:rPr>
              <a:t>Beden dili hayvanlar arasında da gözlenebilir.</a:t>
            </a:r>
          </a:p>
          <a:p>
            <a:pPr marL="0" lvl="0" indent="0" algn="just">
              <a:buNone/>
            </a:pPr>
            <a:r>
              <a:rPr lang="tr-TR" b="1" kern="0" dirty="0">
                <a:solidFill>
                  <a:schemeClr val="bg1"/>
                </a:solidFill>
              </a:rPr>
              <a:t>     Dünya sinemasında beden dilini etkin bir şekilde kullanan en komik birkaç karakterden biri Charlie Chaplin’di.</a:t>
            </a:r>
          </a:p>
          <a:p>
            <a:pPr marL="0" lvl="0" indent="0" algn="just">
              <a:buNone/>
            </a:pPr>
            <a:endParaRPr lang="tr-TR" b="1" kern="0" dirty="0">
              <a:solidFill>
                <a:schemeClr val="bg1"/>
              </a:solidFill>
            </a:endParaRPr>
          </a:p>
          <a:p>
            <a:pPr marL="0" lvl="0" indent="0" algn="just">
              <a:buNone/>
            </a:pPr>
            <a:r>
              <a:rPr lang="tr-TR" b="1" kern="0" dirty="0">
                <a:solidFill>
                  <a:schemeClr val="bg1"/>
                </a:solidFill>
              </a:rPr>
              <a:t>     Türkiye’de ise beden dilini en iyi kullananlardan biri Kemal Sunal’dı. </a:t>
            </a:r>
          </a:p>
          <a:p>
            <a:pPr lvl="0" algn="just"/>
            <a:endParaRPr lang="tr-TR" b="1" kern="0" dirty="0">
              <a:solidFill>
                <a:schemeClr val="bg1"/>
              </a:solidFill>
            </a:endParaRPr>
          </a:p>
          <a:p>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Tree>
    <p:extLst>
      <p:ext uri="{BB962C8B-B14F-4D97-AF65-F5344CB8AC3E}">
        <p14:creationId xmlns:p14="http://schemas.microsoft.com/office/powerpoint/2010/main" val="2566620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p:txBody>
          <a:bodyPr/>
          <a:lstStyle/>
          <a:p>
            <a:r>
              <a:rPr lang="tr-TR" dirty="0"/>
              <a:t>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
        <p:nvSpPr>
          <p:cNvPr id="5" name="Dikdörtgen 4"/>
          <p:cNvSpPr/>
          <p:nvPr/>
        </p:nvSpPr>
        <p:spPr>
          <a:xfrm>
            <a:off x="1403648" y="1556792"/>
            <a:ext cx="6192688" cy="3046988"/>
          </a:xfrm>
          <a:prstGeom prst="rect">
            <a:avLst/>
          </a:prstGeom>
        </p:spPr>
        <p:txBody>
          <a:bodyPr wrap="square">
            <a:spAutoFit/>
          </a:bodyPr>
          <a:lstStyle/>
          <a:p>
            <a:pPr marR="0" lvl="0" algn="just" defTabSz="914400" eaLnBrk="1" fontAlgn="auto" latinLnBrk="0" hangingPunct="1">
              <a:lnSpc>
                <a:spcPct val="100000"/>
              </a:lnSpc>
              <a:spcBef>
                <a:spcPct val="20000"/>
              </a:spcBef>
              <a:spcAft>
                <a:spcPts val="0"/>
              </a:spcAft>
              <a:buClrTx/>
              <a:buSzTx/>
              <a:tabLst/>
              <a:defRPr/>
            </a:pPr>
            <a:r>
              <a:rPr kumimoji="0" lang="tr-TR" sz="3200" b="1" i="0" u="none" strike="noStrike" kern="0" cap="none" spc="0" normalizeH="0" baseline="0" noProof="0" dirty="0">
                <a:ln>
                  <a:noFill/>
                </a:ln>
                <a:solidFill>
                  <a:schemeClr val="bg1"/>
                </a:solidFill>
                <a:effectLst/>
                <a:uLnTx/>
                <a:uFillTx/>
                <a:latin typeface="Times Turkish Transcription" pitchFamily="18" charset="0"/>
                <a:cs typeface="Times Turkish Transcription" pitchFamily="18" charset="0"/>
              </a:rPr>
              <a:t>İnsanlar arasında iletişimi sağlayan en güçlü araç dildir. Yukarıda da belirttiğimiz gibi </a:t>
            </a:r>
            <a:r>
              <a:rPr lang="tr-TR" sz="3200" b="1" kern="0" dirty="0">
                <a:solidFill>
                  <a:schemeClr val="bg1"/>
                </a:solidFill>
                <a:latin typeface="Times Turkish Transcription" pitchFamily="18" charset="0"/>
                <a:cs typeface="Times Turkish Transcription" pitchFamily="18" charset="0"/>
              </a:rPr>
              <a:t>d</a:t>
            </a:r>
            <a:r>
              <a:rPr kumimoji="0" lang="tr-TR" sz="3200" b="1" i="0" u="none" strike="noStrike" kern="0" cap="none" spc="0" normalizeH="0" baseline="0" noProof="0" dirty="0">
                <a:ln>
                  <a:noFill/>
                </a:ln>
                <a:solidFill>
                  <a:schemeClr val="bg1"/>
                </a:solidFill>
                <a:effectLst/>
                <a:uLnTx/>
                <a:uFillTx/>
                <a:latin typeface="Times Turkish Transcription" pitchFamily="18" charset="0"/>
                <a:cs typeface="Times Turkish Transcription" pitchFamily="18" charset="0"/>
              </a:rPr>
              <a:t>ilin dışında jest ve mimikler, resim, nesneler, renkler gibi araçlarla da iletişim sağlanabilir.</a:t>
            </a:r>
          </a:p>
        </p:txBody>
      </p:sp>
    </p:spTree>
    <p:extLst>
      <p:ext uri="{BB962C8B-B14F-4D97-AF65-F5344CB8AC3E}">
        <p14:creationId xmlns:p14="http://schemas.microsoft.com/office/powerpoint/2010/main" val="4224514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p:txBody>
          <a:bodyPr/>
          <a:lstStyle/>
          <a:p>
            <a:r>
              <a:rPr lang="tr-TR" dirty="0"/>
              <a:t>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
        <p:nvSpPr>
          <p:cNvPr id="5" name="Dikdörtgen 4"/>
          <p:cNvSpPr/>
          <p:nvPr/>
        </p:nvSpPr>
        <p:spPr>
          <a:xfrm>
            <a:off x="1403648" y="1556792"/>
            <a:ext cx="6552728" cy="3046988"/>
          </a:xfrm>
          <a:prstGeom prst="rect">
            <a:avLst/>
          </a:prstGeom>
        </p:spPr>
        <p:txBody>
          <a:bodyPr wrap="square">
            <a:spAutoFit/>
          </a:bodyPr>
          <a:lstStyle/>
          <a:p>
            <a:pPr marR="0" lvl="0" algn="just" defTabSz="914400" eaLnBrk="1" fontAlgn="auto" latinLnBrk="0" hangingPunct="1">
              <a:lnSpc>
                <a:spcPct val="100000"/>
              </a:lnSpc>
              <a:spcBef>
                <a:spcPct val="20000"/>
              </a:spcBef>
              <a:spcAft>
                <a:spcPts val="0"/>
              </a:spcAft>
              <a:buClrTx/>
              <a:buSzTx/>
              <a:tabLst/>
              <a:defRPr/>
            </a:pPr>
            <a:r>
              <a:rPr kumimoji="0" lang="tr-TR" sz="3200" b="1" i="0" u="none" strike="noStrike" kern="0" cap="none" spc="0" normalizeH="0" baseline="0" noProof="0" dirty="0">
                <a:ln>
                  <a:noFill/>
                </a:ln>
                <a:solidFill>
                  <a:schemeClr val="bg1"/>
                </a:solidFill>
                <a:effectLst/>
                <a:uLnTx/>
                <a:uFillTx/>
                <a:latin typeface="Times Turkish Transcription" pitchFamily="18" charset="0"/>
                <a:cs typeface="Times Turkish Transcription" pitchFamily="18" charset="0"/>
              </a:rPr>
              <a:t>Mesela bir cenaze merasiminde yakasına genç yaşta vefat etmiş birinin fotoğrafını takan bir kişi, bu fotoğraf aracılığıyla “</a:t>
            </a:r>
            <a:r>
              <a:rPr kumimoji="0" lang="tr-TR" sz="3200" b="1" i="1" u="none" strike="noStrike" kern="0" cap="none" spc="0" normalizeH="0" baseline="0" noProof="0" dirty="0">
                <a:ln>
                  <a:noFill/>
                </a:ln>
                <a:solidFill>
                  <a:schemeClr val="bg1"/>
                </a:solidFill>
                <a:effectLst/>
                <a:uLnTx/>
                <a:uFillTx/>
                <a:latin typeface="Times Turkish Transcription" pitchFamily="18" charset="0"/>
                <a:cs typeface="Times Turkish Transcription" pitchFamily="18" charset="0"/>
              </a:rPr>
              <a:t>Ölümün acısını paylaşıyorum.</a:t>
            </a:r>
            <a:r>
              <a:rPr kumimoji="0" lang="tr-TR" sz="3200" b="1" i="0" u="none" strike="noStrike" kern="0" cap="none" spc="0" normalizeH="0" baseline="0" noProof="0" dirty="0">
                <a:ln>
                  <a:noFill/>
                </a:ln>
                <a:solidFill>
                  <a:schemeClr val="bg1"/>
                </a:solidFill>
                <a:effectLst/>
                <a:uLnTx/>
                <a:uFillTx/>
                <a:latin typeface="Times Turkish Transcription" pitchFamily="18" charset="0"/>
                <a:cs typeface="Times Turkish Transcription" pitchFamily="18" charset="0"/>
              </a:rPr>
              <a:t>” mesajını kendini fark eden bütün alıcılara gönderebilir.</a:t>
            </a:r>
          </a:p>
        </p:txBody>
      </p:sp>
    </p:spTree>
    <p:extLst>
      <p:ext uri="{BB962C8B-B14F-4D97-AF65-F5344CB8AC3E}">
        <p14:creationId xmlns:p14="http://schemas.microsoft.com/office/powerpoint/2010/main" val="1327123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a:xfrm>
            <a:off x="1403648" y="2132856"/>
            <a:ext cx="6400800" cy="3600400"/>
          </a:xfrm>
        </p:spPr>
        <p:txBody>
          <a:bodyPr/>
          <a:lstStyle/>
          <a:p>
            <a:r>
              <a:rPr lang="tr-TR" dirty="0"/>
              <a:t>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pic>
        <p:nvPicPr>
          <p:cNvPr id="1026" name="Picture 2" descr="C:\Users\ismail\Desktop\1443_02_sek_2_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1916832"/>
            <a:ext cx="5184576" cy="3456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1912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p:txBody>
          <a:bodyPr/>
          <a:lstStyle/>
          <a:p>
            <a:r>
              <a:rPr lang="tr-TR" dirty="0"/>
              <a:t>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
        <p:nvSpPr>
          <p:cNvPr id="5" name="Dikdörtgen 4"/>
          <p:cNvSpPr/>
          <p:nvPr/>
        </p:nvSpPr>
        <p:spPr>
          <a:xfrm>
            <a:off x="1331640" y="1628800"/>
            <a:ext cx="6480720" cy="3699474"/>
          </a:xfrm>
          <a:prstGeom prst="rect">
            <a:avLst/>
          </a:prstGeom>
        </p:spPr>
        <p:txBody>
          <a:bodyPr wrap="square">
            <a:spAutoFit/>
          </a:bodyPr>
          <a:lstStyle/>
          <a:p>
            <a:pPr marR="0" lvl="0" algn="ctr" defTabSz="914400" eaLnBrk="1" fontAlgn="auto" latinLnBrk="0" hangingPunct="1">
              <a:lnSpc>
                <a:spcPct val="100000"/>
              </a:lnSpc>
              <a:spcBef>
                <a:spcPct val="20000"/>
              </a:spcBef>
              <a:spcAft>
                <a:spcPts val="0"/>
              </a:spcAft>
              <a:buClrTx/>
              <a:buSzTx/>
              <a:tabLst/>
              <a:defRPr/>
            </a:pPr>
            <a:r>
              <a:rPr lang="tr-TR" sz="3600" b="1" kern="0" dirty="0">
                <a:solidFill>
                  <a:prstClr val="black"/>
                </a:solidFill>
                <a:latin typeface="Times Turkish Transcription" pitchFamily="18" charset="0"/>
                <a:cs typeface="Times Turkish Transcription" pitchFamily="18" charset="0"/>
              </a:rPr>
              <a:t>İLETİŞİMİN ÖĞELERİ</a:t>
            </a:r>
            <a:r>
              <a:rPr kumimoji="0" lang="tr-TR" sz="3600" b="0" i="0" u="none" strike="noStrike" kern="0" cap="none" spc="0" normalizeH="0" baseline="0" noProof="0" dirty="0">
                <a:ln>
                  <a:noFill/>
                </a:ln>
                <a:solidFill>
                  <a:prstClr val="black"/>
                </a:solidFill>
                <a:effectLst/>
                <a:uLnTx/>
                <a:uFillTx/>
                <a:latin typeface="Times Turkish Transcription" pitchFamily="18" charset="0"/>
                <a:cs typeface="Times Turkish Transcription" pitchFamily="18" charset="0"/>
              </a:rPr>
              <a:t>:</a:t>
            </a:r>
          </a:p>
          <a:p>
            <a:pPr marR="0" lvl="0" algn="just" defTabSz="914400" eaLnBrk="1" fontAlgn="auto" latinLnBrk="0" hangingPunct="1">
              <a:lnSpc>
                <a:spcPct val="100000"/>
              </a:lnSpc>
              <a:spcBef>
                <a:spcPct val="20000"/>
              </a:spcBef>
              <a:spcAft>
                <a:spcPts val="0"/>
              </a:spcAft>
              <a:buClrTx/>
              <a:buSzTx/>
              <a:tabLst/>
              <a:defRPr/>
            </a:pPr>
            <a:r>
              <a:rPr kumimoji="0" lang="tr-TR" sz="3200" b="1" i="0" strike="noStrike" kern="0" cap="none" spc="0" normalizeH="0" baseline="0" noProof="0" dirty="0">
                <a:ln>
                  <a:noFill/>
                </a:ln>
                <a:solidFill>
                  <a:prstClr val="black"/>
                </a:solidFill>
                <a:effectLst/>
                <a:uLnTx/>
                <a:uFillTx/>
                <a:latin typeface="Times Turkish Transcription" pitchFamily="18" charset="0"/>
                <a:cs typeface="Times Turkish Transcription" pitchFamily="18" charset="0"/>
              </a:rPr>
              <a:t>GÖNDERİCİ (Kaynak)</a:t>
            </a:r>
            <a:r>
              <a:rPr kumimoji="0" lang="tr-TR" sz="3200" b="0" i="0" u="none" strike="noStrike" kern="0" cap="none" spc="0" normalizeH="0" baseline="0" noProof="0" dirty="0">
                <a:ln>
                  <a:noFill/>
                </a:ln>
                <a:solidFill>
                  <a:prstClr val="black"/>
                </a:solidFill>
                <a:effectLst/>
                <a:uLnTx/>
                <a:uFillTx/>
                <a:latin typeface="Times Turkish Transcription" pitchFamily="18" charset="0"/>
                <a:cs typeface="Times Turkish Transcription" pitchFamily="18" charset="0"/>
              </a:rPr>
              <a:t>: </a:t>
            </a:r>
            <a:r>
              <a:rPr kumimoji="0" lang="tr-TR" sz="3200" b="1" i="0" u="none" strike="noStrike" kern="0" cap="none" spc="0" normalizeH="0" baseline="0" noProof="0" dirty="0">
                <a:ln>
                  <a:noFill/>
                </a:ln>
                <a:solidFill>
                  <a:schemeClr val="bg1"/>
                </a:solidFill>
                <a:effectLst/>
                <a:uLnTx/>
                <a:uFillTx/>
                <a:latin typeface="Times Turkish Transcription" pitchFamily="18" charset="0"/>
                <a:cs typeface="Times Turkish Transcription" pitchFamily="18" charset="0"/>
              </a:rPr>
              <a:t>Bir iletişimde mesajı gönderen kişidir. Gönderici, duygu, düşünce ve isteğin aktarılmasında sözü söyleyen, sinyali gönderen kişi veya topluluktur.</a:t>
            </a:r>
          </a:p>
        </p:txBody>
      </p:sp>
    </p:spTree>
    <p:extLst>
      <p:ext uri="{BB962C8B-B14F-4D97-AF65-F5344CB8AC3E}">
        <p14:creationId xmlns:p14="http://schemas.microsoft.com/office/powerpoint/2010/main" val="3874105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p:txBody>
          <a:bodyPr/>
          <a:lstStyle/>
          <a:p>
            <a:r>
              <a:rPr lang="tr-TR" dirty="0"/>
              <a:t>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
        <p:nvSpPr>
          <p:cNvPr id="5" name="Dikdörtgen 4"/>
          <p:cNvSpPr/>
          <p:nvPr/>
        </p:nvSpPr>
        <p:spPr>
          <a:xfrm>
            <a:off x="1123644" y="1628800"/>
            <a:ext cx="6912768" cy="4721292"/>
          </a:xfrm>
          <a:prstGeom prst="rect">
            <a:avLst/>
          </a:prstGeom>
        </p:spPr>
        <p:txBody>
          <a:bodyPr wrap="square">
            <a:spAutoFit/>
          </a:bodyPr>
          <a:lstStyle/>
          <a:p>
            <a:pPr marR="0" lvl="0" algn="just" defTabSz="914400" eaLnBrk="1" fontAlgn="auto" latinLnBrk="0" hangingPunct="1">
              <a:lnSpc>
                <a:spcPct val="100000"/>
              </a:lnSpc>
              <a:spcBef>
                <a:spcPct val="20000"/>
              </a:spcBef>
              <a:spcAft>
                <a:spcPts val="0"/>
              </a:spcAft>
              <a:buClrTx/>
              <a:buSzTx/>
              <a:tabLst/>
              <a:defRPr/>
            </a:pPr>
            <a:r>
              <a:rPr lang="tr-TR" sz="3200" b="1" kern="0" dirty="0">
                <a:solidFill>
                  <a:prstClr val="black"/>
                </a:solidFill>
                <a:latin typeface="Times Turkish Transcription" pitchFamily="18" charset="0"/>
                <a:cs typeface="Times Turkish Transcription" pitchFamily="18" charset="0"/>
              </a:rPr>
              <a:t>ALICI (Hedef): </a:t>
            </a:r>
            <a:r>
              <a:rPr kumimoji="0" lang="tr-TR" sz="3200" b="1" i="0" u="none" strike="noStrike" kern="0" cap="none" spc="0" normalizeH="0" baseline="0" noProof="0" dirty="0">
                <a:ln>
                  <a:noFill/>
                </a:ln>
                <a:solidFill>
                  <a:schemeClr val="bg1"/>
                </a:solidFill>
                <a:effectLst/>
                <a:uLnTx/>
                <a:uFillTx/>
                <a:latin typeface="Times Turkish Transcription" pitchFamily="18" charset="0"/>
                <a:cs typeface="Times Turkish Transcription" pitchFamily="18" charset="0"/>
              </a:rPr>
              <a:t>Göndericinin mesajı </a:t>
            </a:r>
            <a:r>
              <a:rPr lang="tr-TR" sz="3200" b="1" kern="0" dirty="0">
                <a:solidFill>
                  <a:schemeClr val="bg1"/>
                </a:solidFill>
                <a:latin typeface="Times Turkish Transcription" pitchFamily="18" charset="0"/>
                <a:cs typeface="Times Turkish Transcription" pitchFamily="18" charset="0"/>
              </a:rPr>
              <a:t>ilettiği</a:t>
            </a:r>
            <a:r>
              <a:rPr kumimoji="0" lang="tr-TR" sz="3200" b="1" i="0" u="none" strike="noStrike" kern="0" cap="none" spc="0" normalizeH="0" baseline="0" noProof="0" dirty="0">
                <a:ln>
                  <a:noFill/>
                </a:ln>
                <a:solidFill>
                  <a:schemeClr val="bg1"/>
                </a:solidFill>
                <a:effectLst/>
                <a:uLnTx/>
                <a:uFillTx/>
                <a:latin typeface="Times Turkish Transcription" pitchFamily="18" charset="0"/>
                <a:cs typeface="Times Turkish Transcription" pitchFamily="18" charset="0"/>
              </a:rPr>
              <a:t> kişidir. Alıcı, iletilen sözü, işareti veya sinyali alan kişi veya topluluktur.</a:t>
            </a:r>
          </a:p>
          <a:p>
            <a:pPr marL="0" marR="0" lvl="0" indent="0" algn="just" defTabSz="914400" eaLnBrk="1" fontAlgn="auto" latinLnBrk="0" hangingPunct="1">
              <a:lnSpc>
                <a:spcPct val="100000"/>
              </a:lnSpc>
              <a:spcBef>
                <a:spcPct val="20000"/>
              </a:spcBef>
              <a:spcAft>
                <a:spcPts val="0"/>
              </a:spcAft>
              <a:buClrTx/>
              <a:buSzTx/>
              <a:buFontTx/>
              <a:buNone/>
              <a:tabLst/>
              <a:defRPr/>
            </a:pPr>
            <a:endParaRPr kumimoji="0" lang="tr-TR" sz="3200" b="0" i="0" u="none" strike="noStrike" kern="0" cap="none" spc="0" normalizeH="0" baseline="0" noProof="0" dirty="0">
              <a:ln>
                <a:noFill/>
              </a:ln>
              <a:solidFill>
                <a:prstClr val="black"/>
              </a:solidFill>
              <a:effectLst/>
              <a:uLnTx/>
              <a:uFillTx/>
              <a:latin typeface="Times Turkish Transcription" pitchFamily="18" charset="0"/>
              <a:cs typeface="Times Turkish Transcription" pitchFamily="18" charset="0"/>
            </a:endParaRPr>
          </a:p>
          <a:p>
            <a:pPr marR="0" lvl="0" algn="just" defTabSz="914400" eaLnBrk="1" fontAlgn="auto" latinLnBrk="0" hangingPunct="1">
              <a:lnSpc>
                <a:spcPct val="100000"/>
              </a:lnSpc>
              <a:spcBef>
                <a:spcPct val="20000"/>
              </a:spcBef>
              <a:spcAft>
                <a:spcPts val="0"/>
              </a:spcAft>
              <a:buClrTx/>
              <a:buSzTx/>
              <a:tabLst/>
              <a:defRPr/>
            </a:pPr>
            <a:r>
              <a:rPr lang="tr-TR" sz="3200" b="1" kern="0" dirty="0">
                <a:solidFill>
                  <a:prstClr val="black"/>
                </a:solidFill>
                <a:latin typeface="Times Turkish Transcription" pitchFamily="18" charset="0"/>
                <a:cs typeface="Times Turkish Transcription" pitchFamily="18" charset="0"/>
              </a:rPr>
              <a:t>İLETİ (Mesaj)</a:t>
            </a:r>
            <a:r>
              <a:rPr kumimoji="0" lang="tr-TR" sz="3200" b="0" i="0" u="none" strike="noStrike" kern="0" cap="none" spc="0" normalizeH="0" baseline="0" noProof="0" dirty="0">
                <a:ln>
                  <a:noFill/>
                </a:ln>
                <a:solidFill>
                  <a:prstClr val="black"/>
                </a:solidFill>
                <a:effectLst/>
                <a:uLnTx/>
                <a:uFillTx/>
                <a:latin typeface="Times Turkish Transcription" pitchFamily="18" charset="0"/>
                <a:cs typeface="Times Turkish Transcription" pitchFamily="18" charset="0"/>
              </a:rPr>
              <a:t>: </a:t>
            </a:r>
            <a:r>
              <a:rPr kumimoji="0" lang="tr-TR" sz="3200" b="1" i="0" u="none" strike="noStrike" kern="0" cap="none" spc="0" normalizeH="0" baseline="0" noProof="0" dirty="0">
                <a:ln>
                  <a:noFill/>
                </a:ln>
                <a:solidFill>
                  <a:schemeClr val="bg1"/>
                </a:solidFill>
                <a:effectLst/>
                <a:uLnTx/>
                <a:uFillTx/>
                <a:latin typeface="Times Turkish Transcription" pitchFamily="18" charset="0"/>
                <a:cs typeface="Times Turkish Transcription" pitchFamily="18" charset="0"/>
              </a:rPr>
              <a:t>Göndericinin alıcıya iletmek istediği  duygu, düşünce ya da istektir. Mesaj sözlü, yazılı veya sözsüz biçimde iletilebilir.</a:t>
            </a:r>
            <a:endParaRPr kumimoji="0" lang="tr-TR" sz="1800" b="1" i="0" u="none" strike="noStrike" kern="0" cap="none" spc="0" normalizeH="0" baseline="0" noProof="0" dirty="0">
              <a:ln>
                <a:noFill/>
              </a:ln>
              <a:solidFill>
                <a:schemeClr val="bg1"/>
              </a:solidFill>
              <a:effectLst/>
              <a:uLnTx/>
              <a:uFillTx/>
              <a:latin typeface="Times Turkish Transcription" pitchFamily="18" charset="0"/>
              <a:cs typeface="Times Turkish Transcription" pitchFamily="18" charset="0"/>
            </a:endParaRPr>
          </a:p>
        </p:txBody>
      </p:sp>
    </p:spTree>
    <p:extLst>
      <p:ext uri="{BB962C8B-B14F-4D97-AF65-F5344CB8AC3E}">
        <p14:creationId xmlns:p14="http://schemas.microsoft.com/office/powerpoint/2010/main" val="4109491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a:xfrm>
            <a:off x="1619672" y="2060848"/>
            <a:ext cx="6400800" cy="1752600"/>
          </a:xfrm>
        </p:spPr>
        <p:txBody>
          <a:bodyPr/>
          <a:lstStyle/>
          <a:p>
            <a:r>
              <a:rPr lang="tr-TR" dirty="0"/>
              <a:t>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
        <p:nvSpPr>
          <p:cNvPr id="5" name="Dikdörtgen 4"/>
          <p:cNvSpPr/>
          <p:nvPr/>
        </p:nvSpPr>
        <p:spPr>
          <a:xfrm>
            <a:off x="1619672" y="1250311"/>
            <a:ext cx="6264696" cy="5004447"/>
          </a:xfrm>
          <a:prstGeom prst="rect">
            <a:avLst/>
          </a:prstGeom>
        </p:spPr>
        <p:txBody>
          <a:bodyPr wrap="square">
            <a:spAutoFit/>
          </a:bodyPr>
          <a:lstStyle/>
          <a:p>
            <a:pPr marR="0" lvl="0" algn="just" defTabSz="914400" eaLnBrk="1" fontAlgn="auto" latinLnBrk="0" hangingPunct="1">
              <a:lnSpc>
                <a:spcPct val="100000"/>
              </a:lnSpc>
              <a:spcBef>
                <a:spcPct val="20000"/>
              </a:spcBef>
              <a:spcAft>
                <a:spcPts val="0"/>
              </a:spcAft>
              <a:buClrTx/>
              <a:buSzTx/>
              <a:tabLst/>
              <a:defRPr/>
            </a:pPr>
            <a:r>
              <a:rPr kumimoji="0" lang="tr-TR" sz="2800" b="1" i="0" strike="noStrike" kern="0" cap="none" spc="0" normalizeH="0" baseline="0" noProof="0" dirty="0">
                <a:ln>
                  <a:noFill/>
                </a:ln>
                <a:solidFill>
                  <a:prstClr val="black"/>
                </a:solidFill>
                <a:effectLst/>
                <a:uLnTx/>
                <a:uFillTx/>
                <a:latin typeface="Times New Roman" pitchFamily="18" charset="0"/>
                <a:cs typeface="Times New Roman" pitchFamily="18" charset="0"/>
              </a:rPr>
              <a:t>BAĞLAM (Ortam): </a:t>
            </a:r>
            <a:r>
              <a:rPr kumimoji="0" lang="tr-TR" sz="2800" b="1" i="0" u="none" strike="noStrike" kern="0" cap="none" spc="0" normalizeH="0" baseline="0" noProof="0" dirty="0">
                <a:ln>
                  <a:noFill/>
                </a:ln>
                <a:solidFill>
                  <a:schemeClr val="bg1"/>
                </a:solidFill>
                <a:effectLst/>
                <a:uLnTx/>
                <a:uFillTx/>
                <a:latin typeface="Times New Roman" pitchFamily="18" charset="0"/>
                <a:cs typeface="Times New Roman" pitchFamily="18" charset="0"/>
              </a:rPr>
              <a:t>Bir kelimenin veya ifadenin ait olduğu metnin yapısı ve bütünlüğü içerisinde, değer ve anlam kazanmasıdır. Bu temel iletişimin gerçekleştiği ortama bağlam denir.</a:t>
            </a:r>
          </a:p>
          <a:p>
            <a:pPr marR="0" lvl="0" algn="just" defTabSz="914400" eaLnBrk="1" fontAlgn="auto" latinLnBrk="0" hangingPunct="1">
              <a:lnSpc>
                <a:spcPct val="100000"/>
              </a:lnSpc>
              <a:spcBef>
                <a:spcPct val="20000"/>
              </a:spcBef>
              <a:spcAft>
                <a:spcPts val="0"/>
              </a:spcAft>
              <a:buClrTx/>
              <a:buSzTx/>
              <a:tabLst/>
              <a:defRPr/>
            </a:pPr>
            <a:r>
              <a:rPr lang="tr-TR" sz="2800" b="1" kern="0" dirty="0">
                <a:solidFill>
                  <a:prstClr val="black"/>
                </a:solidFill>
                <a:latin typeface="Times New Roman" pitchFamily="18" charset="0"/>
                <a:cs typeface="Times New Roman" pitchFamily="18" charset="0"/>
              </a:rPr>
              <a:t>GERİ BİLDİRİM (Dönüt)</a:t>
            </a:r>
            <a:r>
              <a:rPr kumimoji="0" lang="tr-TR" sz="2800" b="1" i="0" strike="noStrike" kern="0" cap="none" spc="0" normalizeH="0" baseline="0" noProof="0" dirty="0">
                <a:ln>
                  <a:noFill/>
                </a:ln>
                <a:solidFill>
                  <a:prstClr val="black"/>
                </a:solidFill>
                <a:effectLst/>
                <a:uLnTx/>
                <a:uFillTx/>
                <a:latin typeface="Times New Roman" pitchFamily="18" charset="0"/>
                <a:cs typeface="Times New Roman" pitchFamily="18" charset="0"/>
              </a:rPr>
              <a:t>:</a:t>
            </a:r>
          </a:p>
          <a:p>
            <a:pPr marR="0" lvl="0" algn="just" defTabSz="914400" eaLnBrk="1" fontAlgn="auto" latinLnBrk="0" hangingPunct="1">
              <a:lnSpc>
                <a:spcPct val="100000"/>
              </a:lnSpc>
              <a:spcBef>
                <a:spcPct val="20000"/>
              </a:spcBef>
              <a:spcAft>
                <a:spcPts val="0"/>
              </a:spcAft>
              <a:buClrTx/>
              <a:buSzTx/>
              <a:tabLst/>
              <a:defRPr/>
            </a:pPr>
            <a:r>
              <a:rPr kumimoji="0" lang="tr-TR" sz="2800" b="1" i="0" u="none" strike="noStrike" kern="0" cap="none" spc="0" normalizeH="0" baseline="0" noProof="0" dirty="0">
                <a:ln>
                  <a:noFill/>
                </a:ln>
                <a:solidFill>
                  <a:schemeClr val="bg1"/>
                </a:solidFill>
                <a:effectLst/>
                <a:uLnTx/>
                <a:uFillTx/>
                <a:latin typeface="Times New Roman" pitchFamily="18" charset="0"/>
                <a:cs typeface="Times New Roman" pitchFamily="18" charset="0"/>
              </a:rPr>
              <a:t>Göndericinin mesajını alan alıcının, eğer kendisine aktarılan mesaja verilecek herhangi bir cevabı varsa, bu dönüt/geri bildirim olarak adlandırılmaktadır.</a:t>
            </a:r>
          </a:p>
        </p:txBody>
      </p:sp>
    </p:spTree>
    <p:extLst>
      <p:ext uri="{BB962C8B-B14F-4D97-AF65-F5344CB8AC3E}">
        <p14:creationId xmlns:p14="http://schemas.microsoft.com/office/powerpoint/2010/main" val="2177843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p:txBody>
          <a:bodyPr/>
          <a:lstStyle/>
          <a:p>
            <a:r>
              <a:rPr lang="tr-TR" dirty="0"/>
              <a:t>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
        <p:nvSpPr>
          <p:cNvPr id="5" name="Dikdörtgen 4"/>
          <p:cNvSpPr/>
          <p:nvPr/>
        </p:nvSpPr>
        <p:spPr>
          <a:xfrm>
            <a:off x="1619672" y="1628800"/>
            <a:ext cx="6120680" cy="3539430"/>
          </a:xfrm>
          <a:prstGeom prst="rect">
            <a:avLst/>
          </a:prstGeom>
        </p:spPr>
        <p:txBody>
          <a:bodyPr wrap="square">
            <a:spAutoFit/>
          </a:bodyPr>
          <a:lstStyle/>
          <a:p>
            <a:pPr marR="0" lvl="0" algn="just" defTabSz="914400" eaLnBrk="1" fontAlgn="auto" latinLnBrk="0" hangingPunct="1">
              <a:lnSpc>
                <a:spcPct val="100000"/>
              </a:lnSpc>
              <a:spcBef>
                <a:spcPct val="20000"/>
              </a:spcBef>
              <a:spcAft>
                <a:spcPts val="0"/>
              </a:spcAft>
              <a:buClrTx/>
              <a:buSzTx/>
              <a:tabLst/>
              <a:defRPr/>
            </a:pPr>
            <a:r>
              <a:rPr lang="tr-TR" sz="3200" b="1" kern="0" dirty="0">
                <a:latin typeface="Times New Roman" pitchFamily="18" charset="0"/>
                <a:cs typeface="Times New Roman" pitchFamily="18" charset="0"/>
              </a:rPr>
              <a:t>KANAL (Araç):</a:t>
            </a:r>
            <a:r>
              <a:rPr kumimoji="0" lang="tr-TR" sz="3200" b="1" i="0" strike="noStrike" kern="0" cap="none" spc="0" normalizeH="0" baseline="0" noProof="0" dirty="0">
                <a:ln>
                  <a:noFill/>
                </a:ln>
                <a:effectLst/>
                <a:uLnTx/>
                <a:uFillTx/>
                <a:latin typeface="Times New Roman" pitchFamily="18" charset="0"/>
                <a:cs typeface="Times New Roman" pitchFamily="18" charset="0"/>
              </a:rPr>
              <a:t> </a:t>
            </a:r>
            <a:r>
              <a:rPr kumimoji="0" lang="tr-TR" sz="3200" b="1" i="0" u="none" strike="noStrike" kern="0" cap="none" spc="0" normalizeH="0" baseline="0" noProof="0" dirty="0">
                <a:ln>
                  <a:noFill/>
                </a:ln>
                <a:solidFill>
                  <a:schemeClr val="bg1"/>
                </a:solidFill>
                <a:effectLst/>
                <a:uLnTx/>
                <a:uFillTx/>
                <a:latin typeface="Times New Roman" pitchFamily="18" charset="0"/>
                <a:cs typeface="Times New Roman" pitchFamily="18" charset="0"/>
              </a:rPr>
              <a:t>Gönderici ile alıcı arasındaki mesajın gönderilme biçimi /şekli ya da aracına kanal denir.  Bu araç yazılı, sözlü, bir nesne aracılığıyla, işaretlerle, renklerle vs. biçimde olabilir.</a:t>
            </a:r>
          </a:p>
        </p:txBody>
      </p:sp>
    </p:spTree>
    <p:extLst>
      <p:ext uri="{BB962C8B-B14F-4D97-AF65-F5344CB8AC3E}">
        <p14:creationId xmlns:p14="http://schemas.microsoft.com/office/powerpoint/2010/main" val="620647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p:txBody>
          <a:bodyPr/>
          <a:lstStyle/>
          <a:p>
            <a:r>
              <a:rPr lang="tr-TR" dirty="0"/>
              <a:t>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
        <p:nvSpPr>
          <p:cNvPr id="5" name="Dikdörtgen 4"/>
          <p:cNvSpPr/>
          <p:nvPr/>
        </p:nvSpPr>
        <p:spPr>
          <a:xfrm>
            <a:off x="1403648" y="1484784"/>
            <a:ext cx="6480720" cy="4524315"/>
          </a:xfrm>
          <a:prstGeom prst="rect">
            <a:avLst/>
          </a:prstGeom>
        </p:spPr>
        <p:txBody>
          <a:bodyPr wrap="square">
            <a:spAutoFit/>
          </a:bodyPr>
          <a:lstStyle/>
          <a:p>
            <a:pPr marR="0" lvl="0" algn="just" defTabSz="914400" eaLnBrk="1" fontAlgn="auto" latinLnBrk="0" hangingPunct="1">
              <a:lnSpc>
                <a:spcPct val="100000"/>
              </a:lnSpc>
              <a:spcBef>
                <a:spcPct val="20000"/>
              </a:spcBef>
              <a:spcAft>
                <a:spcPts val="0"/>
              </a:spcAft>
              <a:buClrTx/>
              <a:buSzTx/>
              <a:tabLst/>
              <a:defRPr/>
            </a:pPr>
            <a:r>
              <a:rPr lang="tr-TR" sz="2400" b="1" kern="0" dirty="0">
                <a:solidFill>
                  <a:prstClr val="black"/>
                </a:solidFill>
                <a:latin typeface="Times New Roman" pitchFamily="18" charset="0"/>
                <a:cs typeface="Times New Roman" pitchFamily="18" charset="0"/>
              </a:rPr>
              <a:t>ŞİFRE (Kod): </a:t>
            </a:r>
            <a:r>
              <a:rPr kumimoji="0" lang="tr-TR" sz="2400" b="1" i="0" u="none" strike="noStrike" kern="0" cap="none" spc="0" normalizeH="0" baseline="0" noProof="0" dirty="0">
                <a:ln>
                  <a:noFill/>
                </a:ln>
                <a:solidFill>
                  <a:schemeClr val="bg1"/>
                </a:solidFill>
                <a:effectLst/>
                <a:uLnTx/>
                <a:uFillTx/>
                <a:latin typeface="Times New Roman" pitchFamily="18" charset="0"/>
                <a:cs typeface="Times New Roman" pitchFamily="18" charset="0"/>
              </a:rPr>
              <a:t>İnsanlar arasında iletişimi sağlayan dil, seslerden örülü karmaşık bir sistemdir. Bu sistemde anlam kodlamaları dediğimiz bir tür şifreleme söz konusudur. Bundan dolayı konuşan iki kişinin birbirini anladığı seslerden oluşan ve belli kuralları olan her doğal dile de </a:t>
            </a:r>
            <a:r>
              <a:rPr kumimoji="0" lang="tr-TR" sz="2400" b="1" i="0" u="sng" strike="noStrike" kern="0" cap="none" spc="0" normalizeH="0" baseline="0" noProof="0" dirty="0">
                <a:ln>
                  <a:noFill/>
                </a:ln>
                <a:solidFill>
                  <a:schemeClr val="bg1"/>
                </a:solidFill>
                <a:effectLst/>
                <a:uLnTx/>
                <a:uFillTx/>
                <a:latin typeface="Times New Roman" pitchFamily="18" charset="0"/>
                <a:cs typeface="Times New Roman" pitchFamily="18" charset="0"/>
              </a:rPr>
              <a:t>kod </a:t>
            </a:r>
            <a:r>
              <a:rPr kumimoji="0" lang="tr-TR" sz="2400" b="1" i="0" u="none" strike="noStrike" kern="0" cap="none" spc="0" normalizeH="0" baseline="0" noProof="0" dirty="0">
                <a:ln>
                  <a:noFill/>
                </a:ln>
                <a:solidFill>
                  <a:schemeClr val="bg1"/>
                </a:solidFill>
                <a:effectLst/>
                <a:uLnTx/>
                <a:uFillTx/>
                <a:latin typeface="Times New Roman" pitchFamily="18" charset="0"/>
                <a:cs typeface="Times New Roman" pitchFamily="18" charset="0"/>
              </a:rPr>
              <a:t>denir. İletişimdeki mesajlar şifrelenerek aktarılır. Gönderici, mesajını konuşmanın yanı sıra yazıyla, resim çizerek, rakamlarla ya da hareket yaparak anlatmayı da deneyebilir. İşte bu tür iletişim şekillerine "şifre" denir.</a:t>
            </a:r>
          </a:p>
        </p:txBody>
      </p:sp>
    </p:spTree>
    <p:extLst>
      <p:ext uri="{BB962C8B-B14F-4D97-AF65-F5344CB8AC3E}">
        <p14:creationId xmlns:p14="http://schemas.microsoft.com/office/powerpoint/2010/main" val="25701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a:xfrm>
            <a:off x="1475656" y="2348880"/>
            <a:ext cx="6400800" cy="1752600"/>
          </a:xfrm>
        </p:spPr>
        <p:txBody>
          <a:bodyPr>
            <a:noAutofit/>
          </a:bodyPr>
          <a:lstStyle/>
          <a:p>
            <a:endParaRPr lang="tr-TR" sz="5400" b="1" dirty="0">
              <a:solidFill>
                <a:schemeClr val="bg1"/>
              </a:solidFill>
              <a:latin typeface="Times New Roman" pitchFamily="18" charset="0"/>
              <a:cs typeface="Times New Roman" pitchFamily="18" charset="0"/>
            </a:endParaRP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632" y="1844824"/>
            <a:ext cx="6840760" cy="3810532"/>
          </a:xfrm>
          <a:prstGeom prst="rect">
            <a:avLst/>
          </a:prstGeom>
        </p:spPr>
      </p:pic>
    </p:spTree>
    <p:extLst>
      <p:ext uri="{BB962C8B-B14F-4D97-AF65-F5344CB8AC3E}">
        <p14:creationId xmlns:p14="http://schemas.microsoft.com/office/powerpoint/2010/main" val="3303060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p:txBody>
          <a:bodyPr/>
          <a:lstStyle/>
          <a:p>
            <a:r>
              <a:rPr lang="tr-TR" dirty="0"/>
              <a:t>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
        <p:nvSpPr>
          <p:cNvPr id="5" name="Dikdörtgen 4"/>
          <p:cNvSpPr/>
          <p:nvPr/>
        </p:nvSpPr>
        <p:spPr>
          <a:xfrm>
            <a:off x="1331640" y="1628800"/>
            <a:ext cx="6624736" cy="3785652"/>
          </a:xfrm>
          <a:prstGeom prst="rect">
            <a:avLst/>
          </a:prstGeom>
        </p:spPr>
        <p:txBody>
          <a:bodyPr wrap="square">
            <a:spAutoFit/>
          </a:bodyPr>
          <a:lstStyle/>
          <a:p>
            <a:pPr marR="0" lvl="0" algn="just" defTabSz="914400" eaLnBrk="1" fontAlgn="auto" latinLnBrk="0" hangingPunct="1">
              <a:lnSpc>
                <a:spcPct val="100000"/>
              </a:lnSpc>
              <a:spcBef>
                <a:spcPct val="20000"/>
              </a:spcBef>
              <a:spcAft>
                <a:spcPts val="0"/>
              </a:spcAft>
              <a:buClrTx/>
              <a:buSzTx/>
              <a:tabLst/>
              <a:defRPr/>
            </a:pPr>
            <a:r>
              <a:rPr kumimoji="0" lang="tr-TR" sz="2400" b="1" strike="noStrike" kern="0" cap="none" spc="0" normalizeH="0" baseline="0" noProof="0" dirty="0">
                <a:ln>
                  <a:noFill/>
                </a:ln>
                <a:solidFill>
                  <a:prstClr val="black"/>
                </a:solidFill>
                <a:effectLst/>
                <a:uLnTx/>
                <a:uFillTx/>
                <a:latin typeface="Times New Roman" pitchFamily="18" charset="0"/>
                <a:cs typeface="Times New Roman" pitchFamily="18" charset="0"/>
              </a:rPr>
              <a:t>FİLTRE</a:t>
            </a:r>
            <a:r>
              <a:rPr lang="tr-TR" sz="2400" kern="0" dirty="0">
                <a:solidFill>
                  <a:prstClr val="black"/>
                </a:solidFill>
                <a:latin typeface="Times New Roman" pitchFamily="18" charset="0"/>
                <a:cs typeface="Times New Roman" pitchFamily="18" charset="0"/>
              </a:rPr>
              <a:t>: </a:t>
            </a:r>
            <a:r>
              <a:rPr lang="tr-TR" sz="2400" b="1" kern="0" dirty="0">
                <a:solidFill>
                  <a:schemeClr val="bg1"/>
                </a:solidFill>
                <a:latin typeface="Times New Roman" pitchFamily="18" charset="0"/>
                <a:cs typeface="Times New Roman" pitchFamily="18" charset="0"/>
              </a:rPr>
              <a:t>A</a:t>
            </a:r>
            <a:r>
              <a:rPr kumimoji="0" lang="tr-TR" sz="2400" b="1" i="0" u="none" strike="noStrike" kern="0" cap="none" spc="0" normalizeH="0" baseline="0" noProof="0" dirty="0" err="1">
                <a:ln>
                  <a:noFill/>
                </a:ln>
                <a:solidFill>
                  <a:schemeClr val="bg1"/>
                </a:solidFill>
                <a:effectLst/>
                <a:uLnTx/>
                <a:uFillTx/>
                <a:latin typeface="Times New Roman" pitchFamily="18" charset="0"/>
                <a:cs typeface="Times New Roman" pitchFamily="18" charset="0"/>
              </a:rPr>
              <a:t>lıcının</a:t>
            </a:r>
            <a:r>
              <a:rPr lang="tr-TR" sz="2400" b="1" kern="0" dirty="0">
                <a:solidFill>
                  <a:schemeClr val="bg1"/>
                </a:solidFill>
                <a:latin typeface="Times New Roman" pitchFamily="18" charset="0"/>
                <a:cs typeface="Times New Roman" pitchFamily="18" charset="0"/>
              </a:rPr>
              <a:t> </a:t>
            </a:r>
            <a:r>
              <a:rPr kumimoji="0" lang="tr-TR" sz="2400" b="1" i="0" u="none" strike="noStrike" kern="0" cap="none" spc="0" normalizeH="0" baseline="0" noProof="0" dirty="0">
                <a:ln>
                  <a:noFill/>
                </a:ln>
                <a:solidFill>
                  <a:schemeClr val="bg1"/>
                </a:solidFill>
                <a:effectLst/>
                <a:uLnTx/>
                <a:uFillTx/>
                <a:latin typeface="Times New Roman" pitchFamily="18" charset="0"/>
                <a:cs typeface="Times New Roman" pitchFamily="18" charset="0"/>
              </a:rPr>
              <a:t>mesajı kendine göre yorumlama biçimidir. Bu açıdan filtre, algılamayla ilişkili bir </a:t>
            </a:r>
            <a:r>
              <a:rPr lang="tr-TR" sz="2400" b="1" kern="0" dirty="0">
                <a:solidFill>
                  <a:schemeClr val="bg1"/>
                </a:solidFill>
                <a:latin typeface="Times New Roman" pitchFamily="18" charset="0"/>
                <a:cs typeface="Times New Roman" pitchFamily="18" charset="0"/>
              </a:rPr>
              <a:t>unsurdur</a:t>
            </a:r>
            <a:r>
              <a:rPr kumimoji="0" lang="tr-TR" sz="2400" b="1" i="0" u="none" strike="noStrike" kern="0" cap="none" spc="0" normalizeH="0" baseline="0" noProof="0" dirty="0">
                <a:ln>
                  <a:noFill/>
                </a:ln>
                <a:solidFill>
                  <a:schemeClr val="bg1"/>
                </a:solidFill>
                <a:effectLst/>
                <a:uLnTx/>
                <a:uFillTx/>
                <a:latin typeface="Times New Roman" pitchFamily="18" charset="0"/>
                <a:cs typeface="Times New Roman" pitchFamily="18" charset="0"/>
              </a:rPr>
              <a:t>. Algı, kişinin belli bir bilgiyi duyma, anlama ve değerlendirme sürecidir. Kişinin durumu, istekleri, geçmiş hayatı, ön yargıları ile sosyal ve kültürel unsurlar algılamayı etkilemektedir. Tüm bu unsurlar, kişilerin aynı mesajı farklı yorumlamasına yol açmaktadır. Bu durum da iletişimdeki filtre kavramıyla açıklanmaktadır.</a:t>
            </a:r>
          </a:p>
        </p:txBody>
      </p:sp>
    </p:spTree>
    <p:extLst>
      <p:ext uri="{BB962C8B-B14F-4D97-AF65-F5344CB8AC3E}">
        <p14:creationId xmlns:p14="http://schemas.microsoft.com/office/powerpoint/2010/main" val="3432898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p:txBody>
          <a:bodyPr/>
          <a:lstStyle/>
          <a:p>
            <a:r>
              <a:rPr lang="tr-TR" dirty="0"/>
              <a:t>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
        <p:nvSpPr>
          <p:cNvPr id="5" name="Dikdörtgen 4"/>
          <p:cNvSpPr/>
          <p:nvPr/>
        </p:nvSpPr>
        <p:spPr>
          <a:xfrm>
            <a:off x="1619672" y="1844824"/>
            <a:ext cx="6480720" cy="3625608"/>
          </a:xfrm>
          <a:prstGeom prst="rect">
            <a:avLst/>
          </a:prstGeom>
        </p:spPr>
        <p:txBody>
          <a:bodyPr wrap="square">
            <a:spAutoFit/>
          </a:bodyPr>
          <a:lstStyle/>
          <a:p>
            <a:pPr marR="0" lvl="0" defTabSz="914400" eaLnBrk="1" fontAlgn="auto" latinLnBrk="0" hangingPunct="1">
              <a:lnSpc>
                <a:spcPct val="100000"/>
              </a:lnSpc>
              <a:spcBef>
                <a:spcPct val="20000"/>
              </a:spcBef>
              <a:spcAft>
                <a:spcPts val="0"/>
              </a:spcAft>
              <a:buClrTx/>
              <a:buSzTx/>
              <a:tabLst/>
              <a:defRPr/>
            </a:pPr>
            <a:r>
              <a:rPr lang="tr-TR" sz="2800" b="1" kern="0" dirty="0">
                <a:solidFill>
                  <a:prstClr val="black"/>
                </a:solidFill>
                <a:latin typeface="Times New Roman" pitchFamily="18" charset="0"/>
                <a:cs typeface="Times New Roman" pitchFamily="18" charset="0"/>
              </a:rPr>
              <a:t>İLETİŞİM ÖRNEĞİ:</a:t>
            </a:r>
            <a:endParaRPr kumimoji="0" lang="tr-TR" sz="2800" b="0" i="0" u="none" strike="noStrike" kern="0" cap="none" spc="0" normalizeH="0" baseline="0" noProof="0" dirty="0">
              <a:ln>
                <a:noFill/>
              </a:ln>
              <a:solidFill>
                <a:prstClr val="black"/>
              </a:solidFill>
              <a:effectLst/>
              <a:uLnTx/>
              <a:uFillTx/>
              <a:latin typeface="Times New Roman" pitchFamily="18" charset="0"/>
              <a:cs typeface="Times New Roman" pitchFamily="18" charset="0"/>
            </a:endParaRPr>
          </a:p>
          <a:p>
            <a:pPr marL="457200" marR="0" lvl="0" indent="-457200" defTabSz="914400" eaLnBrk="1" fontAlgn="auto" latinLnBrk="0" hangingPunct="1">
              <a:lnSpc>
                <a:spcPct val="100000"/>
              </a:lnSpc>
              <a:spcBef>
                <a:spcPct val="20000"/>
              </a:spcBef>
              <a:spcAft>
                <a:spcPts val="0"/>
              </a:spcAft>
              <a:buClrTx/>
              <a:buSzTx/>
              <a:buFont typeface="Wingdings" pitchFamily="2" charset="2"/>
              <a:buChar char="Ø"/>
              <a:tabLst/>
              <a:defRPr/>
            </a:pPr>
            <a:r>
              <a:rPr kumimoji="0" lang="tr-TR" sz="2800" b="1" i="0" u="none" strike="noStrike" kern="0" cap="none" spc="0" normalizeH="0" baseline="0" noProof="0" dirty="0">
                <a:ln>
                  <a:noFill/>
                </a:ln>
                <a:solidFill>
                  <a:prstClr val="black"/>
                </a:solidFill>
                <a:effectLst/>
                <a:uLnTx/>
                <a:uFillTx/>
                <a:latin typeface="Times New Roman" pitchFamily="18" charset="0"/>
                <a:cs typeface="Times New Roman" pitchFamily="18" charset="0"/>
              </a:rPr>
              <a:t>Gönderici: </a:t>
            </a:r>
            <a:r>
              <a:rPr kumimoji="0" lang="tr-TR" sz="2800" b="1" i="0" u="none" strike="noStrike" kern="0" cap="none" spc="0" normalizeH="0" baseline="0" noProof="0" dirty="0">
                <a:ln>
                  <a:noFill/>
                </a:ln>
                <a:solidFill>
                  <a:schemeClr val="bg1"/>
                </a:solidFill>
                <a:effectLst/>
                <a:uLnTx/>
                <a:uFillTx/>
                <a:latin typeface="Times New Roman" pitchFamily="18" charset="0"/>
                <a:cs typeface="Times New Roman" pitchFamily="18" charset="0"/>
              </a:rPr>
              <a:t>Okuyucu</a:t>
            </a:r>
          </a:p>
          <a:p>
            <a:pPr marL="457200" marR="0" lvl="0" indent="-457200" defTabSz="914400" eaLnBrk="1" fontAlgn="auto" latinLnBrk="0" hangingPunct="1">
              <a:lnSpc>
                <a:spcPct val="100000"/>
              </a:lnSpc>
              <a:spcBef>
                <a:spcPct val="20000"/>
              </a:spcBef>
              <a:spcAft>
                <a:spcPts val="0"/>
              </a:spcAft>
              <a:buClrTx/>
              <a:buSzTx/>
              <a:buFont typeface="Wingdings" pitchFamily="2" charset="2"/>
              <a:buChar char="Ø"/>
              <a:tabLst/>
              <a:defRPr/>
            </a:pPr>
            <a:r>
              <a:rPr kumimoji="0" lang="tr-TR" sz="2800" b="1" i="0" u="none" strike="noStrike" kern="0" cap="none" spc="0" normalizeH="0" baseline="0" noProof="0" dirty="0">
                <a:ln>
                  <a:noFill/>
                </a:ln>
                <a:solidFill>
                  <a:prstClr val="black"/>
                </a:solidFill>
                <a:effectLst/>
                <a:uLnTx/>
                <a:uFillTx/>
                <a:latin typeface="Times New Roman" pitchFamily="18" charset="0"/>
                <a:cs typeface="Times New Roman" pitchFamily="18" charset="0"/>
              </a:rPr>
              <a:t>Alıcı</a:t>
            </a:r>
            <a:r>
              <a:rPr lang="tr-TR" sz="2800" b="1" kern="0" dirty="0">
                <a:solidFill>
                  <a:prstClr val="black"/>
                </a:solidFill>
                <a:latin typeface="Times New Roman" pitchFamily="18" charset="0"/>
                <a:cs typeface="Times New Roman" pitchFamily="18" charset="0"/>
              </a:rPr>
              <a:t>	  </a:t>
            </a:r>
            <a:r>
              <a:rPr kumimoji="0" lang="tr-TR" sz="2800" b="1" i="0" u="none" strike="noStrike" kern="0" cap="none" spc="0" normalizeH="0" baseline="0" noProof="0" dirty="0">
                <a:ln>
                  <a:noFill/>
                </a:ln>
                <a:solidFill>
                  <a:prstClr val="black"/>
                </a:solidFill>
                <a:effectLst/>
                <a:uLnTx/>
                <a:uFillTx/>
                <a:latin typeface="Times New Roman" pitchFamily="18" charset="0"/>
                <a:cs typeface="Times New Roman" pitchFamily="18" charset="0"/>
              </a:rPr>
              <a:t>:</a:t>
            </a:r>
            <a:r>
              <a:rPr kumimoji="0" lang="tr-TR" sz="2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 </a:t>
            </a:r>
            <a:r>
              <a:rPr kumimoji="0" lang="tr-TR" sz="2800" b="1" i="0" u="none" strike="noStrike" kern="0" cap="none" spc="0" normalizeH="0" baseline="0" noProof="0" dirty="0">
                <a:ln>
                  <a:noFill/>
                </a:ln>
                <a:solidFill>
                  <a:schemeClr val="bg1"/>
                </a:solidFill>
                <a:effectLst/>
                <a:uLnTx/>
                <a:uFillTx/>
                <a:latin typeface="Times New Roman" pitchFamily="18" charset="0"/>
                <a:cs typeface="Times New Roman" pitchFamily="18" charset="0"/>
              </a:rPr>
              <a:t>Kitabevi çalışanı</a:t>
            </a:r>
          </a:p>
          <a:p>
            <a:pPr marL="457200" marR="0" lvl="0" indent="-457200" defTabSz="914400" eaLnBrk="1" fontAlgn="auto" latinLnBrk="0" hangingPunct="1">
              <a:lnSpc>
                <a:spcPct val="100000"/>
              </a:lnSpc>
              <a:spcBef>
                <a:spcPct val="20000"/>
              </a:spcBef>
              <a:spcAft>
                <a:spcPts val="0"/>
              </a:spcAft>
              <a:buClrTx/>
              <a:buSzTx/>
              <a:buFont typeface="Wingdings" pitchFamily="2" charset="2"/>
              <a:buChar char="Ø"/>
              <a:tabLst/>
              <a:defRPr/>
            </a:pPr>
            <a:r>
              <a:rPr kumimoji="0" lang="tr-TR" sz="2800" b="1" i="0" u="none" strike="noStrike" kern="0" cap="none" spc="0" normalizeH="0" baseline="0" noProof="0" dirty="0">
                <a:ln>
                  <a:noFill/>
                </a:ln>
                <a:solidFill>
                  <a:prstClr val="black"/>
                </a:solidFill>
                <a:effectLst/>
                <a:uLnTx/>
                <a:uFillTx/>
                <a:latin typeface="Times New Roman" pitchFamily="18" charset="0"/>
                <a:cs typeface="Times New Roman" pitchFamily="18" charset="0"/>
              </a:rPr>
              <a:t>Mesaj	</a:t>
            </a:r>
            <a:r>
              <a:rPr kumimoji="0" lang="tr-TR" sz="2800" b="1" i="0" u="none" strike="noStrike" kern="0" cap="none" spc="0" normalizeH="0" noProof="0" dirty="0">
                <a:ln>
                  <a:noFill/>
                </a:ln>
                <a:solidFill>
                  <a:prstClr val="black"/>
                </a:solidFill>
                <a:effectLst/>
                <a:uLnTx/>
                <a:uFillTx/>
                <a:latin typeface="Times New Roman" pitchFamily="18" charset="0"/>
                <a:cs typeface="Times New Roman" pitchFamily="18" charset="0"/>
              </a:rPr>
              <a:t>  </a:t>
            </a:r>
            <a:r>
              <a:rPr kumimoji="0" lang="tr-TR" sz="2800" b="1" i="0" u="none" strike="noStrike" kern="0" cap="none" spc="0" normalizeH="0" baseline="0" noProof="0" dirty="0">
                <a:ln>
                  <a:noFill/>
                </a:ln>
                <a:solidFill>
                  <a:prstClr val="black"/>
                </a:solidFill>
                <a:effectLst/>
                <a:uLnTx/>
                <a:uFillTx/>
                <a:latin typeface="Times New Roman" pitchFamily="18" charset="0"/>
                <a:cs typeface="Times New Roman" pitchFamily="18" charset="0"/>
              </a:rPr>
              <a:t>: </a:t>
            </a:r>
            <a:r>
              <a:rPr kumimoji="0" lang="tr-TR" sz="2800" b="1" i="0" u="none" strike="noStrike" kern="0" cap="none" spc="0" normalizeH="0" baseline="0" noProof="0" dirty="0">
                <a:ln>
                  <a:noFill/>
                </a:ln>
                <a:solidFill>
                  <a:schemeClr val="bg1"/>
                </a:solidFill>
                <a:effectLst/>
                <a:uLnTx/>
                <a:uFillTx/>
                <a:latin typeface="Times New Roman" pitchFamily="18" charset="0"/>
                <a:cs typeface="Times New Roman" pitchFamily="18" charset="0"/>
              </a:rPr>
              <a:t>İskender Pala var mı?</a:t>
            </a:r>
          </a:p>
          <a:p>
            <a:pPr marL="457200" marR="0" lvl="0" indent="-457200" defTabSz="914400" eaLnBrk="1" fontAlgn="auto" latinLnBrk="0" hangingPunct="1">
              <a:lnSpc>
                <a:spcPct val="100000"/>
              </a:lnSpc>
              <a:spcBef>
                <a:spcPct val="20000"/>
              </a:spcBef>
              <a:spcAft>
                <a:spcPts val="0"/>
              </a:spcAft>
              <a:buClrTx/>
              <a:buSzTx/>
              <a:buFont typeface="Wingdings" pitchFamily="2" charset="2"/>
              <a:buChar char="Ø"/>
              <a:tabLst/>
              <a:defRPr/>
            </a:pPr>
            <a:r>
              <a:rPr kumimoji="0" lang="tr-TR" sz="2800" b="1" i="0" u="none" strike="noStrike" kern="0" cap="none" spc="0" normalizeH="0" baseline="0" noProof="0" dirty="0">
                <a:ln>
                  <a:noFill/>
                </a:ln>
                <a:solidFill>
                  <a:prstClr val="black"/>
                </a:solidFill>
                <a:effectLst/>
                <a:uLnTx/>
                <a:uFillTx/>
                <a:latin typeface="Times New Roman" pitchFamily="18" charset="0"/>
                <a:cs typeface="Times New Roman" pitchFamily="18" charset="0"/>
              </a:rPr>
              <a:t>Kanal	</a:t>
            </a:r>
            <a:r>
              <a:rPr kumimoji="0" lang="tr-TR" sz="2800" b="1" i="0" u="none" strike="noStrike" kern="0" cap="none" spc="0" normalizeH="0" noProof="0" dirty="0">
                <a:ln>
                  <a:noFill/>
                </a:ln>
                <a:solidFill>
                  <a:prstClr val="black"/>
                </a:solidFill>
                <a:effectLst/>
                <a:uLnTx/>
                <a:uFillTx/>
                <a:latin typeface="Times New Roman" pitchFamily="18" charset="0"/>
                <a:cs typeface="Times New Roman" pitchFamily="18" charset="0"/>
              </a:rPr>
              <a:t>  </a:t>
            </a:r>
            <a:r>
              <a:rPr kumimoji="0" lang="tr-TR" sz="2800" b="1" i="0" u="none" strike="noStrike" kern="0" cap="none" spc="0" normalizeH="0" baseline="0" noProof="0" dirty="0">
                <a:ln>
                  <a:noFill/>
                </a:ln>
                <a:solidFill>
                  <a:prstClr val="black"/>
                </a:solidFill>
                <a:effectLst/>
                <a:uLnTx/>
                <a:uFillTx/>
                <a:latin typeface="Times New Roman" pitchFamily="18" charset="0"/>
                <a:cs typeface="Times New Roman" pitchFamily="18" charset="0"/>
              </a:rPr>
              <a:t>: </a:t>
            </a:r>
            <a:r>
              <a:rPr kumimoji="0" lang="tr-TR" sz="2800" b="1" i="0" u="none" strike="noStrike" kern="0" cap="none" spc="0" normalizeH="0" baseline="0" noProof="0" dirty="0">
                <a:ln>
                  <a:noFill/>
                </a:ln>
                <a:solidFill>
                  <a:schemeClr val="bg1"/>
                </a:solidFill>
                <a:effectLst/>
                <a:uLnTx/>
                <a:uFillTx/>
                <a:latin typeface="Times New Roman" pitchFamily="18" charset="0"/>
                <a:cs typeface="Times New Roman" pitchFamily="18" charset="0"/>
              </a:rPr>
              <a:t>Sözlü</a:t>
            </a:r>
          </a:p>
          <a:p>
            <a:pPr marL="457200" marR="0" lvl="0" indent="-457200" defTabSz="914400" eaLnBrk="1" fontAlgn="auto" latinLnBrk="0" hangingPunct="1">
              <a:lnSpc>
                <a:spcPct val="100000"/>
              </a:lnSpc>
              <a:spcBef>
                <a:spcPct val="20000"/>
              </a:spcBef>
              <a:spcAft>
                <a:spcPts val="0"/>
              </a:spcAft>
              <a:buClrTx/>
              <a:buSzTx/>
              <a:buFont typeface="Wingdings" pitchFamily="2" charset="2"/>
              <a:buChar char="Ø"/>
              <a:tabLst/>
              <a:defRPr/>
            </a:pPr>
            <a:r>
              <a:rPr kumimoji="0" lang="tr-TR" sz="2800" b="1" i="0" u="none" strike="noStrike" kern="0" cap="none" spc="0" normalizeH="0" baseline="0" noProof="0" dirty="0">
                <a:ln>
                  <a:noFill/>
                </a:ln>
                <a:solidFill>
                  <a:prstClr val="black"/>
                </a:solidFill>
                <a:effectLst/>
                <a:uLnTx/>
                <a:uFillTx/>
                <a:latin typeface="Times New Roman" pitchFamily="18" charset="0"/>
                <a:cs typeface="Times New Roman" pitchFamily="18" charset="0"/>
              </a:rPr>
              <a:t>Dönüt	</a:t>
            </a:r>
            <a:r>
              <a:rPr kumimoji="0" lang="tr-TR" sz="2800" b="1" i="0" u="none" strike="noStrike" kern="0" cap="none" spc="0" normalizeH="0" noProof="0" dirty="0">
                <a:ln>
                  <a:noFill/>
                </a:ln>
                <a:solidFill>
                  <a:prstClr val="black"/>
                </a:solidFill>
                <a:effectLst/>
                <a:uLnTx/>
                <a:uFillTx/>
                <a:latin typeface="Times New Roman" pitchFamily="18" charset="0"/>
                <a:cs typeface="Times New Roman" pitchFamily="18" charset="0"/>
              </a:rPr>
              <a:t>  </a:t>
            </a:r>
            <a:r>
              <a:rPr kumimoji="0" lang="tr-TR" sz="2800" b="1" i="0" u="none" strike="noStrike" kern="0" cap="none" spc="0" normalizeH="0" baseline="0" noProof="0" dirty="0">
                <a:ln>
                  <a:noFill/>
                </a:ln>
                <a:solidFill>
                  <a:prstClr val="black"/>
                </a:solidFill>
                <a:effectLst/>
                <a:uLnTx/>
                <a:uFillTx/>
                <a:latin typeface="Times New Roman" pitchFamily="18" charset="0"/>
                <a:cs typeface="Times New Roman" pitchFamily="18" charset="0"/>
              </a:rPr>
              <a:t>:</a:t>
            </a:r>
            <a:r>
              <a:rPr kumimoji="0" lang="tr-TR" sz="2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 </a:t>
            </a:r>
            <a:r>
              <a:rPr kumimoji="0" lang="tr-TR" sz="2800" b="1" i="0" u="none" strike="noStrike" kern="0" cap="none" spc="0" normalizeH="0" baseline="0" noProof="0" dirty="0">
                <a:ln>
                  <a:noFill/>
                </a:ln>
                <a:solidFill>
                  <a:schemeClr val="bg1"/>
                </a:solidFill>
                <a:effectLst/>
                <a:uLnTx/>
                <a:uFillTx/>
                <a:latin typeface="Times New Roman" pitchFamily="18" charset="0"/>
                <a:cs typeface="Times New Roman" pitchFamily="18" charset="0"/>
              </a:rPr>
              <a:t>Bütün eserleri var.</a:t>
            </a:r>
          </a:p>
          <a:p>
            <a:pPr marL="457200" marR="0" lvl="0" indent="-457200" defTabSz="914400" eaLnBrk="1" fontAlgn="auto" latinLnBrk="0" hangingPunct="1">
              <a:lnSpc>
                <a:spcPct val="100000"/>
              </a:lnSpc>
              <a:spcBef>
                <a:spcPct val="20000"/>
              </a:spcBef>
              <a:spcAft>
                <a:spcPts val="0"/>
              </a:spcAft>
              <a:buClrTx/>
              <a:buSzTx/>
              <a:buFont typeface="Wingdings" pitchFamily="2" charset="2"/>
              <a:buChar char="Ø"/>
              <a:tabLst/>
              <a:defRPr/>
            </a:pPr>
            <a:r>
              <a:rPr kumimoji="0" lang="tr-TR" sz="2800" b="1" i="0" u="none" strike="noStrike" kern="0" cap="none" spc="0" normalizeH="0" baseline="0" noProof="0" dirty="0">
                <a:ln>
                  <a:noFill/>
                </a:ln>
                <a:solidFill>
                  <a:prstClr val="black"/>
                </a:solidFill>
                <a:effectLst/>
                <a:uLnTx/>
                <a:uFillTx/>
                <a:latin typeface="Times New Roman" pitchFamily="18" charset="0"/>
                <a:cs typeface="Times New Roman" pitchFamily="18" charset="0"/>
              </a:rPr>
              <a:t>Bağlam	</a:t>
            </a:r>
            <a:r>
              <a:rPr kumimoji="0" lang="tr-TR" sz="2800" b="1" i="0" u="none" strike="noStrike" kern="0" cap="none" spc="0" normalizeH="0" noProof="0" dirty="0">
                <a:ln>
                  <a:noFill/>
                </a:ln>
                <a:solidFill>
                  <a:prstClr val="black"/>
                </a:solidFill>
                <a:effectLst/>
                <a:uLnTx/>
                <a:uFillTx/>
                <a:latin typeface="Times New Roman" pitchFamily="18" charset="0"/>
                <a:cs typeface="Times New Roman" pitchFamily="18" charset="0"/>
              </a:rPr>
              <a:t>  </a:t>
            </a:r>
            <a:r>
              <a:rPr kumimoji="0" lang="tr-TR" sz="2800" b="1" i="0" u="none" strike="noStrike" kern="0" cap="none" spc="0" normalizeH="0" baseline="0" noProof="0" dirty="0">
                <a:ln>
                  <a:noFill/>
                </a:ln>
                <a:solidFill>
                  <a:prstClr val="black"/>
                </a:solidFill>
                <a:effectLst/>
                <a:uLnTx/>
                <a:uFillTx/>
                <a:latin typeface="Times New Roman" pitchFamily="18" charset="0"/>
                <a:cs typeface="Times New Roman" pitchFamily="18" charset="0"/>
              </a:rPr>
              <a:t>: </a:t>
            </a:r>
            <a:r>
              <a:rPr kumimoji="0" lang="tr-TR" sz="2800" b="1" i="0" u="none" strike="noStrike" kern="0" cap="none" spc="0" normalizeH="0" baseline="0" noProof="0" dirty="0">
                <a:ln>
                  <a:noFill/>
                </a:ln>
                <a:solidFill>
                  <a:schemeClr val="bg1"/>
                </a:solidFill>
                <a:effectLst/>
                <a:uLnTx/>
                <a:uFillTx/>
                <a:latin typeface="Times New Roman" pitchFamily="18" charset="0"/>
                <a:cs typeface="Times New Roman" pitchFamily="18" charset="0"/>
              </a:rPr>
              <a:t>Kitabevi</a:t>
            </a:r>
          </a:p>
        </p:txBody>
      </p:sp>
    </p:spTree>
    <p:extLst>
      <p:ext uri="{BB962C8B-B14F-4D97-AF65-F5344CB8AC3E}">
        <p14:creationId xmlns:p14="http://schemas.microsoft.com/office/powerpoint/2010/main" val="2290259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p:txBody>
          <a:bodyPr/>
          <a:lstStyle/>
          <a:p>
            <a:r>
              <a:rPr lang="tr-TR" dirty="0"/>
              <a:t>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
        <p:nvSpPr>
          <p:cNvPr id="5" name="Dikdörtgen 4"/>
          <p:cNvSpPr/>
          <p:nvPr/>
        </p:nvSpPr>
        <p:spPr>
          <a:xfrm>
            <a:off x="1619672" y="1700808"/>
            <a:ext cx="6048672" cy="3785652"/>
          </a:xfrm>
          <a:prstGeom prst="rect">
            <a:avLst/>
          </a:prstGeom>
        </p:spPr>
        <p:txBody>
          <a:bodyPr wrap="square">
            <a:spAutoFit/>
          </a:bodyPr>
          <a:lstStyle/>
          <a:p>
            <a:pPr marL="342900" marR="0" lvl="0" indent="-342900" algn="just" defTabSz="914400" eaLnBrk="1" fontAlgn="auto" latinLnBrk="0" hangingPunct="1">
              <a:lnSpc>
                <a:spcPct val="100000"/>
              </a:lnSpc>
              <a:spcBef>
                <a:spcPct val="20000"/>
              </a:spcBef>
              <a:spcAft>
                <a:spcPts val="0"/>
              </a:spcAft>
              <a:buClrTx/>
              <a:buSzTx/>
              <a:buFont typeface="Wingdings" pitchFamily="2" charset="2"/>
              <a:buChar char="Ø"/>
              <a:tabLst/>
              <a:defRPr/>
            </a:pPr>
            <a:r>
              <a:rPr kumimoji="0" lang="tr-TR" sz="2400" b="1" i="0" u="none" strike="noStrike" kern="0" cap="none" spc="0" normalizeH="0" baseline="0" noProof="0" dirty="0">
                <a:ln>
                  <a:noFill/>
                </a:ln>
                <a:solidFill>
                  <a:schemeClr val="bg1"/>
                </a:solidFill>
                <a:effectLst/>
                <a:uLnTx/>
                <a:uFillTx/>
                <a:latin typeface="Times New Roman" pitchFamily="18" charset="0"/>
                <a:cs typeface="Times New Roman" pitchFamily="18" charset="0"/>
              </a:rPr>
              <a:t>Yukarıdaki örnekte olduğu gibi </a:t>
            </a:r>
            <a:r>
              <a:rPr kumimoji="0" lang="tr-TR" sz="2400" b="1" i="1" u="none" strike="noStrike" kern="0" cap="none" spc="0" normalizeH="0" baseline="0" noProof="0" dirty="0">
                <a:ln>
                  <a:noFill/>
                </a:ln>
                <a:effectLst/>
                <a:uLnTx/>
                <a:uFillTx/>
                <a:latin typeface="Times New Roman" pitchFamily="18" charset="0"/>
                <a:cs typeface="Times New Roman" pitchFamily="18" charset="0"/>
              </a:rPr>
              <a:t>“İskender Pala var mı?”</a:t>
            </a:r>
            <a:r>
              <a:rPr kumimoji="0" lang="tr-TR" sz="2400" b="1" i="0" u="none" strike="noStrike" kern="0" cap="none" spc="0" normalizeH="0" baseline="0" noProof="0" dirty="0">
                <a:ln>
                  <a:noFill/>
                </a:ln>
                <a:effectLst/>
                <a:uLnTx/>
                <a:uFillTx/>
                <a:latin typeface="Times New Roman" pitchFamily="18" charset="0"/>
                <a:cs typeface="Times New Roman" pitchFamily="18" charset="0"/>
              </a:rPr>
              <a:t> </a:t>
            </a:r>
            <a:r>
              <a:rPr kumimoji="0" lang="tr-TR" sz="2400" b="1" i="0" u="none" strike="noStrike" kern="0" cap="none" spc="0" normalizeH="0" baseline="0" noProof="0" dirty="0">
                <a:ln>
                  <a:noFill/>
                </a:ln>
                <a:solidFill>
                  <a:schemeClr val="bg1"/>
                </a:solidFill>
                <a:effectLst/>
                <a:uLnTx/>
                <a:uFillTx/>
                <a:latin typeface="Times New Roman" pitchFamily="18" charset="0"/>
                <a:cs typeface="Times New Roman" pitchFamily="18" charset="0"/>
              </a:rPr>
              <a:t>sorusu, bir </a:t>
            </a:r>
            <a:r>
              <a:rPr kumimoji="0" lang="tr-TR" sz="2400" b="1" i="1" u="none" strike="noStrike" kern="0" cap="none" spc="0" normalizeH="0" baseline="0" noProof="0" dirty="0">
                <a:ln>
                  <a:noFill/>
                </a:ln>
                <a:solidFill>
                  <a:schemeClr val="bg1"/>
                </a:solidFill>
                <a:effectLst/>
                <a:uLnTx/>
                <a:uFillTx/>
                <a:latin typeface="Times New Roman" pitchFamily="18" charset="0"/>
                <a:cs typeface="Times New Roman" pitchFamily="18" charset="0"/>
              </a:rPr>
              <a:t>“</a:t>
            </a:r>
            <a:r>
              <a:rPr kumimoji="0" lang="tr-TR" sz="2400" b="1" i="1" u="none" strike="noStrike" kern="0" cap="none" spc="0" normalizeH="0" baseline="0" noProof="0" dirty="0">
                <a:ln>
                  <a:noFill/>
                </a:ln>
                <a:effectLst/>
                <a:uLnTx/>
                <a:uFillTx/>
                <a:latin typeface="Times New Roman" pitchFamily="18" charset="0"/>
                <a:cs typeface="Times New Roman" pitchFamily="18" charset="0"/>
              </a:rPr>
              <a:t>kitapçıda</a:t>
            </a:r>
            <a:r>
              <a:rPr kumimoji="0" lang="tr-TR" sz="2400" b="1" i="1" u="none" strike="noStrike" kern="0" cap="none" spc="0" normalizeH="0" baseline="0" noProof="0" dirty="0">
                <a:ln>
                  <a:noFill/>
                </a:ln>
                <a:solidFill>
                  <a:schemeClr val="bg1"/>
                </a:solidFill>
                <a:effectLst/>
                <a:uLnTx/>
                <a:uFillTx/>
                <a:latin typeface="Times New Roman" pitchFamily="18" charset="0"/>
                <a:cs typeface="Times New Roman" pitchFamily="18" charset="0"/>
              </a:rPr>
              <a:t>” </a:t>
            </a:r>
            <a:r>
              <a:rPr kumimoji="0" lang="tr-TR" sz="2400" b="1" i="0" u="none" strike="noStrike" kern="0" cap="none" spc="0" normalizeH="0" baseline="0" noProof="0" dirty="0">
                <a:ln>
                  <a:noFill/>
                </a:ln>
                <a:solidFill>
                  <a:schemeClr val="bg1"/>
                </a:solidFill>
                <a:effectLst/>
                <a:uLnTx/>
                <a:uFillTx/>
                <a:latin typeface="Times New Roman" pitchFamily="18" charset="0"/>
                <a:cs typeface="Times New Roman" pitchFamily="18" charset="0"/>
              </a:rPr>
              <a:t>kitabevi çalışanına sorulduğu için ortam (bağlam) olarak </a:t>
            </a:r>
            <a:r>
              <a:rPr kumimoji="0" lang="tr-TR" sz="2400" b="1" i="1" u="none" strike="noStrike" kern="0" cap="none" spc="0" normalizeH="0" baseline="0" noProof="0" dirty="0">
                <a:ln>
                  <a:noFill/>
                </a:ln>
                <a:solidFill>
                  <a:schemeClr val="bg1"/>
                </a:solidFill>
                <a:effectLst/>
                <a:uLnTx/>
                <a:uFillTx/>
                <a:latin typeface="Times New Roman" pitchFamily="18" charset="0"/>
                <a:cs typeface="Times New Roman" pitchFamily="18" charset="0"/>
              </a:rPr>
              <a:t>“</a:t>
            </a:r>
            <a:r>
              <a:rPr kumimoji="0" lang="tr-TR" sz="2400" b="1" i="1" u="none" strike="noStrike" kern="0" cap="none" spc="0" normalizeH="0" baseline="0" noProof="0" dirty="0">
                <a:ln>
                  <a:noFill/>
                </a:ln>
                <a:effectLst/>
                <a:uLnTx/>
                <a:uFillTx/>
                <a:latin typeface="Times New Roman" pitchFamily="18" charset="0"/>
                <a:cs typeface="Times New Roman" pitchFamily="18" charset="0"/>
              </a:rPr>
              <a:t>İskender Pala’nın bütün eserleri</a:t>
            </a:r>
            <a:r>
              <a:rPr kumimoji="0" lang="tr-TR" sz="2400" b="1" i="1" u="none" strike="noStrike" kern="0" cap="none" spc="0" normalizeH="0" baseline="0" noProof="0" dirty="0">
                <a:ln>
                  <a:noFill/>
                </a:ln>
                <a:solidFill>
                  <a:schemeClr val="bg1"/>
                </a:solidFill>
                <a:effectLst/>
                <a:uLnTx/>
                <a:uFillTx/>
                <a:latin typeface="Times New Roman" pitchFamily="18" charset="0"/>
                <a:cs typeface="Times New Roman" pitchFamily="18" charset="0"/>
              </a:rPr>
              <a:t>”</a:t>
            </a:r>
            <a:r>
              <a:rPr kumimoji="0" lang="tr-TR" sz="2400" b="1" i="0" u="none" strike="noStrike" kern="0" cap="none" spc="0" normalizeH="0" baseline="0" noProof="0" dirty="0">
                <a:ln>
                  <a:noFill/>
                </a:ln>
                <a:solidFill>
                  <a:schemeClr val="bg1"/>
                </a:solidFill>
                <a:effectLst/>
                <a:uLnTx/>
                <a:uFillTx/>
                <a:latin typeface="Times New Roman" pitchFamily="18" charset="0"/>
                <a:cs typeface="Times New Roman" pitchFamily="18" charset="0"/>
              </a:rPr>
              <a:t> anlamında kullanılmıştır. </a:t>
            </a:r>
            <a:r>
              <a:rPr kumimoji="0" lang="tr-TR" sz="2400" b="1" i="1" u="none" strike="noStrike" kern="0" cap="none" spc="0" normalizeH="0" baseline="0" noProof="0" dirty="0">
                <a:ln>
                  <a:noFill/>
                </a:ln>
                <a:solidFill>
                  <a:schemeClr val="bg1"/>
                </a:solidFill>
                <a:effectLst/>
                <a:uLnTx/>
                <a:uFillTx/>
                <a:latin typeface="Times New Roman" pitchFamily="18" charset="0"/>
                <a:cs typeface="Times New Roman" pitchFamily="18" charset="0"/>
              </a:rPr>
              <a:t>“</a:t>
            </a:r>
            <a:r>
              <a:rPr kumimoji="0" lang="tr-TR" sz="2400" b="1" i="1" u="none" strike="noStrike" kern="0" cap="none" spc="0" normalizeH="0" baseline="0" noProof="0" dirty="0">
                <a:ln>
                  <a:noFill/>
                </a:ln>
                <a:effectLst/>
                <a:uLnTx/>
                <a:uFillTx/>
                <a:latin typeface="Times New Roman" pitchFamily="18" charset="0"/>
                <a:cs typeface="Times New Roman" pitchFamily="18" charset="0"/>
              </a:rPr>
              <a:t>İskender Pala var mı?</a:t>
            </a:r>
            <a:r>
              <a:rPr kumimoji="0" lang="tr-TR" sz="2400" b="1" i="1" u="none" strike="noStrike" kern="0" cap="none" spc="0" normalizeH="0" baseline="0" noProof="0" dirty="0">
                <a:ln>
                  <a:noFill/>
                </a:ln>
                <a:solidFill>
                  <a:schemeClr val="bg1"/>
                </a:solidFill>
                <a:effectLst/>
                <a:uLnTx/>
                <a:uFillTx/>
                <a:latin typeface="Times New Roman" pitchFamily="18" charset="0"/>
                <a:cs typeface="Times New Roman" pitchFamily="18" charset="0"/>
              </a:rPr>
              <a:t>” sorusu “</a:t>
            </a:r>
            <a:r>
              <a:rPr kumimoji="0" lang="tr-TR" sz="2400" b="1" i="1" u="none" strike="noStrike" kern="0" cap="none" spc="0" normalizeH="0" baseline="0" noProof="0" dirty="0">
                <a:ln>
                  <a:noFill/>
                </a:ln>
                <a:effectLst/>
                <a:uLnTx/>
                <a:uFillTx/>
                <a:latin typeface="Times New Roman" pitchFamily="18" charset="0"/>
                <a:cs typeface="Times New Roman" pitchFamily="18" charset="0"/>
              </a:rPr>
              <a:t>yazarların katıldığı bir sempozyum sırasında</a:t>
            </a:r>
            <a:r>
              <a:rPr kumimoji="0" lang="tr-TR" sz="2400" b="1" i="1" u="none" strike="noStrike" kern="0" cap="none" spc="0" normalizeH="0" baseline="0" noProof="0" dirty="0">
                <a:ln>
                  <a:noFill/>
                </a:ln>
                <a:solidFill>
                  <a:schemeClr val="bg1"/>
                </a:solidFill>
                <a:effectLst/>
                <a:uLnTx/>
                <a:uFillTx/>
                <a:latin typeface="Times New Roman" pitchFamily="18" charset="0"/>
                <a:cs typeface="Times New Roman" pitchFamily="18" charset="0"/>
              </a:rPr>
              <a:t>”</a:t>
            </a:r>
            <a:r>
              <a:rPr kumimoji="0" lang="tr-TR" sz="2400" b="1" i="0" u="none" strike="noStrike" kern="0" cap="none" spc="0" normalizeH="0" baseline="0" noProof="0" dirty="0">
                <a:ln>
                  <a:noFill/>
                </a:ln>
                <a:solidFill>
                  <a:schemeClr val="bg1"/>
                </a:solidFill>
                <a:effectLst/>
                <a:uLnTx/>
                <a:uFillTx/>
                <a:latin typeface="Times New Roman" pitchFamily="18" charset="0"/>
                <a:cs typeface="Times New Roman" pitchFamily="18" charset="0"/>
              </a:rPr>
              <a:t> sempozyum görevlisine sorulmuş olsaydı, bu ortamda (bağlamda) </a:t>
            </a:r>
            <a:r>
              <a:rPr kumimoji="0" lang="tr-TR" sz="2400" b="1" i="1" u="none" strike="noStrike" kern="0" cap="none" spc="0" normalizeH="0" baseline="0" noProof="0" dirty="0">
                <a:ln>
                  <a:noFill/>
                </a:ln>
                <a:solidFill>
                  <a:schemeClr val="bg1"/>
                </a:solidFill>
                <a:effectLst/>
                <a:uLnTx/>
                <a:uFillTx/>
                <a:latin typeface="Times New Roman" pitchFamily="18" charset="0"/>
                <a:cs typeface="Times New Roman" pitchFamily="18" charset="0"/>
              </a:rPr>
              <a:t>“</a:t>
            </a:r>
            <a:r>
              <a:rPr kumimoji="0" lang="tr-TR" sz="2400" b="1" i="1" u="none" strike="noStrike" kern="0" cap="none" spc="0" normalizeH="0" baseline="0" noProof="0" dirty="0">
                <a:ln>
                  <a:noFill/>
                </a:ln>
                <a:effectLst/>
                <a:uLnTx/>
                <a:uFillTx/>
                <a:latin typeface="Times New Roman" pitchFamily="18" charset="0"/>
                <a:cs typeface="Times New Roman" pitchFamily="18" charset="0"/>
              </a:rPr>
              <a:t>İskender Pala’nın kendisi</a:t>
            </a:r>
            <a:r>
              <a:rPr kumimoji="0" lang="tr-TR" sz="2400" b="1" i="1" u="none" strike="noStrike" kern="0" cap="none" spc="0" normalizeH="0" baseline="0" noProof="0" dirty="0">
                <a:ln>
                  <a:noFill/>
                </a:ln>
                <a:solidFill>
                  <a:schemeClr val="bg1"/>
                </a:solidFill>
                <a:effectLst/>
                <a:uLnTx/>
                <a:uFillTx/>
                <a:latin typeface="Times New Roman" pitchFamily="18" charset="0"/>
                <a:cs typeface="Times New Roman" pitchFamily="18" charset="0"/>
              </a:rPr>
              <a:t>”</a:t>
            </a:r>
            <a:r>
              <a:rPr kumimoji="0" lang="tr-TR" sz="2400" b="1" i="0" u="none" strike="noStrike" kern="0" cap="none" spc="0" normalizeH="0" baseline="0" noProof="0" dirty="0">
                <a:ln>
                  <a:noFill/>
                </a:ln>
                <a:solidFill>
                  <a:schemeClr val="bg1"/>
                </a:solidFill>
                <a:effectLst/>
                <a:uLnTx/>
                <a:uFillTx/>
                <a:latin typeface="Times New Roman" pitchFamily="18" charset="0"/>
                <a:cs typeface="Times New Roman" pitchFamily="18" charset="0"/>
              </a:rPr>
              <a:t> anlaşılırdı.</a:t>
            </a:r>
          </a:p>
        </p:txBody>
      </p:sp>
    </p:spTree>
    <p:extLst>
      <p:ext uri="{BB962C8B-B14F-4D97-AF65-F5344CB8AC3E}">
        <p14:creationId xmlns:p14="http://schemas.microsoft.com/office/powerpoint/2010/main" val="2605764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p:txBody>
          <a:bodyPr/>
          <a:lstStyle/>
          <a:p>
            <a:r>
              <a:rPr lang="tr-TR" dirty="0"/>
              <a:t>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
        <p:nvSpPr>
          <p:cNvPr id="5" name="Dikdörtgen 4"/>
          <p:cNvSpPr/>
          <p:nvPr/>
        </p:nvSpPr>
        <p:spPr>
          <a:xfrm>
            <a:off x="1619672" y="2186898"/>
            <a:ext cx="5238328" cy="2554545"/>
          </a:xfrm>
          <a:prstGeom prst="rect">
            <a:avLst/>
          </a:prstGeom>
        </p:spPr>
        <p:txBody>
          <a:bodyPr wrap="square">
            <a:spAutoFit/>
          </a:bodyPr>
          <a:lstStyle/>
          <a:p>
            <a:pPr marL="457200" marR="0" lvl="0" indent="-457200" algn="just" defTabSz="914400" eaLnBrk="1" fontAlgn="auto" latinLnBrk="0" hangingPunct="1">
              <a:lnSpc>
                <a:spcPct val="100000"/>
              </a:lnSpc>
              <a:spcBef>
                <a:spcPct val="20000"/>
              </a:spcBef>
              <a:spcAft>
                <a:spcPts val="0"/>
              </a:spcAft>
              <a:buClrTx/>
              <a:buSzTx/>
              <a:buFont typeface="Wingdings" pitchFamily="2" charset="2"/>
              <a:buChar char="Ø"/>
              <a:tabLst/>
              <a:defRPr/>
            </a:pPr>
            <a:r>
              <a:rPr kumimoji="0" lang="tr-TR" sz="3200" b="1" i="0" u="none" strike="noStrike" kern="0" cap="none" spc="0" normalizeH="0" baseline="0" noProof="0" dirty="0">
                <a:ln>
                  <a:noFill/>
                </a:ln>
                <a:solidFill>
                  <a:schemeClr val="bg1"/>
                </a:solidFill>
                <a:effectLst/>
                <a:uLnTx/>
                <a:uFillTx/>
                <a:latin typeface="Times New Roman" pitchFamily="18" charset="0"/>
                <a:cs typeface="Times New Roman" pitchFamily="18" charset="0"/>
              </a:rPr>
              <a:t>İletişimde anlamın sağlıklı olarak kavranabilmesi,  ortamı (bağlamı) göz önünde tutmakla gerçekleşir.</a:t>
            </a:r>
          </a:p>
        </p:txBody>
      </p:sp>
      <p:pic>
        <p:nvPicPr>
          <p:cNvPr id="1026" name="Picture 2" descr="C:\Users\ismail\Desktop\ÜNLE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2151727"/>
            <a:ext cx="1080120" cy="293345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280" y="2276872"/>
            <a:ext cx="1079500" cy="293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9229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p:txBody>
          <a:bodyPr/>
          <a:lstStyle/>
          <a:p>
            <a:r>
              <a:rPr lang="tr-TR" dirty="0"/>
              <a:t>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
        <p:nvSpPr>
          <p:cNvPr id="5" name="Dikdörtgen 4"/>
          <p:cNvSpPr/>
          <p:nvPr/>
        </p:nvSpPr>
        <p:spPr>
          <a:xfrm>
            <a:off x="1619672" y="1725216"/>
            <a:ext cx="6192688" cy="3416320"/>
          </a:xfrm>
          <a:prstGeom prst="rect">
            <a:avLst/>
          </a:prstGeom>
        </p:spPr>
        <p:txBody>
          <a:bodyPr wrap="square">
            <a:spAutoFit/>
          </a:bodyPr>
          <a:lstStyle/>
          <a:p>
            <a:pPr marR="0" lvl="0" algn="just" defTabSz="914400" eaLnBrk="1" fontAlgn="auto" latinLnBrk="0" hangingPunct="1">
              <a:lnSpc>
                <a:spcPct val="100000"/>
              </a:lnSpc>
              <a:spcBef>
                <a:spcPct val="20000"/>
              </a:spcBef>
              <a:spcAft>
                <a:spcPts val="0"/>
              </a:spcAft>
              <a:buClrTx/>
              <a:buSzTx/>
              <a:tabLst/>
              <a:defRPr/>
            </a:pPr>
            <a:r>
              <a:rPr kumimoji="0" lang="tr-TR" sz="2400" b="1" i="0" u="none" strike="noStrike" kern="0" cap="none" spc="0" normalizeH="0" baseline="0" noProof="0" dirty="0">
                <a:ln>
                  <a:noFill/>
                </a:ln>
                <a:solidFill>
                  <a:schemeClr val="bg1"/>
                </a:solidFill>
                <a:effectLst/>
                <a:uLnTx/>
                <a:uFillTx/>
                <a:latin typeface="Times New Roman" pitchFamily="18" charset="0"/>
                <a:cs typeface="Times New Roman" pitchFamily="18" charset="0"/>
              </a:rPr>
              <a:t>Aynı kelimeler farklı </a:t>
            </a:r>
            <a:r>
              <a:rPr kumimoji="0" lang="tr-TR" sz="2400" b="1" i="1" u="none" strike="noStrike" kern="0" cap="none" spc="0" normalizeH="0" baseline="0" noProof="0" dirty="0">
                <a:ln>
                  <a:noFill/>
                </a:ln>
                <a:solidFill>
                  <a:schemeClr val="bg1"/>
                </a:solidFill>
                <a:effectLst/>
                <a:uLnTx/>
                <a:uFillTx/>
                <a:latin typeface="Times New Roman" pitchFamily="18" charset="0"/>
                <a:cs typeface="Times New Roman" pitchFamily="18" charset="0"/>
              </a:rPr>
              <a:t>ortamlarda/ bağlamlarda</a:t>
            </a:r>
            <a:r>
              <a:rPr kumimoji="0" lang="tr-TR" sz="2400" b="1" i="0" u="none" strike="noStrike" kern="0" cap="none" spc="0" normalizeH="0" baseline="0" noProof="0" dirty="0">
                <a:ln>
                  <a:noFill/>
                </a:ln>
                <a:solidFill>
                  <a:schemeClr val="bg1"/>
                </a:solidFill>
                <a:effectLst/>
                <a:uLnTx/>
                <a:uFillTx/>
                <a:latin typeface="Times New Roman" pitchFamily="18" charset="0"/>
                <a:cs typeface="Times New Roman" pitchFamily="18" charset="0"/>
              </a:rPr>
              <a:t> (farklı psikolojiler için, farklı yaş gruplarındaki kişiler ve meslek grupları vs. için) farklı kavramların göstergeleri olabilir. Mesela </a:t>
            </a:r>
            <a:r>
              <a:rPr kumimoji="0" lang="tr-TR" sz="2400" b="1" i="1" u="none" strike="noStrike" kern="0" cap="none" spc="0" normalizeH="0" baseline="0" noProof="0" dirty="0">
                <a:ln>
                  <a:noFill/>
                </a:ln>
                <a:solidFill>
                  <a:schemeClr val="bg1"/>
                </a:solidFill>
                <a:effectLst/>
                <a:uLnTx/>
                <a:uFillTx/>
                <a:latin typeface="Times New Roman" pitchFamily="18" charset="0"/>
                <a:cs typeface="Times New Roman" pitchFamily="18" charset="0"/>
              </a:rPr>
              <a:t>“</a:t>
            </a:r>
            <a:r>
              <a:rPr kumimoji="0" lang="tr-TR" sz="2400" b="1" i="1" u="none" strike="noStrike" kern="0" cap="none" spc="0" normalizeH="0" baseline="0" noProof="0" dirty="0">
                <a:ln>
                  <a:noFill/>
                </a:ln>
                <a:effectLst/>
                <a:uLnTx/>
                <a:uFillTx/>
                <a:latin typeface="Times New Roman" pitchFamily="18" charset="0"/>
                <a:cs typeface="Times New Roman" pitchFamily="18" charset="0"/>
              </a:rPr>
              <a:t>deniz</a:t>
            </a:r>
            <a:r>
              <a:rPr kumimoji="0" lang="tr-TR" sz="2400" b="1" i="1" u="none" strike="noStrike" kern="0" cap="none" spc="0" normalizeH="0" baseline="0" noProof="0" dirty="0">
                <a:ln>
                  <a:noFill/>
                </a:ln>
                <a:solidFill>
                  <a:schemeClr val="bg1"/>
                </a:solidFill>
                <a:effectLst/>
                <a:uLnTx/>
                <a:uFillTx/>
                <a:latin typeface="Times New Roman" pitchFamily="18" charset="0"/>
                <a:cs typeface="Times New Roman" pitchFamily="18" charset="0"/>
              </a:rPr>
              <a:t>” </a:t>
            </a:r>
            <a:r>
              <a:rPr kumimoji="0" lang="tr-TR" sz="2400" b="1" i="0" u="none" strike="noStrike" kern="0" cap="none" spc="0" normalizeH="0" baseline="0" noProof="0" dirty="0">
                <a:ln>
                  <a:noFill/>
                </a:ln>
                <a:solidFill>
                  <a:schemeClr val="bg1"/>
                </a:solidFill>
                <a:effectLst/>
                <a:uLnTx/>
                <a:uFillTx/>
                <a:latin typeface="Times New Roman" pitchFamily="18" charset="0"/>
                <a:cs typeface="Times New Roman" pitchFamily="18" charset="0"/>
              </a:rPr>
              <a:t>tatile çıkan bir insan için </a:t>
            </a:r>
            <a:r>
              <a:rPr kumimoji="0" lang="tr-TR" sz="2400" b="1" i="1" u="none" strike="noStrike" kern="0" cap="none" spc="0" normalizeH="0" baseline="0" noProof="0" dirty="0">
                <a:ln>
                  <a:noFill/>
                </a:ln>
                <a:solidFill>
                  <a:schemeClr val="bg1"/>
                </a:solidFill>
                <a:effectLst/>
                <a:uLnTx/>
                <a:uFillTx/>
                <a:latin typeface="Times New Roman" pitchFamily="18" charset="0"/>
                <a:cs typeface="Times New Roman" pitchFamily="18" charset="0"/>
              </a:rPr>
              <a:t>“</a:t>
            </a:r>
            <a:r>
              <a:rPr kumimoji="0" lang="tr-TR" sz="2400" b="1" i="1" u="none" strike="noStrike" kern="0" cap="none" spc="0" normalizeH="0" baseline="0" noProof="0" dirty="0">
                <a:ln>
                  <a:noFill/>
                </a:ln>
                <a:effectLst/>
                <a:uLnTx/>
                <a:uFillTx/>
                <a:latin typeface="Times New Roman" pitchFamily="18" charset="0"/>
                <a:cs typeface="Times New Roman" pitchFamily="18" charset="0"/>
              </a:rPr>
              <a:t>dinlenmenin, eğlenmenin</a:t>
            </a:r>
            <a:r>
              <a:rPr kumimoji="0" lang="tr-TR" sz="2400" b="1" i="1" u="none" strike="noStrike" kern="0" cap="none" spc="0" normalizeH="0" baseline="0" noProof="0" dirty="0">
                <a:ln>
                  <a:noFill/>
                </a:ln>
                <a:solidFill>
                  <a:schemeClr val="bg1"/>
                </a:solidFill>
                <a:effectLst/>
                <a:uLnTx/>
                <a:uFillTx/>
                <a:latin typeface="Times New Roman" pitchFamily="18" charset="0"/>
                <a:cs typeface="Times New Roman" pitchFamily="18" charset="0"/>
              </a:rPr>
              <a:t>”</a:t>
            </a:r>
            <a:r>
              <a:rPr kumimoji="0" lang="tr-TR" sz="2400" b="1" i="0" u="none" strike="noStrike" kern="0" cap="none" spc="0" normalizeH="0" baseline="0" noProof="0" dirty="0">
                <a:ln>
                  <a:noFill/>
                </a:ln>
                <a:solidFill>
                  <a:schemeClr val="bg1"/>
                </a:solidFill>
                <a:effectLst/>
                <a:uLnTx/>
                <a:uFillTx/>
                <a:latin typeface="Times New Roman" pitchFamily="18" charset="0"/>
                <a:cs typeface="Times New Roman" pitchFamily="18" charset="0"/>
              </a:rPr>
              <a:t> göstergesi iken bir </a:t>
            </a:r>
            <a:r>
              <a:rPr kumimoji="0" lang="tr-TR" sz="2400" b="1" i="1" u="none" strike="noStrike" kern="0" cap="none" spc="0" normalizeH="0" baseline="0" noProof="0" dirty="0">
                <a:ln>
                  <a:noFill/>
                </a:ln>
                <a:solidFill>
                  <a:schemeClr val="bg1"/>
                </a:solidFill>
                <a:effectLst/>
                <a:uLnTx/>
                <a:uFillTx/>
                <a:latin typeface="Times New Roman" pitchFamily="18" charset="0"/>
                <a:cs typeface="Times New Roman" pitchFamily="18" charset="0"/>
              </a:rPr>
              <a:t>“</a:t>
            </a:r>
            <a:r>
              <a:rPr kumimoji="0" lang="tr-TR" sz="2400" b="1" i="1" u="none" strike="noStrike" kern="0" cap="none" spc="0" normalizeH="0" baseline="0" noProof="0" dirty="0">
                <a:ln>
                  <a:noFill/>
                </a:ln>
                <a:effectLst/>
                <a:uLnTx/>
                <a:uFillTx/>
                <a:latin typeface="Times New Roman" pitchFamily="18" charset="0"/>
                <a:cs typeface="Times New Roman" pitchFamily="18" charset="0"/>
              </a:rPr>
              <a:t>balıkçı</a:t>
            </a:r>
            <a:r>
              <a:rPr kumimoji="0" lang="tr-TR" sz="2400" b="1" i="1" u="none" strike="noStrike" kern="0" cap="none" spc="0" normalizeH="0" baseline="0" noProof="0" dirty="0">
                <a:ln>
                  <a:noFill/>
                </a:ln>
                <a:solidFill>
                  <a:schemeClr val="bg1"/>
                </a:solidFill>
                <a:effectLst/>
                <a:uLnTx/>
                <a:uFillTx/>
                <a:latin typeface="Times New Roman" pitchFamily="18" charset="0"/>
                <a:cs typeface="Times New Roman" pitchFamily="18" charset="0"/>
              </a:rPr>
              <a:t>” </a:t>
            </a:r>
            <a:r>
              <a:rPr kumimoji="0" lang="tr-TR" sz="2400" b="1" i="0" u="none" strike="noStrike" kern="0" cap="none" spc="0" normalizeH="0" baseline="0" noProof="0" dirty="0">
                <a:ln>
                  <a:noFill/>
                </a:ln>
                <a:solidFill>
                  <a:schemeClr val="bg1"/>
                </a:solidFill>
                <a:effectLst/>
                <a:uLnTx/>
                <a:uFillTx/>
                <a:latin typeface="Times New Roman" pitchFamily="18" charset="0"/>
                <a:cs typeface="Times New Roman" pitchFamily="18" charset="0"/>
              </a:rPr>
              <a:t>için balık avlayarak hayatını kazandığı yerin, </a:t>
            </a:r>
            <a:r>
              <a:rPr kumimoji="0" lang="tr-TR" sz="2400" b="1" i="1" u="none" strike="noStrike" kern="0" cap="none" spc="0" normalizeH="0" baseline="0" noProof="0" dirty="0">
                <a:ln>
                  <a:noFill/>
                </a:ln>
                <a:effectLst/>
                <a:uLnTx/>
                <a:uFillTx/>
                <a:latin typeface="Times New Roman" pitchFamily="18" charset="0"/>
                <a:cs typeface="Times New Roman" pitchFamily="18" charset="0"/>
              </a:rPr>
              <a:t>ekmek teknesi</a:t>
            </a:r>
            <a:r>
              <a:rPr kumimoji="0" lang="tr-TR" sz="2400" b="1" i="1" u="none" strike="noStrike" kern="0" cap="none" spc="0" normalizeH="0" baseline="0" noProof="0" dirty="0">
                <a:ln>
                  <a:noFill/>
                </a:ln>
                <a:solidFill>
                  <a:schemeClr val="bg1"/>
                </a:solidFill>
                <a:effectLst/>
                <a:uLnTx/>
                <a:uFillTx/>
                <a:latin typeface="Times New Roman" pitchFamily="18" charset="0"/>
                <a:cs typeface="Times New Roman" pitchFamily="18" charset="0"/>
              </a:rPr>
              <a:t>nin</a:t>
            </a:r>
            <a:r>
              <a:rPr kumimoji="0" lang="tr-TR" sz="2400" b="1" i="0" u="none" strike="noStrike" kern="0" cap="none" spc="0" normalizeH="0" baseline="0" noProof="0" dirty="0">
                <a:ln>
                  <a:noFill/>
                </a:ln>
                <a:solidFill>
                  <a:schemeClr val="bg1"/>
                </a:solidFill>
                <a:effectLst/>
                <a:uLnTx/>
                <a:uFillTx/>
                <a:latin typeface="Times New Roman" pitchFamily="18" charset="0"/>
                <a:cs typeface="Times New Roman" pitchFamily="18" charset="0"/>
              </a:rPr>
              <a:t> göstergesidir.</a:t>
            </a:r>
          </a:p>
        </p:txBody>
      </p:sp>
    </p:spTree>
    <p:extLst>
      <p:ext uri="{BB962C8B-B14F-4D97-AF65-F5344CB8AC3E}">
        <p14:creationId xmlns:p14="http://schemas.microsoft.com/office/powerpoint/2010/main" val="35906611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p:txBody>
          <a:bodyPr/>
          <a:lstStyle/>
          <a:p>
            <a:r>
              <a:rPr lang="tr-TR" dirty="0"/>
              <a:t>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
        <p:nvSpPr>
          <p:cNvPr id="5" name="Dikdörtgen 4"/>
          <p:cNvSpPr/>
          <p:nvPr/>
        </p:nvSpPr>
        <p:spPr>
          <a:xfrm>
            <a:off x="1475656" y="1556792"/>
            <a:ext cx="6480720" cy="4007251"/>
          </a:xfrm>
          <a:prstGeom prst="rect">
            <a:avLst/>
          </a:prstGeom>
        </p:spPr>
        <p:txBody>
          <a:bodyPr wrap="square">
            <a:spAutoFit/>
          </a:bodyPr>
          <a:lstStyle/>
          <a:p>
            <a:pPr marR="0" lvl="0" defTabSz="914400" eaLnBrk="1" fontAlgn="auto" latinLnBrk="0" hangingPunct="1">
              <a:lnSpc>
                <a:spcPct val="100000"/>
              </a:lnSpc>
              <a:spcBef>
                <a:spcPct val="20000"/>
              </a:spcBef>
              <a:spcAft>
                <a:spcPts val="0"/>
              </a:spcAft>
              <a:buClrTx/>
              <a:buSzTx/>
              <a:tabLst/>
              <a:defRPr/>
            </a:pPr>
            <a:r>
              <a:rPr lang="tr-TR" sz="2400" b="1" kern="0" noProof="0" dirty="0">
                <a:solidFill>
                  <a:prstClr val="black"/>
                </a:solidFill>
                <a:latin typeface="Times New Roman" pitchFamily="18" charset="0"/>
                <a:cs typeface="Times New Roman" pitchFamily="18" charset="0"/>
              </a:rPr>
              <a:t>GÖSTERGELER</a:t>
            </a:r>
            <a:endParaRPr kumimoji="0" lang="tr-TR" sz="2400" b="1" i="0" u="none" strike="noStrike" kern="0" cap="none" spc="0" normalizeH="0" baseline="0" noProof="0" dirty="0">
              <a:ln>
                <a:noFill/>
              </a:ln>
              <a:solidFill>
                <a:prstClr val="black"/>
              </a:solidFill>
              <a:effectLst/>
              <a:uLnTx/>
              <a:uFillTx/>
              <a:latin typeface="Times New Roman" pitchFamily="18" charset="0"/>
              <a:cs typeface="Times New Roman" pitchFamily="18" charset="0"/>
            </a:endParaRPr>
          </a:p>
          <a:p>
            <a:pPr marR="0" lvl="0" algn="just" defTabSz="914400" eaLnBrk="1" fontAlgn="auto" latinLnBrk="0" hangingPunct="1">
              <a:lnSpc>
                <a:spcPct val="100000"/>
              </a:lnSpc>
              <a:spcBef>
                <a:spcPct val="20000"/>
              </a:spcBef>
              <a:spcAft>
                <a:spcPts val="0"/>
              </a:spcAft>
              <a:buClrTx/>
              <a:buSzTx/>
              <a:tabLst/>
              <a:defRPr/>
            </a:pPr>
            <a:r>
              <a:rPr kumimoji="0" lang="tr-TR" sz="2400" b="1" i="0" u="none" strike="noStrike" kern="0" cap="none" spc="0" normalizeH="0" baseline="0" noProof="0" dirty="0">
                <a:ln>
                  <a:noFill/>
                </a:ln>
                <a:solidFill>
                  <a:schemeClr val="bg1"/>
                </a:solidFill>
                <a:effectLst/>
                <a:uLnTx/>
                <a:uFillTx/>
                <a:latin typeface="Times New Roman" pitchFamily="18" charset="0"/>
                <a:cs typeface="Times New Roman" pitchFamily="18" charset="0"/>
              </a:rPr>
              <a:t>Kendi dışında başka bir şeyi gösteren, düşündüren, onun yerini alabilen, kelime, nesne, görünüş veya olgulara </a:t>
            </a:r>
            <a:r>
              <a:rPr kumimoji="0" lang="tr-TR" sz="2400" b="1" i="0" u="none" strike="noStrike" kern="0" cap="none" spc="0" normalizeH="0" baseline="0" noProof="0" dirty="0">
                <a:ln>
                  <a:noFill/>
                </a:ln>
                <a:solidFill>
                  <a:prstClr val="black"/>
                </a:solidFill>
                <a:effectLst/>
                <a:uLnTx/>
                <a:uFillTx/>
                <a:latin typeface="Times New Roman" pitchFamily="18" charset="0"/>
                <a:cs typeface="Times New Roman" pitchFamily="18" charset="0"/>
              </a:rPr>
              <a:t>gösterge</a:t>
            </a:r>
            <a:r>
              <a:rPr kumimoji="0" lang="tr-TR" sz="24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 </a:t>
            </a:r>
            <a:r>
              <a:rPr kumimoji="0" lang="tr-TR" sz="2400" b="1" i="0" u="none" strike="noStrike" kern="0" cap="none" spc="0" normalizeH="0" baseline="0" noProof="0" dirty="0">
                <a:ln>
                  <a:noFill/>
                </a:ln>
                <a:solidFill>
                  <a:schemeClr val="bg1"/>
                </a:solidFill>
                <a:effectLst/>
                <a:uLnTx/>
                <a:uFillTx/>
                <a:latin typeface="Times New Roman" pitchFamily="18" charset="0"/>
                <a:cs typeface="Times New Roman" pitchFamily="18" charset="0"/>
              </a:rPr>
              <a:t>denir.</a:t>
            </a:r>
          </a:p>
          <a:p>
            <a:pPr marR="0" lvl="0" algn="just" defTabSz="914400" eaLnBrk="1" fontAlgn="auto" latinLnBrk="0" hangingPunct="1">
              <a:lnSpc>
                <a:spcPct val="100000"/>
              </a:lnSpc>
              <a:spcBef>
                <a:spcPct val="20000"/>
              </a:spcBef>
              <a:spcAft>
                <a:spcPts val="0"/>
              </a:spcAft>
              <a:buClrTx/>
              <a:buSzTx/>
              <a:tabLst/>
              <a:defRPr/>
            </a:pPr>
            <a:r>
              <a:rPr kumimoji="0" lang="tr-TR" sz="2400" b="1" i="0" u="none" strike="noStrike" kern="0" cap="none" spc="0" normalizeH="0" baseline="0" noProof="0" dirty="0">
                <a:ln>
                  <a:noFill/>
                </a:ln>
                <a:solidFill>
                  <a:schemeClr val="bg1"/>
                </a:solidFill>
                <a:effectLst/>
                <a:uLnTx/>
                <a:uFillTx/>
                <a:latin typeface="Times New Roman" pitchFamily="18" charset="0"/>
                <a:cs typeface="Times New Roman" pitchFamily="18" charset="0"/>
              </a:rPr>
              <a:t>Bir göstergenin gerçek dünyadaki karşılığına ise </a:t>
            </a:r>
            <a:r>
              <a:rPr kumimoji="0" lang="tr-TR" sz="2400" b="1" i="0" u="none" strike="noStrike" kern="0" cap="none" spc="0" normalizeH="0" baseline="0" noProof="0" dirty="0">
                <a:ln>
                  <a:noFill/>
                </a:ln>
                <a:solidFill>
                  <a:prstClr val="black"/>
                </a:solidFill>
                <a:effectLst/>
                <a:uLnTx/>
                <a:uFillTx/>
                <a:latin typeface="Times New Roman" pitchFamily="18" charset="0"/>
                <a:cs typeface="Times New Roman" pitchFamily="18" charset="0"/>
              </a:rPr>
              <a:t>imge </a:t>
            </a:r>
            <a:r>
              <a:rPr kumimoji="0" lang="tr-TR" sz="2400" b="1" i="0" u="none" strike="noStrike" kern="0" cap="none" spc="0" normalizeH="0" baseline="0" noProof="0" dirty="0">
                <a:ln>
                  <a:noFill/>
                </a:ln>
                <a:solidFill>
                  <a:schemeClr val="bg1"/>
                </a:solidFill>
                <a:effectLst/>
                <a:uLnTx/>
                <a:uFillTx/>
                <a:latin typeface="Times New Roman" pitchFamily="18" charset="0"/>
                <a:cs typeface="Times New Roman" pitchFamily="18" charset="0"/>
              </a:rPr>
              <a:t>denir.</a:t>
            </a:r>
            <a:r>
              <a:rPr kumimoji="0" lang="tr-TR" sz="24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 </a:t>
            </a:r>
          </a:p>
          <a:p>
            <a:pPr marR="0" lvl="0" algn="just" defTabSz="914400" eaLnBrk="1" fontAlgn="auto" latinLnBrk="0" hangingPunct="1">
              <a:lnSpc>
                <a:spcPct val="100000"/>
              </a:lnSpc>
              <a:spcBef>
                <a:spcPct val="20000"/>
              </a:spcBef>
              <a:spcAft>
                <a:spcPts val="0"/>
              </a:spcAft>
              <a:buClrTx/>
              <a:buSzTx/>
              <a:tabLst/>
              <a:defRPr/>
            </a:pPr>
            <a:r>
              <a:rPr kumimoji="0" lang="tr-TR" sz="2400" b="1" i="0" u="none" strike="noStrike" kern="0" cap="none" spc="0" normalizeH="0" baseline="0" noProof="0" dirty="0">
                <a:ln>
                  <a:noFill/>
                </a:ln>
                <a:solidFill>
                  <a:schemeClr val="bg1"/>
                </a:solidFill>
                <a:effectLst/>
                <a:uLnTx/>
                <a:uFillTx/>
                <a:latin typeface="Times New Roman" pitchFamily="18" charset="0"/>
                <a:cs typeface="Times New Roman" pitchFamily="18" charset="0"/>
              </a:rPr>
              <a:t>Kelimeler, resim, şekil, işaret gibi diğer </a:t>
            </a:r>
            <a:r>
              <a:rPr lang="tr-TR" sz="2400" b="1" kern="0" dirty="0">
                <a:solidFill>
                  <a:schemeClr val="bg1"/>
                </a:solidFill>
                <a:latin typeface="Times New Roman" pitchFamily="18" charset="0"/>
                <a:cs typeface="Times New Roman" pitchFamily="18" charset="0"/>
              </a:rPr>
              <a:t>unsurlara da</a:t>
            </a:r>
            <a:r>
              <a:rPr kumimoji="0" lang="tr-TR" sz="2400" b="1" i="0" u="none" strike="noStrike" kern="0" cap="none" spc="0" normalizeH="0" baseline="0" noProof="0" dirty="0">
                <a:ln>
                  <a:noFill/>
                </a:ln>
                <a:solidFill>
                  <a:schemeClr val="bg1"/>
                </a:solidFill>
                <a:effectLst/>
                <a:uLnTx/>
                <a:uFillTx/>
                <a:latin typeface="Times New Roman" pitchFamily="18" charset="0"/>
                <a:cs typeface="Times New Roman" pitchFamily="18" charset="0"/>
              </a:rPr>
              <a:t> </a:t>
            </a:r>
            <a:r>
              <a:rPr kumimoji="0" lang="tr-TR" sz="2400" b="1" i="0" u="none" strike="noStrike" kern="0" cap="none" spc="0" normalizeH="0" baseline="0" noProof="0" dirty="0">
                <a:ln>
                  <a:noFill/>
                </a:ln>
                <a:solidFill>
                  <a:prstClr val="black"/>
                </a:solidFill>
                <a:effectLst/>
                <a:uLnTx/>
                <a:uFillTx/>
                <a:latin typeface="Times New Roman" pitchFamily="18" charset="0"/>
                <a:cs typeface="Times New Roman" pitchFamily="18" charset="0"/>
              </a:rPr>
              <a:t>gösteren</a:t>
            </a:r>
            <a:r>
              <a:rPr kumimoji="0" lang="tr-TR" sz="24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 </a:t>
            </a:r>
            <a:r>
              <a:rPr kumimoji="0" lang="tr-TR" sz="2400" b="1" i="0" u="none" strike="noStrike" kern="0" cap="none" spc="0" normalizeH="0" baseline="0" noProof="0" dirty="0">
                <a:ln>
                  <a:noFill/>
                </a:ln>
                <a:solidFill>
                  <a:schemeClr val="bg1"/>
                </a:solidFill>
                <a:effectLst/>
                <a:uLnTx/>
                <a:uFillTx/>
                <a:latin typeface="Times New Roman" pitchFamily="18" charset="0"/>
                <a:cs typeface="Times New Roman" pitchFamily="18" charset="0"/>
              </a:rPr>
              <a:t>adı verilir. Eğer gösteren dediğimiz olgu, akılda birtakım görüntüler oluşturuyorsa bu da</a:t>
            </a:r>
            <a:r>
              <a:rPr kumimoji="0" lang="tr-TR" sz="24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 </a:t>
            </a:r>
            <a:r>
              <a:rPr kumimoji="0" lang="tr-TR" sz="2400" b="1" i="0" u="none" strike="noStrike" kern="0" cap="none" spc="0" normalizeH="0" baseline="0" noProof="0" dirty="0">
                <a:ln>
                  <a:noFill/>
                </a:ln>
                <a:solidFill>
                  <a:prstClr val="black"/>
                </a:solidFill>
                <a:effectLst/>
                <a:uLnTx/>
                <a:uFillTx/>
                <a:latin typeface="Times New Roman" pitchFamily="18" charset="0"/>
                <a:cs typeface="Times New Roman" pitchFamily="18" charset="0"/>
              </a:rPr>
              <a:t>gösterilen</a:t>
            </a:r>
            <a:r>
              <a:rPr kumimoji="0" lang="tr-TR" sz="2400" b="1" i="0" u="none" strike="noStrike" kern="0" cap="none" spc="0" normalizeH="0" baseline="0" noProof="0" dirty="0">
                <a:ln>
                  <a:noFill/>
                </a:ln>
                <a:solidFill>
                  <a:schemeClr val="bg1"/>
                </a:solidFill>
                <a:effectLst/>
                <a:uLnTx/>
                <a:uFillTx/>
                <a:latin typeface="Times New Roman" pitchFamily="18" charset="0"/>
                <a:cs typeface="Times New Roman" pitchFamily="18" charset="0"/>
              </a:rPr>
              <a:t>dir.</a:t>
            </a:r>
          </a:p>
        </p:txBody>
      </p:sp>
    </p:spTree>
    <p:extLst>
      <p:ext uri="{BB962C8B-B14F-4D97-AF65-F5344CB8AC3E}">
        <p14:creationId xmlns:p14="http://schemas.microsoft.com/office/powerpoint/2010/main" val="8482204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a:xfrm>
            <a:off x="1589762" y="4653136"/>
            <a:ext cx="6400800" cy="1752600"/>
          </a:xfrm>
        </p:spPr>
        <p:txBody>
          <a:bodyPr/>
          <a:lstStyle/>
          <a:p>
            <a:r>
              <a:rPr lang="tr-TR" dirty="0"/>
              <a:t>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
        <p:nvSpPr>
          <p:cNvPr id="5" name="Dikdörtgen 4"/>
          <p:cNvSpPr/>
          <p:nvPr/>
        </p:nvSpPr>
        <p:spPr>
          <a:xfrm>
            <a:off x="1475656" y="1556792"/>
            <a:ext cx="6120680" cy="3976473"/>
          </a:xfrm>
          <a:prstGeom prst="rect">
            <a:avLst/>
          </a:prstGeom>
        </p:spPr>
        <p:txBody>
          <a:bodyPr wrap="square">
            <a:spAutoFit/>
          </a:bodyPr>
          <a:lstStyle/>
          <a:p>
            <a:pPr marR="0" lvl="0" algn="just" defTabSz="914400" eaLnBrk="1" fontAlgn="auto" latinLnBrk="0" hangingPunct="1">
              <a:lnSpc>
                <a:spcPct val="100000"/>
              </a:lnSpc>
              <a:spcBef>
                <a:spcPct val="20000"/>
              </a:spcBef>
              <a:spcAft>
                <a:spcPts val="0"/>
              </a:spcAft>
              <a:buClrTx/>
              <a:buSzTx/>
              <a:tabLst/>
              <a:defRPr/>
            </a:pPr>
            <a:r>
              <a:rPr kumimoji="0" lang="tr-TR" sz="2200" b="1" i="0" u="none" strike="noStrike" kern="0" cap="none" spc="0" normalizeH="0" baseline="0" noProof="0" dirty="0">
                <a:ln>
                  <a:noFill/>
                </a:ln>
                <a:solidFill>
                  <a:prstClr val="black"/>
                </a:solidFill>
                <a:effectLst/>
                <a:uLnTx/>
                <a:uFillTx/>
                <a:latin typeface="Times New Roman" pitchFamily="18" charset="0"/>
                <a:cs typeface="Times New Roman" pitchFamily="18" charset="0"/>
              </a:rPr>
              <a:t>İLETİŞİMDE</a:t>
            </a:r>
            <a:r>
              <a:rPr kumimoji="0" lang="tr-TR" sz="2200" b="1" i="0" u="none" strike="noStrike" kern="0" cap="none" spc="0" normalizeH="0" noProof="0" dirty="0">
                <a:ln>
                  <a:noFill/>
                </a:ln>
                <a:solidFill>
                  <a:prstClr val="black"/>
                </a:solidFill>
                <a:effectLst/>
                <a:uLnTx/>
                <a:uFillTx/>
                <a:latin typeface="Times New Roman" pitchFamily="18" charset="0"/>
                <a:cs typeface="Times New Roman" pitchFamily="18" charset="0"/>
              </a:rPr>
              <a:t> KULLANILAN GÖSTERGELER</a:t>
            </a:r>
            <a:endParaRPr kumimoji="0" lang="tr-TR" sz="2200" b="1" i="0" u="none" strike="noStrike" kern="0" cap="none" spc="0" normalizeH="0" baseline="0" noProof="0" dirty="0">
              <a:ln>
                <a:noFill/>
              </a:ln>
              <a:solidFill>
                <a:prstClr val="black"/>
              </a:solidFill>
              <a:effectLst/>
              <a:uLnTx/>
              <a:uFillTx/>
              <a:latin typeface="Times New Roman" pitchFamily="18" charset="0"/>
              <a:cs typeface="Times New Roman" pitchFamily="18" charset="0"/>
            </a:endParaRPr>
          </a:p>
          <a:p>
            <a:pPr marR="0" lvl="0" algn="just" defTabSz="914400" eaLnBrk="1" fontAlgn="auto" latinLnBrk="0" hangingPunct="1">
              <a:lnSpc>
                <a:spcPct val="100000"/>
              </a:lnSpc>
              <a:spcBef>
                <a:spcPct val="20000"/>
              </a:spcBef>
              <a:spcAft>
                <a:spcPts val="0"/>
              </a:spcAft>
              <a:buClrTx/>
              <a:buSzTx/>
              <a:tabLst/>
              <a:defRPr/>
            </a:pPr>
            <a:endParaRPr kumimoji="0" lang="tr-TR" sz="2400" b="1" i="0" u="none" strike="noStrike" kern="0" cap="none" spc="0" normalizeH="0" baseline="0" noProof="0" dirty="0">
              <a:ln>
                <a:noFill/>
              </a:ln>
              <a:solidFill>
                <a:prstClr val="black"/>
              </a:solidFill>
              <a:effectLst/>
              <a:uLnTx/>
              <a:uFillTx/>
              <a:latin typeface="Times New Roman" pitchFamily="18" charset="0"/>
              <a:cs typeface="Times New Roman" pitchFamily="18" charset="0"/>
            </a:endParaRPr>
          </a:p>
          <a:p>
            <a:pPr marR="0" lvl="0" algn="just" defTabSz="914400" eaLnBrk="1" fontAlgn="auto" latinLnBrk="0" hangingPunct="1">
              <a:lnSpc>
                <a:spcPct val="100000"/>
              </a:lnSpc>
              <a:spcBef>
                <a:spcPct val="20000"/>
              </a:spcBef>
              <a:spcAft>
                <a:spcPts val="0"/>
              </a:spcAft>
              <a:buClrTx/>
              <a:buSzTx/>
              <a:tabLst/>
              <a:defRPr/>
            </a:pPr>
            <a:r>
              <a:rPr kumimoji="0" lang="tr-TR" sz="2400" b="1" i="0" u="none" strike="noStrike" kern="0" cap="none" spc="0" normalizeH="0" baseline="0" noProof="0" dirty="0">
                <a:ln>
                  <a:noFill/>
                </a:ln>
                <a:solidFill>
                  <a:prstClr val="black"/>
                </a:solidFill>
                <a:effectLst/>
                <a:uLnTx/>
                <a:uFillTx/>
                <a:latin typeface="Times New Roman" pitchFamily="18" charset="0"/>
                <a:cs typeface="Times New Roman" pitchFamily="18" charset="0"/>
              </a:rPr>
              <a:t>Dil Göstergeleri: </a:t>
            </a:r>
          </a:p>
          <a:p>
            <a:pPr marR="0" lvl="0" algn="just" defTabSz="914400" eaLnBrk="1" fontAlgn="auto" latinLnBrk="0" hangingPunct="1">
              <a:lnSpc>
                <a:spcPct val="100000"/>
              </a:lnSpc>
              <a:spcBef>
                <a:spcPct val="20000"/>
              </a:spcBef>
              <a:spcAft>
                <a:spcPts val="0"/>
              </a:spcAft>
              <a:buClrTx/>
              <a:buSzTx/>
              <a:tabLst/>
              <a:defRPr/>
            </a:pPr>
            <a:r>
              <a:rPr kumimoji="0" lang="tr-TR" sz="2400" b="1" i="0" u="none" strike="noStrike" kern="0" cap="none" spc="0" normalizeH="0" baseline="0" noProof="0" dirty="0">
                <a:ln>
                  <a:noFill/>
                </a:ln>
                <a:solidFill>
                  <a:schemeClr val="bg1"/>
                </a:solidFill>
                <a:effectLst/>
                <a:uLnTx/>
                <a:uFillTx/>
                <a:latin typeface="Times New Roman" pitchFamily="18" charset="0"/>
                <a:cs typeface="Times New Roman" pitchFamily="18" charset="0"/>
              </a:rPr>
              <a:t>Sözlü ve yazılı her türlü iletişim örnekleri bu gruba girer. İnsan duygu ve düşüncelerini en iyi şekilde dille anlatır. "Kuzu" kelimesi bir dil göstergesidir. Bu gösterge, "k, u, z, u" seslerinden oluşmuştur. Kelimeyi oluşturan sesler </a:t>
            </a:r>
            <a:r>
              <a:rPr kumimoji="0" lang="tr-TR" sz="2400" b="1" i="0" u="none" strike="noStrike" kern="0" cap="none" spc="0" normalizeH="0" baseline="0" noProof="0" dirty="0">
                <a:ln>
                  <a:noFill/>
                </a:ln>
                <a:solidFill>
                  <a:prstClr val="black"/>
                </a:solidFill>
                <a:effectLst/>
                <a:uLnTx/>
                <a:uFillTx/>
                <a:latin typeface="Times New Roman" pitchFamily="18" charset="0"/>
                <a:cs typeface="Times New Roman" pitchFamily="18" charset="0"/>
              </a:rPr>
              <a:t>gösteren</a:t>
            </a:r>
            <a:r>
              <a:rPr kumimoji="0" lang="tr-TR" sz="24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 </a:t>
            </a:r>
            <a:r>
              <a:rPr kumimoji="0" lang="tr-TR" sz="2400" b="1" i="0" u="none" strike="noStrike" kern="0" cap="none" spc="0" normalizeH="0" baseline="0" noProof="0" dirty="0">
                <a:ln>
                  <a:noFill/>
                </a:ln>
                <a:solidFill>
                  <a:schemeClr val="bg1"/>
                </a:solidFill>
                <a:effectLst/>
                <a:uLnTx/>
                <a:uFillTx/>
                <a:latin typeface="Times New Roman" pitchFamily="18" charset="0"/>
                <a:cs typeface="Times New Roman" pitchFamily="18" charset="0"/>
              </a:rPr>
              <a:t>kelimenin çağrıştırdığı anlam ise </a:t>
            </a:r>
            <a:r>
              <a:rPr kumimoji="0" lang="tr-TR" sz="2400" b="1" i="0" u="none" strike="noStrike" kern="0" cap="none" spc="0" normalizeH="0" baseline="0" noProof="0" dirty="0">
                <a:ln>
                  <a:noFill/>
                </a:ln>
                <a:solidFill>
                  <a:prstClr val="black"/>
                </a:solidFill>
                <a:effectLst/>
                <a:uLnTx/>
                <a:uFillTx/>
                <a:latin typeface="Times New Roman" pitchFamily="18" charset="0"/>
                <a:cs typeface="Times New Roman" pitchFamily="18" charset="0"/>
              </a:rPr>
              <a:t>gösterilen</a:t>
            </a:r>
            <a:r>
              <a:rPr kumimoji="0" lang="tr-TR" sz="2400" b="1" i="0" u="none" strike="noStrike" kern="0" cap="none" spc="0" normalizeH="0" baseline="0" noProof="0" dirty="0">
                <a:ln>
                  <a:noFill/>
                </a:ln>
                <a:solidFill>
                  <a:schemeClr val="bg1"/>
                </a:solidFill>
                <a:effectLst/>
                <a:uLnTx/>
                <a:uFillTx/>
                <a:latin typeface="Times New Roman" pitchFamily="18" charset="0"/>
                <a:cs typeface="Times New Roman" pitchFamily="18" charset="0"/>
              </a:rPr>
              <a:t>dir.</a:t>
            </a:r>
          </a:p>
        </p:txBody>
      </p:sp>
    </p:spTree>
    <p:extLst>
      <p:ext uri="{BB962C8B-B14F-4D97-AF65-F5344CB8AC3E}">
        <p14:creationId xmlns:p14="http://schemas.microsoft.com/office/powerpoint/2010/main" val="2534044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p:txBody>
          <a:bodyPr/>
          <a:lstStyle/>
          <a:p>
            <a:r>
              <a:rPr lang="tr-TR" dirty="0"/>
              <a:t>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
        <p:nvSpPr>
          <p:cNvPr id="5" name="Dikdörtgen 4"/>
          <p:cNvSpPr/>
          <p:nvPr/>
        </p:nvSpPr>
        <p:spPr>
          <a:xfrm>
            <a:off x="1619672" y="1905506"/>
            <a:ext cx="6120680" cy="2160591"/>
          </a:xfrm>
          <a:prstGeom prst="rect">
            <a:avLst/>
          </a:prstGeom>
        </p:spPr>
        <p:txBody>
          <a:bodyPr wrap="square">
            <a:spAutoFit/>
          </a:bodyPr>
          <a:lstStyle/>
          <a:p>
            <a:pPr marR="0" lvl="0" algn="just" defTabSz="914400" eaLnBrk="1" fontAlgn="auto" latinLnBrk="0" hangingPunct="1">
              <a:lnSpc>
                <a:spcPct val="100000"/>
              </a:lnSpc>
              <a:spcBef>
                <a:spcPct val="20000"/>
              </a:spcBef>
              <a:spcAft>
                <a:spcPts val="0"/>
              </a:spcAft>
              <a:buClrTx/>
              <a:buSzTx/>
              <a:tabLst/>
              <a:defRPr/>
            </a:pPr>
            <a:r>
              <a:rPr kumimoji="0" lang="tr-TR" sz="3200" b="1" i="0" u="none" strike="noStrike" kern="0" cap="none" spc="0" normalizeH="0" baseline="0" noProof="0" dirty="0">
                <a:ln>
                  <a:noFill/>
                </a:ln>
                <a:solidFill>
                  <a:prstClr val="black"/>
                </a:solidFill>
                <a:effectLst/>
                <a:uLnTx/>
                <a:uFillTx/>
                <a:latin typeface="Times New Roman" pitchFamily="18" charset="0"/>
                <a:cs typeface="Times New Roman" pitchFamily="18" charset="0"/>
              </a:rPr>
              <a:t>DİL</a:t>
            </a:r>
            <a:r>
              <a:rPr kumimoji="0" lang="tr-TR" sz="3200" b="1" i="0" u="none" strike="noStrike" kern="0" cap="none" spc="0" normalizeH="0" noProof="0" dirty="0">
                <a:ln>
                  <a:noFill/>
                </a:ln>
                <a:solidFill>
                  <a:prstClr val="black"/>
                </a:solidFill>
                <a:effectLst/>
                <a:uLnTx/>
                <a:uFillTx/>
                <a:latin typeface="Times New Roman" pitchFamily="18" charset="0"/>
                <a:cs typeface="Times New Roman" pitchFamily="18" charset="0"/>
              </a:rPr>
              <a:t> DIŞI GÖSTERGELER</a:t>
            </a:r>
            <a:r>
              <a:rPr kumimoji="0" lang="tr-TR" sz="32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a:t>
            </a:r>
          </a:p>
          <a:p>
            <a:pPr marR="0" lvl="0" algn="just" defTabSz="914400" eaLnBrk="1" fontAlgn="auto" latinLnBrk="0" hangingPunct="1">
              <a:lnSpc>
                <a:spcPct val="100000"/>
              </a:lnSpc>
              <a:spcBef>
                <a:spcPct val="20000"/>
              </a:spcBef>
              <a:spcAft>
                <a:spcPts val="0"/>
              </a:spcAft>
              <a:buClrTx/>
              <a:buSzTx/>
              <a:tabLst/>
              <a:defRPr/>
            </a:pPr>
            <a:r>
              <a:rPr kumimoji="0" lang="tr-TR" sz="3200" b="1" i="0" u="none" strike="noStrike" kern="0" cap="none" spc="0" normalizeH="0" baseline="0" noProof="0" dirty="0">
                <a:ln>
                  <a:noFill/>
                </a:ln>
                <a:solidFill>
                  <a:schemeClr val="bg1"/>
                </a:solidFill>
                <a:effectLst/>
                <a:uLnTx/>
                <a:uFillTx/>
                <a:latin typeface="Times New Roman" pitchFamily="18" charset="0"/>
                <a:cs typeface="Times New Roman" pitchFamily="18" charset="0"/>
              </a:rPr>
              <a:t>Resim, şekil, işaret, hareket, jest ve mimikler bu gruba girer. Dil dışı göstergeler ikiye ayrılabilir:</a:t>
            </a:r>
            <a:endParaRPr kumimoji="0" lang="tr-TR" sz="3600" b="1" i="0" u="none" strike="noStrike" kern="0" cap="none" spc="0" normalizeH="0" baseline="0" noProof="0" dirty="0">
              <a:ln>
                <a:noFill/>
              </a:ln>
              <a:solidFill>
                <a:schemeClr val="bg1"/>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3265535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p:txBody>
          <a:bodyPr/>
          <a:lstStyle/>
          <a:p>
            <a:r>
              <a:rPr lang="tr-TR" dirty="0"/>
              <a:t>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
        <p:nvSpPr>
          <p:cNvPr id="5" name="Dikdörtgen 4"/>
          <p:cNvSpPr/>
          <p:nvPr/>
        </p:nvSpPr>
        <p:spPr>
          <a:xfrm>
            <a:off x="1331640" y="1700808"/>
            <a:ext cx="6768752" cy="3625608"/>
          </a:xfrm>
          <a:prstGeom prst="rect">
            <a:avLst/>
          </a:prstGeom>
        </p:spPr>
        <p:txBody>
          <a:bodyPr wrap="square">
            <a:spAutoFit/>
          </a:bodyPr>
          <a:lstStyle/>
          <a:p>
            <a:pPr marR="0" lvl="1" algn="just" defTabSz="914400" eaLnBrk="1" fontAlgn="auto" latinLnBrk="0" hangingPunct="1">
              <a:lnSpc>
                <a:spcPct val="100000"/>
              </a:lnSpc>
              <a:spcBef>
                <a:spcPct val="20000"/>
              </a:spcBef>
              <a:spcAft>
                <a:spcPts val="0"/>
              </a:spcAft>
              <a:buClrTx/>
              <a:buSzTx/>
              <a:tabLst/>
              <a:defRPr/>
            </a:pPr>
            <a:r>
              <a:rPr kumimoji="0" lang="tr-TR" sz="2800" b="1" i="0" u="none" strike="noStrike" kern="0" cap="none" spc="0" normalizeH="0" baseline="0" noProof="0" dirty="0">
                <a:ln>
                  <a:noFill/>
                </a:ln>
                <a:solidFill>
                  <a:prstClr val="black"/>
                </a:solidFill>
                <a:effectLst/>
                <a:uLnTx/>
                <a:uFillTx/>
                <a:latin typeface="Times New Roman" pitchFamily="18" charset="0"/>
                <a:cs typeface="Times New Roman" pitchFamily="18" charset="0"/>
              </a:rPr>
              <a:t>DOĞAL</a:t>
            </a:r>
            <a:r>
              <a:rPr kumimoji="0" lang="tr-TR" sz="2800" b="1" i="0" u="none" strike="noStrike" kern="0" cap="none" spc="0" normalizeH="0" noProof="0" dirty="0">
                <a:ln>
                  <a:noFill/>
                </a:ln>
                <a:solidFill>
                  <a:prstClr val="black"/>
                </a:solidFill>
                <a:effectLst/>
                <a:uLnTx/>
                <a:uFillTx/>
                <a:latin typeface="Times New Roman" pitchFamily="18" charset="0"/>
                <a:cs typeface="Times New Roman" pitchFamily="18" charset="0"/>
              </a:rPr>
              <a:t> GÖSTERGE</a:t>
            </a:r>
            <a:r>
              <a:rPr kumimoji="0" lang="tr-TR" sz="2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 </a:t>
            </a:r>
          </a:p>
          <a:p>
            <a:pPr marR="0" lvl="1" algn="just" defTabSz="914400" eaLnBrk="1" fontAlgn="auto" latinLnBrk="0" hangingPunct="1">
              <a:lnSpc>
                <a:spcPct val="100000"/>
              </a:lnSpc>
              <a:spcBef>
                <a:spcPct val="20000"/>
              </a:spcBef>
              <a:spcAft>
                <a:spcPts val="0"/>
              </a:spcAft>
              <a:buClrTx/>
              <a:buSzTx/>
              <a:tabLst/>
              <a:defRPr/>
            </a:pPr>
            <a:r>
              <a:rPr kumimoji="0" lang="tr-TR" sz="2800" b="1" i="0" u="none" strike="noStrike" kern="0" cap="none" spc="0" normalizeH="0" baseline="0" noProof="0" dirty="0">
                <a:ln>
                  <a:noFill/>
                </a:ln>
                <a:solidFill>
                  <a:schemeClr val="bg1"/>
                </a:solidFill>
                <a:effectLst/>
                <a:uLnTx/>
                <a:uFillTx/>
                <a:latin typeface="Times New Roman" pitchFamily="18" charset="0"/>
                <a:cs typeface="Times New Roman" pitchFamily="18" charset="0"/>
              </a:rPr>
              <a:t>Doğal olan her şey doğal göstergedir. Karların erimeye başlaması ilkbaharın yaklaştığının göstergesidir. Nisan yağmurları ise mevsimin bahar olduğunun göstergesidir. Deprem, sel, sonbaharda yaprakların sararması vs. doğal göstergelerdir.</a:t>
            </a:r>
            <a:endParaRPr kumimoji="0" lang="tr-TR" sz="3200" b="1" i="0" u="none" strike="noStrike" kern="0" cap="none" spc="0" normalizeH="0" baseline="0" noProof="0" dirty="0">
              <a:ln>
                <a:noFill/>
              </a:ln>
              <a:solidFill>
                <a:schemeClr val="bg1"/>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9135367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b="1" dirty="0">
                <a:latin typeface="Times New Roman" pitchFamily="18" charset="0"/>
                <a:cs typeface="Times New Roman" pitchFamily="18" charset="0"/>
              </a:rPr>
              <a:t>Doğal Gösterge: Sonbaharda yaprakların sararması</a:t>
            </a:r>
          </a:p>
        </p:txBody>
      </p:sp>
      <p:sp>
        <p:nvSpPr>
          <p:cNvPr id="3" name="İçerik Yer Tutucusu 2"/>
          <p:cNvSpPr>
            <a:spLocks noGrp="1"/>
          </p:cNvSpPr>
          <p:nvPr>
            <p:ph idx="1"/>
          </p:nvPr>
        </p:nvSpPr>
        <p:spPr/>
        <p:txBody>
          <a:bodyPr/>
          <a:lstStyle/>
          <a:p>
            <a:endParaRPr lang="tr-T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988840"/>
            <a:ext cx="6984776" cy="392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3533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a:xfrm>
            <a:off x="1371600" y="1373948"/>
            <a:ext cx="6400800" cy="4264852"/>
          </a:xfrm>
        </p:spPr>
        <p:txBody>
          <a:bodyPr>
            <a:normAutofit fontScale="92500" lnSpcReduction="20000"/>
          </a:bodyPr>
          <a:lstStyle/>
          <a:p>
            <a:pPr lvl="0" algn="just"/>
            <a:r>
              <a:rPr lang="tr-TR" b="1" dirty="0">
                <a:solidFill>
                  <a:prstClr val="black"/>
                </a:solidFill>
                <a:latin typeface="Times New Roman" pitchFamily="18" charset="0"/>
                <a:cs typeface="Times New Roman" pitchFamily="18" charset="0"/>
              </a:rPr>
              <a:t>İletişim: </a:t>
            </a:r>
          </a:p>
          <a:p>
            <a:pPr lvl="0" algn="just"/>
            <a:r>
              <a:rPr lang="tr-TR" b="1" dirty="0">
                <a:solidFill>
                  <a:schemeClr val="bg1"/>
                </a:solidFill>
                <a:latin typeface="Times New Roman" pitchFamily="18" charset="0"/>
                <a:cs typeface="Times New Roman" pitchFamily="18" charset="0"/>
              </a:rPr>
              <a:t>«Bilgi üretme, aktarma ve anlamlandırma sürecidir.»</a:t>
            </a:r>
          </a:p>
          <a:p>
            <a:pPr lvl="0" algn="just"/>
            <a:endParaRPr lang="tr-TR" b="1" dirty="0">
              <a:solidFill>
                <a:schemeClr val="bg1"/>
              </a:solidFill>
              <a:latin typeface="Times New Roman" pitchFamily="18" charset="0"/>
              <a:cs typeface="Times New Roman" pitchFamily="18" charset="0"/>
            </a:endParaRPr>
          </a:p>
          <a:p>
            <a:pPr lvl="0" algn="just"/>
            <a:r>
              <a:rPr lang="tr-TR" b="1" dirty="0">
                <a:solidFill>
                  <a:schemeClr val="bg1"/>
                </a:solidFill>
                <a:latin typeface="Times New Roman" pitchFamily="18" charset="0"/>
                <a:cs typeface="Times New Roman" pitchFamily="18" charset="0"/>
              </a:rPr>
              <a:t>Genel anlamda, iletişimin gerçekleşmesi için iki sistem gereklidir. Bu sistemler iki insan, iki hayvan, iki makine ya da bir insan bir hayvan, bir insan bir makine (örneğin bir bilgisayar) olabilir.</a:t>
            </a:r>
          </a:p>
          <a:p>
            <a:pPr lvl="0" algn="just"/>
            <a:endParaRPr lang="tr-TR" sz="2800" b="1" dirty="0">
              <a:solidFill>
                <a:schemeClr val="bg1"/>
              </a:solidFill>
              <a:latin typeface="Times New Roman" pitchFamily="18" charset="0"/>
              <a:cs typeface="Times New Roman" pitchFamily="18" charset="0"/>
            </a:endParaRP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Tree>
    <p:extLst>
      <p:ext uri="{BB962C8B-B14F-4D97-AF65-F5344CB8AC3E}">
        <p14:creationId xmlns:p14="http://schemas.microsoft.com/office/powerpoint/2010/main" val="29608823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p:txBody>
          <a:bodyPr/>
          <a:lstStyle/>
          <a:p>
            <a:r>
              <a:rPr lang="tr-TR" dirty="0"/>
              <a:t>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
        <p:nvSpPr>
          <p:cNvPr id="5" name="Dikdörtgen 4"/>
          <p:cNvSpPr/>
          <p:nvPr/>
        </p:nvSpPr>
        <p:spPr>
          <a:xfrm>
            <a:off x="1259632" y="1865864"/>
            <a:ext cx="6624736" cy="3785652"/>
          </a:xfrm>
          <a:prstGeom prst="rect">
            <a:avLst/>
          </a:prstGeom>
        </p:spPr>
        <p:txBody>
          <a:bodyPr wrap="square">
            <a:spAutoFit/>
          </a:bodyPr>
          <a:lstStyle/>
          <a:p>
            <a:pPr marR="0" lvl="1" algn="just" defTabSz="914400" eaLnBrk="1" fontAlgn="auto" latinLnBrk="0" hangingPunct="1">
              <a:lnSpc>
                <a:spcPct val="100000"/>
              </a:lnSpc>
              <a:spcBef>
                <a:spcPct val="20000"/>
              </a:spcBef>
              <a:spcAft>
                <a:spcPts val="0"/>
              </a:spcAft>
              <a:buClrTx/>
              <a:buSzTx/>
              <a:tabLst/>
              <a:defRPr/>
            </a:pPr>
            <a:r>
              <a:rPr kumimoji="0" lang="tr-TR" sz="2800" b="1" i="0" u="none" strike="noStrike" kern="0" cap="none" spc="0" normalizeH="0" baseline="0" noProof="0" dirty="0">
                <a:ln>
                  <a:noFill/>
                </a:ln>
                <a:solidFill>
                  <a:prstClr val="black"/>
                </a:solidFill>
                <a:effectLst/>
                <a:uLnTx/>
                <a:uFillTx/>
                <a:latin typeface="Times New Roman" pitchFamily="18" charset="0"/>
                <a:cs typeface="Times New Roman" pitchFamily="18" charset="0"/>
              </a:rPr>
              <a:t>SOSYAL</a:t>
            </a:r>
            <a:r>
              <a:rPr kumimoji="0" lang="tr-TR" sz="2800" b="1" i="0" u="none" strike="noStrike" kern="0" cap="none" spc="0" normalizeH="0" noProof="0" dirty="0">
                <a:ln>
                  <a:noFill/>
                </a:ln>
                <a:solidFill>
                  <a:prstClr val="black"/>
                </a:solidFill>
                <a:effectLst/>
                <a:uLnTx/>
                <a:uFillTx/>
                <a:latin typeface="Times New Roman" pitchFamily="18" charset="0"/>
                <a:cs typeface="Times New Roman" pitchFamily="18" charset="0"/>
              </a:rPr>
              <a:t> GÖSTERGE</a:t>
            </a:r>
            <a:r>
              <a:rPr kumimoji="0" lang="tr-TR" sz="2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a:t>
            </a:r>
          </a:p>
          <a:p>
            <a:pPr marR="0" lvl="1" algn="just" defTabSz="914400" eaLnBrk="1" fontAlgn="auto" latinLnBrk="0" hangingPunct="1">
              <a:lnSpc>
                <a:spcPct val="100000"/>
              </a:lnSpc>
              <a:spcBef>
                <a:spcPct val="20000"/>
              </a:spcBef>
              <a:spcAft>
                <a:spcPts val="0"/>
              </a:spcAft>
              <a:buClrTx/>
              <a:buSzTx/>
              <a:tabLst/>
              <a:defRPr/>
            </a:pPr>
            <a:r>
              <a:rPr kumimoji="0" lang="tr-TR" sz="2800" b="1" i="0" u="none" strike="noStrike" kern="0" cap="none" spc="0" normalizeH="0" baseline="0" noProof="0" dirty="0">
                <a:ln>
                  <a:noFill/>
                </a:ln>
                <a:solidFill>
                  <a:schemeClr val="bg1"/>
                </a:solidFill>
                <a:effectLst/>
                <a:uLnTx/>
                <a:uFillTx/>
                <a:latin typeface="Times New Roman" pitchFamily="18" charset="0"/>
                <a:cs typeface="Times New Roman" pitchFamily="18" charset="0"/>
              </a:rPr>
              <a:t>Sosyal durumları anlatan göstergelerdir. Trafik lambaları, bir ailenin hep birlikte tiyatroya gitmesi; doğum, düğün, ölüm âdetleri, komşuluk ilişkileri, görgü kuralları vs. unsurlar sosyal göstergedir.</a:t>
            </a:r>
            <a:endParaRPr kumimoji="0" lang="tr-TR" sz="3200" b="1" i="0" u="none" strike="noStrike" kern="0" cap="none" spc="0" normalizeH="0" baseline="0" noProof="0" dirty="0">
              <a:ln>
                <a:noFill/>
              </a:ln>
              <a:solidFill>
                <a:schemeClr val="bg1"/>
              </a:solidFill>
              <a:effectLst/>
              <a:uLnTx/>
              <a:uFillTx/>
              <a:latin typeface="Times New Roman" pitchFamily="18" charset="0"/>
              <a:cs typeface="Times New Roman" pitchFamily="18" charset="0"/>
            </a:endParaRPr>
          </a:p>
          <a:p>
            <a:pPr marL="342900" marR="0" lvl="0" indent="-342900" defTabSz="914400" eaLnBrk="1" fontAlgn="auto" latinLnBrk="0" hangingPunct="1">
              <a:lnSpc>
                <a:spcPct val="100000"/>
              </a:lnSpc>
              <a:spcBef>
                <a:spcPct val="20000"/>
              </a:spcBef>
              <a:spcAft>
                <a:spcPts val="0"/>
              </a:spcAft>
              <a:buClrTx/>
              <a:buSzTx/>
              <a:buFont typeface="Arial" pitchFamily="34" charset="0"/>
              <a:buChar char="•"/>
              <a:tabLst/>
              <a:defRPr/>
            </a:pPr>
            <a:endParaRPr kumimoji="0" lang="tr-TR" sz="3200" b="1" i="0" u="none" strike="noStrike" kern="0" cap="none" spc="0" normalizeH="0" baseline="0" noProof="0" dirty="0">
              <a:ln>
                <a:noFill/>
              </a:ln>
              <a:solidFill>
                <a:schemeClr val="bg1"/>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30466131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Sosyal Göstergeler: Görgü Kuralları</a:t>
            </a:r>
          </a:p>
        </p:txBody>
      </p:sp>
      <p:sp>
        <p:nvSpPr>
          <p:cNvPr id="3" name="İçerik Yer Tutucusu 2"/>
          <p:cNvSpPr>
            <a:spLocks noGrp="1"/>
          </p:cNvSpPr>
          <p:nvPr>
            <p:ph idx="1"/>
          </p:nvPr>
        </p:nvSpPr>
        <p:spPr/>
        <p:txBody>
          <a:bodyPr/>
          <a:lstStyle/>
          <a:p>
            <a:endParaRPr lang="tr-T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060848"/>
            <a:ext cx="5995602" cy="3268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3407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p:txBody>
          <a:bodyPr/>
          <a:lstStyle/>
          <a:p>
            <a:r>
              <a:rPr lang="tr-TR" dirty="0"/>
              <a:t>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
        <p:nvSpPr>
          <p:cNvPr id="5" name="Dikdörtgen 4"/>
          <p:cNvSpPr/>
          <p:nvPr/>
        </p:nvSpPr>
        <p:spPr>
          <a:xfrm>
            <a:off x="1403648" y="1916832"/>
            <a:ext cx="6552728" cy="4776692"/>
          </a:xfrm>
          <a:prstGeom prst="rect">
            <a:avLst/>
          </a:prstGeom>
        </p:spPr>
        <p:txBody>
          <a:bodyPr wrap="square">
            <a:spAutoFit/>
          </a:bodyPr>
          <a:lstStyle/>
          <a:p>
            <a:pPr marR="0" lvl="0" algn="just" defTabSz="914400" eaLnBrk="1" fontAlgn="auto" latinLnBrk="0" hangingPunct="1">
              <a:lnSpc>
                <a:spcPct val="100000"/>
              </a:lnSpc>
              <a:spcBef>
                <a:spcPct val="20000"/>
              </a:spcBef>
              <a:spcAft>
                <a:spcPts val="0"/>
              </a:spcAft>
              <a:buClrTx/>
              <a:buSzTx/>
              <a:tabLst/>
              <a:defRPr/>
            </a:pPr>
            <a:r>
              <a:rPr kumimoji="0" lang="tr-TR" sz="2400" b="1" i="0" u="none" strike="noStrike" kern="0" cap="none" spc="0" normalizeH="0" baseline="0" noProof="0" dirty="0">
                <a:ln>
                  <a:noFill/>
                </a:ln>
                <a:solidFill>
                  <a:prstClr val="black"/>
                </a:solidFill>
                <a:effectLst/>
                <a:uLnTx/>
                <a:uFillTx/>
                <a:latin typeface="Times New Roman" pitchFamily="18" charset="0"/>
                <a:cs typeface="Times New Roman" pitchFamily="18" charset="0"/>
              </a:rPr>
              <a:t>GÖSTERGELERİN </a:t>
            </a:r>
            <a:r>
              <a:rPr kumimoji="0" lang="tr-TR" sz="2400" b="1" i="0" u="none" strike="noStrike" kern="0" cap="none" spc="0" normalizeH="0" noProof="0" dirty="0">
                <a:ln>
                  <a:noFill/>
                </a:ln>
                <a:solidFill>
                  <a:prstClr val="black"/>
                </a:solidFill>
                <a:effectLst/>
                <a:uLnTx/>
                <a:uFillTx/>
                <a:latin typeface="Times New Roman" pitchFamily="18" charset="0"/>
                <a:cs typeface="Times New Roman" pitchFamily="18" charset="0"/>
              </a:rPr>
              <a:t>AYIRICI ÖZELLİKLERİ</a:t>
            </a:r>
            <a:endParaRPr kumimoji="0" lang="tr-TR" sz="3200" b="1" i="0" u="none" strike="noStrike" kern="0" cap="none" spc="0" normalizeH="0" baseline="0" noProof="0" dirty="0">
              <a:ln>
                <a:noFill/>
              </a:ln>
              <a:solidFill>
                <a:prstClr val="black"/>
              </a:solidFill>
              <a:effectLst/>
              <a:uLnTx/>
              <a:uFillTx/>
            </a:endParaRPr>
          </a:p>
          <a:p>
            <a:pPr marL="342900" lvl="0" indent="-342900" algn="just">
              <a:spcBef>
                <a:spcPct val="20000"/>
              </a:spcBef>
              <a:buFont typeface="Arial" pitchFamily="34" charset="0"/>
              <a:buChar char="•"/>
            </a:pPr>
            <a:r>
              <a:rPr kumimoji="0" lang="tr-TR" sz="2800" b="1" i="0" u="none" strike="noStrike" kern="0" cap="none" spc="0" normalizeH="0" baseline="0" noProof="0" dirty="0">
                <a:ln>
                  <a:noFill/>
                </a:ln>
                <a:solidFill>
                  <a:schemeClr val="bg1"/>
                </a:solidFill>
                <a:effectLst/>
                <a:uLnTx/>
                <a:uFillTx/>
                <a:latin typeface="Times New Roman" pitchFamily="18" charset="0"/>
                <a:cs typeface="Times New Roman" pitchFamily="18" charset="0"/>
              </a:rPr>
              <a:t>Dil, en kullanışlı göstergedir. Çünkü insanın anlatma kabiliyetinin en gelişmiş aracı dildir.</a:t>
            </a:r>
            <a:r>
              <a:rPr lang="tr-TR" sz="2800" dirty="0">
                <a:solidFill>
                  <a:prstClr val="black"/>
                </a:solidFill>
              </a:rPr>
              <a:t> </a:t>
            </a:r>
            <a:r>
              <a:rPr lang="tr-TR" sz="2700" b="1" dirty="0">
                <a:solidFill>
                  <a:prstClr val="white"/>
                </a:solidFill>
                <a:latin typeface="Times New Roman" pitchFamily="18" charset="0"/>
                <a:cs typeface="Times New Roman" pitchFamily="18" charset="0"/>
              </a:rPr>
              <a:t>"</a:t>
            </a:r>
            <a:r>
              <a:rPr lang="tr-TR" sz="2700" b="1" dirty="0">
                <a:latin typeface="Times New Roman" pitchFamily="18" charset="0"/>
                <a:cs typeface="Times New Roman" pitchFamily="18" charset="0"/>
              </a:rPr>
              <a:t>Altın</a:t>
            </a:r>
            <a:r>
              <a:rPr lang="tr-TR" sz="2700" b="1" dirty="0">
                <a:solidFill>
                  <a:schemeClr val="bg1"/>
                </a:solidFill>
                <a:latin typeface="Times New Roman" pitchFamily="18" charset="0"/>
                <a:cs typeface="Times New Roman" pitchFamily="18" charset="0"/>
              </a:rPr>
              <a:t>" kelimesi bilinen "</a:t>
            </a:r>
            <a:r>
              <a:rPr lang="tr-TR" sz="2700" b="1" dirty="0">
                <a:latin typeface="Times New Roman" pitchFamily="18" charset="0"/>
                <a:cs typeface="Times New Roman" pitchFamily="18" charset="0"/>
              </a:rPr>
              <a:t>değerli maden</a:t>
            </a:r>
            <a:r>
              <a:rPr lang="tr-TR" sz="2700" b="1" dirty="0">
                <a:solidFill>
                  <a:schemeClr val="bg1"/>
                </a:solidFill>
                <a:latin typeface="Times New Roman" pitchFamily="18" charset="0"/>
                <a:cs typeface="Times New Roman" pitchFamily="18" charset="0"/>
              </a:rPr>
              <a:t>" anlamında kullanılabildiği gibi "</a:t>
            </a:r>
            <a:r>
              <a:rPr lang="tr-TR" sz="2700" b="1" dirty="0">
                <a:latin typeface="Times New Roman" pitchFamily="18" charset="0"/>
                <a:cs typeface="Times New Roman" pitchFamily="18" charset="0"/>
              </a:rPr>
              <a:t>çok değerli</a:t>
            </a:r>
            <a:r>
              <a:rPr lang="tr-TR" sz="2700" b="1" dirty="0">
                <a:solidFill>
                  <a:schemeClr val="bg1"/>
                </a:solidFill>
                <a:latin typeface="Times New Roman" pitchFamily="18" charset="0"/>
                <a:cs typeface="Times New Roman" pitchFamily="18" charset="0"/>
              </a:rPr>
              <a:t>" ya da "</a:t>
            </a:r>
            <a:r>
              <a:rPr lang="tr-TR" sz="2700" b="1" dirty="0">
                <a:latin typeface="Times New Roman" pitchFamily="18" charset="0"/>
                <a:cs typeface="Times New Roman" pitchFamily="18" charset="0"/>
              </a:rPr>
              <a:t>sarı rengin bir tonu</a:t>
            </a:r>
            <a:r>
              <a:rPr lang="tr-TR" sz="2700" b="1" dirty="0">
                <a:solidFill>
                  <a:schemeClr val="bg1"/>
                </a:solidFill>
                <a:latin typeface="Times New Roman" pitchFamily="18" charset="0"/>
                <a:cs typeface="Times New Roman" pitchFamily="18" charset="0"/>
              </a:rPr>
              <a:t>" anlamında da kullanılabilir. Bu özelliğiyle dil göstergeleri geniş bir anlatma imkânına sahiptir.</a:t>
            </a:r>
          </a:p>
          <a:p>
            <a:pPr marL="457200" marR="0" lvl="0" indent="-457200" algn="just" defTabSz="914400" eaLnBrk="1" fontAlgn="auto" latinLnBrk="0" hangingPunct="1">
              <a:lnSpc>
                <a:spcPct val="100000"/>
              </a:lnSpc>
              <a:spcBef>
                <a:spcPct val="20000"/>
              </a:spcBef>
              <a:spcAft>
                <a:spcPts val="0"/>
              </a:spcAft>
              <a:buClrTx/>
              <a:buSzTx/>
              <a:buFont typeface="Wingdings" pitchFamily="2" charset="2"/>
              <a:buChar char="Ø"/>
              <a:tabLst/>
              <a:defRPr/>
            </a:pPr>
            <a:endParaRPr kumimoji="0" lang="tr-TR" sz="2400" b="1" i="0" u="none" strike="noStrike" kern="0" cap="none" spc="0" normalizeH="0" baseline="0" noProof="0" dirty="0">
              <a:ln>
                <a:noFill/>
              </a:ln>
              <a:solidFill>
                <a:schemeClr val="bg1"/>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19051894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p:txBody>
          <a:bodyPr/>
          <a:lstStyle/>
          <a:p>
            <a:r>
              <a:rPr lang="tr-TR" dirty="0"/>
              <a:t>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
        <p:nvSpPr>
          <p:cNvPr id="5" name="Dikdörtgen 4"/>
          <p:cNvSpPr/>
          <p:nvPr/>
        </p:nvSpPr>
        <p:spPr>
          <a:xfrm>
            <a:off x="1331640" y="1700808"/>
            <a:ext cx="6264696" cy="3637919"/>
          </a:xfrm>
          <a:prstGeom prst="rect">
            <a:avLst/>
          </a:prstGeom>
        </p:spPr>
        <p:txBody>
          <a:bodyPr wrap="square">
            <a:spAutoFit/>
          </a:bodyPr>
          <a:lstStyle/>
          <a:p>
            <a:pPr marR="0" lvl="0" algn="just" defTabSz="914400" eaLnBrk="1" fontAlgn="auto" latinLnBrk="0" hangingPunct="1">
              <a:lnSpc>
                <a:spcPct val="100000"/>
              </a:lnSpc>
              <a:spcBef>
                <a:spcPct val="20000"/>
              </a:spcBef>
              <a:spcAft>
                <a:spcPts val="0"/>
              </a:spcAft>
              <a:buClrTx/>
              <a:buSzTx/>
              <a:tabLst/>
              <a:defRPr/>
            </a:pPr>
            <a:r>
              <a:rPr kumimoji="0" lang="tr-TR" sz="3200" b="1" i="0" u="none" strike="noStrike" kern="0" cap="none" spc="0" normalizeH="0" baseline="0" noProof="0" dirty="0">
                <a:ln>
                  <a:noFill/>
                </a:ln>
                <a:solidFill>
                  <a:prstClr val="black"/>
                </a:solidFill>
                <a:effectLst/>
                <a:uLnTx/>
                <a:uFillTx/>
                <a:latin typeface="Times New Roman" pitchFamily="18" charset="0"/>
                <a:cs typeface="Times New Roman" pitchFamily="18" charset="0"/>
              </a:rPr>
              <a:t>BELİRTİ</a:t>
            </a:r>
            <a:r>
              <a:rPr kumimoji="0" lang="tr-TR" sz="32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 </a:t>
            </a:r>
          </a:p>
          <a:p>
            <a:pPr marR="0" lvl="0" algn="just" defTabSz="914400" eaLnBrk="1" fontAlgn="auto" latinLnBrk="0" hangingPunct="1">
              <a:lnSpc>
                <a:spcPct val="100000"/>
              </a:lnSpc>
              <a:spcBef>
                <a:spcPct val="20000"/>
              </a:spcBef>
              <a:spcAft>
                <a:spcPts val="0"/>
              </a:spcAft>
              <a:buClrTx/>
              <a:buSzTx/>
              <a:tabLst/>
              <a:defRPr/>
            </a:pPr>
            <a:r>
              <a:rPr kumimoji="0" lang="tr-TR" sz="3200" b="1" i="0" u="none" strike="noStrike" kern="0" cap="none" spc="0" normalizeH="0" baseline="0" noProof="0" dirty="0">
                <a:ln>
                  <a:noFill/>
                </a:ln>
                <a:solidFill>
                  <a:schemeClr val="bg1"/>
                </a:solidFill>
                <a:effectLst/>
                <a:uLnTx/>
                <a:uFillTx/>
                <a:latin typeface="Times New Roman" pitchFamily="18" charset="0"/>
                <a:cs typeface="Times New Roman" pitchFamily="18" charset="0"/>
              </a:rPr>
              <a:t>Amacı olmayan, istem dışı gelişen doğal göstergelerdir. Belirtide gösteren ile gösterilen arasında sebep-sonuç ilişkisi vardır. Mesela dumanın görülmesi ateşin olduğunu gösterir.</a:t>
            </a:r>
          </a:p>
        </p:txBody>
      </p:sp>
    </p:spTree>
    <p:extLst>
      <p:ext uri="{BB962C8B-B14F-4D97-AF65-F5344CB8AC3E}">
        <p14:creationId xmlns:p14="http://schemas.microsoft.com/office/powerpoint/2010/main" val="17416108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2800" dirty="0"/>
              <a:t>Belirti: Dumanın görülmesi ateşin olduğunu gösterir.</a:t>
            </a:r>
          </a:p>
        </p:txBody>
      </p:sp>
      <p:pic>
        <p:nvPicPr>
          <p:cNvPr id="6146" name="Picture 2" descr="C:\Users\oem\Desktop\duman.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3688" y="1772816"/>
            <a:ext cx="6192687"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3734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p:txBody>
          <a:bodyPr/>
          <a:lstStyle/>
          <a:p>
            <a:r>
              <a:rPr lang="tr-TR" dirty="0"/>
              <a:t>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
        <p:nvSpPr>
          <p:cNvPr id="5" name="Dikdörtgen 4"/>
          <p:cNvSpPr/>
          <p:nvPr/>
        </p:nvSpPr>
        <p:spPr>
          <a:xfrm>
            <a:off x="1043608" y="1664327"/>
            <a:ext cx="7272808" cy="3637919"/>
          </a:xfrm>
          <a:prstGeom prst="rect">
            <a:avLst/>
          </a:prstGeom>
        </p:spPr>
        <p:txBody>
          <a:bodyPr wrap="square">
            <a:spAutoFit/>
          </a:bodyPr>
          <a:lstStyle/>
          <a:p>
            <a:pPr marR="0" lvl="0" algn="just" defTabSz="914400" eaLnBrk="1" fontAlgn="auto" latinLnBrk="0" hangingPunct="1">
              <a:lnSpc>
                <a:spcPct val="100000"/>
              </a:lnSpc>
              <a:spcBef>
                <a:spcPct val="20000"/>
              </a:spcBef>
              <a:spcAft>
                <a:spcPts val="0"/>
              </a:spcAft>
              <a:buClrTx/>
              <a:buSzTx/>
              <a:tabLst/>
              <a:defRPr/>
            </a:pPr>
            <a:r>
              <a:rPr kumimoji="0" lang="tr-TR" sz="3200" b="1" i="0" u="none" strike="noStrike" kern="0" cap="none" spc="0" normalizeH="0" baseline="0" noProof="0" dirty="0">
                <a:ln>
                  <a:noFill/>
                </a:ln>
                <a:solidFill>
                  <a:prstClr val="black"/>
                </a:solidFill>
                <a:effectLst/>
                <a:uLnTx/>
                <a:uFillTx/>
                <a:latin typeface="Times New Roman" pitchFamily="18" charset="0"/>
                <a:cs typeface="Times New Roman" pitchFamily="18" charset="0"/>
              </a:rPr>
              <a:t>BELİRTKE</a:t>
            </a:r>
            <a:r>
              <a:rPr kumimoji="0" lang="tr-TR" sz="32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 </a:t>
            </a:r>
          </a:p>
          <a:p>
            <a:pPr marR="0" lvl="0" algn="just" defTabSz="914400" eaLnBrk="1" fontAlgn="auto" latinLnBrk="0" hangingPunct="1">
              <a:lnSpc>
                <a:spcPct val="100000"/>
              </a:lnSpc>
              <a:spcBef>
                <a:spcPct val="20000"/>
              </a:spcBef>
              <a:spcAft>
                <a:spcPts val="0"/>
              </a:spcAft>
              <a:buClrTx/>
              <a:buSzTx/>
              <a:tabLst/>
              <a:defRPr/>
            </a:pPr>
            <a:r>
              <a:rPr kumimoji="0" lang="tr-TR" sz="3200" b="1" i="0" u="none" strike="noStrike" kern="0" cap="none" spc="0" normalizeH="0" baseline="0" noProof="0" dirty="0">
                <a:ln>
                  <a:noFill/>
                </a:ln>
                <a:solidFill>
                  <a:schemeClr val="bg1"/>
                </a:solidFill>
                <a:effectLst/>
                <a:uLnTx/>
                <a:uFillTx/>
                <a:latin typeface="Times New Roman" pitchFamily="18" charset="0"/>
                <a:cs typeface="Times New Roman" pitchFamily="18" charset="0"/>
              </a:rPr>
              <a:t>İletişim kurma, bir mesaj aktarma, bir bilgi verme amacı içeren göstergelerdir. Gösteren ve gösterilen arasındaki ilişki sebepsiz ve uzlaşmaya dayalı kabullenmelerdir. Mesela trafik levhaları.</a:t>
            </a:r>
          </a:p>
        </p:txBody>
      </p:sp>
    </p:spTree>
    <p:extLst>
      <p:ext uri="{BB962C8B-B14F-4D97-AF65-F5344CB8AC3E}">
        <p14:creationId xmlns:p14="http://schemas.microsoft.com/office/powerpoint/2010/main" val="16026500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b="1" dirty="0">
                <a:latin typeface="Times New Roman" pitchFamily="18" charset="0"/>
                <a:cs typeface="Times New Roman" pitchFamily="18" charset="0"/>
              </a:rPr>
              <a:t>Belirtke: Trafik Levhaları</a:t>
            </a:r>
          </a:p>
        </p:txBody>
      </p:sp>
      <p:sp>
        <p:nvSpPr>
          <p:cNvPr id="3" name="İçerik Yer Tutucusu 2"/>
          <p:cNvSpPr>
            <a:spLocks noGrp="1"/>
          </p:cNvSpPr>
          <p:nvPr>
            <p:ph idx="1"/>
          </p:nvPr>
        </p:nvSpPr>
        <p:spPr/>
        <p:txBody>
          <a:bodyPr/>
          <a:lstStyle/>
          <a:p>
            <a:endParaRPr lang="tr-T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566" y="1628800"/>
            <a:ext cx="5856312" cy="4392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2560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p:txBody>
          <a:bodyPr/>
          <a:lstStyle/>
          <a:p>
            <a:r>
              <a:rPr lang="tr-TR" dirty="0"/>
              <a:t>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
        <p:nvSpPr>
          <p:cNvPr id="5" name="Dikdörtgen 4"/>
          <p:cNvSpPr/>
          <p:nvPr/>
        </p:nvSpPr>
        <p:spPr>
          <a:xfrm>
            <a:off x="1475656" y="1772816"/>
            <a:ext cx="6552728" cy="3637919"/>
          </a:xfrm>
          <a:prstGeom prst="rect">
            <a:avLst/>
          </a:prstGeom>
        </p:spPr>
        <p:txBody>
          <a:bodyPr wrap="square">
            <a:spAutoFit/>
          </a:bodyPr>
          <a:lstStyle/>
          <a:p>
            <a:pPr marR="0" lvl="0" algn="just" defTabSz="914400" eaLnBrk="1" fontAlgn="auto" latinLnBrk="0" hangingPunct="1">
              <a:lnSpc>
                <a:spcPct val="100000"/>
              </a:lnSpc>
              <a:spcBef>
                <a:spcPct val="20000"/>
              </a:spcBef>
              <a:spcAft>
                <a:spcPts val="0"/>
              </a:spcAft>
              <a:buClrTx/>
              <a:buSzTx/>
              <a:tabLst/>
              <a:defRPr/>
            </a:pPr>
            <a:r>
              <a:rPr kumimoji="0" lang="tr-TR" sz="3200" b="1" i="0" u="none" strike="noStrike" kern="0" cap="none" spc="0" normalizeH="0" baseline="0" noProof="0" dirty="0">
                <a:ln>
                  <a:noFill/>
                </a:ln>
                <a:solidFill>
                  <a:prstClr val="black"/>
                </a:solidFill>
                <a:effectLst/>
                <a:uLnTx/>
                <a:uFillTx/>
                <a:latin typeface="Times New Roman" pitchFamily="18" charset="0"/>
                <a:cs typeface="Times New Roman" pitchFamily="18" charset="0"/>
              </a:rPr>
              <a:t>İKON</a:t>
            </a:r>
            <a:r>
              <a:rPr kumimoji="0" lang="tr-TR" sz="32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 </a:t>
            </a:r>
          </a:p>
          <a:p>
            <a:pPr marR="0" lvl="0" algn="just" defTabSz="914400" eaLnBrk="1" fontAlgn="auto" latinLnBrk="0" hangingPunct="1">
              <a:lnSpc>
                <a:spcPct val="100000"/>
              </a:lnSpc>
              <a:spcBef>
                <a:spcPct val="20000"/>
              </a:spcBef>
              <a:spcAft>
                <a:spcPts val="0"/>
              </a:spcAft>
              <a:buClrTx/>
              <a:buSzTx/>
              <a:tabLst/>
              <a:defRPr/>
            </a:pPr>
            <a:r>
              <a:rPr kumimoji="0" lang="tr-TR" sz="3200" b="1" i="0" u="none" strike="noStrike" kern="0" cap="none" spc="0" normalizeH="0" baseline="0" noProof="0" dirty="0">
                <a:ln>
                  <a:noFill/>
                </a:ln>
                <a:solidFill>
                  <a:schemeClr val="bg1"/>
                </a:solidFill>
                <a:effectLst/>
                <a:uLnTx/>
                <a:uFillTx/>
                <a:latin typeface="Times New Roman" pitchFamily="18" charset="0"/>
                <a:cs typeface="Times New Roman" pitchFamily="18" charset="0"/>
              </a:rPr>
              <a:t>Dili kullanmadan bilgi ve mesajları aktaran en basit araçlardır. Temelde benzerlik ilişkisi vardır. Mesela, bir kişinin fotoğrafı, resim, heykel vs. iletişimi sağlayan </a:t>
            </a:r>
            <a:r>
              <a:rPr kumimoji="0" lang="tr-TR" sz="3200" b="1" i="0" u="none" strike="noStrike" kern="0" cap="none" spc="0" normalizeH="0" baseline="0" noProof="0" dirty="0">
                <a:ln>
                  <a:noFill/>
                </a:ln>
                <a:solidFill>
                  <a:prstClr val="black"/>
                </a:solidFill>
                <a:effectLst/>
                <a:uLnTx/>
                <a:uFillTx/>
                <a:latin typeface="Times New Roman" pitchFamily="18" charset="0"/>
                <a:cs typeface="Times New Roman" pitchFamily="18" charset="0"/>
              </a:rPr>
              <a:t>görsel göstergeler</a:t>
            </a:r>
            <a:r>
              <a:rPr kumimoji="0" lang="tr-TR" sz="3200" b="1" i="0" u="none" strike="noStrike" kern="0" cap="none" spc="0" normalizeH="0" baseline="0" noProof="0" dirty="0">
                <a:ln>
                  <a:noFill/>
                </a:ln>
                <a:solidFill>
                  <a:schemeClr val="bg1"/>
                </a:solidFill>
                <a:effectLst/>
                <a:uLnTx/>
                <a:uFillTx/>
                <a:latin typeface="Times New Roman" pitchFamily="18" charset="0"/>
                <a:cs typeface="Times New Roman" pitchFamily="18" charset="0"/>
              </a:rPr>
              <a:t>dir.</a:t>
            </a:r>
          </a:p>
        </p:txBody>
      </p:sp>
    </p:spTree>
    <p:extLst>
      <p:ext uri="{BB962C8B-B14F-4D97-AF65-F5344CB8AC3E}">
        <p14:creationId xmlns:p14="http://schemas.microsoft.com/office/powerpoint/2010/main" val="41224830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dirty="0">
                <a:latin typeface="Times New Roman" pitchFamily="18" charset="0"/>
                <a:cs typeface="Times New Roman" pitchFamily="18" charset="0"/>
              </a:rPr>
              <a:t>İkon: İletişimi sağlayan görsel göstergedir.</a:t>
            </a:r>
          </a:p>
        </p:txBody>
      </p:sp>
      <p:sp>
        <p:nvSpPr>
          <p:cNvPr id="3" name="İçerik Yer Tutucusu 2"/>
          <p:cNvSpPr>
            <a:spLocks noGrp="1"/>
          </p:cNvSpPr>
          <p:nvPr>
            <p:ph idx="1"/>
          </p:nvPr>
        </p:nvSpPr>
        <p:spPr/>
        <p:txBody>
          <a:bodyPr/>
          <a:lstStyle/>
          <a:p>
            <a:endParaRPr lang="tr-TR"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2132856"/>
            <a:ext cx="3528392"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65402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p:txBody>
          <a:bodyPr/>
          <a:lstStyle/>
          <a:p>
            <a:r>
              <a:rPr lang="tr-TR" dirty="0"/>
              <a:t>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
        <p:nvSpPr>
          <p:cNvPr id="5" name="Dikdörtgen 4"/>
          <p:cNvSpPr/>
          <p:nvPr/>
        </p:nvSpPr>
        <p:spPr>
          <a:xfrm>
            <a:off x="1475656" y="1786105"/>
            <a:ext cx="6120680" cy="3145476"/>
          </a:xfrm>
          <a:prstGeom prst="rect">
            <a:avLst/>
          </a:prstGeom>
        </p:spPr>
        <p:txBody>
          <a:bodyPr wrap="square">
            <a:spAutoFit/>
          </a:bodyPr>
          <a:lstStyle/>
          <a:p>
            <a:pPr marR="0" lvl="0" defTabSz="914400" eaLnBrk="1" fontAlgn="auto" latinLnBrk="0" hangingPunct="1">
              <a:lnSpc>
                <a:spcPct val="100000"/>
              </a:lnSpc>
              <a:spcBef>
                <a:spcPct val="20000"/>
              </a:spcBef>
              <a:spcAft>
                <a:spcPts val="0"/>
              </a:spcAft>
              <a:buClrTx/>
              <a:buSzTx/>
              <a:tabLst/>
              <a:defRPr/>
            </a:pPr>
            <a:r>
              <a:rPr lang="tr-TR" sz="3200" b="1" kern="0" dirty="0">
                <a:solidFill>
                  <a:prstClr val="black"/>
                </a:solidFill>
                <a:latin typeface="Times New Roman" pitchFamily="18" charset="0"/>
                <a:cs typeface="Times New Roman" pitchFamily="18" charset="0"/>
              </a:rPr>
              <a:t>SİMGE (Sembol):</a:t>
            </a:r>
          </a:p>
          <a:p>
            <a:pPr marR="0" lvl="0" algn="just" defTabSz="914400" eaLnBrk="1" fontAlgn="auto" latinLnBrk="0" hangingPunct="1">
              <a:lnSpc>
                <a:spcPct val="100000"/>
              </a:lnSpc>
              <a:spcBef>
                <a:spcPct val="20000"/>
              </a:spcBef>
              <a:spcAft>
                <a:spcPts val="0"/>
              </a:spcAft>
              <a:buClrTx/>
              <a:buSzTx/>
              <a:tabLst/>
              <a:defRPr/>
            </a:pPr>
            <a:r>
              <a:rPr kumimoji="0" lang="tr-TR" sz="3200" b="1" i="0" u="none" strike="noStrike" kern="0" cap="none" spc="0" normalizeH="0" baseline="0" noProof="0" dirty="0">
                <a:ln>
                  <a:noFill/>
                </a:ln>
                <a:solidFill>
                  <a:schemeClr val="bg1"/>
                </a:solidFill>
                <a:effectLst/>
                <a:uLnTx/>
                <a:uFillTx/>
                <a:latin typeface="Times New Roman" pitchFamily="18" charset="0"/>
                <a:cs typeface="Times New Roman" pitchFamily="18" charset="0"/>
              </a:rPr>
              <a:t>Bir toplumda gösteren ile gösterilen arasında sürekliliğini koruyan </a:t>
            </a:r>
            <a:r>
              <a:rPr kumimoji="0" lang="tr-TR" sz="3200" b="1" i="0" u="none" strike="noStrike" kern="0" cap="none" spc="0" normalizeH="0" baseline="0" noProof="0" dirty="0" err="1">
                <a:ln>
                  <a:noFill/>
                </a:ln>
                <a:solidFill>
                  <a:schemeClr val="bg1"/>
                </a:solidFill>
                <a:effectLst/>
                <a:uLnTx/>
                <a:uFillTx/>
                <a:latin typeface="Times New Roman" pitchFamily="18" charset="0"/>
                <a:cs typeface="Times New Roman" pitchFamily="18" charset="0"/>
              </a:rPr>
              <a:t>uzlaşımsal</a:t>
            </a:r>
            <a:r>
              <a:rPr kumimoji="0" lang="tr-TR" sz="3200" b="1" i="0" u="none" strike="noStrike" kern="0" cap="none" spc="0" normalizeH="0" baseline="0" noProof="0" dirty="0">
                <a:ln>
                  <a:noFill/>
                </a:ln>
                <a:solidFill>
                  <a:schemeClr val="bg1"/>
                </a:solidFill>
                <a:effectLst/>
                <a:uLnTx/>
                <a:uFillTx/>
                <a:latin typeface="Times New Roman" pitchFamily="18" charset="0"/>
                <a:cs typeface="Times New Roman" pitchFamily="18" charset="0"/>
              </a:rPr>
              <a:t> ve çoğunlukla da nedensiz olan ilişkiye dayanan görsel biçimdir.</a:t>
            </a:r>
          </a:p>
        </p:txBody>
      </p:sp>
    </p:spTree>
    <p:extLst>
      <p:ext uri="{BB962C8B-B14F-4D97-AF65-F5344CB8AC3E}">
        <p14:creationId xmlns:p14="http://schemas.microsoft.com/office/powerpoint/2010/main" val="3112321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85000" lnSpcReduction="10000"/>
          </a:bodyPr>
          <a:lstStyle/>
          <a:p>
            <a:pPr lvl="0" algn="just"/>
            <a:r>
              <a:rPr lang="tr-TR" b="1" dirty="0">
                <a:solidFill>
                  <a:schemeClr val="bg1"/>
                </a:solidFill>
                <a:latin typeface="Times New Roman" pitchFamily="18" charset="0"/>
                <a:cs typeface="Times New Roman" pitchFamily="18" charset="0"/>
              </a:rPr>
              <a:t>Nitelikleri ne olursa olsun iki sistem arasındaki bilgi alışverişini «iletişim» kabul edebiliriz. Bu bilgi akışının iki yönlü olması gerekir. Sibernetikte bir bilgi kaynağından tek yönlü bilgi iletimine «</a:t>
            </a:r>
            <a:r>
              <a:rPr lang="tr-TR" b="1" u="sng" dirty="0">
                <a:solidFill>
                  <a:schemeClr val="bg1"/>
                </a:solidFill>
                <a:latin typeface="Times New Roman" pitchFamily="18" charset="0"/>
                <a:cs typeface="Times New Roman" pitchFamily="18" charset="0"/>
              </a:rPr>
              <a:t>enformasyon</a:t>
            </a:r>
            <a:r>
              <a:rPr lang="tr-TR" b="1" dirty="0">
                <a:solidFill>
                  <a:schemeClr val="bg1"/>
                </a:solidFill>
                <a:latin typeface="Times New Roman" pitchFamily="18" charset="0"/>
                <a:cs typeface="Times New Roman" pitchFamily="18" charset="0"/>
              </a:rPr>
              <a:t>», karşılıklı bilgi alışverişine ise «</a:t>
            </a:r>
            <a:r>
              <a:rPr lang="tr-TR" b="1" u="sng" dirty="0">
                <a:solidFill>
                  <a:schemeClr val="bg1"/>
                </a:solidFill>
                <a:latin typeface="Times New Roman" pitchFamily="18" charset="0"/>
                <a:cs typeface="Times New Roman" pitchFamily="18" charset="0"/>
              </a:rPr>
              <a:t>komünikasyon</a:t>
            </a:r>
            <a:r>
              <a:rPr lang="tr-TR" b="1" dirty="0">
                <a:solidFill>
                  <a:schemeClr val="bg1"/>
                </a:solidFill>
                <a:latin typeface="Times New Roman" pitchFamily="18" charset="0"/>
                <a:cs typeface="Times New Roman" pitchFamily="18" charset="0"/>
              </a:rPr>
              <a:t>» ya da </a:t>
            </a:r>
            <a:r>
              <a:rPr lang="tr-TR" b="1" u="sng" dirty="0">
                <a:solidFill>
                  <a:schemeClr val="bg1"/>
                </a:solidFill>
                <a:latin typeface="Times New Roman" pitchFamily="18" charset="0"/>
                <a:cs typeface="Times New Roman" pitchFamily="18" charset="0"/>
              </a:rPr>
              <a:t>iletişim</a:t>
            </a:r>
            <a:r>
              <a:rPr lang="tr-TR" b="1" dirty="0">
                <a:solidFill>
                  <a:schemeClr val="bg1"/>
                </a:solidFill>
                <a:latin typeface="Times New Roman" pitchFamily="18" charset="0"/>
                <a:cs typeface="Times New Roman" pitchFamily="18" charset="0"/>
              </a:rPr>
              <a:t> adı verilir. </a:t>
            </a:r>
          </a:p>
          <a:p>
            <a:pPr marL="0" lvl="0" indent="0" algn="just">
              <a:buNone/>
            </a:pPr>
            <a:endParaRPr lang="tr-TR" b="1" dirty="0">
              <a:solidFill>
                <a:schemeClr val="bg1"/>
              </a:solidFill>
              <a:latin typeface="Times New Roman" pitchFamily="18" charset="0"/>
              <a:cs typeface="Times New Roman" pitchFamily="18" charset="0"/>
            </a:endParaRPr>
          </a:p>
          <a:p>
            <a:pPr lvl="0" algn="just"/>
            <a:r>
              <a:rPr lang="tr-TR" b="1" dirty="0">
                <a:solidFill>
                  <a:schemeClr val="bg1"/>
                </a:solidFill>
                <a:latin typeface="Times New Roman" pitchFamily="18" charset="0"/>
                <a:cs typeface="Times New Roman" pitchFamily="18" charset="0"/>
              </a:rPr>
              <a:t>Biz bu dersimizde daha çok kişiler arası iletişim üzerinde duracağız. Dolayısıyla iletişimin diğer türleri hakkında genel bilgiler vermekle yetineceğiz. </a:t>
            </a:r>
            <a:endParaRPr lang="tr-TR" dirty="0"/>
          </a:p>
        </p:txBody>
      </p:sp>
    </p:spTree>
    <p:extLst>
      <p:ext uri="{BB962C8B-B14F-4D97-AF65-F5344CB8AC3E}">
        <p14:creationId xmlns:p14="http://schemas.microsoft.com/office/powerpoint/2010/main" val="24587291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p:txBody>
          <a:bodyPr/>
          <a:lstStyle/>
          <a:p>
            <a:r>
              <a:rPr lang="tr-TR" dirty="0"/>
              <a:t>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
        <p:nvSpPr>
          <p:cNvPr id="5" name="Dikdörtgen 4"/>
          <p:cNvSpPr/>
          <p:nvPr/>
        </p:nvSpPr>
        <p:spPr>
          <a:xfrm>
            <a:off x="1509548" y="1844824"/>
            <a:ext cx="6408712" cy="4524315"/>
          </a:xfrm>
          <a:prstGeom prst="rect">
            <a:avLst/>
          </a:prstGeom>
        </p:spPr>
        <p:txBody>
          <a:bodyPr wrap="square">
            <a:spAutoFit/>
          </a:bodyPr>
          <a:lstStyle/>
          <a:p>
            <a:pPr marR="0" lvl="0" algn="just" defTabSz="914400" eaLnBrk="1" fontAlgn="auto" latinLnBrk="0" hangingPunct="1">
              <a:lnSpc>
                <a:spcPct val="100000"/>
              </a:lnSpc>
              <a:spcBef>
                <a:spcPct val="20000"/>
              </a:spcBef>
              <a:spcAft>
                <a:spcPts val="0"/>
              </a:spcAft>
              <a:buClrTx/>
              <a:buSzTx/>
              <a:tabLst/>
              <a:defRPr/>
            </a:pPr>
            <a:r>
              <a:rPr kumimoji="0" lang="tr-TR" sz="3200" b="1" i="0" u="none" strike="noStrike" kern="0" cap="none" spc="0" normalizeH="0" baseline="0" noProof="0" dirty="0">
                <a:ln>
                  <a:noFill/>
                </a:ln>
                <a:solidFill>
                  <a:schemeClr val="bg1"/>
                </a:solidFill>
                <a:effectLst/>
                <a:uLnTx/>
                <a:uFillTx/>
                <a:latin typeface="Times New Roman" pitchFamily="18" charset="0"/>
                <a:cs typeface="Times New Roman" pitchFamily="18" charset="0"/>
              </a:rPr>
              <a:t>Soyut bir kavramı, örneğin bir ülküyü, amacı ya da düşünceyi gösteren ve anlamı herkesçe bilinen biçim, harf, bitki </a:t>
            </a:r>
            <a:r>
              <a:rPr lang="tr-TR" sz="3200" b="1" kern="0" dirty="0">
                <a:solidFill>
                  <a:schemeClr val="bg1"/>
                </a:solidFill>
                <a:latin typeface="Times New Roman" pitchFamily="18" charset="0"/>
                <a:cs typeface="Times New Roman" pitchFamily="18" charset="0"/>
              </a:rPr>
              <a:t>gibi</a:t>
            </a:r>
            <a:r>
              <a:rPr kumimoji="0" lang="tr-TR" sz="3200" b="1" i="0" u="none" strike="noStrike" kern="0" cap="none" spc="0" normalizeH="0" baseline="0" noProof="0" dirty="0">
                <a:ln>
                  <a:noFill/>
                </a:ln>
                <a:solidFill>
                  <a:schemeClr val="bg1"/>
                </a:solidFill>
                <a:effectLst/>
                <a:uLnTx/>
                <a:uFillTx/>
                <a:latin typeface="Times New Roman" pitchFamily="18" charset="0"/>
                <a:cs typeface="Times New Roman" pitchFamily="18" charset="0"/>
              </a:rPr>
              <a:t> göstergeye simge (sembol) denir. Simge, görülmez bir gerçekliği canlandıran hayal/ izlenim/imaj ya da maddî nesnedir. Mesela, güvercin barışın simgesidir.</a:t>
            </a:r>
          </a:p>
        </p:txBody>
      </p:sp>
    </p:spTree>
    <p:extLst>
      <p:ext uri="{BB962C8B-B14F-4D97-AF65-F5344CB8AC3E}">
        <p14:creationId xmlns:p14="http://schemas.microsoft.com/office/powerpoint/2010/main" val="2396277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b="1" dirty="0"/>
              <a:t>Simge (sembol):</a:t>
            </a:r>
            <a:br>
              <a:rPr lang="tr-TR" sz="3200" b="1" dirty="0"/>
            </a:br>
            <a:r>
              <a:rPr lang="tr-TR" sz="3200" dirty="0"/>
              <a:t>Güvercin barışın simgesidir.</a:t>
            </a:r>
          </a:p>
        </p:txBody>
      </p:sp>
      <p:pic>
        <p:nvPicPr>
          <p:cNvPr id="5122" name="Picture 2" descr="C:\Users\oem\Desktop\sembol.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1761" y="1700808"/>
            <a:ext cx="4968552" cy="3072011"/>
          </a:xfrm>
          <a:prstGeom prst="rect">
            <a:avLst/>
          </a:prstGeom>
          <a:noFill/>
          <a:extLst>
            <a:ext uri="{909E8E84-426E-40DD-AFC4-6F175D3DCCD1}">
              <a14:hiddenFill xmlns:a14="http://schemas.microsoft.com/office/drawing/2010/main">
                <a:solidFill>
                  <a:srgbClr val="FFFFFF"/>
                </a:solidFill>
              </a14:hiddenFill>
            </a:ext>
          </a:extLst>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Tree>
    <p:extLst>
      <p:ext uri="{BB962C8B-B14F-4D97-AF65-F5344CB8AC3E}">
        <p14:creationId xmlns:p14="http://schemas.microsoft.com/office/powerpoint/2010/main" val="12817558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p:txBody>
          <a:bodyPr/>
          <a:lstStyle/>
          <a:p>
            <a:r>
              <a:rPr lang="tr-TR" dirty="0"/>
              <a:t>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
        <p:nvSpPr>
          <p:cNvPr id="5" name="Dikdörtgen 4"/>
          <p:cNvSpPr/>
          <p:nvPr/>
        </p:nvSpPr>
        <p:spPr>
          <a:xfrm>
            <a:off x="1619672" y="1628800"/>
            <a:ext cx="5688632" cy="4573560"/>
          </a:xfrm>
          <a:prstGeom prst="rect">
            <a:avLst/>
          </a:prstGeom>
        </p:spPr>
        <p:txBody>
          <a:bodyPr wrap="square">
            <a:spAutoFit/>
          </a:bodyPr>
          <a:lstStyle/>
          <a:p>
            <a:pPr marR="0" lvl="0" defTabSz="914400" eaLnBrk="1" fontAlgn="auto" latinLnBrk="0" hangingPunct="1">
              <a:lnSpc>
                <a:spcPct val="100000"/>
              </a:lnSpc>
              <a:spcBef>
                <a:spcPct val="20000"/>
              </a:spcBef>
              <a:spcAft>
                <a:spcPts val="0"/>
              </a:spcAft>
              <a:buClrTx/>
              <a:buSzTx/>
              <a:tabLst/>
              <a:defRPr/>
            </a:pPr>
            <a:r>
              <a:rPr lang="tr-TR" sz="2800" b="1" kern="0" dirty="0">
                <a:solidFill>
                  <a:prstClr val="black"/>
                </a:solidFill>
                <a:latin typeface="Times New Roman" pitchFamily="18" charset="0"/>
                <a:cs typeface="Times New Roman" pitchFamily="18" charset="0"/>
              </a:rPr>
              <a:t>DİLİN İŞLEVLERİ</a:t>
            </a:r>
          </a:p>
          <a:p>
            <a:pPr marR="0" lvl="0" defTabSz="914400" eaLnBrk="1" fontAlgn="auto" latinLnBrk="0" hangingPunct="1">
              <a:lnSpc>
                <a:spcPct val="100000"/>
              </a:lnSpc>
              <a:spcBef>
                <a:spcPct val="20000"/>
              </a:spcBef>
              <a:spcAft>
                <a:spcPts val="0"/>
              </a:spcAft>
              <a:buClrTx/>
              <a:buSzTx/>
              <a:tabLst/>
              <a:defRPr/>
            </a:pPr>
            <a:endParaRPr kumimoji="0" lang="tr-TR" sz="2800" b="0" i="0" u="none" strike="noStrike" kern="0" cap="none" spc="0" normalizeH="0" baseline="0" noProof="0" dirty="0">
              <a:ln>
                <a:noFill/>
              </a:ln>
              <a:solidFill>
                <a:prstClr val="black"/>
              </a:solidFill>
              <a:effectLst/>
              <a:uLnTx/>
              <a:uFillTx/>
              <a:latin typeface="Times New Roman" pitchFamily="18" charset="0"/>
              <a:cs typeface="Times New Roman" pitchFamily="18" charset="0"/>
            </a:endParaRPr>
          </a:p>
          <a:p>
            <a:pPr marR="0" lvl="0" algn="just" defTabSz="914400" eaLnBrk="1" fontAlgn="auto" latinLnBrk="0" hangingPunct="1">
              <a:lnSpc>
                <a:spcPct val="100000"/>
              </a:lnSpc>
              <a:spcBef>
                <a:spcPct val="20000"/>
              </a:spcBef>
              <a:spcAft>
                <a:spcPts val="0"/>
              </a:spcAft>
              <a:buClrTx/>
              <a:buSzTx/>
              <a:tabLst/>
              <a:defRPr/>
            </a:pPr>
            <a:r>
              <a:rPr kumimoji="0" lang="tr-TR" sz="2800" b="1" i="0" u="none" strike="noStrike" kern="0" cap="none" spc="0" normalizeH="0" baseline="0" noProof="0" dirty="0">
                <a:ln>
                  <a:noFill/>
                </a:ln>
                <a:solidFill>
                  <a:schemeClr val="bg1"/>
                </a:solidFill>
                <a:effectLst/>
                <a:uLnTx/>
                <a:uFillTx/>
                <a:latin typeface="Times New Roman" pitchFamily="18" charset="0"/>
                <a:cs typeface="Times New Roman" pitchFamily="18" charset="0"/>
              </a:rPr>
              <a:t>Kafasında kurduğu olayları bir hikâye ya da bir roman biçiminde yansıtan yazar ile bilimsel araştırmalarını makale şeklinde ortaya koyan bir bilim adamı dili aynı işlevde kullanmaz. Çünkü </a:t>
            </a:r>
            <a:r>
              <a:rPr lang="tr-TR" sz="2800" b="1" kern="0" dirty="0">
                <a:solidFill>
                  <a:schemeClr val="bg1"/>
                </a:solidFill>
                <a:latin typeface="Times New Roman" pitchFamily="18" charset="0"/>
                <a:cs typeface="Times New Roman" pitchFamily="18" charset="0"/>
              </a:rPr>
              <a:t>yazar ile bilim adamının</a:t>
            </a:r>
            <a:r>
              <a:rPr kumimoji="0" lang="tr-TR" sz="2800" b="1" i="0" u="none" strike="noStrike" kern="0" cap="none" spc="0" normalizeH="0" baseline="0" noProof="0" dirty="0">
                <a:ln>
                  <a:noFill/>
                </a:ln>
                <a:solidFill>
                  <a:schemeClr val="bg1"/>
                </a:solidFill>
                <a:effectLst/>
                <a:uLnTx/>
                <a:uFillTx/>
                <a:latin typeface="Times New Roman" pitchFamily="18" charset="0"/>
                <a:cs typeface="Times New Roman" pitchFamily="18" charset="0"/>
              </a:rPr>
              <a:t> amacı birbirinden farklıdır. </a:t>
            </a:r>
          </a:p>
        </p:txBody>
      </p:sp>
    </p:spTree>
    <p:extLst>
      <p:ext uri="{BB962C8B-B14F-4D97-AF65-F5344CB8AC3E}">
        <p14:creationId xmlns:p14="http://schemas.microsoft.com/office/powerpoint/2010/main" val="35657875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p:txBody>
          <a:bodyPr/>
          <a:lstStyle/>
          <a:p>
            <a:r>
              <a:rPr lang="tr-TR" dirty="0"/>
              <a:t>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
        <p:nvSpPr>
          <p:cNvPr id="5" name="Dikdörtgen 4"/>
          <p:cNvSpPr/>
          <p:nvPr/>
        </p:nvSpPr>
        <p:spPr>
          <a:xfrm>
            <a:off x="1475656" y="1916832"/>
            <a:ext cx="6120680" cy="3046988"/>
          </a:xfrm>
          <a:prstGeom prst="rect">
            <a:avLst/>
          </a:prstGeom>
        </p:spPr>
        <p:txBody>
          <a:bodyPr wrap="square">
            <a:spAutoFit/>
          </a:bodyPr>
          <a:lstStyle/>
          <a:p>
            <a:pPr lvl="0" algn="just">
              <a:spcBef>
                <a:spcPct val="20000"/>
              </a:spcBef>
              <a:defRPr/>
            </a:pPr>
            <a:r>
              <a:rPr lang="tr-TR" sz="2400" b="1" kern="0" dirty="0">
                <a:solidFill>
                  <a:schemeClr val="bg1"/>
                </a:solidFill>
                <a:latin typeface="Times New Roman" pitchFamily="18" charset="0"/>
                <a:cs typeface="Times New Roman" pitchFamily="18" charset="0"/>
              </a:rPr>
              <a:t>Yazar kendi kurduğu dünyayı kelimelerin yan, mecaz ve </a:t>
            </a:r>
            <a:r>
              <a:rPr lang="tr-TR" sz="2400" b="1" kern="0" dirty="0" err="1">
                <a:solidFill>
                  <a:schemeClr val="bg1"/>
                </a:solidFill>
                <a:latin typeface="Times New Roman" pitchFamily="18" charset="0"/>
                <a:cs typeface="Times New Roman" pitchFamily="18" charset="0"/>
              </a:rPr>
              <a:t>çağrışımsal</a:t>
            </a:r>
            <a:r>
              <a:rPr lang="tr-TR" sz="2400" b="1" kern="0" dirty="0">
                <a:solidFill>
                  <a:schemeClr val="bg1"/>
                </a:solidFill>
                <a:latin typeface="Times New Roman" pitchFamily="18" charset="0"/>
                <a:cs typeface="Times New Roman" pitchFamily="18" charset="0"/>
              </a:rPr>
              <a:t> anlamlarından da yararlanarak öznel  bir şekilde aktarır. Bilim adamı ise var olan gerçeği değiştirmeden, kelimelerin daha çok gerçek anlamlarından yararlanarak bilimsel bir üslupla makalesini kaleme alır.  Dolayısıyla yazar ve bilim adamı dili farklı işlevlerde kullanırlar. </a:t>
            </a:r>
          </a:p>
        </p:txBody>
      </p:sp>
    </p:spTree>
    <p:extLst>
      <p:ext uri="{BB962C8B-B14F-4D97-AF65-F5344CB8AC3E}">
        <p14:creationId xmlns:p14="http://schemas.microsoft.com/office/powerpoint/2010/main" val="8509672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p:cNvSpPr>
            <a:spLocks noGrp="1"/>
          </p:cNvSpPr>
          <p:nvPr>
            <p:ph type="title"/>
          </p:nvPr>
        </p:nvSpPr>
        <p:spPr/>
        <p:txBody>
          <a:bodyPr/>
          <a:lstStyle/>
          <a:p>
            <a:r>
              <a:rPr lang="tr-TR" dirty="0"/>
              <a:t>Yazar ve Bilim Adamı</a:t>
            </a:r>
          </a:p>
        </p:txBody>
      </p:sp>
      <p:pic>
        <p:nvPicPr>
          <p:cNvPr id="7170" name="Picture 2" descr="C:\Users\oem\Desktop\yazar.jp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899592" y="2420888"/>
            <a:ext cx="2952328" cy="2232249"/>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C:\Users\oem\Desktop\bilim.jp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364087" y="2348880"/>
            <a:ext cx="2808313" cy="2376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96781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p:txBody>
          <a:bodyPr/>
          <a:lstStyle/>
          <a:p>
            <a:r>
              <a:rPr lang="tr-TR" dirty="0"/>
              <a:t>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
        <p:nvSpPr>
          <p:cNvPr id="5" name="Dikdörtgen 4"/>
          <p:cNvSpPr/>
          <p:nvPr/>
        </p:nvSpPr>
        <p:spPr>
          <a:xfrm>
            <a:off x="1403648" y="1844824"/>
            <a:ext cx="6552728" cy="3933384"/>
          </a:xfrm>
          <a:prstGeom prst="rect">
            <a:avLst/>
          </a:prstGeom>
        </p:spPr>
        <p:txBody>
          <a:bodyPr wrap="square">
            <a:spAutoFit/>
          </a:bodyPr>
          <a:lstStyle/>
          <a:p>
            <a:pPr marR="0" lvl="0" defTabSz="914400" eaLnBrk="1" fontAlgn="auto" latinLnBrk="0" hangingPunct="1">
              <a:lnSpc>
                <a:spcPct val="100000"/>
              </a:lnSpc>
              <a:spcBef>
                <a:spcPct val="20000"/>
              </a:spcBef>
              <a:spcAft>
                <a:spcPts val="0"/>
              </a:spcAft>
              <a:buClrTx/>
              <a:buSzTx/>
              <a:tabLst/>
              <a:defRPr/>
            </a:pPr>
            <a:r>
              <a:rPr kumimoji="0" lang="tr-TR" sz="2400" b="1" i="1" u="none" strike="noStrike" kern="0" cap="none" spc="0" normalizeH="0" baseline="0" noProof="0" dirty="0">
                <a:ln>
                  <a:noFill/>
                </a:ln>
                <a:effectLst/>
                <a:uLnTx/>
                <a:uFillTx/>
                <a:latin typeface="Times New Roman" pitchFamily="18" charset="0"/>
                <a:cs typeface="Times New Roman" pitchFamily="18" charset="0"/>
              </a:rPr>
              <a:t>Dilin işlevleri şunlardır:</a:t>
            </a:r>
            <a:r>
              <a:rPr kumimoji="0" lang="tr-TR" sz="2400" b="0" i="1" u="none" strike="noStrike" kern="0" cap="none" spc="0" normalizeH="0" baseline="0" noProof="0" dirty="0">
                <a:ln>
                  <a:noFill/>
                </a:ln>
                <a:effectLst/>
                <a:uLnTx/>
                <a:uFillTx/>
                <a:latin typeface="Times New Roman" pitchFamily="18" charset="0"/>
                <a:cs typeface="Times New Roman" pitchFamily="18" charset="0"/>
              </a:rPr>
              <a:t> </a:t>
            </a:r>
          </a:p>
          <a:p>
            <a:pPr marR="0" lvl="0" defTabSz="914400" eaLnBrk="1" fontAlgn="auto" latinLnBrk="0" hangingPunct="1">
              <a:lnSpc>
                <a:spcPct val="100000"/>
              </a:lnSpc>
              <a:spcBef>
                <a:spcPct val="20000"/>
              </a:spcBef>
              <a:spcAft>
                <a:spcPts val="0"/>
              </a:spcAft>
              <a:buClrTx/>
              <a:buSzTx/>
              <a:tabLst/>
              <a:defRPr/>
            </a:pPr>
            <a:r>
              <a:rPr kumimoji="0" lang="tr-TR" sz="2400" b="1" i="0" u="none" strike="noStrike" kern="0" cap="none" spc="0" normalizeH="0" baseline="0" noProof="0" dirty="0">
                <a:ln>
                  <a:noFill/>
                </a:ln>
                <a:solidFill>
                  <a:prstClr val="black"/>
                </a:solidFill>
                <a:effectLst/>
                <a:uLnTx/>
                <a:uFillTx/>
                <a:latin typeface="Times New Roman" pitchFamily="18" charset="0"/>
                <a:cs typeface="Times New Roman" pitchFamily="18" charset="0"/>
              </a:rPr>
              <a:t>1. HEYECANA</a:t>
            </a:r>
            <a:r>
              <a:rPr kumimoji="0" lang="tr-TR" sz="2400" b="1" i="0" u="none" strike="noStrike" kern="0" cap="none" spc="0" normalizeH="0" noProof="0" dirty="0">
                <a:ln>
                  <a:noFill/>
                </a:ln>
                <a:solidFill>
                  <a:prstClr val="black"/>
                </a:solidFill>
                <a:effectLst/>
                <a:uLnTx/>
                <a:uFillTx/>
                <a:latin typeface="Times New Roman" pitchFamily="18" charset="0"/>
                <a:cs typeface="Times New Roman" pitchFamily="18" charset="0"/>
              </a:rPr>
              <a:t> BAĞLI İŞLEV</a:t>
            </a:r>
            <a:endParaRPr kumimoji="0" lang="tr-TR" sz="2400" b="0" i="0" u="none" strike="noStrike" kern="0" cap="none" spc="0" normalizeH="0" baseline="0" noProof="0" dirty="0">
              <a:ln>
                <a:noFill/>
              </a:ln>
              <a:solidFill>
                <a:prstClr val="black"/>
              </a:solidFill>
              <a:effectLst/>
              <a:uLnTx/>
              <a:uFillTx/>
              <a:latin typeface="Times New Roman" pitchFamily="18" charset="0"/>
              <a:cs typeface="Times New Roman" pitchFamily="18" charset="0"/>
            </a:endParaRPr>
          </a:p>
          <a:p>
            <a:pPr marR="0" lvl="0" algn="just" defTabSz="914400" eaLnBrk="1" fontAlgn="auto" latinLnBrk="0" hangingPunct="1">
              <a:lnSpc>
                <a:spcPct val="100000"/>
              </a:lnSpc>
              <a:spcBef>
                <a:spcPct val="20000"/>
              </a:spcBef>
              <a:spcAft>
                <a:spcPts val="0"/>
              </a:spcAft>
              <a:buClrTx/>
              <a:buSzTx/>
              <a:tabLst/>
              <a:defRPr/>
            </a:pPr>
            <a:r>
              <a:rPr kumimoji="0" lang="tr-TR" sz="2400" b="1" i="0" u="none" strike="noStrike" kern="0" cap="none" spc="0" normalizeH="0" baseline="0" noProof="0" dirty="0">
                <a:ln>
                  <a:noFill/>
                </a:ln>
                <a:solidFill>
                  <a:schemeClr val="bg1"/>
                </a:solidFill>
                <a:effectLst/>
                <a:uLnTx/>
                <a:uFillTx/>
                <a:latin typeface="Times New Roman" pitchFamily="18" charset="0"/>
                <a:cs typeface="Times New Roman" pitchFamily="18" charset="0"/>
              </a:rPr>
              <a:t>Gönderici (kaynak) mesajını, duygu ve heyecanlarını dile getirme amacıyla aktarmışsa, dil heyecana bağlı işlevde kullanılmıştır. Bu işlevde duygular, heyecanlar söz konusudur. Dilin heyecana bağlı işlevinde yorum, öznellik hâkimdir. Özel mektuplar, lirik şiirler, eleştiri yazıları, hitabetler (söylev) dilin bu işleviyle oluşturulur.</a:t>
            </a:r>
          </a:p>
        </p:txBody>
      </p:sp>
    </p:spTree>
    <p:extLst>
      <p:ext uri="{BB962C8B-B14F-4D97-AF65-F5344CB8AC3E}">
        <p14:creationId xmlns:p14="http://schemas.microsoft.com/office/powerpoint/2010/main" val="12349744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Örnek:</a:t>
            </a:r>
          </a:p>
        </p:txBody>
      </p:sp>
      <p:sp>
        <p:nvSpPr>
          <p:cNvPr id="3" name="İçerik Yer Tutucusu 2"/>
          <p:cNvSpPr>
            <a:spLocks noGrp="1"/>
          </p:cNvSpPr>
          <p:nvPr>
            <p:ph idx="1"/>
          </p:nvPr>
        </p:nvSpPr>
        <p:spPr>
          <a:xfrm>
            <a:off x="457200" y="1628800"/>
            <a:ext cx="8229600" cy="4525963"/>
          </a:xfrm>
        </p:spPr>
        <p:txBody>
          <a:bodyPr>
            <a:normAutofit fontScale="62500" lnSpcReduction="20000"/>
          </a:bodyPr>
          <a:lstStyle/>
          <a:p>
            <a:pPr marL="0" indent="0" algn="just">
              <a:buNone/>
            </a:pPr>
            <a:r>
              <a:rPr lang="tr-TR" sz="3700" dirty="0">
                <a:solidFill>
                  <a:schemeClr val="bg1"/>
                </a:solidFill>
              </a:rPr>
              <a:t>«Dilini yozlaştıranların önce kendilerini yozlaştırdıklarını burada apaçık söylemeliyim. Yazılı ve görsel basında Türkçe harfleri kendi ses uyumlarıyla değil, İngilizce ses uyumuyla okuyup söyleyerek örneğin: "</a:t>
            </a:r>
            <a:r>
              <a:rPr lang="tr-TR" sz="3700" b="1" dirty="0">
                <a:solidFill>
                  <a:schemeClr val="bg1"/>
                </a:solidFill>
              </a:rPr>
              <a:t>Er aş negatif kan aranıyor</a:t>
            </a:r>
            <a:r>
              <a:rPr lang="tr-TR" sz="3700" dirty="0">
                <a:solidFill>
                  <a:schemeClr val="bg1"/>
                </a:solidFill>
              </a:rPr>
              <a:t>" diye duyuru yapıyorlar. Duyuru sözcüğüne "</a:t>
            </a:r>
            <a:r>
              <a:rPr lang="tr-TR" sz="3700" b="1" dirty="0">
                <a:solidFill>
                  <a:schemeClr val="bg1"/>
                </a:solidFill>
              </a:rPr>
              <a:t>anons</a:t>
            </a:r>
            <a:r>
              <a:rPr lang="tr-TR" sz="3700" dirty="0">
                <a:solidFill>
                  <a:schemeClr val="bg1"/>
                </a:solidFill>
              </a:rPr>
              <a:t>", gen sözcü­ğüne "</a:t>
            </a:r>
            <a:r>
              <a:rPr lang="tr-TR" sz="3700" b="1" dirty="0" err="1">
                <a:solidFill>
                  <a:schemeClr val="bg1"/>
                </a:solidFill>
              </a:rPr>
              <a:t>junior</a:t>
            </a:r>
            <a:r>
              <a:rPr lang="tr-TR" sz="3700" dirty="0">
                <a:solidFill>
                  <a:schemeClr val="bg1"/>
                </a:solidFill>
              </a:rPr>
              <a:t>" diyorlar. Yıldız sözcüğüne "</a:t>
            </a:r>
            <a:r>
              <a:rPr lang="tr-TR" sz="3700" b="1" dirty="0">
                <a:solidFill>
                  <a:schemeClr val="bg1"/>
                </a:solidFill>
              </a:rPr>
              <a:t>star</a:t>
            </a:r>
            <a:r>
              <a:rPr lang="tr-TR" sz="3700" dirty="0">
                <a:solidFill>
                  <a:schemeClr val="bg1"/>
                </a:solidFill>
              </a:rPr>
              <a:t>", cankurtaran sözcüğüne "</a:t>
            </a:r>
            <a:r>
              <a:rPr lang="tr-TR" sz="3700" b="1" dirty="0">
                <a:solidFill>
                  <a:schemeClr val="bg1"/>
                </a:solidFill>
              </a:rPr>
              <a:t>ambulans</a:t>
            </a:r>
            <a:r>
              <a:rPr lang="tr-TR" sz="3700" dirty="0">
                <a:solidFill>
                  <a:schemeClr val="bg1"/>
                </a:solidFill>
              </a:rPr>
              <a:t>" diyorlar. Film gös­terime girdi demek varken, "</a:t>
            </a:r>
            <a:r>
              <a:rPr lang="tr-TR" sz="3700" b="1" dirty="0">
                <a:solidFill>
                  <a:schemeClr val="bg1"/>
                </a:solidFill>
              </a:rPr>
              <a:t>vizyona girdi</a:t>
            </a:r>
            <a:r>
              <a:rPr lang="tr-TR" sz="3700" dirty="0">
                <a:solidFill>
                  <a:schemeClr val="bg1"/>
                </a:solidFill>
              </a:rPr>
              <a:t>" diyorlar. Dünya sözcüğü, "</a:t>
            </a:r>
            <a:r>
              <a:rPr lang="tr-TR" sz="3700" b="1" dirty="0" err="1">
                <a:solidFill>
                  <a:schemeClr val="bg1"/>
                </a:solidFill>
              </a:rPr>
              <a:t>world</a:t>
            </a:r>
            <a:r>
              <a:rPr lang="tr-TR" sz="3700" dirty="0" err="1">
                <a:solidFill>
                  <a:schemeClr val="bg1"/>
                </a:solidFill>
              </a:rPr>
              <a:t>"la</a:t>
            </a:r>
            <a:r>
              <a:rPr lang="tr-TR" sz="3700" dirty="0">
                <a:solidFill>
                  <a:schemeClr val="bg1"/>
                </a:solidFill>
              </a:rPr>
              <a:t> yer değiştirdi. Hoşça kal sözcüğü "</a:t>
            </a:r>
            <a:r>
              <a:rPr lang="tr-TR" sz="3700" b="1" dirty="0" err="1">
                <a:solidFill>
                  <a:schemeClr val="bg1"/>
                </a:solidFill>
              </a:rPr>
              <a:t>bye</a:t>
            </a:r>
            <a:r>
              <a:rPr lang="tr-TR" sz="3700" b="1" dirty="0">
                <a:solidFill>
                  <a:schemeClr val="bg1"/>
                </a:solidFill>
              </a:rPr>
              <a:t> </a:t>
            </a:r>
            <a:r>
              <a:rPr lang="tr-TR" sz="3700" b="1" dirty="0" err="1">
                <a:solidFill>
                  <a:schemeClr val="bg1"/>
                </a:solidFill>
              </a:rPr>
              <a:t>bye</a:t>
            </a:r>
            <a:r>
              <a:rPr lang="tr-TR" sz="3700" dirty="0">
                <a:solidFill>
                  <a:schemeClr val="bg1"/>
                </a:solidFill>
              </a:rPr>
              <a:t>" oldu. Halkımız gökyüzüne sema değil, gökyüzü diyor. Aynı anlama gelen bir televizyon kanalının adı "</a:t>
            </a:r>
            <a:r>
              <a:rPr lang="tr-TR" sz="3700" b="1" dirty="0" err="1">
                <a:solidFill>
                  <a:schemeClr val="bg1"/>
                </a:solidFill>
              </a:rPr>
              <a:t>sky</a:t>
            </a:r>
            <a:r>
              <a:rPr lang="tr-TR" sz="3700" dirty="0">
                <a:solidFill>
                  <a:schemeClr val="bg1"/>
                </a:solidFill>
              </a:rPr>
              <a:t>". Yaşam demek varken "</a:t>
            </a:r>
            <a:r>
              <a:rPr lang="tr-TR" sz="3700" b="1" dirty="0">
                <a:solidFill>
                  <a:schemeClr val="bg1"/>
                </a:solidFill>
              </a:rPr>
              <a:t>life</a:t>
            </a:r>
            <a:r>
              <a:rPr lang="tr-TR" sz="3700" dirty="0">
                <a:solidFill>
                  <a:schemeClr val="bg1"/>
                </a:solidFill>
              </a:rPr>
              <a:t>", haber demek varken "</a:t>
            </a:r>
            <a:r>
              <a:rPr lang="tr-TR" sz="3700" b="1" dirty="0">
                <a:solidFill>
                  <a:schemeClr val="bg1"/>
                </a:solidFill>
              </a:rPr>
              <a:t>haber </a:t>
            </a:r>
            <a:r>
              <a:rPr lang="tr-TR" sz="3700" b="1" dirty="0" err="1">
                <a:solidFill>
                  <a:schemeClr val="bg1"/>
                </a:solidFill>
              </a:rPr>
              <a:t>portalı</a:t>
            </a:r>
            <a:r>
              <a:rPr lang="tr-TR" sz="3700" dirty="0">
                <a:solidFill>
                  <a:schemeClr val="bg1"/>
                </a:solidFill>
              </a:rPr>
              <a:t>", yüksek, verimli çalışma demek varken "</a:t>
            </a:r>
            <a:r>
              <a:rPr lang="tr-TR" sz="3700" b="1" dirty="0">
                <a:solidFill>
                  <a:schemeClr val="bg1"/>
                </a:solidFill>
              </a:rPr>
              <a:t>performans</a:t>
            </a:r>
            <a:r>
              <a:rPr lang="tr-TR" sz="3700" dirty="0">
                <a:solidFill>
                  <a:schemeClr val="bg1"/>
                </a:solidFill>
              </a:rPr>
              <a:t>" diyorlar. Kendi ana dillerini ayaklar altına almak için adeta çıldırıyorlar. Bu bir aşağılık duygusunun, yabancı diller karşısında kendi ana dilini küçük görmenin göstergesi değilse nedir?»</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Tree>
    <p:extLst>
      <p:ext uri="{BB962C8B-B14F-4D97-AF65-F5344CB8AC3E}">
        <p14:creationId xmlns:p14="http://schemas.microsoft.com/office/powerpoint/2010/main" val="15525055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p:txBody>
          <a:bodyPr/>
          <a:lstStyle/>
          <a:p>
            <a:r>
              <a:rPr lang="tr-TR" dirty="0"/>
              <a:t>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
        <p:nvSpPr>
          <p:cNvPr id="5" name="Dikdörtgen 4"/>
          <p:cNvSpPr/>
          <p:nvPr/>
        </p:nvSpPr>
        <p:spPr>
          <a:xfrm>
            <a:off x="1331640" y="1844824"/>
            <a:ext cx="6552728" cy="3490186"/>
          </a:xfrm>
          <a:prstGeom prst="rect">
            <a:avLst/>
          </a:prstGeom>
        </p:spPr>
        <p:txBody>
          <a:bodyPr wrap="square">
            <a:spAutoFit/>
          </a:bodyPr>
          <a:lstStyle/>
          <a:p>
            <a:pPr marR="0" lvl="0" algn="just" defTabSz="914400" eaLnBrk="1" fontAlgn="auto" latinLnBrk="0" hangingPunct="1">
              <a:lnSpc>
                <a:spcPct val="100000"/>
              </a:lnSpc>
              <a:spcBef>
                <a:spcPct val="20000"/>
              </a:spcBef>
              <a:spcAft>
                <a:spcPts val="0"/>
              </a:spcAft>
              <a:buClrTx/>
              <a:buSzTx/>
              <a:tabLst/>
              <a:defRPr/>
            </a:pPr>
            <a:r>
              <a:rPr kumimoji="0" lang="tr-TR" sz="2400" b="1" i="0" u="none" strike="noStrike" kern="0" cap="none" spc="0" normalizeH="0" baseline="0" noProof="0" dirty="0">
                <a:ln>
                  <a:noFill/>
                </a:ln>
                <a:solidFill>
                  <a:prstClr val="black"/>
                </a:solidFill>
                <a:effectLst/>
                <a:uLnTx/>
                <a:uFillTx/>
                <a:latin typeface="Times New Roman" pitchFamily="18" charset="0"/>
                <a:cs typeface="Times New Roman" pitchFamily="18" charset="0"/>
              </a:rPr>
              <a:t>2. ALICIYI</a:t>
            </a:r>
            <a:r>
              <a:rPr kumimoji="0" lang="tr-TR" sz="2400" b="1" i="0" u="none" strike="noStrike" kern="0" cap="none" spc="0" normalizeH="0" noProof="0" dirty="0">
                <a:ln>
                  <a:noFill/>
                </a:ln>
                <a:solidFill>
                  <a:prstClr val="black"/>
                </a:solidFill>
                <a:effectLst/>
                <a:uLnTx/>
                <a:uFillTx/>
                <a:latin typeface="Times New Roman" pitchFamily="18" charset="0"/>
                <a:cs typeface="Times New Roman" pitchFamily="18" charset="0"/>
              </a:rPr>
              <a:t> HAREKETE GEÇİRME İŞLEVİ</a:t>
            </a:r>
            <a:endParaRPr kumimoji="0" lang="tr-TR" sz="2400" b="0" i="0" u="none" strike="noStrike" kern="0" cap="none" spc="0" normalizeH="0" baseline="0" noProof="0" dirty="0">
              <a:ln>
                <a:noFill/>
              </a:ln>
              <a:solidFill>
                <a:prstClr val="black"/>
              </a:solidFill>
              <a:effectLst/>
              <a:uLnTx/>
              <a:uFillTx/>
              <a:latin typeface="Times New Roman" pitchFamily="18" charset="0"/>
              <a:cs typeface="Times New Roman" pitchFamily="18" charset="0"/>
            </a:endParaRPr>
          </a:p>
          <a:p>
            <a:pPr marR="0" lvl="0" algn="just" defTabSz="914400" eaLnBrk="1" fontAlgn="auto" latinLnBrk="0" hangingPunct="1">
              <a:lnSpc>
                <a:spcPct val="100000"/>
              </a:lnSpc>
              <a:spcBef>
                <a:spcPct val="20000"/>
              </a:spcBef>
              <a:spcAft>
                <a:spcPts val="0"/>
              </a:spcAft>
              <a:buClrTx/>
              <a:buSzTx/>
              <a:tabLst/>
              <a:defRPr/>
            </a:pPr>
            <a:r>
              <a:rPr kumimoji="0" lang="tr-TR" sz="2400" b="1" i="0" u="none" strike="noStrike" kern="0" cap="none" spc="0" normalizeH="0" baseline="0" noProof="0" dirty="0">
                <a:ln>
                  <a:noFill/>
                </a:ln>
                <a:solidFill>
                  <a:schemeClr val="bg1"/>
                </a:solidFill>
                <a:effectLst/>
                <a:uLnTx/>
                <a:uFillTx/>
                <a:latin typeface="Times New Roman" pitchFamily="18" charset="0"/>
                <a:cs typeface="Times New Roman" pitchFamily="18" charset="0"/>
              </a:rPr>
              <a:t>Mesaj, alıcıyı harekete geçirmek üzere düzenlenmişse; dil alıcıyı harekete geçirme işlevinde kullanılmıştır. Bu işlevde amaç, alıcıda bir tepki ve davranış değişikliği oluşturmaktır. Propaganda amaçlı yapılan siyasî nutuklarda, reklam metinlerinde, el ilanlarında ve emir bildiren anlatımlarda genellikle dil bu işleviyle kullanılır.</a:t>
            </a:r>
          </a:p>
        </p:txBody>
      </p:sp>
    </p:spTree>
    <p:extLst>
      <p:ext uri="{BB962C8B-B14F-4D97-AF65-F5344CB8AC3E}">
        <p14:creationId xmlns:p14="http://schemas.microsoft.com/office/powerpoint/2010/main" val="19976962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Örnek:</a:t>
            </a:r>
          </a:p>
        </p:txBody>
      </p:sp>
      <p:sp>
        <p:nvSpPr>
          <p:cNvPr id="3" name="İçerik Yer Tutucusu 2"/>
          <p:cNvSpPr>
            <a:spLocks noGrp="1"/>
          </p:cNvSpPr>
          <p:nvPr>
            <p:ph idx="1"/>
          </p:nvPr>
        </p:nvSpPr>
        <p:spPr/>
        <p:txBody>
          <a:bodyPr>
            <a:normAutofit fontScale="70000" lnSpcReduction="20000"/>
          </a:bodyPr>
          <a:lstStyle/>
          <a:p>
            <a:pPr marL="0" indent="0" algn="just">
              <a:buNone/>
            </a:pPr>
            <a:r>
              <a:rPr lang="tr-TR" sz="3400" dirty="0">
                <a:solidFill>
                  <a:schemeClr val="bg1"/>
                </a:solidFill>
              </a:rPr>
              <a:t>“Reklamcılar doğrudan tüketicinin bilinçaltını etkilemek ve bu suretle ürünün satışını sağlamak amacıyla özellikle yurt dışında çok sayıda araştırma yürütmektedirler. Türkçe reklamlarda da bazı evrensel psikolojik özelliklerin (</a:t>
            </a:r>
            <a:r>
              <a:rPr lang="tr-TR" sz="3400" b="1" i="1" dirty="0">
                <a:solidFill>
                  <a:schemeClr val="bg1"/>
                </a:solidFill>
              </a:rPr>
              <a:t>bunlar cinsellik, sağlık, saygınlık, ekonomi, aile sevgisi, gelecek güvencesi, konfor, geleneklerin korunması, güzellik, genç kalma vs.</a:t>
            </a:r>
            <a:r>
              <a:rPr lang="tr-TR" sz="3400" i="1" dirty="0">
                <a:solidFill>
                  <a:schemeClr val="bg1"/>
                </a:solidFill>
              </a:rPr>
              <a:t>)</a:t>
            </a:r>
            <a:r>
              <a:rPr lang="tr-TR" sz="3400" dirty="0">
                <a:solidFill>
                  <a:schemeClr val="bg1"/>
                </a:solidFill>
              </a:rPr>
              <a:t> kullanıldığını ve bunların dile yansıdığını görüyoruz. Örneğin </a:t>
            </a:r>
          </a:p>
          <a:p>
            <a:pPr marL="0" indent="0" algn="just">
              <a:buNone/>
            </a:pPr>
            <a:r>
              <a:rPr lang="tr-TR" sz="3400" b="1" i="1" dirty="0">
                <a:solidFill>
                  <a:schemeClr val="bg1"/>
                </a:solidFill>
              </a:rPr>
              <a:t>	… Bulaşıklarınız için ABC… Farkı fiyatı…</a:t>
            </a:r>
            <a:endParaRPr lang="tr-TR" sz="3400" dirty="0">
              <a:solidFill>
                <a:schemeClr val="bg1"/>
              </a:solidFill>
            </a:endParaRPr>
          </a:p>
          <a:p>
            <a:pPr marL="0" indent="0" algn="just">
              <a:buNone/>
            </a:pPr>
            <a:r>
              <a:rPr lang="tr-TR" sz="3400" b="1" i="1" dirty="0">
                <a:solidFill>
                  <a:schemeClr val="bg1"/>
                </a:solidFill>
              </a:rPr>
              <a:t>	… Yarın iyi bir alışveriş yapın… </a:t>
            </a:r>
            <a:endParaRPr lang="tr-TR" sz="3400" dirty="0">
              <a:solidFill>
                <a:schemeClr val="bg1"/>
              </a:solidFill>
            </a:endParaRPr>
          </a:p>
          <a:p>
            <a:pPr marL="0" indent="0" algn="just">
              <a:buNone/>
            </a:pPr>
            <a:r>
              <a:rPr lang="tr-TR" sz="3400" b="1" i="1" dirty="0">
                <a:solidFill>
                  <a:schemeClr val="bg1"/>
                </a:solidFill>
              </a:rPr>
              <a:t>	… İyisini iyi fiyata alın… </a:t>
            </a:r>
            <a:r>
              <a:rPr lang="tr-TR" sz="3400" b="1" i="1" dirty="0" err="1">
                <a:solidFill>
                  <a:schemeClr val="bg1"/>
                </a:solidFill>
              </a:rPr>
              <a:t>Aymar</a:t>
            </a:r>
            <a:r>
              <a:rPr lang="tr-TR" sz="3400" b="1" i="1" dirty="0">
                <a:solidFill>
                  <a:schemeClr val="bg1"/>
                </a:solidFill>
              </a:rPr>
              <a:t> alın…»</a:t>
            </a:r>
            <a:endParaRPr lang="tr-TR" sz="3400" dirty="0">
              <a:solidFill>
                <a:schemeClr val="bg1"/>
              </a:solidFill>
            </a:endParaRPr>
          </a:p>
          <a:p>
            <a:pPr marL="0" indent="0" algn="just">
              <a:buNone/>
            </a:pPr>
            <a:r>
              <a:rPr lang="tr-TR" sz="3400" b="1" i="1" dirty="0">
                <a:solidFill>
                  <a:schemeClr val="bg1"/>
                </a:solidFill>
              </a:rPr>
              <a:t> </a:t>
            </a:r>
            <a:endParaRPr lang="tr-TR" sz="3400" dirty="0">
              <a:solidFill>
                <a:schemeClr val="bg1"/>
              </a:solidFill>
            </a:endParaRPr>
          </a:p>
          <a:p>
            <a:pPr marL="0" indent="0" algn="just">
              <a:buNone/>
            </a:pPr>
            <a:r>
              <a:rPr lang="tr-TR" sz="3400" dirty="0">
                <a:solidFill>
                  <a:schemeClr val="bg1"/>
                </a:solidFill>
              </a:rPr>
              <a:t>Bu reklamlarda ürünün ucuz oluşu, kullanılan dil aracılığıyla vurgulanmaktadır.</a:t>
            </a:r>
          </a:p>
          <a:p>
            <a:endParaRPr lang="tr-TR" dirty="0">
              <a:solidFill>
                <a:schemeClr val="bg1"/>
              </a:solidFill>
            </a:endParaRP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Tree>
    <p:extLst>
      <p:ext uri="{BB962C8B-B14F-4D97-AF65-F5344CB8AC3E}">
        <p14:creationId xmlns:p14="http://schemas.microsoft.com/office/powerpoint/2010/main" val="3263413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p:txBody>
          <a:bodyPr/>
          <a:lstStyle/>
          <a:p>
            <a:r>
              <a:rPr lang="tr-TR" dirty="0"/>
              <a:t>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
        <p:nvSpPr>
          <p:cNvPr id="5" name="Dikdörtgen 4"/>
          <p:cNvSpPr/>
          <p:nvPr/>
        </p:nvSpPr>
        <p:spPr>
          <a:xfrm>
            <a:off x="1187624" y="1669897"/>
            <a:ext cx="6768752" cy="3120854"/>
          </a:xfrm>
          <a:prstGeom prst="rect">
            <a:avLst/>
          </a:prstGeom>
        </p:spPr>
        <p:txBody>
          <a:bodyPr wrap="square">
            <a:spAutoFit/>
          </a:bodyPr>
          <a:lstStyle/>
          <a:p>
            <a:pPr marR="0" lvl="0" algn="just" defTabSz="914400" eaLnBrk="1" fontAlgn="auto" latinLnBrk="0" hangingPunct="1">
              <a:lnSpc>
                <a:spcPct val="100000"/>
              </a:lnSpc>
              <a:spcBef>
                <a:spcPct val="20000"/>
              </a:spcBef>
              <a:spcAft>
                <a:spcPts val="0"/>
              </a:spcAft>
              <a:buClrTx/>
              <a:buSzTx/>
              <a:tabLst/>
              <a:defRPr/>
            </a:pPr>
            <a:r>
              <a:rPr kumimoji="0" lang="tr-TR" sz="2400" b="1" i="0" u="none" strike="noStrike" kern="0" cap="none" spc="0" normalizeH="0" baseline="0" noProof="0" dirty="0">
                <a:ln>
                  <a:noFill/>
                </a:ln>
                <a:solidFill>
                  <a:prstClr val="black"/>
                </a:solidFill>
                <a:effectLst/>
                <a:uLnTx/>
                <a:uFillTx/>
                <a:latin typeface="Times New Roman" pitchFamily="18" charset="0"/>
                <a:cs typeface="Times New Roman" pitchFamily="18" charset="0"/>
              </a:rPr>
              <a:t>3. </a:t>
            </a:r>
            <a:r>
              <a:rPr kumimoji="0" lang="tr-TR" sz="2400" b="1" i="0" u="none" strike="noStrike" kern="0" cap="none" spc="0" normalizeH="0" baseline="0" noProof="0" dirty="0" err="1">
                <a:ln>
                  <a:noFill/>
                </a:ln>
                <a:solidFill>
                  <a:prstClr val="black"/>
                </a:solidFill>
                <a:effectLst/>
                <a:uLnTx/>
                <a:uFillTx/>
                <a:latin typeface="Times New Roman" pitchFamily="18" charset="0"/>
                <a:cs typeface="Times New Roman" pitchFamily="18" charset="0"/>
              </a:rPr>
              <a:t>GÖNDERGESEL</a:t>
            </a:r>
            <a:r>
              <a:rPr kumimoji="0" lang="tr-TR" sz="2400" b="1" i="0" u="none" strike="noStrike" kern="0" cap="none" spc="0" normalizeH="0" noProof="0" dirty="0">
                <a:ln>
                  <a:noFill/>
                </a:ln>
                <a:solidFill>
                  <a:prstClr val="black"/>
                </a:solidFill>
                <a:effectLst/>
                <a:uLnTx/>
                <a:uFillTx/>
                <a:latin typeface="Times New Roman" pitchFamily="18" charset="0"/>
                <a:cs typeface="Times New Roman" pitchFamily="18" charset="0"/>
              </a:rPr>
              <a:t> İŞLEV</a:t>
            </a:r>
            <a:endParaRPr kumimoji="0" lang="tr-TR" sz="2400" b="0" i="0" u="none" strike="noStrike" kern="0" cap="none" spc="0" normalizeH="0" baseline="0" noProof="0" dirty="0">
              <a:ln>
                <a:noFill/>
              </a:ln>
              <a:solidFill>
                <a:prstClr val="black"/>
              </a:solidFill>
              <a:effectLst/>
              <a:uLnTx/>
              <a:uFillTx/>
              <a:latin typeface="Times New Roman" pitchFamily="18" charset="0"/>
              <a:cs typeface="Times New Roman" pitchFamily="18" charset="0"/>
            </a:endParaRPr>
          </a:p>
          <a:p>
            <a:pPr marR="0" lvl="0" algn="just" defTabSz="914400" eaLnBrk="1" fontAlgn="auto" latinLnBrk="0" hangingPunct="1">
              <a:lnSpc>
                <a:spcPct val="100000"/>
              </a:lnSpc>
              <a:spcBef>
                <a:spcPct val="20000"/>
              </a:spcBef>
              <a:spcAft>
                <a:spcPts val="0"/>
              </a:spcAft>
              <a:buClrTx/>
              <a:buSzTx/>
              <a:tabLst/>
              <a:defRPr/>
            </a:pPr>
            <a:r>
              <a:rPr kumimoji="0" lang="tr-TR" sz="2400" b="1" i="0" u="none" strike="noStrike" kern="0" cap="none" spc="0" normalizeH="0" baseline="0" noProof="0" dirty="0">
                <a:ln>
                  <a:noFill/>
                </a:ln>
                <a:solidFill>
                  <a:schemeClr val="bg1"/>
                </a:solidFill>
                <a:effectLst/>
                <a:uLnTx/>
                <a:uFillTx/>
                <a:latin typeface="Times New Roman" pitchFamily="18" charset="0"/>
                <a:cs typeface="Times New Roman" pitchFamily="18" charset="0"/>
              </a:rPr>
              <a:t>Dilin bilgi verme işlevidir. İletişimde bilgiler alıcıya nesnel bir anlatımla aktarılıyorsa; bu durum dilin </a:t>
            </a:r>
            <a:r>
              <a:rPr kumimoji="0" lang="tr-TR" sz="2400" b="1" i="0" u="none" strike="noStrike" kern="0" cap="none" spc="0" normalizeH="0" baseline="0" noProof="0" dirty="0" err="1">
                <a:ln>
                  <a:noFill/>
                </a:ln>
                <a:solidFill>
                  <a:schemeClr val="bg1"/>
                </a:solidFill>
                <a:effectLst/>
                <a:uLnTx/>
                <a:uFillTx/>
                <a:latin typeface="Times New Roman" pitchFamily="18" charset="0"/>
                <a:cs typeface="Times New Roman" pitchFamily="18" charset="0"/>
              </a:rPr>
              <a:t>göndericilik</a:t>
            </a:r>
            <a:r>
              <a:rPr kumimoji="0" lang="tr-TR" sz="2400" b="1" i="0" u="none" strike="noStrike" kern="0" cap="none" spc="0" normalizeH="0" baseline="0" noProof="0" dirty="0">
                <a:ln>
                  <a:noFill/>
                </a:ln>
                <a:solidFill>
                  <a:schemeClr val="bg1"/>
                </a:solidFill>
                <a:effectLst/>
                <a:uLnTx/>
                <a:uFillTx/>
                <a:latin typeface="Times New Roman" pitchFamily="18" charset="0"/>
                <a:cs typeface="Times New Roman" pitchFamily="18" charset="0"/>
              </a:rPr>
              <a:t> işlevinde kullanıldığını gösterir. Dilin </a:t>
            </a:r>
            <a:r>
              <a:rPr kumimoji="0" lang="tr-TR" sz="2400" b="1" i="0" u="none" strike="noStrike" kern="0" cap="none" spc="0" normalizeH="0" baseline="0" noProof="0" dirty="0" err="1">
                <a:ln>
                  <a:noFill/>
                </a:ln>
                <a:solidFill>
                  <a:schemeClr val="bg1"/>
                </a:solidFill>
                <a:effectLst/>
                <a:uLnTx/>
                <a:uFillTx/>
                <a:latin typeface="Times New Roman" pitchFamily="18" charset="0"/>
                <a:cs typeface="Times New Roman" pitchFamily="18" charset="0"/>
              </a:rPr>
              <a:t>göndericilik</a:t>
            </a:r>
            <a:r>
              <a:rPr kumimoji="0" lang="tr-TR" sz="2400" b="1" i="0" u="none" strike="noStrike" kern="0" cap="none" spc="0" normalizeH="0" baseline="0" noProof="0" dirty="0">
                <a:ln>
                  <a:noFill/>
                </a:ln>
                <a:solidFill>
                  <a:schemeClr val="bg1"/>
                </a:solidFill>
                <a:effectLst/>
                <a:uLnTx/>
                <a:uFillTx/>
                <a:latin typeface="Times New Roman" pitchFamily="18" charset="0"/>
                <a:cs typeface="Times New Roman" pitchFamily="18" charset="0"/>
              </a:rPr>
              <a:t> işlevi daha ziyade öğretici metinlerde, ders kitaplarında, ansiklopedilerde, kullanma kılavuzlarında, bilimsel metinlerde karşımıza çıkar.</a:t>
            </a:r>
          </a:p>
        </p:txBody>
      </p:sp>
    </p:spTree>
    <p:extLst>
      <p:ext uri="{BB962C8B-B14F-4D97-AF65-F5344CB8AC3E}">
        <p14:creationId xmlns:p14="http://schemas.microsoft.com/office/powerpoint/2010/main" val="2113529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dirty="0"/>
          </a:p>
        </p:txBody>
      </p:sp>
      <p:sp>
        <p:nvSpPr>
          <p:cNvPr id="3" name="İçerik Yer Tutucusu 2"/>
          <p:cNvSpPr>
            <a:spLocks noGrp="1"/>
          </p:cNvSpPr>
          <p:nvPr>
            <p:ph idx="1"/>
          </p:nvPr>
        </p:nvSpPr>
        <p:spPr/>
        <p:txBody>
          <a:bodyPr/>
          <a:lstStyle/>
          <a:p>
            <a:pPr lvl="0" algn="just"/>
            <a:endParaRPr lang="tr-TR" b="1" dirty="0">
              <a:solidFill>
                <a:schemeClr val="bg1"/>
              </a:solidFill>
              <a:latin typeface="Times New Roman" pitchFamily="18" charset="0"/>
              <a:cs typeface="Times New Roman" pitchFamily="18" charset="0"/>
            </a:endParaRPr>
          </a:p>
          <a:p>
            <a:pPr lvl="0" algn="just"/>
            <a:r>
              <a:rPr lang="tr-TR" b="1" dirty="0">
                <a:solidFill>
                  <a:schemeClr val="bg1"/>
                </a:solidFill>
                <a:latin typeface="Times New Roman" pitchFamily="18" charset="0"/>
                <a:cs typeface="Times New Roman" pitchFamily="18" charset="0"/>
              </a:rPr>
              <a:t>İletişim, belirli mesajların kodlanarak bir kanal aracılığıyla bir kaynaktan bir hedefe/alıcıya aktarılma süreci olarak da tanımlanabilir. </a:t>
            </a:r>
          </a:p>
          <a:p>
            <a:endParaRPr lang="tr-TR" dirty="0"/>
          </a:p>
        </p:txBody>
      </p:sp>
    </p:spTree>
    <p:extLst>
      <p:ext uri="{BB962C8B-B14F-4D97-AF65-F5344CB8AC3E}">
        <p14:creationId xmlns:p14="http://schemas.microsoft.com/office/powerpoint/2010/main" val="27313894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Örnek:</a:t>
            </a:r>
          </a:p>
        </p:txBody>
      </p:sp>
      <p:sp>
        <p:nvSpPr>
          <p:cNvPr id="3" name="İçerik Yer Tutucusu 2"/>
          <p:cNvSpPr>
            <a:spLocks noGrp="1"/>
          </p:cNvSpPr>
          <p:nvPr>
            <p:ph idx="1"/>
          </p:nvPr>
        </p:nvSpPr>
        <p:spPr/>
        <p:txBody>
          <a:bodyPr>
            <a:normAutofit/>
          </a:bodyPr>
          <a:lstStyle/>
          <a:p>
            <a:pPr algn="just"/>
            <a:r>
              <a:rPr lang="tr-TR" dirty="0">
                <a:solidFill>
                  <a:schemeClr val="bg1"/>
                </a:solidFill>
              </a:rPr>
              <a:t>«Tasvirî üslup incelemesi sözlü veya yazılı ifadeyi hareket noktası alır. Belagat ve retorikte olduğu gibi konuşan ve yazan insanın uymak zorunda olduğu kurallar söz konusu değildir. Konuşan veya yazan insan dil vasıtasıyla düşüncesini, duygusunu, arzusunu ifade ederken son derece serbesttir. Ne ideal güzele ne de mutlak doğruya giden yolları gösteren kurallar kişiyi sınırlar.»</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Tree>
    <p:extLst>
      <p:ext uri="{BB962C8B-B14F-4D97-AF65-F5344CB8AC3E}">
        <p14:creationId xmlns:p14="http://schemas.microsoft.com/office/powerpoint/2010/main" val="6111925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p:txBody>
          <a:bodyPr/>
          <a:lstStyle/>
          <a:p>
            <a:r>
              <a:rPr lang="tr-TR" dirty="0"/>
              <a:t>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
        <p:nvSpPr>
          <p:cNvPr id="5" name="Dikdörtgen 4"/>
          <p:cNvSpPr/>
          <p:nvPr/>
        </p:nvSpPr>
        <p:spPr>
          <a:xfrm>
            <a:off x="1259632" y="1700808"/>
            <a:ext cx="6624736" cy="4302716"/>
          </a:xfrm>
          <a:prstGeom prst="rect">
            <a:avLst/>
          </a:prstGeom>
        </p:spPr>
        <p:txBody>
          <a:bodyPr wrap="square">
            <a:spAutoFit/>
          </a:bodyPr>
          <a:lstStyle/>
          <a:p>
            <a:pPr marR="0" lvl="0" algn="just" defTabSz="914400" eaLnBrk="1" fontAlgn="auto" latinLnBrk="0" hangingPunct="1">
              <a:lnSpc>
                <a:spcPct val="100000"/>
              </a:lnSpc>
              <a:spcBef>
                <a:spcPct val="20000"/>
              </a:spcBef>
              <a:spcAft>
                <a:spcPts val="0"/>
              </a:spcAft>
              <a:buClrTx/>
              <a:buSzTx/>
              <a:tabLst/>
              <a:defRPr/>
            </a:pPr>
            <a:r>
              <a:rPr lang="tr-TR" sz="2400" b="1" kern="0" dirty="0">
                <a:solidFill>
                  <a:prstClr val="black"/>
                </a:solidFill>
                <a:latin typeface="Times New Roman" pitchFamily="18" charset="0"/>
                <a:cs typeface="Times New Roman" pitchFamily="18" charset="0"/>
              </a:rPr>
              <a:t>4. ŞİİRSEL (Edebî) İŞLEV</a:t>
            </a:r>
            <a:endParaRPr kumimoji="0" lang="tr-TR" sz="2400" b="0" i="0" u="none" strike="noStrike" kern="0" cap="none" spc="0" normalizeH="0" baseline="0" noProof="0" dirty="0">
              <a:ln>
                <a:noFill/>
              </a:ln>
              <a:solidFill>
                <a:prstClr val="black"/>
              </a:solidFill>
              <a:effectLst/>
              <a:uLnTx/>
              <a:uFillTx/>
              <a:latin typeface="Times New Roman" pitchFamily="18" charset="0"/>
              <a:cs typeface="Times New Roman" pitchFamily="18" charset="0"/>
            </a:endParaRPr>
          </a:p>
          <a:p>
            <a:pPr marR="0" lvl="0" algn="just" defTabSz="914400" eaLnBrk="1" fontAlgn="auto" latinLnBrk="0" hangingPunct="1">
              <a:lnSpc>
                <a:spcPct val="100000"/>
              </a:lnSpc>
              <a:spcBef>
                <a:spcPct val="20000"/>
              </a:spcBef>
              <a:spcAft>
                <a:spcPts val="0"/>
              </a:spcAft>
              <a:buClrTx/>
              <a:buSzTx/>
              <a:tabLst/>
              <a:defRPr/>
            </a:pPr>
            <a:r>
              <a:rPr kumimoji="0" lang="tr-TR" sz="2400" b="1" i="0" u="none" strike="noStrike" kern="0" cap="none" spc="0" normalizeH="0" baseline="0" noProof="0" dirty="0">
                <a:ln>
                  <a:noFill/>
                </a:ln>
                <a:solidFill>
                  <a:schemeClr val="bg1"/>
                </a:solidFill>
                <a:effectLst/>
                <a:uLnTx/>
                <a:uFillTx/>
                <a:latin typeface="Times New Roman" pitchFamily="18" charset="0"/>
                <a:cs typeface="Times New Roman" pitchFamily="18" charset="0"/>
              </a:rPr>
              <a:t>Göndericinin mesajı kendinde ise dil şiirsel işlevde kullanılmış demektir. Mesaj, bir anlam aktarmaktan çok, karşı tarafta farklı çağrışımlar uyandırır. </a:t>
            </a:r>
          </a:p>
          <a:p>
            <a:pPr marR="0" lvl="0" algn="just" defTabSz="914400" eaLnBrk="1" fontAlgn="auto" latinLnBrk="0" hangingPunct="1">
              <a:lnSpc>
                <a:spcPct val="100000"/>
              </a:lnSpc>
              <a:spcBef>
                <a:spcPct val="20000"/>
              </a:spcBef>
              <a:spcAft>
                <a:spcPts val="0"/>
              </a:spcAft>
              <a:buClrTx/>
              <a:buSzTx/>
              <a:tabLst/>
              <a:defRPr/>
            </a:pPr>
            <a:r>
              <a:rPr kumimoji="0" lang="tr-TR" sz="2400" b="1" i="0" u="none" strike="noStrike" kern="0" cap="none" spc="0" normalizeH="0" baseline="0" noProof="0" dirty="0">
                <a:ln>
                  <a:noFill/>
                </a:ln>
                <a:solidFill>
                  <a:schemeClr val="bg1"/>
                </a:solidFill>
                <a:effectLst/>
                <a:uLnTx/>
                <a:uFillTx/>
                <a:latin typeface="Times New Roman" pitchFamily="18" charset="0"/>
                <a:cs typeface="Times New Roman" pitchFamily="18" charset="0"/>
              </a:rPr>
              <a:t>Dilin şiirsel işlevde kullanıldığı metinlerde şiirin amacı, o şiirin kendisidir. Edebî sanatlardan, mecaz anlamlı ve çağrışımlı kelimelerden yararlanılarak imgeler oluşturulur ve kelimeler daha farklı anlamlarda kullanılır. Dilin bu işleviyle daha çok, edebî metinlerde karşılaşılır.</a:t>
            </a:r>
          </a:p>
        </p:txBody>
      </p:sp>
    </p:spTree>
    <p:extLst>
      <p:ext uri="{BB962C8B-B14F-4D97-AF65-F5344CB8AC3E}">
        <p14:creationId xmlns:p14="http://schemas.microsoft.com/office/powerpoint/2010/main" val="10706993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Örnek:</a:t>
            </a:r>
          </a:p>
        </p:txBody>
      </p:sp>
      <p:sp>
        <p:nvSpPr>
          <p:cNvPr id="3" name="İçerik Yer Tutucusu 2"/>
          <p:cNvSpPr>
            <a:spLocks noGrp="1"/>
          </p:cNvSpPr>
          <p:nvPr>
            <p:ph idx="1"/>
          </p:nvPr>
        </p:nvSpPr>
        <p:spPr/>
        <p:txBody>
          <a:bodyPr>
            <a:normAutofit fontScale="32500" lnSpcReduction="20000"/>
          </a:bodyPr>
          <a:lstStyle/>
          <a:p>
            <a:pPr marL="0" indent="0">
              <a:buNone/>
            </a:pPr>
            <a:r>
              <a:rPr lang="tr-TR" b="1" dirty="0"/>
              <a:t>	</a:t>
            </a:r>
            <a:r>
              <a:rPr lang="tr-TR" sz="5200" b="1" dirty="0"/>
              <a:t>Anadolu</a:t>
            </a:r>
            <a:endParaRPr lang="tr-TR" sz="5200" dirty="0"/>
          </a:p>
          <a:p>
            <a:pPr marL="0" indent="0">
              <a:buNone/>
            </a:pPr>
            <a:r>
              <a:rPr lang="tr-TR" sz="5200" dirty="0"/>
              <a:t>	Ben Anadolu’yum…</a:t>
            </a:r>
          </a:p>
          <a:p>
            <a:pPr marL="0" indent="0">
              <a:buNone/>
            </a:pPr>
            <a:r>
              <a:rPr lang="tr-TR" sz="5200" dirty="0"/>
              <a:t>	Yıllar yılı susuz kaldım, yıllar yılı aç…</a:t>
            </a:r>
          </a:p>
          <a:p>
            <a:pPr marL="0" indent="0">
              <a:buNone/>
            </a:pPr>
            <a:r>
              <a:rPr lang="tr-TR" sz="5200" dirty="0"/>
              <a:t> </a:t>
            </a:r>
          </a:p>
          <a:p>
            <a:pPr marL="0" indent="0">
              <a:buNone/>
            </a:pPr>
            <a:r>
              <a:rPr lang="tr-TR" sz="5200" dirty="0"/>
              <a:t>	Şükrederek kalktığım sofralarımda</a:t>
            </a:r>
          </a:p>
          <a:p>
            <a:pPr marL="0" indent="0">
              <a:buNone/>
            </a:pPr>
            <a:r>
              <a:rPr lang="tr-TR" sz="5200" dirty="0"/>
              <a:t>	Ya soğan ekmek olur yahut bulamaç.</a:t>
            </a:r>
          </a:p>
          <a:p>
            <a:pPr marL="0" indent="0">
              <a:buNone/>
            </a:pPr>
            <a:r>
              <a:rPr lang="tr-TR" sz="5200" dirty="0"/>
              <a:t> </a:t>
            </a:r>
          </a:p>
          <a:p>
            <a:pPr marL="0" indent="0">
              <a:buNone/>
            </a:pPr>
            <a:r>
              <a:rPr lang="tr-TR" sz="5200" dirty="0"/>
              <a:t>	Hastalarım ölüm yataklarında</a:t>
            </a:r>
          </a:p>
          <a:p>
            <a:pPr marL="0" indent="0">
              <a:buNone/>
            </a:pPr>
            <a:r>
              <a:rPr lang="tr-TR" sz="5200" dirty="0"/>
              <a:t>	Ne doktor yüzü gördüm ne ilaç.</a:t>
            </a:r>
          </a:p>
          <a:p>
            <a:pPr marL="0" indent="0">
              <a:buNone/>
            </a:pPr>
            <a:r>
              <a:rPr lang="tr-TR" sz="5200" dirty="0"/>
              <a:t> </a:t>
            </a:r>
          </a:p>
          <a:p>
            <a:pPr marL="0" indent="0">
              <a:buNone/>
            </a:pPr>
            <a:r>
              <a:rPr lang="tr-TR" sz="5200" dirty="0"/>
              <a:t>	Zaman zaman nankör çıktı büyütüp okuttuğum</a:t>
            </a:r>
          </a:p>
          <a:p>
            <a:pPr marL="0" indent="0">
              <a:buNone/>
            </a:pPr>
            <a:r>
              <a:rPr lang="tr-TR" sz="5200" dirty="0"/>
              <a:t>	Gölge vermedi çok kere diktiğim ağaç…</a:t>
            </a:r>
          </a:p>
          <a:p>
            <a:pPr marL="0" indent="0">
              <a:buNone/>
            </a:pPr>
            <a:r>
              <a:rPr lang="tr-TR" sz="5200" dirty="0"/>
              <a:t>                                 (…)</a:t>
            </a:r>
          </a:p>
          <a:p>
            <a:pPr marL="0" indent="0">
              <a:buNone/>
            </a:pPr>
            <a:r>
              <a:rPr lang="tr-TR" sz="5200" dirty="0"/>
              <a:t>	Ben Anadolu’yum, acılı, mahzun;</a:t>
            </a:r>
          </a:p>
          <a:p>
            <a:pPr marL="0" indent="0">
              <a:buNone/>
            </a:pPr>
            <a:r>
              <a:rPr lang="tr-TR" sz="5200" dirty="0"/>
              <a:t>	Bende bitmez tükenmez dert kulaç </a:t>
            </a:r>
            <a:r>
              <a:rPr lang="tr-TR" sz="5200" dirty="0" err="1"/>
              <a:t>kulaç</a:t>
            </a:r>
            <a:r>
              <a:rPr lang="tr-TR" sz="5200" dirty="0"/>
              <a:t>…</a:t>
            </a:r>
          </a:p>
          <a:p>
            <a:pPr marL="0" indent="0">
              <a:buNone/>
            </a:pPr>
            <a:r>
              <a:rPr lang="tr-TR" sz="5200" dirty="0"/>
              <a:t> </a:t>
            </a:r>
          </a:p>
          <a:p>
            <a:pPr marL="0" indent="0">
              <a:buNone/>
            </a:pPr>
            <a:r>
              <a:rPr lang="tr-TR" sz="5200" dirty="0"/>
              <a:t>					            </a:t>
            </a:r>
            <a:r>
              <a:rPr lang="tr-TR" sz="5200" b="1" dirty="0"/>
              <a:t>(Yavuz Bülent BAKİLER)</a:t>
            </a:r>
            <a:endParaRPr lang="tr-TR" sz="5200" dirty="0"/>
          </a:p>
          <a:p>
            <a:pPr algn="just"/>
            <a:endParaRPr lang="tr-TR" dirty="0">
              <a:solidFill>
                <a:schemeClr val="bg1"/>
              </a:solidFill>
            </a:endParaRP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Tree>
    <p:extLst>
      <p:ext uri="{BB962C8B-B14F-4D97-AF65-F5344CB8AC3E}">
        <p14:creationId xmlns:p14="http://schemas.microsoft.com/office/powerpoint/2010/main" val="16654324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p:txBody>
          <a:bodyPr/>
          <a:lstStyle/>
          <a:p>
            <a:r>
              <a:rPr lang="tr-TR" dirty="0"/>
              <a:t>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
        <p:nvSpPr>
          <p:cNvPr id="5" name="Dikdörtgen 4"/>
          <p:cNvSpPr/>
          <p:nvPr/>
        </p:nvSpPr>
        <p:spPr>
          <a:xfrm>
            <a:off x="1619672" y="1844824"/>
            <a:ext cx="6120680" cy="3564053"/>
          </a:xfrm>
          <a:prstGeom prst="rect">
            <a:avLst/>
          </a:prstGeom>
        </p:spPr>
        <p:txBody>
          <a:bodyPr wrap="square">
            <a:spAutoFit/>
          </a:bodyPr>
          <a:lstStyle/>
          <a:p>
            <a:pPr marR="0" lvl="0" algn="just" defTabSz="914400" eaLnBrk="1" fontAlgn="auto" latinLnBrk="0" hangingPunct="1">
              <a:lnSpc>
                <a:spcPct val="100000"/>
              </a:lnSpc>
              <a:spcBef>
                <a:spcPct val="20000"/>
              </a:spcBef>
              <a:spcAft>
                <a:spcPts val="0"/>
              </a:spcAft>
              <a:buClrTx/>
              <a:buSzTx/>
              <a:tabLst/>
              <a:defRPr/>
            </a:pPr>
            <a:r>
              <a:rPr lang="tr-TR" sz="2400" b="1" kern="0" dirty="0">
                <a:solidFill>
                  <a:prstClr val="black"/>
                </a:solidFill>
                <a:latin typeface="Times New Roman" pitchFamily="18" charset="0"/>
                <a:cs typeface="Times New Roman" pitchFamily="18" charset="0"/>
              </a:rPr>
              <a:t>5. KANALI KONTROL İŞLEVİ </a:t>
            </a:r>
          </a:p>
          <a:p>
            <a:pPr marR="0" lvl="0" algn="just" defTabSz="914400" eaLnBrk="1" fontAlgn="auto" latinLnBrk="0" hangingPunct="1">
              <a:lnSpc>
                <a:spcPct val="100000"/>
              </a:lnSpc>
              <a:spcBef>
                <a:spcPct val="20000"/>
              </a:spcBef>
              <a:spcAft>
                <a:spcPts val="0"/>
              </a:spcAft>
              <a:buClrTx/>
              <a:buSzTx/>
              <a:tabLst/>
              <a:defRPr/>
            </a:pPr>
            <a:r>
              <a:rPr lang="tr-TR" sz="2400" b="1" kern="0" dirty="0">
                <a:solidFill>
                  <a:prstClr val="black"/>
                </a:solidFill>
                <a:latin typeface="Times New Roman" pitchFamily="18" charset="0"/>
                <a:cs typeface="Times New Roman" pitchFamily="18" charset="0"/>
              </a:rPr>
              <a:t>                 (İlişki İşlevi)</a:t>
            </a:r>
            <a:endParaRPr kumimoji="0" lang="tr-TR" sz="2400" b="0" i="0" u="none" strike="noStrike" kern="0" cap="none" spc="0" normalizeH="0" baseline="0" noProof="0" dirty="0">
              <a:ln>
                <a:noFill/>
              </a:ln>
              <a:solidFill>
                <a:prstClr val="black"/>
              </a:solidFill>
              <a:effectLst/>
              <a:uLnTx/>
              <a:uFillTx/>
              <a:latin typeface="Times New Roman" pitchFamily="18" charset="0"/>
              <a:cs typeface="Times New Roman" pitchFamily="18" charset="0"/>
            </a:endParaRPr>
          </a:p>
          <a:p>
            <a:pPr marR="0" lvl="0" algn="just" defTabSz="914400" eaLnBrk="1" fontAlgn="auto" latinLnBrk="0" hangingPunct="1">
              <a:lnSpc>
                <a:spcPct val="100000"/>
              </a:lnSpc>
              <a:spcBef>
                <a:spcPct val="20000"/>
              </a:spcBef>
              <a:spcAft>
                <a:spcPts val="0"/>
              </a:spcAft>
              <a:buClrTx/>
              <a:buSzTx/>
              <a:tabLst/>
              <a:defRPr/>
            </a:pPr>
            <a:r>
              <a:rPr kumimoji="0" lang="tr-TR" sz="2400" b="1" i="0" u="none" strike="noStrike" kern="0" cap="none" spc="0" normalizeH="0" baseline="0" noProof="0" dirty="0">
                <a:ln>
                  <a:noFill/>
                </a:ln>
                <a:solidFill>
                  <a:schemeClr val="bg1"/>
                </a:solidFill>
                <a:effectLst/>
                <a:uLnTx/>
                <a:uFillTx/>
                <a:latin typeface="Times New Roman" pitchFamily="18" charset="0"/>
                <a:cs typeface="Times New Roman" pitchFamily="18" charset="0"/>
              </a:rPr>
              <a:t>İletişim sırasında mesaj, kanalın mesajı iletmeye uygun olup olmadığını öğrenmek amacıyla düzenlenmişse dil kanalı kontrol işlevinde kullanılmıştır. Bu işlevde, iletişim kanallarını denetleme amacı güdülür. Alıcının mesajı algılayıp algılamadığı kontrol edilir.</a:t>
            </a:r>
          </a:p>
        </p:txBody>
      </p:sp>
    </p:spTree>
    <p:extLst>
      <p:ext uri="{BB962C8B-B14F-4D97-AF65-F5344CB8AC3E}">
        <p14:creationId xmlns:p14="http://schemas.microsoft.com/office/powerpoint/2010/main" val="21619039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p:txBody>
          <a:bodyPr/>
          <a:lstStyle/>
          <a:p>
            <a:r>
              <a:rPr lang="tr-TR" dirty="0"/>
              <a:t>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
        <p:nvSpPr>
          <p:cNvPr id="5" name="Dikdörtgen 4"/>
          <p:cNvSpPr/>
          <p:nvPr/>
        </p:nvSpPr>
        <p:spPr>
          <a:xfrm>
            <a:off x="1647737" y="1860848"/>
            <a:ext cx="5760640" cy="2899255"/>
          </a:xfrm>
          <a:prstGeom prst="rect">
            <a:avLst/>
          </a:prstGeom>
        </p:spPr>
        <p:txBody>
          <a:bodyPr wrap="square">
            <a:spAutoFit/>
          </a:bodyPr>
          <a:lstStyle/>
          <a:p>
            <a:pPr lvl="0" algn="just">
              <a:spcBef>
                <a:spcPct val="20000"/>
              </a:spcBef>
              <a:defRPr/>
            </a:pPr>
            <a:r>
              <a:rPr lang="tr-TR" sz="2400" b="1" kern="0" dirty="0">
                <a:solidFill>
                  <a:schemeClr val="bg1"/>
                </a:solidFill>
                <a:latin typeface="Times New Roman" pitchFamily="18" charset="0"/>
                <a:cs typeface="Times New Roman" pitchFamily="18" charset="0"/>
              </a:rPr>
              <a:t>Karşılıklı konuşmalarda, eğitim sırasında, nutuklarda, törenlerde vs. dilin kanalı kontrol işlevinden yararlanılır.</a:t>
            </a:r>
          </a:p>
          <a:p>
            <a:pPr lvl="0" algn="just">
              <a:spcBef>
                <a:spcPct val="20000"/>
              </a:spcBef>
              <a:defRPr/>
            </a:pPr>
            <a:r>
              <a:rPr lang="tr-TR" sz="2400" b="1" i="1" kern="0" dirty="0">
                <a:solidFill>
                  <a:prstClr val="black"/>
                </a:solidFill>
                <a:latin typeface="Times New Roman" pitchFamily="18" charset="0"/>
                <a:cs typeface="Times New Roman" pitchFamily="18" charset="0"/>
              </a:rPr>
              <a:t>     “Beni duyuyor musunuz?”</a:t>
            </a:r>
            <a:endParaRPr lang="tr-TR" sz="2400" kern="0" dirty="0">
              <a:solidFill>
                <a:prstClr val="black"/>
              </a:solidFill>
              <a:latin typeface="Times New Roman" pitchFamily="18" charset="0"/>
              <a:cs typeface="Times New Roman" pitchFamily="18" charset="0"/>
            </a:endParaRPr>
          </a:p>
          <a:p>
            <a:pPr lvl="0" algn="just">
              <a:spcBef>
                <a:spcPct val="20000"/>
              </a:spcBef>
              <a:defRPr/>
            </a:pPr>
            <a:r>
              <a:rPr lang="tr-TR" sz="2400" b="1" kern="0" dirty="0">
                <a:solidFill>
                  <a:schemeClr val="bg1"/>
                </a:solidFill>
                <a:latin typeface="Times New Roman" pitchFamily="18" charset="0"/>
                <a:cs typeface="Times New Roman" pitchFamily="18" charset="0"/>
              </a:rPr>
              <a:t>Bu cümledeki </a:t>
            </a:r>
            <a:r>
              <a:rPr lang="tr-TR" sz="2400" i="1" kern="0" dirty="0">
                <a:solidFill>
                  <a:prstClr val="black"/>
                </a:solidFill>
                <a:latin typeface="Times New Roman" pitchFamily="18" charset="0"/>
                <a:cs typeface="Times New Roman" pitchFamily="18" charset="0"/>
              </a:rPr>
              <a:t>“</a:t>
            </a:r>
            <a:r>
              <a:rPr lang="tr-TR" sz="2400" b="1" i="1" kern="0" dirty="0">
                <a:solidFill>
                  <a:prstClr val="black"/>
                </a:solidFill>
                <a:latin typeface="Times New Roman" pitchFamily="18" charset="0"/>
                <a:cs typeface="Times New Roman" pitchFamily="18" charset="0"/>
              </a:rPr>
              <a:t>Beni duyuyor musunuz?</a:t>
            </a:r>
            <a:r>
              <a:rPr lang="tr-TR" sz="2400" i="1" kern="0" dirty="0">
                <a:solidFill>
                  <a:prstClr val="black"/>
                </a:solidFill>
                <a:latin typeface="Times New Roman" pitchFamily="18" charset="0"/>
                <a:cs typeface="Times New Roman" pitchFamily="18" charset="0"/>
              </a:rPr>
              <a:t>” </a:t>
            </a:r>
            <a:r>
              <a:rPr lang="tr-TR" sz="2400" b="1" kern="0" dirty="0">
                <a:solidFill>
                  <a:schemeClr val="bg1"/>
                </a:solidFill>
                <a:latin typeface="Times New Roman" pitchFamily="18" charset="0"/>
                <a:cs typeface="Times New Roman" pitchFamily="18" charset="0"/>
              </a:rPr>
              <a:t>sorusu dilin kanalı kontrol işlevinde kullanıldığını gösterir.</a:t>
            </a:r>
          </a:p>
        </p:txBody>
      </p:sp>
    </p:spTree>
    <p:extLst>
      <p:ext uri="{BB962C8B-B14F-4D97-AF65-F5344CB8AC3E}">
        <p14:creationId xmlns:p14="http://schemas.microsoft.com/office/powerpoint/2010/main" val="36464490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r>
              <a:rPr lang="tr-TR" sz="3100" dirty="0">
                <a:solidFill>
                  <a:schemeClr val="bg1"/>
                </a:solidFill>
                <a:latin typeface="Forte" pitchFamily="66" charset="0"/>
              </a:rPr>
              <a:t>PAÜ</a:t>
            </a:r>
            <a:br>
              <a:rPr lang="tr-TR" sz="3100" dirty="0">
                <a:solidFill>
                  <a:schemeClr val="bg1"/>
                </a:solidFill>
                <a:latin typeface="Forte" pitchFamily="66" charset="0"/>
              </a:rPr>
            </a:br>
            <a:r>
              <a:rPr lang="tr-TR" sz="3100" dirty="0">
                <a:solidFill>
                  <a:schemeClr val="bg1"/>
                </a:solidFill>
                <a:latin typeface="Forte" pitchFamily="66" charset="0"/>
              </a:rPr>
              <a:t>PETEK</a:t>
            </a:r>
            <a:br>
              <a:rPr lang="tr-TR" sz="3100" dirty="0">
                <a:solidFill>
                  <a:schemeClr val="bg1"/>
                </a:solidFill>
                <a:latin typeface="Forte" pitchFamily="66" charset="0"/>
              </a:rPr>
            </a:br>
            <a:r>
              <a:rPr lang="tr-TR" sz="3100" dirty="0">
                <a:solidFill>
                  <a:schemeClr val="bg1"/>
                </a:solidFill>
                <a:latin typeface="Forte" pitchFamily="66" charset="0"/>
              </a:rPr>
              <a:t>UZEM</a:t>
            </a:r>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p:txBody>
          <a:bodyPr/>
          <a:lstStyle/>
          <a:p>
            <a:r>
              <a:rPr lang="tr-TR" dirty="0"/>
              <a:t>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
        <p:nvSpPr>
          <p:cNvPr id="5" name="Dikdörtgen 4"/>
          <p:cNvSpPr/>
          <p:nvPr/>
        </p:nvSpPr>
        <p:spPr>
          <a:xfrm>
            <a:off x="1619672" y="1844824"/>
            <a:ext cx="5904656" cy="2825389"/>
          </a:xfrm>
          <a:prstGeom prst="rect">
            <a:avLst/>
          </a:prstGeom>
        </p:spPr>
        <p:txBody>
          <a:bodyPr wrap="square">
            <a:spAutoFit/>
          </a:bodyPr>
          <a:lstStyle/>
          <a:p>
            <a:pPr marR="0" lvl="0" algn="just" defTabSz="914400" eaLnBrk="1" fontAlgn="auto" latinLnBrk="0" hangingPunct="1">
              <a:lnSpc>
                <a:spcPct val="100000"/>
              </a:lnSpc>
              <a:spcBef>
                <a:spcPct val="20000"/>
              </a:spcBef>
              <a:spcAft>
                <a:spcPts val="0"/>
              </a:spcAft>
              <a:buClrTx/>
              <a:buSzTx/>
              <a:tabLst/>
              <a:defRPr/>
            </a:pPr>
            <a:r>
              <a:rPr lang="tr-TR" sz="2400" b="1" kern="0" dirty="0">
                <a:solidFill>
                  <a:prstClr val="black"/>
                </a:solidFill>
                <a:latin typeface="Times New Roman" pitchFamily="18" charset="0"/>
                <a:cs typeface="Times New Roman" pitchFamily="18" charset="0"/>
              </a:rPr>
              <a:t>6. DİL ÖTESİ İŞLEV (Üstdil İşlevi)</a:t>
            </a:r>
            <a:endParaRPr kumimoji="0" lang="tr-TR" sz="2400" b="0" i="0" u="none" strike="noStrike" kern="0" cap="none" spc="0" normalizeH="0" baseline="0" noProof="0" dirty="0">
              <a:ln>
                <a:noFill/>
              </a:ln>
              <a:solidFill>
                <a:prstClr val="black"/>
              </a:solidFill>
              <a:effectLst/>
              <a:uLnTx/>
              <a:uFillTx/>
              <a:latin typeface="Times New Roman" pitchFamily="18" charset="0"/>
              <a:cs typeface="Times New Roman" pitchFamily="18" charset="0"/>
            </a:endParaRPr>
          </a:p>
          <a:p>
            <a:pPr marR="0" lvl="0" algn="just" defTabSz="914400" eaLnBrk="1" fontAlgn="auto" latinLnBrk="0" hangingPunct="1">
              <a:lnSpc>
                <a:spcPct val="100000"/>
              </a:lnSpc>
              <a:spcBef>
                <a:spcPct val="20000"/>
              </a:spcBef>
              <a:spcAft>
                <a:spcPts val="0"/>
              </a:spcAft>
              <a:buClrTx/>
              <a:buSzTx/>
              <a:tabLst/>
              <a:defRPr/>
            </a:pPr>
            <a:r>
              <a:rPr kumimoji="0" lang="tr-TR" sz="2400" b="1" i="0" u="none" strike="noStrike" kern="0" cap="none" spc="0" normalizeH="0" baseline="0" noProof="0" dirty="0">
                <a:ln>
                  <a:noFill/>
                </a:ln>
                <a:solidFill>
                  <a:schemeClr val="bg1"/>
                </a:solidFill>
                <a:effectLst/>
                <a:uLnTx/>
                <a:uFillTx/>
                <a:latin typeface="Times New Roman" pitchFamily="18" charset="0"/>
                <a:cs typeface="Times New Roman" pitchFamily="18" charset="0"/>
              </a:rPr>
              <a:t>Dille ilgili bilgiler vermek üzere düzenlenen mesajlarda dil, </a:t>
            </a:r>
            <a:r>
              <a:rPr lang="tr-TR" sz="2400" b="1" kern="0" dirty="0">
                <a:solidFill>
                  <a:schemeClr val="bg1"/>
                </a:solidFill>
                <a:latin typeface="Times New Roman" pitchFamily="18" charset="0"/>
                <a:cs typeface="Times New Roman" pitchFamily="18" charset="0"/>
              </a:rPr>
              <a:t>üstdil</a:t>
            </a:r>
            <a:r>
              <a:rPr kumimoji="0" lang="tr-TR" sz="2400" b="1" i="0" u="none" strike="noStrike" kern="0" cap="none" spc="0" normalizeH="0" baseline="0" noProof="0" dirty="0">
                <a:ln>
                  <a:noFill/>
                </a:ln>
                <a:solidFill>
                  <a:schemeClr val="bg1"/>
                </a:solidFill>
                <a:effectLst/>
                <a:uLnTx/>
                <a:uFillTx/>
                <a:latin typeface="Times New Roman" pitchFamily="18" charset="0"/>
                <a:cs typeface="Times New Roman" pitchFamily="18" charset="0"/>
              </a:rPr>
              <a:t> işlevinde kullanılır. Dil ötesi (üstdil) işlevin yer aldığı metinlerde mesajlar, dili açıklamak, dille ilgili bilgi vermek için düzenlenir.</a:t>
            </a:r>
          </a:p>
          <a:p>
            <a:pPr marL="342900" marR="0" lvl="0" indent="-342900" defTabSz="914400" eaLnBrk="1" fontAlgn="auto" latinLnBrk="0" hangingPunct="1">
              <a:lnSpc>
                <a:spcPct val="100000"/>
              </a:lnSpc>
              <a:spcBef>
                <a:spcPct val="20000"/>
              </a:spcBef>
              <a:spcAft>
                <a:spcPts val="0"/>
              </a:spcAft>
              <a:buClrTx/>
              <a:buSzTx/>
              <a:buFont typeface="Arial" pitchFamily="34" charset="0"/>
              <a:buChar char="•"/>
              <a:tabLst/>
              <a:defRPr/>
            </a:pPr>
            <a:endParaRPr kumimoji="0" lang="tr-TR" sz="2400" b="1" i="0" u="none" strike="noStrike" kern="0" cap="none" spc="0" normalizeH="0" baseline="0" noProof="0" dirty="0">
              <a:ln>
                <a:noFill/>
              </a:ln>
              <a:solidFill>
                <a:prstClr val="black"/>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40921712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Örnek:</a:t>
            </a:r>
          </a:p>
        </p:txBody>
      </p:sp>
      <p:sp>
        <p:nvSpPr>
          <p:cNvPr id="3" name="İçerik Yer Tutucusu 2"/>
          <p:cNvSpPr>
            <a:spLocks noGrp="1"/>
          </p:cNvSpPr>
          <p:nvPr>
            <p:ph idx="1"/>
          </p:nvPr>
        </p:nvSpPr>
        <p:spPr/>
        <p:txBody>
          <a:bodyPr>
            <a:normAutofit/>
          </a:bodyPr>
          <a:lstStyle/>
          <a:p>
            <a:pPr algn="just"/>
            <a:r>
              <a:rPr lang="tr-TR" sz="3000" dirty="0">
                <a:solidFill>
                  <a:schemeClr val="bg1"/>
                </a:solidFill>
              </a:rPr>
              <a:t>“</a:t>
            </a:r>
            <a:r>
              <a:rPr lang="tr-TR" sz="3000" b="1" dirty="0">
                <a:solidFill>
                  <a:schemeClr val="bg1"/>
                </a:solidFill>
              </a:rPr>
              <a:t>Soyut Adlar</a:t>
            </a:r>
            <a:r>
              <a:rPr lang="tr-TR" sz="3000" dirty="0">
                <a:solidFill>
                  <a:schemeClr val="bg1"/>
                </a:solidFill>
              </a:rPr>
              <a:t>: Soyut adlar, görünürde madde olarak var olmayan, duyu organlarımızla kavranamayan, ancak zihnimizde ve tasavvurumuzda var olan kavramlara ve niteliklere karşılık olan adlardır: </a:t>
            </a:r>
            <a:r>
              <a:rPr lang="tr-TR" sz="3000" i="1" dirty="0">
                <a:solidFill>
                  <a:schemeClr val="bg1"/>
                </a:solidFill>
              </a:rPr>
              <a:t>adalet, anlayış, cesaret, doğruluk, düşünce, erdem, egemenlik, elem, inanç, insanlık, iyilik, kötülük, yiğitlik, yücelik, neşe, renk, sevinç, saygı, sevgi, ülkü,  üzüntü, zekâ, melek, cin, peri, şeytan vb.”</a:t>
            </a:r>
            <a:endParaRPr lang="tr-TR" sz="3000" dirty="0">
              <a:solidFill>
                <a:schemeClr val="bg1"/>
              </a:solidFill>
            </a:endParaRPr>
          </a:p>
          <a:p>
            <a:pPr marL="0" indent="0">
              <a:buNone/>
            </a:pP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Tree>
    <p:extLst>
      <p:ext uri="{BB962C8B-B14F-4D97-AF65-F5344CB8AC3E}">
        <p14:creationId xmlns:p14="http://schemas.microsoft.com/office/powerpoint/2010/main" val="17674197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p:txBody>
          <a:bodyPr/>
          <a:lstStyle/>
          <a:p>
            <a:r>
              <a:rPr lang="tr-TR" dirty="0"/>
              <a:t>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97" y="5796"/>
            <a:ext cx="1619671" cy="1368152"/>
          </a:xfrm>
          <a:prstGeom prst="rect">
            <a:avLst/>
          </a:prstGeom>
        </p:spPr>
      </p:pic>
      <p:sp>
        <p:nvSpPr>
          <p:cNvPr id="6" name="Dikdörtgen 5"/>
          <p:cNvSpPr/>
          <p:nvPr/>
        </p:nvSpPr>
        <p:spPr>
          <a:xfrm>
            <a:off x="1331640" y="1916832"/>
            <a:ext cx="6336704" cy="4672048"/>
          </a:xfrm>
          <a:prstGeom prst="rect">
            <a:avLst/>
          </a:prstGeom>
        </p:spPr>
        <p:txBody>
          <a:bodyPr wrap="square">
            <a:spAutoFit/>
          </a:bodyPr>
          <a:lstStyle/>
          <a:p>
            <a:pPr marR="0" lvl="0" defTabSz="914400" eaLnBrk="1" fontAlgn="auto" latinLnBrk="0" hangingPunct="1">
              <a:lnSpc>
                <a:spcPct val="100000"/>
              </a:lnSpc>
              <a:spcBef>
                <a:spcPct val="20000"/>
              </a:spcBef>
              <a:spcAft>
                <a:spcPts val="0"/>
              </a:spcAft>
              <a:buClrTx/>
              <a:buSzTx/>
              <a:tabLst/>
              <a:defRPr/>
            </a:pPr>
            <a:r>
              <a:rPr kumimoji="0" lang="tr-TR" sz="2400" b="1" i="1" u="none" strike="noStrike" kern="0" cap="none" spc="0" normalizeH="0" baseline="0" noProof="0" dirty="0">
                <a:ln>
                  <a:noFill/>
                </a:ln>
                <a:solidFill>
                  <a:prstClr val="black"/>
                </a:solidFill>
                <a:effectLst/>
                <a:uLnTx/>
                <a:uFillTx/>
                <a:latin typeface="Times New Roman" pitchFamily="18" charset="0"/>
                <a:cs typeface="Times New Roman" pitchFamily="18" charset="0"/>
              </a:rPr>
              <a:t>UYGULAMA:</a:t>
            </a:r>
          </a:p>
          <a:p>
            <a:pPr marR="0" lvl="0" defTabSz="914400" eaLnBrk="1" fontAlgn="auto" latinLnBrk="0" hangingPunct="1">
              <a:lnSpc>
                <a:spcPct val="100000"/>
              </a:lnSpc>
              <a:spcBef>
                <a:spcPct val="20000"/>
              </a:spcBef>
              <a:spcAft>
                <a:spcPts val="0"/>
              </a:spcAft>
              <a:buClrTx/>
              <a:buSzTx/>
              <a:tabLst/>
              <a:defRPr/>
            </a:pPr>
            <a:r>
              <a:rPr kumimoji="0" lang="tr-TR" sz="2400" b="1" i="1" u="none" strike="noStrike" kern="0" cap="none" spc="0" normalizeH="0" baseline="0" noProof="0" dirty="0">
                <a:ln>
                  <a:noFill/>
                </a:ln>
                <a:solidFill>
                  <a:schemeClr val="bg1"/>
                </a:solidFill>
                <a:effectLst/>
                <a:uLnTx/>
                <a:uFillTx/>
                <a:latin typeface="Times New Roman" pitchFamily="18" charset="0"/>
                <a:cs typeface="Times New Roman" pitchFamily="18" charset="0"/>
              </a:rPr>
              <a:t>Aşağıdaki cümleleri dilin işlevleri açısından değerlendiriniz.</a:t>
            </a:r>
          </a:p>
          <a:p>
            <a:pPr marR="0" lvl="0" defTabSz="914400" eaLnBrk="1" fontAlgn="auto" latinLnBrk="0" hangingPunct="1">
              <a:lnSpc>
                <a:spcPct val="100000"/>
              </a:lnSpc>
              <a:spcBef>
                <a:spcPct val="20000"/>
              </a:spcBef>
              <a:spcAft>
                <a:spcPts val="0"/>
              </a:spcAft>
              <a:buClrTx/>
              <a:buSzTx/>
              <a:tabLst/>
              <a:defRPr/>
            </a:pPr>
            <a:endParaRPr kumimoji="0" lang="tr-TR" sz="2400" b="1" i="0" u="none" strike="noStrike" kern="0" cap="none" spc="0" normalizeH="0" baseline="0" noProof="0" dirty="0">
              <a:ln>
                <a:noFill/>
              </a:ln>
              <a:solidFill>
                <a:schemeClr val="bg1"/>
              </a:solidFill>
              <a:effectLst/>
              <a:uLnTx/>
              <a:uFillTx/>
              <a:latin typeface="Times New Roman" pitchFamily="18" charset="0"/>
              <a:cs typeface="Times New Roman" pitchFamily="18" charset="0"/>
            </a:endParaRPr>
          </a:p>
          <a:p>
            <a:pPr marR="0" lvl="0" algn="just" defTabSz="914400" eaLnBrk="1" fontAlgn="auto" latinLnBrk="0" hangingPunct="1">
              <a:lnSpc>
                <a:spcPct val="100000"/>
              </a:lnSpc>
              <a:spcBef>
                <a:spcPct val="20000"/>
              </a:spcBef>
              <a:spcAft>
                <a:spcPts val="0"/>
              </a:spcAft>
              <a:buClrTx/>
              <a:buSzTx/>
              <a:tabLst/>
              <a:defRPr/>
            </a:pPr>
            <a:r>
              <a:rPr kumimoji="0" lang="tr-TR" sz="2400" b="1" i="1" u="none" strike="noStrike" kern="0" cap="none" spc="0" normalizeH="0" baseline="0" noProof="0" dirty="0" err="1">
                <a:ln>
                  <a:noFill/>
                </a:ln>
                <a:solidFill>
                  <a:schemeClr val="bg1"/>
                </a:solidFill>
                <a:effectLst/>
                <a:uLnTx/>
                <a:uFillTx/>
                <a:latin typeface="Times New Roman" pitchFamily="18" charset="0"/>
                <a:cs typeface="Times New Roman" pitchFamily="18" charset="0"/>
              </a:rPr>
              <a:t>Off</a:t>
            </a:r>
            <a:r>
              <a:rPr kumimoji="0" lang="tr-TR" sz="2400" b="1" i="1" u="none" strike="noStrike" kern="0" cap="none" spc="0" normalizeH="0" baseline="0" noProof="0" dirty="0">
                <a:ln>
                  <a:noFill/>
                </a:ln>
                <a:solidFill>
                  <a:schemeClr val="bg1"/>
                </a:solidFill>
                <a:effectLst/>
                <a:uLnTx/>
                <a:uFillTx/>
                <a:latin typeface="Times New Roman" pitchFamily="18" charset="0"/>
                <a:cs typeface="Times New Roman" pitchFamily="18" charset="0"/>
              </a:rPr>
              <a:t>! Bu da neydi şimdi?</a:t>
            </a:r>
            <a:endParaRPr kumimoji="0" lang="tr-TR" sz="2400" b="1" i="0" u="none" strike="noStrike" kern="0" cap="none" spc="0" normalizeH="0" baseline="0" noProof="0" dirty="0">
              <a:ln>
                <a:noFill/>
              </a:ln>
              <a:solidFill>
                <a:schemeClr val="bg1"/>
              </a:solidFill>
              <a:effectLst/>
              <a:uLnTx/>
              <a:uFillTx/>
              <a:latin typeface="Times New Roman" pitchFamily="18" charset="0"/>
              <a:cs typeface="Times New Roman" pitchFamily="18" charset="0"/>
            </a:endParaRPr>
          </a:p>
          <a:p>
            <a:pPr marL="0" marR="0" lvl="0" indent="0" algn="just" defTabSz="914400" eaLnBrk="1" fontAlgn="auto" latinLnBrk="0" hangingPunct="1">
              <a:lnSpc>
                <a:spcPct val="100000"/>
              </a:lnSpc>
              <a:spcBef>
                <a:spcPct val="20000"/>
              </a:spcBef>
              <a:spcAft>
                <a:spcPts val="0"/>
              </a:spcAft>
              <a:buClrTx/>
              <a:buSzTx/>
              <a:buFontTx/>
              <a:buNone/>
              <a:tabLst/>
              <a:defRPr/>
            </a:pPr>
            <a:r>
              <a:rPr kumimoji="0" lang="tr-TR" sz="2400" b="1" i="1" u="none" strike="noStrike" kern="0" cap="none" spc="0" normalizeH="0" baseline="0" noProof="0" dirty="0">
                <a:ln>
                  <a:noFill/>
                </a:ln>
                <a:solidFill>
                  <a:schemeClr val="bg1"/>
                </a:solidFill>
                <a:effectLst/>
                <a:uLnTx/>
                <a:uFillTx/>
                <a:latin typeface="Times New Roman" pitchFamily="18" charset="0"/>
                <a:cs typeface="Times New Roman" pitchFamily="18" charset="0"/>
              </a:rPr>
              <a:t>(..………………….………………………işlevi)	</a:t>
            </a:r>
            <a:endParaRPr kumimoji="0" lang="tr-TR" sz="2400" b="1" i="0" u="none" strike="noStrike" kern="0" cap="none" spc="0" normalizeH="0" baseline="0" noProof="0" dirty="0">
              <a:ln>
                <a:noFill/>
              </a:ln>
              <a:solidFill>
                <a:schemeClr val="bg1"/>
              </a:solidFill>
              <a:effectLst/>
              <a:uLnTx/>
              <a:uFillTx/>
              <a:latin typeface="Times New Roman" pitchFamily="18" charset="0"/>
              <a:cs typeface="Times New Roman" pitchFamily="18" charset="0"/>
            </a:endParaRPr>
          </a:p>
          <a:p>
            <a:pPr marR="0" lvl="0" algn="just" defTabSz="914400" eaLnBrk="1" fontAlgn="auto" latinLnBrk="0" hangingPunct="1">
              <a:lnSpc>
                <a:spcPct val="100000"/>
              </a:lnSpc>
              <a:spcBef>
                <a:spcPct val="20000"/>
              </a:spcBef>
              <a:spcAft>
                <a:spcPts val="0"/>
              </a:spcAft>
              <a:buClrTx/>
              <a:buSzTx/>
              <a:tabLst/>
              <a:defRPr/>
            </a:pPr>
            <a:r>
              <a:rPr kumimoji="0" lang="tr-TR" sz="2400" b="1" i="1" u="none" strike="noStrike" kern="0" cap="none" spc="0" normalizeH="0" baseline="0" noProof="0" dirty="0">
                <a:ln>
                  <a:noFill/>
                </a:ln>
                <a:solidFill>
                  <a:schemeClr val="bg1"/>
                </a:solidFill>
                <a:effectLst/>
                <a:uLnTx/>
                <a:uFillTx/>
                <a:latin typeface="Times New Roman" pitchFamily="18" charset="0"/>
                <a:cs typeface="Times New Roman" pitchFamily="18" charset="0"/>
              </a:rPr>
              <a:t>Su, iki hidrojen, bir oksijen atomundan oluşur.      (………………………………..…………işlevi)</a:t>
            </a:r>
            <a:endParaRPr kumimoji="0" lang="tr-TR" sz="2400" b="1" i="0" u="none" strike="noStrike" kern="0" cap="none" spc="0" normalizeH="0" baseline="0" noProof="0" dirty="0">
              <a:ln>
                <a:noFill/>
              </a:ln>
              <a:solidFill>
                <a:schemeClr val="bg1"/>
              </a:solidFill>
              <a:effectLst/>
              <a:uLnTx/>
              <a:uFillTx/>
              <a:latin typeface="Times New Roman" pitchFamily="18" charset="0"/>
              <a:cs typeface="Times New Roman" pitchFamily="18" charset="0"/>
            </a:endParaRPr>
          </a:p>
          <a:p>
            <a:pPr marR="0" lvl="0" algn="just" defTabSz="914400" eaLnBrk="1" fontAlgn="auto" latinLnBrk="0" hangingPunct="1">
              <a:lnSpc>
                <a:spcPct val="100000"/>
              </a:lnSpc>
              <a:spcBef>
                <a:spcPct val="20000"/>
              </a:spcBef>
              <a:spcAft>
                <a:spcPts val="0"/>
              </a:spcAft>
              <a:buClrTx/>
              <a:buSzTx/>
              <a:tabLst/>
              <a:defRPr/>
            </a:pPr>
            <a:r>
              <a:rPr kumimoji="0" lang="tr-TR" sz="2400" b="1" i="1" u="none" strike="noStrike" kern="0" cap="none" spc="0" normalizeH="0" baseline="0" noProof="0" dirty="0">
                <a:ln>
                  <a:noFill/>
                </a:ln>
                <a:solidFill>
                  <a:schemeClr val="bg1"/>
                </a:solidFill>
                <a:effectLst/>
                <a:uLnTx/>
                <a:uFillTx/>
                <a:latin typeface="Times New Roman" pitchFamily="18" charset="0"/>
                <a:cs typeface="Times New Roman" pitchFamily="18" charset="0"/>
              </a:rPr>
              <a:t>Aç artık şu kapıyı.</a:t>
            </a:r>
            <a:endParaRPr lang="tr-TR" sz="2400" b="1" kern="0" dirty="0">
              <a:solidFill>
                <a:schemeClr val="bg1"/>
              </a:solidFill>
              <a:latin typeface="Times New Roman" pitchFamily="18" charset="0"/>
              <a:cs typeface="Times New Roman" pitchFamily="18" charset="0"/>
            </a:endParaRPr>
          </a:p>
          <a:p>
            <a:pPr marR="0" lvl="0" algn="just" defTabSz="914400" eaLnBrk="1" fontAlgn="auto" latinLnBrk="0" hangingPunct="1">
              <a:lnSpc>
                <a:spcPct val="100000"/>
              </a:lnSpc>
              <a:spcBef>
                <a:spcPct val="20000"/>
              </a:spcBef>
              <a:spcAft>
                <a:spcPts val="0"/>
              </a:spcAft>
              <a:buClrTx/>
              <a:buSzTx/>
              <a:tabLst/>
              <a:defRPr/>
            </a:pPr>
            <a:r>
              <a:rPr kumimoji="0" lang="tr-TR" sz="2400" b="1" i="1" u="none" strike="noStrike" kern="0" cap="none" spc="0" normalizeH="0" baseline="0" noProof="0" dirty="0">
                <a:ln>
                  <a:noFill/>
                </a:ln>
                <a:solidFill>
                  <a:schemeClr val="bg1"/>
                </a:solidFill>
                <a:effectLst/>
                <a:uLnTx/>
                <a:uFillTx/>
                <a:latin typeface="Times New Roman" pitchFamily="18" charset="0"/>
                <a:cs typeface="Times New Roman" pitchFamily="18" charset="0"/>
              </a:rPr>
              <a:t>(……………………………….…...……….işlevi)</a:t>
            </a:r>
            <a:endParaRPr kumimoji="0" lang="tr-TR" sz="2400" b="1" i="0" u="none" strike="noStrike" kern="0" cap="none" spc="0" normalizeH="0" baseline="0" noProof="0" dirty="0">
              <a:ln>
                <a:noFill/>
              </a:ln>
              <a:solidFill>
                <a:schemeClr val="bg1"/>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41493327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p:txBody>
          <a:bodyPr/>
          <a:lstStyle/>
          <a:p>
            <a:r>
              <a:rPr lang="tr-TR" dirty="0"/>
              <a:t>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
        <p:nvSpPr>
          <p:cNvPr id="5" name="Dikdörtgen 4"/>
          <p:cNvSpPr/>
          <p:nvPr/>
        </p:nvSpPr>
        <p:spPr>
          <a:xfrm>
            <a:off x="1475656" y="1844824"/>
            <a:ext cx="6192688" cy="3490186"/>
          </a:xfrm>
          <a:prstGeom prst="rect">
            <a:avLst/>
          </a:prstGeom>
        </p:spPr>
        <p:txBody>
          <a:bodyPr wrap="square">
            <a:spAutoFit/>
          </a:bodyPr>
          <a:lstStyle/>
          <a:p>
            <a:pPr lvl="0" algn="just">
              <a:spcBef>
                <a:spcPct val="20000"/>
              </a:spcBef>
              <a:defRPr/>
            </a:pPr>
            <a:r>
              <a:rPr lang="tr-TR" sz="2400" b="1" i="1" kern="0" dirty="0">
                <a:solidFill>
                  <a:schemeClr val="bg1"/>
                </a:solidFill>
                <a:latin typeface="Times New Roman" pitchFamily="18" charset="0"/>
                <a:cs typeface="Times New Roman" pitchFamily="18" charset="0"/>
              </a:rPr>
              <a:t>Yapım eki almış sözcüklere türemiş sözcük denir.</a:t>
            </a:r>
            <a:endParaRPr lang="tr-TR" sz="2400" b="1" kern="0" dirty="0">
              <a:solidFill>
                <a:schemeClr val="bg1"/>
              </a:solidFill>
              <a:latin typeface="Times New Roman" pitchFamily="18" charset="0"/>
              <a:cs typeface="Times New Roman" pitchFamily="18" charset="0"/>
            </a:endParaRPr>
          </a:p>
          <a:p>
            <a:pPr lvl="0" algn="just">
              <a:spcBef>
                <a:spcPct val="20000"/>
              </a:spcBef>
              <a:defRPr/>
            </a:pPr>
            <a:r>
              <a:rPr lang="tr-TR" sz="2400" b="1" i="1" kern="0" dirty="0">
                <a:solidFill>
                  <a:schemeClr val="bg1"/>
                </a:solidFill>
                <a:latin typeface="Times New Roman" pitchFamily="18" charset="0"/>
                <a:cs typeface="Times New Roman" pitchFamily="18" charset="0"/>
              </a:rPr>
              <a:t>(….………………………………………..işlevi)</a:t>
            </a:r>
            <a:endParaRPr lang="tr-TR" sz="2400" b="1" kern="0" dirty="0">
              <a:solidFill>
                <a:schemeClr val="bg1"/>
              </a:solidFill>
              <a:latin typeface="Times New Roman" pitchFamily="18" charset="0"/>
              <a:cs typeface="Times New Roman" pitchFamily="18" charset="0"/>
            </a:endParaRPr>
          </a:p>
          <a:p>
            <a:pPr lvl="0" algn="just">
              <a:spcBef>
                <a:spcPct val="20000"/>
              </a:spcBef>
              <a:defRPr/>
            </a:pPr>
            <a:r>
              <a:rPr lang="tr-TR" sz="2400" b="1" i="1" kern="0" dirty="0">
                <a:solidFill>
                  <a:schemeClr val="bg1"/>
                </a:solidFill>
                <a:latin typeface="Times New Roman" pitchFamily="18" charset="0"/>
                <a:cs typeface="Times New Roman" pitchFamily="18" charset="0"/>
              </a:rPr>
              <a:t>Söylediklerimi anladın mı?</a:t>
            </a:r>
            <a:endParaRPr lang="tr-TR" sz="2400" b="1" kern="0" dirty="0">
              <a:solidFill>
                <a:schemeClr val="bg1"/>
              </a:solidFill>
              <a:latin typeface="Times New Roman" pitchFamily="18" charset="0"/>
              <a:cs typeface="Times New Roman" pitchFamily="18" charset="0"/>
            </a:endParaRPr>
          </a:p>
          <a:p>
            <a:pPr lvl="0" algn="just">
              <a:spcBef>
                <a:spcPct val="20000"/>
              </a:spcBef>
              <a:defRPr/>
            </a:pPr>
            <a:r>
              <a:rPr lang="tr-TR" sz="2400" b="1" i="1" kern="0" dirty="0">
                <a:solidFill>
                  <a:schemeClr val="bg1"/>
                </a:solidFill>
                <a:latin typeface="Times New Roman" pitchFamily="18" charset="0"/>
                <a:cs typeface="Times New Roman" pitchFamily="18" charset="0"/>
              </a:rPr>
              <a:t>(………………… …….…………….…...işlevi)</a:t>
            </a:r>
            <a:endParaRPr lang="tr-TR" sz="2400" b="1" kern="0" dirty="0">
              <a:solidFill>
                <a:schemeClr val="bg1"/>
              </a:solidFill>
              <a:latin typeface="Times New Roman" pitchFamily="18" charset="0"/>
              <a:cs typeface="Times New Roman" pitchFamily="18" charset="0"/>
            </a:endParaRPr>
          </a:p>
          <a:p>
            <a:pPr lvl="0" algn="just">
              <a:spcBef>
                <a:spcPct val="20000"/>
              </a:spcBef>
              <a:defRPr/>
            </a:pPr>
            <a:r>
              <a:rPr lang="tr-TR" sz="2400" b="1" i="1" kern="0" dirty="0" err="1">
                <a:solidFill>
                  <a:schemeClr val="bg1"/>
                </a:solidFill>
                <a:latin typeface="Times New Roman" pitchFamily="18" charset="0"/>
                <a:cs typeface="Times New Roman" pitchFamily="18" charset="0"/>
              </a:rPr>
              <a:t>Âvâzeyi</a:t>
            </a:r>
            <a:r>
              <a:rPr lang="tr-TR" sz="2400" b="1" i="1" kern="0" dirty="0">
                <a:solidFill>
                  <a:schemeClr val="bg1"/>
                </a:solidFill>
                <a:latin typeface="Times New Roman" pitchFamily="18" charset="0"/>
                <a:cs typeface="Times New Roman" pitchFamily="18" charset="0"/>
              </a:rPr>
              <a:t> bu âleme </a:t>
            </a:r>
            <a:r>
              <a:rPr lang="tr-TR" sz="2400" b="1" i="1" kern="0" dirty="0" err="1">
                <a:solidFill>
                  <a:schemeClr val="bg1"/>
                </a:solidFill>
                <a:latin typeface="Times New Roman" pitchFamily="18" charset="0"/>
                <a:cs typeface="Times New Roman" pitchFamily="18" charset="0"/>
              </a:rPr>
              <a:t>Dâvûd</a:t>
            </a:r>
            <a:r>
              <a:rPr lang="tr-TR" sz="2400" b="1" i="1" kern="0" dirty="0">
                <a:solidFill>
                  <a:schemeClr val="bg1"/>
                </a:solidFill>
                <a:latin typeface="Times New Roman" pitchFamily="18" charset="0"/>
                <a:cs typeface="Times New Roman" pitchFamily="18" charset="0"/>
              </a:rPr>
              <a:t> gibi sal, </a:t>
            </a:r>
            <a:endParaRPr lang="tr-TR" sz="2400" b="1" kern="0" dirty="0">
              <a:solidFill>
                <a:schemeClr val="bg1"/>
              </a:solidFill>
              <a:latin typeface="Times New Roman" pitchFamily="18" charset="0"/>
              <a:cs typeface="Times New Roman" pitchFamily="18" charset="0"/>
            </a:endParaRPr>
          </a:p>
          <a:p>
            <a:pPr lvl="0" algn="just">
              <a:spcBef>
                <a:spcPct val="20000"/>
              </a:spcBef>
              <a:defRPr/>
            </a:pPr>
            <a:r>
              <a:rPr lang="tr-TR" sz="2400" b="1" i="1" kern="0" dirty="0">
                <a:solidFill>
                  <a:schemeClr val="bg1"/>
                </a:solidFill>
                <a:latin typeface="Times New Roman" pitchFamily="18" charset="0"/>
                <a:cs typeface="Times New Roman" pitchFamily="18" charset="0"/>
              </a:rPr>
              <a:t>Bâkî kalan bu kubbede bir hoş </a:t>
            </a:r>
            <a:r>
              <a:rPr lang="tr-TR" sz="2400" b="1" i="1" kern="0" dirty="0" err="1">
                <a:solidFill>
                  <a:schemeClr val="bg1"/>
                </a:solidFill>
                <a:latin typeface="Times New Roman" pitchFamily="18" charset="0"/>
                <a:cs typeface="Times New Roman" pitchFamily="18" charset="0"/>
              </a:rPr>
              <a:t>sadâ</a:t>
            </a:r>
            <a:r>
              <a:rPr lang="tr-TR" sz="2400" b="1" i="1" kern="0" dirty="0">
                <a:solidFill>
                  <a:schemeClr val="bg1"/>
                </a:solidFill>
                <a:latin typeface="Times New Roman" pitchFamily="18" charset="0"/>
                <a:cs typeface="Times New Roman" pitchFamily="18" charset="0"/>
              </a:rPr>
              <a:t> imiş.</a:t>
            </a:r>
            <a:endParaRPr lang="tr-TR" sz="2400" b="1" kern="0" dirty="0">
              <a:solidFill>
                <a:schemeClr val="bg1"/>
              </a:solidFill>
              <a:latin typeface="Times New Roman" pitchFamily="18" charset="0"/>
              <a:cs typeface="Times New Roman" pitchFamily="18" charset="0"/>
            </a:endParaRPr>
          </a:p>
          <a:p>
            <a:pPr lvl="0" algn="just">
              <a:spcBef>
                <a:spcPct val="20000"/>
              </a:spcBef>
              <a:defRPr/>
            </a:pPr>
            <a:r>
              <a:rPr lang="tr-TR" sz="2400" b="1" i="1" kern="0" dirty="0">
                <a:solidFill>
                  <a:schemeClr val="bg1"/>
                </a:solidFill>
                <a:latin typeface="Times New Roman" pitchFamily="18" charset="0"/>
                <a:cs typeface="Times New Roman" pitchFamily="18" charset="0"/>
              </a:rPr>
              <a:t>(……………….………..…..……………..işlevi) </a:t>
            </a:r>
            <a:endParaRPr lang="tr-TR" sz="2400" b="1" kern="0"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5256835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a:xfrm>
            <a:off x="1475656" y="1844824"/>
            <a:ext cx="6400800" cy="3600400"/>
          </a:xfrm>
        </p:spPr>
        <p:txBody>
          <a:bodyPr>
            <a:normAutofit/>
          </a:bodyPr>
          <a:lstStyle/>
          <a:p>
            <a:pPr algn="just"/>
            <a:r>
              <a:rPr lang="tr-TR" sz="2500" b="1" dirty="0">
                <a:solidFill>
                  <a:schemeClr val="tx1"/>
                </a:solidFill>
                <a:latin typeface="Times New Roman" pitchFamily="18" charset="0"/>
                <a:cs typeface="Times New Roman" pitchFamily="18" charset="0"/>
              </a:rPr>
              <a:t>KAYNAKÇA</a:t>
            </a:r>
            <a:endParaRPr lang="tr-TR" b="1" dirty="0">
              <a:solidFill>
                <a:schemeClr val="tx1"/>
              </a:solidFill>
              <a:latin typeface="Times New Roman" pitchFamily="18" charset="0"/>
              <a:cs typeface="Times New Roman" pitchFamily="18" charset="0"/>
            </a:endParaRPr>
          </a:p>
          <a:p>
            <a:pPr algn="just"/>
            <a:r>
              <a:rPr lang="tr-TR" sz="2000" b="1" dirty="0">
                <a:solidFill>
                  <a:schemeClr val="tx1"/>
                </a:solidFill>
                <a:latin typeface="Times New Roman" pitchFamily="18" charset="0"/>
                <a:cs typeface="Times New Roman" pitchFamily="18" charset="0"/>
              </a:rPr>
              <a:t>Dökmen, Üstün (</a:t>
            </a:r>
            <a:r>
              <a:rPr lang="tr-TR" sz="2000" dirty="0">
                <a:solidFill>
                  <a:schemeClr val="tx1"/>
                </a:solidFill>
                <a:latin typeface="Times New Roman" pitchFamily="18" charset="0"/>
                <a:cs typeface="Times New Roman" pitchFamily="18" charset="0"/>
              </a:rPr>
              <a:t>2008). İletişim Çatışmaları ve Empati, 52. Basım, Remzi Kitabevi, 	İstanbul. </a:t>
            </a:r>
          </a:p>
          <a:p>
            <a:pPr algn="just"/>
            <a:endParaRPr lang="tr-TR" sz="2000" b="1" dirty="0">
              <a:solidFill>
                <a:schemeClr val="tx1"/>
              </a:solidFill>
              <a:latin typeface="Times New Roman" pitchFamily="18" charset="0"/>
              <a:cs typeface="Times New Roman" pitchFamily="18" charset="0"/>
            </a:endParaRPr>
          </a:p>
          <a:p>
            <a:pPr algn="just"/>
            <a:r>
              <a:rPr lang="tr-TR" sz="2000" b="1" dirty="0">
                <a:solidFill>
                  <a:schemeClr val="tx1"/>
                </a:solidFill>
                <a:latin typeface="Times New Roman" pitchFamily="18" charset="0"/>
                <a:cs typeface="Times New Roman" pitchFamily="18" charset="0"/>
              </a:rPr>
              <a:t>Kaşıkçı, Ercan </a:t>
            </a:r>
            <a:r>
              <a:rPr lang="tr-TR" sz="2000" dirty="0">
                <a:solidFill>
                  <a:schemeClr val="tx1"/>
                </a:solidFill>
                <a:latin typeface="Times New Roman" pitchFamily="18" charset="0"/>
                <a:cs typeface="Times New Roman" pitchFamily="18" charset="0"/>
              </a:rPr>
              <a:t>(2005). Beden Dili, Hayat Yayıncılık, İstanbul.</a:t>
            </a:r>
          </a:p>
          <a:p>
            <a:pPr algn="just"/>
            <a:endParaRPr lang="tr-TR" sz="2000" b="1">
              <a:solidFill>
                <a:schemeClr val="tx1"/>
              </a:solidFill>
              <a:latin typeface="Times New Roman" pitchFamily="18" charset="0"/>
              <a:cs typeface="Times New Roman" pitchFamily="18" charset="0"/>
            </a:endParaRPr>
          </a:p>
          <a:p>
            <a:pPr algn="just"/>
            <a:r>
              <a:rPr lang="tr-TR" sz="2000" b="1">
                <a:solidFill>
                  <a:schemeClr val="tx1"/>
                </a:solidFill>
                <a:latin typeface="Times New Roman" pitchFamily="18" charset="0"/>
                <a:cs typeface="Times New Roman" pitchFamily="18" charset="0"/>
              </a:rPr>
              <a:t>Öztürk</a:t>
            </a:r>
            <a:r>
              <a:rPr lang="tr-TR" sz="2000" b="1" dirty="0">
                <a:solidFill>
                  <a:schemeClr val="tx1"/>
                </a:solidFill>
                <a:latin typeface="Times New Roman" pitchFamily="18" charset="0"/>
                <a:cs typeface="Times New Roman" pitchFamily="18" charset="0"/>
              </a:rPr>
              <a:t>, Yaşar </a:t>
            </a:r>
            <a:r>
              <a:rPr lang="tr-TR" sz="2000" dirty="0">
                <a:solidFill>
                  <a:schemeClr val="tx1"/>
                </a:solidFill>
                <a:latin typeface="Times New Roman" pitchFamily="18" charset="0"/>
                <a:cs typeface="Times New Roman" pitchFamily="18" charset="0"/>
              </a:rPr>
              <a:t>(2018). Türk Dili I-II, Yazılı ve 	Sözlü Anlatım, Kafka Kitap Kafe Yayınları, Denizli.</a:t>
            </a:r>
          </a:p>
          <a:p>
            <a:pPr algn="just"/>
            <a:endParaRPr lang="tr-TR" sz="2000" dirty="0">
              <a:solidFill>
                <a:schemeClr val="tx1"/>
              </a:solidFill>
              <a:latin typeface="Times New Roman" pitchFamily="18" charset="0"/>
              <a:cs typeface="Times New Roman" pitchFamily="18" charset="0"/>
            </a:endParaRP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Tree>
    <p:extLst>
      <p:ext uri="{BB962C8B-B14F-4D97-AF65-F5344CB8AC3E}">
        <p14:creationId xmlns:p14="http://schemas.microsoft.com/office/powerpoint/2010/main" val="2043067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p:txBody>
          <a:bodyPr/>
          <a:lstStyle/>
          <a:p>
            <a:r>
              <a:rPr lang="tr-TR" dirty="0"/>
              <a:t>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
        <p:nvSpPr>
          <p:cNvPr id="5" name="Dikdörtgen 4"/>
          <p:cNvSpPr/>
          <p:nvPr/>
        </p:nvSpPr>
        <p:spPr>
          <a:xfrm>
            <a:off x="1403648" y="1700808"/>
            <a:ext cx="6480720" cy="3539430"/>
          </a:xfrm>
          <a:prstGeom prst="rect">
            <a:avLst/>
          </a:prstGeom>
        </p:spPr>
        <p:txBody>
          <a:bodyPr wrap="square">
            <a:spAutoFit/>
          </a:bodyPr>
          <a:lstStyle/>
          <a:p>
            <a:pPr marR="0" lvl="0" algn="just" defTabSz="914400" eaLnBrk="1" fontAlgn="auto" latinLnBrk="0" hangingPunct="1">
              <a:lnSpc>
                <a:spcPct val="100000"/>
              </a:lnSpc>
              <a:spcBef>
                <a:spcPct val="20000"/>
              </a:spcBef>
              <a:spcAft>
                <a:spcPts val="0"/>
              </a:spcAft>
              <a:buClrTx/>
              <a:buSzTx/>
              <a:tabLst/>
              <a:defRPr/>
            </a:pPr>
            <a:r>
              <a:rPr kumimoji="0" lang="tr-TR" sz="3200" b="1" i="0" u="none" strike="noStrike" kern="0" cap="none" spc="0" normalizeH="0" baseline="0" noProof="0" dirty="0">
                <a:ln>
                  <a:noFill/>
                </a:ln>
                <a:solidFill>
                  <a:schemeClr val="bg1"/>
                </a:solidFill>
                <a:effectLst/>
                <a:uLnTx/>
                <a:uFillTx/>
                <a:latin typeface="Times Turkish Transcription" pitchFamily="18" charset="0"/>
                <a:cs typeface="Times Turkish Transcription" pitchFamily="18" charset="0"/>
              </a:rPr>
              <a:t>İletişim, </a:t>
            </a:r>
            <a:r>
              <a:rPr lang="tr-TR" sz="3200" b="1" kern="0" dirty="0">
                <a:solidFill>
                  <a:schemeClr val="bg1"/>
                </a:solidFill>
                <a:latin typeface="Times Turkish Transcription" pitchFamily="18" charset="0"/>
                <a:cs typeface="Times Turkish Transcription" pitchFamily="18" charset="0"/>
              </a:rPr>
              <a:t>canlılar</a:t>
            </a:r>
            <a:r>
              <a:rPr kumimoji="0" lang="tr-TR" sz="3200" b="1" i="0" u="none" strike="noStrike" kern="0" cap="none" spc="0" normalizeH="0" baseline="0" noProof="0" dirty="0">
                <a:ln>
                  <a:noFill/>
                </a:ln>
                <a:solidFill>
                  <a:schemeClr val="bg1"/>
                </a:solidFill>
                <a:effectLst/>
                <a:uLnTx/>
                <a:uFillTx/>
                <a:latin typeface="Times Turkish Transcription" pitchFamily="18" charset="0"/>
                <a:cs typeface="Times Turkish Transcription" pitchFamily="18" charset="0"/>
              </a:rPr>
              <a:t> birbirini fark ettiği anda başlar. Fark etme sürecinde iletişim kurmak için konuşmuş olmak </a:t>
            </a:r>
            <a:r>
              <a:rPr lang="tr-TR" sz="3200" b="1" kern="0" dirty="0">
                <a:solidFill>
                  <a:schemeClr val="bg1"/>
                </a:solidFill>
                <a:latin typeface="Times Turkish Transcription" pitchFamily="18" charset="0"/>
                <a:cs typeface="Times Turkish Transcription" pitchFamily="18" charset="0"/>
              </a:rPr>
              <a:t>ya da birtakım işaretler göndermek şart değildir. Canlıların birbirlerini fark etmeleri iletişimin başlaması için yeterli bir süreçtir. </a:t>
            </a:r>
          </a:p>
        </p:txBody>
      </p:sp>
    </p:spTree>
    <p:extLst>
      <p:ext uri="{BB962C8B-B14F-4D97-AF65-F5344CB8AC3E}">
        <p14:creationId xmlns:p14="http://schemas.microsoft.com/office/powerpoint/2010/main" val="991240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dirty="0"/>
          </a:p>
        </p:txBody>
      </p:sp>
      <p:sp>
        <p:nvSpPr>
          <p:cNvPr id="3" name="İçerik Yer Tutucusu 2"/>
          <p:cNvSpPr>
            <a:spLocks noGrp="1"/>
          </p:cNvSpPr>
          <p:nvPr>
            <p:ph idx="1"/>
          </p:nvPr>
        </p:nvSpPr>
        <p:spPr/>
        <p:txBody>
          <a:bodyPr>
            <a:normAutofit fontScale="77500" lnSpcReduction="20000"/>
          </a:bodyPr>
          <a:lstStyle/>
          <a:p>
            <a:pPr lvl="0" algn="just"/>
            <a:r>
              <a:rPr lang="tr-TR" b="1" kern="0" dirty="0">
                <a:solidFill>
                  <a:schemeClr val="bg1"/>
                </a:solidFill>
                <a:latin typeface="Times Turkish Transcription" pitchFamily="18" charset="0"/>
                <a:cs typeface="Times Turkish Transcription" pitchFamily="18" charset="0"/>
              </a:rPr>
              <a:t>İletişim esnasında konuştuğumuz sözler, vücudumuzun bilerek / isteyerek ya da istem dışı gönderdiği tüm sinyaller iletişimin birer aracıdır. Sözlü ifade, yazılı ifade, bedenin işaret ve hareketleri, jest ve mimikler iletişimin çeşitli araçlarıdır.</a:t>
            </a:r>
          </a:p>
          <a:p>
            <a:pPr marL="0" lvl="0" indent="0">
              <a:buNone/>
            </a:pPr>
            <a:r>
              <a:rPr lang="tr-TR" b="1" kern="0" dirty="0">
                <a:solidFill>
                  <a:schemeClr val="bg1"/>
                </a:solidFill>
                <a:latin typeface="Times Turkish Transcription" pitchFamily="18" charset="0"/>
                <a:cs typeface="Times Turkish Transcription" pitchFamily="18" charset="0"/>
              </a:rPr>
              <a:t> </a:t>
            </a:r>
          </a:p>
          <a:p>
            <a:pPr marL="0" lvl="0" indent="0">
              <a:buNone/>
            </a:pPr>
            <a:r>
              <a:rPr lang="tr-TR" b="1" kern="0" dirty="0">
                <a:solidFill>
                  <a:schemeClr val="bg1"/>
                </a:solidFill>
                <a:latin typeface="Times Turkish Transcription" pitchFamily="18" charset="0"/>
                <a:cs typeface="Times Turkish Transcription" pitchFamily="18" charset="0"/>
              </a:rPr>
              <a:t>    </a:t>
            </a:r>
            <a:r>
              <a:rPr lang="tr-TR" b="1" kern="0" dirty="0">
                <a:latin typeface="Times Turkish Transcription" pitchFamily="18" charset="0"/>
                <a:cs typeface="Times Turkish Transcription" pitchFamily="18" charset="0"/>
              </a:rPr>
              <a:t>İLETİŞİM TÜRLERİ</a:t>
            </a:r>
          </a:p>
          <a:p>
            <a:pPr marL="0" lvl="0" indent="0">
              <a:buNone/>
            </a:pPr>
            <a:r>
              <a:rPr lang="tr-TR" b="1" kern="0" dirty="0">
                <a:solidFill>
                  <a:schemeClr val="bg1"/>
                </a:solidFill>
              </a:rPr>
              <a:t>     İletişimi şu alt gruplara ayırabiliriz:</a:t>
            </a:r>
          </a:p>
          <a:p>
            <a:pPr marL="0" lvl="0" indent="0">
              <a:buNone/>
            </a:pPr>
            <a:endParaRPr lang="tr-TR" b="1" kern="0" dirty="0">
              <a:solidFill>
                <a:schemeClr val="bg1"/>
              </a:solidFill>
            </a:endParaRPr>
          </a:p>
          <a:p>
            <a:pPr marL="0" lvl="0" indent="0" algn="just">
              <a:buNone/>
            </a:pPr>
            <a:r>
              <a:rPr lang="tr-TR" b="1" kern="0" dirty="0">
                <a:solidFill>
                  <a:schemeClr val="bg1"/>
                </a:solidFill>
              </a:rPr>
              <a:t>     </a:t>
            </a:r>
            <a:r>
              <a:rPr lang="tr-TR" b="1" kern="0" dirty="0"/>
              <a:t>1. </a:t>
            </a:r>
            <a:r>
              <a:rPr lang="tr-TR" b="1" u="sng" kern="0" dirty="0"/>
              <a:t>Kişi-İçi İletişim</a:t>
            </a:r>
            <a:r>
              <a:rPr lang="tr-TR" b="1" kern="0" dirty="0"/>
              <a:t>: </a:t>
            </a:r>
            <a:r>
              <a:rPr lang="tr-TR" b="1" kern="0" dirty="0">
                <a:solidFill>
                  <a:schemeClr val="bg1"/>
                </a:solidFill>
              </a:rPr>
              <a:t>Bir insanın düşünmesini, duygulanmasını, kişisel ihtiyaçlarının farkına varmasını, rüya görerek kendi içinden mesaj almasını ya da kendine sorular sorarak bunlara cevaplar üretmesini bir iç iletişim sayabiliriz.</a:t>
            </a:r>
            <a:endParaRPr lang="tr-TR" kern="0" dirty="0">
              <a:solidFill>
                <a:schemeClr val="bg1"/>
              </a:solidFill>
            </a:endParaRPr>
          </a:p>
          <a:p>
            <a:pPr marL="0" lvl="0" indent="0" algn="just">
              <a:buNone/>
            </a:pPr>
            <a:endParaRPr lang="tr-TR" kern="0" dirty="0">
              <a:solidFill>
                <a:schemeClr val="bg1"/>
              </a:solidFill>
            </a:endParaRP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4624"/>
            <a:ext cx="1619671" cy="1368152"/>
          </a:xfrm>
          <a:prstGeom prst="rect">
            <a:avLst/>
          </a:prstGeom>
        </p:spPr>
      </p:pic>
    </p:spTree>
    <p:extLst>
      <p:ext uri="{BB962C8B-B14F-4D97-AF65-F5344CB8AC3E}">
        <p14:creationId xmlns:p14="http://schemas.microsoft.com/office/powerpoint/2010/main" val="1771241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dirty="0"/>
          </a:p>
        </p:txBody>
      </p:sp>
      <p:sp>
        <p:nvSpPr>
          <p:cNvPr id="3" name="İçerik Yer Tutucusu 2"/>
          <p:cNvSpPr>
            <a:spLocks noGrp="1"/>
          </p:cNvSpPr>
          <p:nvPr>
            <p:ph idx="1"/>
          </p:nvPr>
        </p:nvSpPr>
        <p:spPr/>
        <p:txBody>
          <a:bodyPr>
            <a:normAutofit fontScale="92500" lnSpcReduction="20000"/>
          </a:bodyPr>
          <a:lstStyle/>
          <a:p>
            <a:pPr marL="0" indent="0">
              <a:buNone/>
            </a:pPr>
            <a:r>
              <a:rPr lang="tr-TR" sz="3000" b="1" kern="0" dirty="0">
                <a:solidFill>
                  <a:schemeClr val="bg1"/>
                </a:solidFill>
              </a:rPr>
              <a:t>    İnsanlar, kendi içlerinde birtakım mesajlar üreterek ve bunları yorumlayarak kişi içi iletişimde bulunurlar.</a:t>
            </a:r>
          </a:p>
          <a:p>
            <a:pPr marL="0" indent="0">
              <a:buNone/>
            </a:pPr>
            <a:endParaRPr lang="tr-TR" sz="3000" b="1" kern="0" dirty="0">
              <a:solidFill>
                <a:schemeClr val="bg1"/>
              </a:solidFill>
            </a:endParaRPr>
          </a:p>
          <a:p>
            <a:pPr marL="0" indent="0" algn="just">
              <a:buNone/>
            </a:pPr>
            <a:r>
              <a:rPr lang="tr-TR" sz="3000" b="1" kern="0" dirty="0">
                <a:solidFill>
                  <a:schemeClr val="bg1"/>
                </a:solidFill>
              </a:rPr>
              <a:t>    </a:t>
            </a:r>
            <a:r>
              <a:rPr lang="tr-TR" sz="3000" b="1" kern="0" dirty="0"/>
              <a:t>2. </a:t>
            </a:r>
            <a:r>
              <a:rPr lang="tr-TR" sz="3000" b="1" u="sng" kern="0" dirty="0"/>
              <a:t>Kişiler Arası İletişim:</a:t>
            </a:r>
            <a:r>
              <a:rPr lang="tr-TR" sz="3000" b="1" kern="0" dirty="0"/>
              <a:t> </a:t>
            </a:r>
            <a:r>
              <a:rPr lang="tr-TR" sz="3000" b="1" kern="0" dirty="0">
                <a:solidFill>
                  <a:schemeClr val="bg1"/>
                </a:solidFill>
              </a:rPr>
              <a:t>Kaynağını ve hedefini insanların oluşturduğu iletişimlere «kişiler arası iletişim» adı verilir. Karşılıklı iletişimde bulunan kişiler, bilgi/sembol üreterek, bunları birbirlerine aktararak ve yorumlayarak iletişimi sürdürürler.</a:t>
            </a:r>
          </a:p>
          <a:p>
            <a:pPr marL="0" indent="0" algn="just">
              <a:buNone/>
            </a:pPr>
            <a:r>
              <a:rPr lang="tr-TR" sz="3000" b="1" kern="0" dirty="0">
                <a:solidFill>
                  <a:schemeClr val="bg1"/>
                </a:solidFill>
              </a:rPr>
              <a:t>     Konu ile ilgili yayınlarda «iletişim», «sosyal iletişim», «sosyal etkileşim» ve «kişiler arası iletişim» terimlerinin bazen eş anlamlı kullanıldığı görülmektedir. </a:t>
            </a:r>
          </a:p>
          <a:p>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Tree>
    <p:extLst>
      <p:ext uri="{BB962C8B-B14F-4D97-AF65-F5344CB8AC3E}">
        <p14:creationId xmlns:p14="http://schemas.microsoft.com/office/powerpoint/2010/main" val="474179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70000" lnSpcReduction="20000"/>
          </a:bodyPr>
          <a:lstStyle/>
          <a:p>
            <a:pPr marL="0" indent="0">
              <a:buNone/>
            </a:pPr>
            <a:r>
              <a:rPr lang="tr-TR" b="1" kern="0" dirty="0">
                <a:solidFill>
                  <a:schemeClr val="bg1"/>
                </a:solidFill>
              </a:rPr>
              <a:t>     </a:t>
            </a:r>
            <a:r>
              <a:rPr lang="tr-TR" b="1" kern="0" dirty="0"/>
              <a:t>3. Örgüt (Organizasyon) İçi İletişim: </a:t>
            </a:r>
          </a:p>
          <a:p>
            <a:pPr marL="0" indent="0" algn="just">
              <a:buNone/>
            </a:pPr>
            <a:r>
              <a:rPr lang="tr-TR" b="1" kern="0" dirty="0">
                <a:solidFill>
                  <a:schemeClr val="bg1"/>
                </a:solidFill>
              </a:rPr>
              <a:t>Örgüt (organizasyon), iş ve iş görev bölümü yaparak bir otorite ast-üst ilişkisi içinde ortak bir amacı gerçekleştirmek için bir araya gelmiş insanların faaliyetlerinin koordinasyonudur. Bu tanıma göre bir örgütte görev alan kişilerin önceden tanımlanmış birtakım rollere girerek ast-üst ilişkisi içinde bu rollerin gereğini yerine getirmeye çalıştıkları görülmektedir. </a:t>
            </a:r>
          </a:p>
          <a:p>
            <a:pPr marL="0" indent="0" algn="just">
              <a:buNone/>
            </a:pPr>
            <a:endParaRPr lang="tr-TR" b="1" kern="0" dirty="0">
              <a:solidFill>
                <a:schemeClr val="bg1"/>
              </a:solidFill>
            </a:endParaRPr>
          </a:p>
          <a:p>
            <a:pPr marL="0" indent="0" algn="just">
              <a:buNone/>
            </a:pPr>
            <a:r>
              <a:rPr lang="tr-TR" b="1" kern="0" dirty="0">
                <a:solidFill>
                  <a:schemeClr val="bg1"/>
                </a:solidFill>
              </a:rPr>
              <a:t>      Diyelim ki memurun kafasında «Müdür dediğin şöyle koltuğuna kurulup emirler yağdırır.» şeklinde bir kalıp yargı bulunsun ve bu memur müdürlerinden zaman içinde yeterince azar işitmiş olsun. Bu memur günün birinde müdür olunca kafasında tanımladığı müdür rolüne uygun davranacak, emrindekileri azarlayamaya başlayacaktır.</a:t>
            </a:r>
          </a:p>
          <a:p>
            <a:pPr marL="0" indent="0" algn="just">
              <a:buNone/>
            </a:pPr>
            <a:endParaRPr lang="tr-TR" b="1" kern="0" dirty="0">
              <a:solidFill>
                <a:schemeClr val="bg1"/>
              </a:solidFill>
            </a:endParaRPr>
          </a:p>
          <a:p>
            <a:endParaRPr lang="tr-TR" dirty="0"/>
          </a:p>
        </p:txBody>
      </p:sp>
    </p:spTree>
    <p:extLst>
      <p:ext uri="{BB962C8B-B14F-4D97-AF65-F5344CB8AC3E}">
        <p14:creationId xmlns:p14="http://schemas.microsoft.com/office/powerpoint/2010/main" val="2921484544"/>
      </p:ext>
    </p:extLst>
  </p:cSld>
  <p:clrMapOvr>
    <a:masterClrMapping/>
  </p:clrMapOvr>
</p:sld>
</file>

<file path=ppt/theme/theme1.xml><?xml version="1.0" encoding="utf-8"?>
<a:theme xmlns:a="http://schemas.openxmlformats.org/drawingml/2006/main" name="Ofis Teması">
  <a:themeElements>
    <a:clrScheme name="Özel 2">
      <a:dk1>
        <a:sysClr val="windowText" lastClr="000000"/>
      </a:dk1>
      <a:lt1>
        <a:sysClr val="window" lastClr="FFFFFF"/>
      </a:lt1>
      <a:dk2>
        <a:srgbClr val="212745"/>
      </a:dk2>
      <a:lt2>
        <a:srgbClr val="5DCEAF"/>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00B0F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905</TotalTime>
  <Words>2845</Words>
  <Application>Microsoft Office PowerPoint</Application>
  <PresentationFormat>Ekran Gösterisi (4:3)</PresentationFormat>
  <Paragraphs>243</Paragraphs>
  <Slides>59</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59</vt:i4>
      </vt:variant>
    </vt:vector>
  </HeadingPairs>
  <TitlesOfParts>
    <vt:vector size="66" baseType="lpstr">
      <vt:lpstr>Arial</vt:lpstr>
      <vt:lpstr>Calibri</vt:lpstr>
      <vt:lpstr>Forte</vt:lpstr>
      <vt:lpstr>Times New Roman</vt:lpstr>
      <vt:lpstr>Times Turkish Transcription</vt:lpstr>
      <vt:lpstr>Wingdings</vt:lpstr>
      <vt:lpstr>Ofis Teması</vt:lpstr>
      <vt:lpstr> </vt:lpstr>
      <vt:lpstr> </vt:lpstr>
      <vt:lpstr> </vt:lpstr>
      <vt:lpstr>PowerPoint Sunusu</vt:lpstr>
      <vt:lpstr>PowerPoint Sunusu</vt:lpstr>
      <vt:lpstr> </vt:lpstr>
      <vt:lpstr>PowerPoint Sunusu</vt:lpstr>
      <vt:lpstr>PowerPoint Sunusu</vt:lpstr>
      <vt:lpstr>PowerPoint Sunusu</vt:lpstr>
      <vt:lpstr>PowerPoint Sunusu</vt:lpstr>
      <vt:lpstr>PowerPoint Sunusu</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Doğal Gösterge: Sonbaharda yaprakların sararması</vt:lpstr>
      <vt:lpstr> </vt:lpstr>
      <vt:lpstr>Sosyal Göstergeler: Görgü Kuralları</vt:lpstr>
      <vt:lpstr> </vt:lpstr>
      <vt:lpstr> </vt:lpstr>
      <vt:lpstr>Belirti: Dumanın görülmesi ateşin olduğunu gösterir.</vt:lpstr>
      <vt:lpstr> </vt:lpstr>
      <vt:lpstr>Belirtke: Trafik Levhaları</vt:lpstr>
      <vt:lpstr> </vt:lpstr>
      <vt:lpstr>İkon: İletişimi sağlayan görsel göstergedir.</vt:lpstr>
      <vt:lpstr> </vt:lpstr>
      <vt:lpstr> </vt:lpstr>
      <vt:lpstr>Simge (sembol): Güvercin barışın simgesidir.</vt:lpstr>
      <vt:lpstr> </vt:lpstr>
      <vt:lpstr> </vt:lpstr>
      <vt:lpstr>Yazar ve Bilim Adamı</vt:lpstr>
      <vt:lpstr>  </vt:lpstr>
      <vt:lpstr>Örnek:</vt:lpstr>
      <vt:lpstr> </vt:lpstr>
      <vt:lpstr>Örnek:</vt:lpstr>
      <vt:lpstr> </vt:lpstr>
      <vt:lpstr>Örnek:</vt:lpstr>
      <vt:lpstr> </vt:lpstr>
      <vt:lpstr>Örnek:</vt:lpstr>
      <vt:lpstr> </vt:lpstr>
      <vt:lpstr> </vt:lpstr>
      <vt:lpstr> PAÜ PETEK UZEM </vt:lpstr>
      <vt:lpstr>Örnek:</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ismail</dc:creator>
  <cp:lastModifiedBy>YASAR OZTURK</cp:lastModifiedBy>
  <cp:revision>164</cp:revision>
  <dcterms:created xsi:type="dcterms:W3CDTF">2018-09-26T14:38:43Z</dcterms:created>
  <dcterms:modified xsi:type="dcterms:W3CDTF">2022-03-28T12:55:54Z</dcterms:modified>
</cp:coreProperties>
</file>