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311" r:id="rId3"/>
    <p:sldId id="306" r:id="rId4"/>
    <p:sldId id="297" r:id="rId5"/>
    <p:sldId id="305" r:id="rId6"/>
    <p:sldId id="304" r:id="rId7"/>
    <p:sldId id="302" r:id="rId8"/>
    <p:sldId id="301" r:id="rId9"/>
    <p:sldId id="300" r:id="rId10"/>
    <p:sldId id="307" r:id="rId11"/>
    <p:sldId id="308" r:id="rId12"/>
    <p:sldId id="309" r:id="rId13"/>
    <p:sldId id="310" r:id="rId14"/>
    <p:sldId id="299" r:id="rId15"/>
    <p:sldId id="298" r:id="rId16"/>
    <p:sldId id="294" r:id="rId17"/>
    <p:sldId id="296" r:id="rId18"/>
    <p:sldId id="295" r:id="rId19"/>
    <p:sldId id="293" r:id="rId20"/>
    <p:sldId id="292" r:id="rId21"/>
    <p:sldId id="291" r:id="rId22"/>
    <p:sldId id="290" r:id="rId23"/>
    <p:sldId id="289" r:id="rId24"/>
    <p:sldId id="288" r:id="rId25"/>
    <p:sldId id="287" r:id="rId26"/>
    <p:sldId id="286" r:id="rId27"/>
    <p:sldId id="285" r:id="rId28"/>
    <p:sldId id="284" r:id="rId29"/>
    <p:sldId id="283" r:id="rId30"/>
    <p:sldId id="282" r:id="rId31"/>
    <p:sldId id="281" r:id="rId32"/>
    <p:sldId id="280" r:id="rId33"/>
    <p:sldId id="279" r:id="rId34"/>
    <p:sldId id="278" r:id="rId35"/>
    <p:sldId id="277" r:id="rId36"/>
    <p:sldId id="276" r:id="rId37"/>
    <p:sldId id="275" r:id="rId38"/>
    <p:sldId id="274" r:id="rId39"/>
    <p:sldId id="270" r:id="rId40"/>
    <p:sldId id="272" r:id="rId41"/>
    <p:sldId id="271" r:id="rId42"/>
    <p:sldId id="266" r:id="rId43"/>
    <p:sldId id="269" r:id="rId44"/>
    <p:sldId id="268" r:id="rId45"/>
    <p:sldId id="267" r:id="rId46"/>
    <p:sldId id="265" r:id="rId47"/>
    <p:sldId id="312" r:id="rId48"/>
    <p:sldId id="264" r:id="rId4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41" d="100"/>
          <a:sy n="41" d="100"/>
        </p:scale>
        <p:origin x="1362"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AR OZTURK" userId="f8f6b7eb-6e0b-43a4-aa96-07f0c042484a" providerId="ADAL" clId="{B0CFB047-DD46-492E-8038-A6D0546C2E8E}"/>
    <pc:docChg chg="modSld">
      <pc:chgData name="YASAR OZTURK" userId="f8f6b7eb-6e0b-43a4-aa96-07f0c042484a" providerId="ADAL" clId="{B0CFB047-DD46-492E-8038-A6D0546C2E8E}" dt="2022-03-28T12:56:58.915" v="56" actId="20577"/>
      <pc:docMkLst>
        <pc:docMk/>
      </pc:docMkLst>
      <pc:sldChg chg="modSp mod">
        <pc:chgData name="YASAR OZTURK" userId="f8f6b7eb-6e0b-43a4-aa96-07f0c042484a" providerId="ADAL" clId="{B0CFB047-DD46-492E-8038-A6D0546C2E8E}" dt="2022-03-28T12:56:58.915" v="56" actId="20577"/>
        <pc:sldMkLst>
          <pc:docMk/>
          <pc:sldMk cId="4161617954" sldId="264"/>
        </pc:sldMkLst>
        <pc:spChg chg="mod">
          <ac:chgData name="YASAR OZTURK" userId="f8f6b7eb-6e0b-43a4-aa96-07f0c042484a" providerId="ADAL" clId="{B0CFB047-DD46-492E-8038-A6D0546C2E8E}" dt="2022-03-28T12:56:58.915" v="56" actId="20577"/>
          <ac:spMkLst>
            <pc:docMk/>
            <pc:sldMk cId="4161617954" sldId="26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D9241D-9B88-4807-8194-649B25C52530}" type="datetimeFigureOut">
              <a:rPr lang="tr-TR" smtClean="0"/>
              <a:t>28.03.2022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10A37-7BDC-4F4C-8EBC-8D8B16743280}" type="slidenum">
              <a:rPr lang="tr-TR" smtClean="0"/>
              <a:t>‹#›</a:t>
            </a:fld>
            <a:endParaRPr lang="tr-TR"/>
          </a:p>
        </p:txBody>
      </p:sp>
    </p:spTree>
    <p:extLst>
      <p:ext uri="{BB962C8B-B14F-4D97-AF65-F5344CB8AC3E}">
        <p14:creationId xmlns:p14="http://schemas.microsoft.com/office/powerpoint/2010/main" val="388001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92410A37-7BDC-4F4C-8EBC-8D8B16743280}" type="slidenum">
              <a:rPr lang="tr-TR" smtClean="0"/>
              <a:t>48</a:t>
            </a:fld>
            <a:endParaRPr lang="tr-TR"/>
          </a:p>
        </p:txBody>
      </p:sp>
    </p:spTree>
    <p:extLst>
      <p:ext uri="{BB962C8B-B14F-4D97-AF65-F5344CB8AC3E}">
        <p14:creationId xmlns:p14="http://schemas.microsoft.com/office/powerpoint/2010/main" val="1643338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28.03.2022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28.03.2022</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2132856"/>
            <a:ext cx="6400800" cy="1752600"/>
          </a:xfrm>
        </p:spPr>
        <p:txBody>
          <a:bodyPr>
            <a:noAutofit/>
          </a:bodyPr>
          <a:lstStyle/>
          <a:p>
            <a:r>
              <a:rPr lang="tr-TR" sz="4400" b="1" dirty="0">
                <a:solidFill>
                  <a:schemeClr val="bg1"/>
                </a:solidFill>
                <a:latin typeface="Times New Roman" pitchFamily="18" charset="0"/>
                <a:cs typeface="Times New Roman" pitchFamily="18" charset="0"/>
              </a:rPr>
              <a:t> 3. HAFTA</a:t>
            </a:r>
          </a:p>
          <a:p>
            <a:r>
              <a:rPr lang="tr-TR" sz="4400" b="1" dirty="0">
                <a:solidFill>
                  <a:schemeClr val="bg1"/>
                </a:solidFill>
                <a:latin typeface="Times New Roman" pitchFamily="18" charset="0"/>
                <a:cs typeface="Times New Roman" pitchFamily="18" charset="0"/>
              </a:rPr>
              <a:t> DİLLERİN SINIFLANDIRILMASI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919214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259632" y="1844824"/>
            <a:ext cx="6264696" cy="3416320"/>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tr-TR" sz="2400" b="1" i="0" u="none" strike="noStrike" kern="0" cap="none" spc="0" normalizeH="0" baseline="0" noProof="0" dirty="0">
                <a:ln>
                  <a:noFill/>
                </a:ln>
                <a:solidFill>
                  <a:schemeClr val="bg1"/>
                </a:solidFill>
                <a:effectLst/>
                <a:uLnTx/>
                <a:uFillTx/>
                <a:latin typeface="Times New Roman" pitchFamily="18" charset="0"/>
                <a:cs typeface="Times New Roman" pitchFamily="18" charset="0"/>
              </a:rPr>
              <a:t>Yeryüzünün aynı kökenden gelen dilleri, tıpkı bir ağacın gövdesinden dal budak salan kolları gibi belirli dil ailelerini meydana getirmişlerdir. </a:t>
            </a:r>
            <a:r>
              <a:rPr kumimoji="0" lang="tr-TR" sz="2400" b="1" i="0" u="none" strike="noStrike" kern="0" cap="none" spc="0" normalizeH="0" baseline="0" noProof="0" dirty="0">
                <a:ln>
                  <a:noFill/>
                </a:ln>
                <a:solidFill>
                  <a:prstClr val="black"/>
                </a:solidFill>
                <a:effectLst/>
                <a:uLnTx/>
                <a:uFillTx/>
                <a:latin typeface="Times New Roman" pitchFamily="18" charset="0"/>
                <a:cs typeface="Times New Roman" pitchFamily="18" charset="0"/>
              </a:rPr>
              <a:t>(HİNT-AVRUPA</a:t>
            </a:r>
            <a:r>
              <a:rPr kumimoji="0" lang="tr-TR" sz="2400" b="1" i="0" u="none" strike="noStrike" kern="0" cap="none" spc="0" normalizeH="0" noProof="0" dirty="0">
                <a:ln>
                  <a:noFill/>
                </a:ln>
                <a:solidFill>
                  <a:prstClr val="black"/>
                </a:solidFill>
                <a:effectLst/>
                <a:uLnTx/>
                <a:uFillTx/>
                <a:latin typeface="Times New Roman" pitchFamily="18" charset="0"/>
                <a:cs typeface="Times New Roman" pitchFamily="18" charset="0"/>
              </a:rPr>
              <a:t> DİLLERİ, ÇİN-TİBET DİLLERİ, HAMİ-SAMİ DİLLERİ, ALTAY DİLLERİ, BANTU DİLLERİ, KAFKAS DİLLERİ, FİN-UGOR DİLLERİ, AVUSTU-RO-NEZYA DİLLERİ, AMERİKA YERLİ DİLLERİ)</a:t>
            </a:r>
            <a:endParaRPr kumimoji="0" lang="tr-TR" sz="24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190652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1628800"/>
            <a:ext cx="6400800" cy="3168352"/>
          </a:xfrm>
        </p:spPr>
        <p:txBody>
          <a:bodyPr>
            <a:normAutofit fontScale="92500" lnSpcReduction="10000"/>
          </a:bodyPr>
          <a:lstStyle/>
          <a:p>
            <a:pPr algn="just"/>
            <a:r>
              <a:rPr lang="tr-TR" sz="2400" b="1" dirty="0">
                <a:solidFill>
                  <a:schemeClr val="bg1"/>
                </a:solidFill>
                <a:latin typeface="Times New Roman" pitchFamily="18" charset="0"/>
                <a:cs typeface="Times New Roman" pitchFamily="18" charset="0"/>
              </a:rPr>
              <a:t>Kökenleri bakımından dünya dillerini incelemeden önce büyük aile teorilerinden de bahsetmekte fayda vardır. </a:t>
            </a:r>
          </a:p>
          <a:p>
            <a:pPr algn="just"/>
            <a:r>
              <a:rPr lang="tr-TR" sz="2400" b="1" dirty="0">
                <a:solidFill>
                  <a:schemeClr val="tx1"/>
                </a:solidFill>
                <a:latin typeface="Times New Roman" pitchFamily="18" charset="0"/>
                <a:cs typeface="Times New Roman" pitchFamily="18" charset="0"/>
              </a:rPr>
              <a:t>NOSTRATİK TEORİSİ:</a:t>
            </a:r>
          </a:p>
          <a:p>
            <a:pPr algn="just"/>
            <a:r>
              <a:rPr lang="tr-TR" sz="2400" b="1" dirty="0" err="1">
                <a:solidFill>
                  <a:schemeClr val="bg1"/>
                </a:solidFill>
                <a:latin typeface="Times New Roman" pitchFamily="18" charset="0"/>
                <a:cs typeface="Times New Roman" pitchFamily="18" charset="0"/>
              </a:rPr>
              <a:t>Nost-ratik</a:t>
            </a:r>
            <a:r>
              <a:rPr lang="tr-TR" sz="2400" b="1" dirty="0">
                <a:solidFill>
                  <a:schemeClr val="bg1"/>
                </a:solidFill>
                <a:latin typeface="Times New Roman" pitchFamily="18" charset="0"/>
                <a:cs typeface="Times New Roman" pitchFamily="18" charset="0"/>
              </a:rPr>
              <a:t> teorisi altı dil ailesinin aynı kökten çıktığını ve dolayısıyla bir büyük aile oluşturduğunu kabul eder. </a:t>
            </a:r>
            <a:r>
              <a:rPr lang="tr-TR" sz="2400" b="1" dirty="0" err="1">
                <a:solidFill>
                  <a:schemeClr val="bg1"/>
                </a:solidFill>
                <a:latin typeface="Times New Roman" pitchFamily="18" charset="0"/>
                <a:cs typeface="Times New Roman" pitchFamily="18" charset="0"/>
              </a:rPr>
              <a:t>Nostratik</a:t>
            </a:r>
            <a:r>
              <a:rPr lang="tr-TR" sz="2400" b="1" dirty="0">
                <a:solidFill>
                  <a:schemeClr val="bg1"/>
                </a:solidFill>
                <a:latin typeface="Times New Roman" pitchFamily="18" charset="0"/>
                <a:cs typeface="Times New Roman" pitchFamily="18" charset="0"/>
              </a:rPr>
              <a:t> büyük ailesini oluşturan altı dil ailesi şunlardır: </a:t>
            </a:r>
            <a:r>
              <a:rPr lang="tr-TR" sz="2400" b="1" dirty="0">
                <a:solidFill>
                  <a:schemeClr val="tx1"/>
                </a:solidFill>
                <a:latin typeface="Times New Roman" pitchFamily="18" charset="0"/>
                <a:cs typeface="Times New Roman" pitchFamily="18" charset="0"/>
              </a:rPr>
              <a:t>Hami-Sami, </a:t>
            </a:r>
            <a:r>
              <a:rPr lang="tr-TR" sz="2400" b="1" dirty="0" err="1">
                <a:solidFill>
                  <a:schemeClr val="tx1"/>
                </a:solidFill>
                <a:latin typeface="Times New Roman" pitchFamily="18" charset="0"/>
                <a:cs typeface="Times New Roman" pitchFamily="18" charset="0"/>
              </a:rPr>
              <a:t>Kartvel</a:t>
            </a:r>
            <a:r>
              <a:rPr lang="tr-TR" sz="2400" b="1" dirty="0">
                <a:solidFill>
                  <a:schemeClr val="tx1"/>
                </a:solidFill>
                <a:latin typeface="Times New Roman" pitchFamily="18" charset="0"/>
                <a:cs typeface="Times New Roman" pitchFamily="18" charset="0"/>
              </a:rPr>
              <a:t>, Hint-Avrupa, Ural, </a:t>
            </a:r>
            <a:r>
              <a:rPr lang="tr-TR" sz="2400" b="1" dirty="0" err="1">
                <a:solidFill>
                  <a:schemeClr val="tx1"/>
                </a:solidFill>
                <a:latin typeface="Times New Roman" pitchFamily="18" charset="0"/>
                <a:cs typeface="Times New Roman" pitchFamily="18" charset="0"/>
              </a:rPr>
              <a:t>Dravit</a:t>
            </a:r>
            <a:r>
              <a:rPr lang="tr-TR" sz="2400" b="1" dirty="0">
                <a:solidFill>
                  <a:schemeClr val="tx1"/>
                </a:solidFill>
                <a:latin typeface="Times New Roman" pitchFamily="18" charset="0"/>
                <a:cs typeface="Times New Roman" pitchFamily="18" charset="0"/>
              </a:rPr>
              <a:t>, Altay.</a:t>
            </a:r>
          </a:p>
          <a:p>
            <a:pPr algn="just"/>
            <a:endParaRPr lang="tr-TR" sz="2400" b="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394170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628800"/>
            <a:ext cx="6400800" cy="4032448"/>
          </a:xfrm>
        </p:spPr>
        <p:txBody>
          <a:bodyPr>
            <a:normAutofit fontScale="92500"/>
          </a:bodyPr>
          <a:lstStyle/>
          <a:p>
            <a:pPr algn="just"/>
            <a:r>
              <a:rPr lang="tr-TR" sz="2400" b="1" dirty="0">
                <a:solidFill>
                  <a:schemeClr val="bg1"/>
                </a:solidFill>
                <a:latin typeface="Times New Roman" pitchFamily="18" charset="0"/>
                <a:cs typeface="Times New Roman" pitchFamily="18" charset="0"/>
              </a:rPr>
              <a:t>Yapılan çalışmalarda (</a:t>
            </a:r>
            <a:r>
              <a:rPr lang="tr-TR" sz="2400" b="1" dirty="0" err="1">
                <a:solidFill>
                  <a:schemeClr val="bg1"/>
                </a:solidFill>
                <a:latin typeface="Times New Roman" pitchFamily="18" charset="0"/>
                <a:cs typeface="Times New Roman" pitchFamily="18" charset="0"/>
              </a:rPr>
              <a:t>Vladislav</a:t>
            </a:r>
            <a:r>
              <a:rPr lang="tr-TR" sz="2400" b="1" dirty="0">
                <a:solidFill>
                  <a:schemeClr val="bg1"/>
                </a:solidFill>
                <a:latin typeface="Times New Roman" pitchFamily="18" charset="0"/>
                <a:cs typeface="Times New Roman" pitchFamily="18" charset="0"/>
              </a:rPr>
              <a:t> İliç-</a:t>
            </a:r>
            <a:r>
              <a:rPr lang="tr-TR" sz="2400" b="1" dirty="0" err="1">
                <a:solidFill>
                  <a:schemeClr val="bg1"/>
                </a:solidFill>
                <a:latin typeface="Times New Roman" pitchFamily="18" charset="0"/>
                <a:cs typeface="Times New Roman" pitchFamily="18" charset="0"/>
              </a:rPr>
              <a:t>Svitıç</a:t>
            </a:r>
            <a:r>
              <a:rPr lang="tr-TR" sz="2400" b="1" dirty="0">
                <a:solidFill>
                  <a:schemeClr val="bg1"/>
                </a:solidFill>
                <a:latin typeface="Times New Roman" pitchFamily="18" charset="0"/>
                <a:cs typeface="Times New Roman" pitchFamily="18" charset="0"/>
              </a:rPr>
              <a:t>) 378 kelimenin karşılaştırması yapılmış ve bu kelimelerin bu ailelere giren dillerde ortak olduğu gösterilmiştir.</a:t>
            </a:r>
          </a:p>
          <a:p>
            <a:pPr algn="just"/>
            <a:r>
              <a:rPr lang="tr-TR" sz="2400" b="1" dirty="0">
                <a:solidFill>
                  <a:schemeClr val="tx1"/>
                </a:solidFill>
                <a:latin typeface="Times New Roman" pitchFamily="18" charset="0"/>
                <a:cs typeface="Times New Roman" pitchFamily="18" charset="0"/>
              </a:rPr>
              <a:t>AVRAS-YATİK TEORİSİ:</a:t>
            </a:r>
          </a:p>
          <a:p>
            <a:pPr algn="just"/>
            <a:r>
              <a:rPr lang="tr-TR" sz="2400" b="1" dirty="0" err="1">
                <a:solidFill>
                  <a:schemeClr val="bg1"/>
                </a:solidFill>
                <a:latin typeface="Times New Roman" pitchFamily="18" charset="0"/>
                <a:cs typeface="Times New Roman" pitchFamily="18" charset="0"/>
              </a:rPr>
              <a:t>Greenberg</a:t>
            </a:r>
            <a:r>
              <a:rPr lang="tr-TR" sz="2400" b="1" dirty="0">
                <a:solidFill>
                  <a:schemeClr val="bg1"/>
                </a:solidFill>
                <a:latin typeface="Times New Roman" pitchFamily="18" charset="0"/>
                <a:cs typeface="Times New Roman" pitchFamily="18" charset="0"/>
              </a:rPr>
              <a:t> tarafından kurulan bu teori; Hint-Avrupa, Ural, Altay, </a:t>
            </a:r>
            <a:r>
              <a:rPr lang="tr-TR" sz="2400" b="1" dirty="0" err="1">
                <a:solidFill>
                  <a:schemeClr val="bg1"/>
                </a:solidFill>
                <a:latin typeface="Times New Roman" pitchFamily="18" charset="0"/>
                <a:cs typeface="Times New Roman" pitchFamily="18" charset="0"/>
              </a:rPr>
              <a:t>Gilyak</a:t>
            </a:r>
            <a:r>
              <a:rPr lang="tr-TR" sz="2400" b="1" dirty="0">
                <a:solidFill>
                  <a:schemeClr val="bg1"/>
                </a:solidFill>
                <a:latin typeface="Times New Roman" pitchFamily="18" charset="0"/>
                <a:cs typeface="Times New Roman" pitchFamily="18" charset="0"/>
              </a:rPr>
              <a:t>, Kore-Japon-</a:t>
            </a:r>
            <a:r>
              <a:rPr lang="tr-TR" sz="2400" b="1" dirty="0" err="1">
                <a:solidFill>
                  <a:schemeClr val="bg1"/>
                </a:solidFill>
                <a:latin typeface="Times New Roman" pitchFamily="18" charset="0"/>
                <a:cs typeface="Times New Roman" pitchFamily="18" charset="0"/>
              </a:rPr>
              <a:t>Aynu</a:t>
            </a:r>
            <a:r>
              <a:rPr lang="tr-TR" sz="2400" b="1" dirty="0">
                <a:solidFill>
                  <a:schemeClr val="bg1"/>
                </a:solidFill>
                <a:latin typeface="Times New Roman" pitchFamily="18" charset="0"/>
                <a:cs typeface="Times New Roman" pitchFamily="18" charset="0"/>
              </a:rPr>
              <a:t>, </a:t>
            </a:r>
            <a:r>
              <a:rPr lang="tr-TR" sz="2400" b="1" dirty="0" err="1">
                <a:solidFill>
                  <a:schemeClr val="bg1"/>
                </a:solidFill>
                <a:latin typeface="Times New Roman" pitchFamily="18" charset="0"/>
                <a:cs typeface="Times New Roman" pitchFamily="18" charset="0"/>
              </a:rPr>
              <a:t>Çukça</a:t>
            </a:r>
            <a:r>
              <a:rPr lang="tr-TR" sz="2400" b="1" dirty="0">
                <a:solidFill>
                  <a:schemeClr val="bg1"/>
                </a:solidFill>
                <a:latin typeface="Times New Roman" pitchFamily="18" charset="0"/>
                <a:cs typeface="Times New Roman" pitchFamily="18" charset="0"/>
              </a:rPr>
              <a:t> ve Eskimo-</a:t>
            </a:r>
            <a:r>
              <a:rPr lang="tr-TR" sz="2400" b="1" dirty="0" err="1">
                <a:solidFill>
                  <a:schemeClr val="bg1"/>
                </a:solidFill>
                <a:latin typeface="Times New Roman" pitchFamily="18" charset="0"/>
                <a:cs typeface="Times New Roman" pitchFamily="18" charset="0"/>
              </a:rPr>
              <a:t>Aleut</a:t>
            </a:r>
            <a:r>
              <a:rPr lang="tr-TR" sz="2400" b="1" dirty="0">
                <a:solidFill>
                  <a:schemeClr val="bg1"/>
                </a:solidFill>
                <a:latin typeface="Times New Roman" pitchFamily="18" charset="0"/>
                <a:cs typeface="Times New Roman" pitchFamily="18" charset="0"/>
              </a:rPr>
              <a:t> dil ailelerinin bir büyük aile oluşturduğunu kabul eder. Bu yedi dil ailesindeki ses ve biçim özellikleri karşılaştırılarak ortak yönler ortaya konmuştur.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66822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484783"/>
            <a:ext cx="6400800" cy="4440907"/>
          </a:xfrm>
        </p:spPr>
        <p:txBody>
          <a:bodyPr>
            <a:normAutofit/>
          </a:bodyPr>
          <a:lstStyle/>
          <a:p>
            <a:pPr algn="just"/>
            <a:r>
              <a:rPr lang="tr-TR" sz="2400" b="1" dirty="0" err="1">
                <a:solidFill>
                  <a:schemeClr val="bg1"/>
                </a:solidFill>
                <a:latin typeface="Times New Roman" pitchFamily="18" charset="0"/>
                <a:cs typeface="Times New Roman" pitchFamily="18" charset="0"/>
              </a:rPr>
              <a:t>Nostratik</a:t>
            </a:r>
            <a:r>
              <a:rPr lang="tr-TR" sz="2400" b="1" dirty="0">
                <a:solidFill>
                  <a:schemeClr val="bg1"/>
                </a:solidFill>
                <a:latin typeface="Times New Roman" pitchFamily="18" charset="0"/>
                <a:cs typeface="Times New Roman" pitchFamily="18" charset="0"/>
              </a:rPr>
              <a:t> teorisi ile </a:t>
            </a:r>
            <a:r>
              <a:rPr lang="tr-TR" sz="2400" b="1" dirty="0" err="1">
                <a:solidFill>
                  <a:schemeClr val="bg1"/>
                </a:solidFill>
                <a:latin typeface="Times New Roman" pitchFamily="18" charset="0"/>
                <a:cs typeface="Times New Roman" pitchFamily="18" charset="0"/>
              </a:rPr>
              <a:t>Avrasyatik</a:t>
            </a:r>
            <a:r>
              <a:rPr lang="tr-TR" sz="2400" b="1" dirty="0">
                <a:solidFill>
                  <a:schemeClr val="bg1"/>
                </a:solidFill>
                <a:latin typeface="Times New Roman" pitchFamily="18" charset="0"/>
                <a:cs typeface="Times New Roman" pitchFamily="18" charset="0"/>
              </a:rPr>
              <a:t> teorisi aslında iç içe geçmiş iki teoridir. </a:t>
            </a:r>
            <a:r>
              <a:rPr lang="tr-TR" sz="2400" b="1" dirty="0" err="1">
                <a:solidFill>
                  <a:schemeClr val="bg1"/>
                </a:solidFill>
                <a:latin typeface="Times New Roman" pitchFamily="18" charset="0"/>
                <a:cs typeface="Times New Roman" pitchFamily="18" charset="0"/>
              </a:rPr>
              <a:t>Merrit</a:t>
            </a:r>
            <a:r>
              <a:rPr lang="tr-TR" sz="2400" b="1" dirty="0">
                <a:solidFill>
                  <a:schemeClr val="bg1"/>
                </a:solidFill>
                <a:latin typeface="Times New Roman" pitchFamily="18" charset="0"/>
                <a:cs typeface="Times New Roman" pitchFamily="18" charset="0"/>
              </a:rPr>
              <a:t> </a:t>
            </a:r>
            <a:r>
              <a:rPr lang="tr-TR" sz="2400" b="1" dirty="0" err="1">
                <a:solidFill>
                  <a:schemeClr val="bg1"/>
                </a:solidFill>
                <a:latin typeface="Times New Roman" pitchFamily="18" charset="0"/>
                <a:cs typeface="Times New Roman" pitchFamily="18" charset="0"/>
              </a:rPr>
              <a:t>Ruhlen</a:t>
            </a:r>
            <a:r>
              <a:rPr lang="tr-TR" sz="2400" b="1" dirty="0">
                <a:solidFill>
                  <a:schemeClr val="bg1"/>
                </a:solidFill>
                <a:latin typeface="Times New Roman" pitchFamily="18" charset="0"/>
                <a:cs typeface="Times New Roman" pitchFamily="18" charset="0"/>
              </a:rPr>
              <a:t>, teoriler hakkındaki son görüşleri esas alarak yaptığı sınıflandırmada iki teorinin iç içe oluşunu şu tablo ile verir.</a:t>
            </a:r>
          </a:p>
          <a:p>
            <a:pPr algn="just"/>
            <a:endParaRPr lang="tr-TR" sz="2400" b="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268" y="3573016"/>
            <a:ext cx="610235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2857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1373948"/>
            <a:ext cx="6400800" cy="3567220"/>
          </a:xfrm>
        </p:spPr>
        <p:txBody>
          <a:bodyPr>
            <a:normAutofit fontScale="85000" lnSpcReduction="10000"/>
          </a:bodyPr>
          <a:lstStyle/>
          <a:p>
            <a:r>
              <a:rPr lang="tr-TR" sz="2600" b="1" dirty="0">
                <a:solidFill>
                  <a:schemeClr val="tx1"/>
                </a:solidFill>
                <a:latin typeface="Times New Roman" pitchFamily="18" charset="0"/>
                <a:cs typeface="Times New Roman" pitchFamily="18" charset="0"/>
              </a:rPr>
              <a:t>DİL AİLELERİ</a:t>
            </a:r>
          </a:p>
          <a:p>
            <a:pPr algn="just"/>
            <a:r>
              <a:rPr lang="tr-TR" sz="2600" b="1" dirty="0">
                <a:solidFill>
                  <a:schemeClr val="tx1"/>
                </a:solidFill>
                <a:latin typeface="Times New Roman" pitchFamily="18" charset="0"/>
                <a:cs typeface="Times New Roman" pitchFamily="18" charset="0"/>
              </a:rPr>
              <a:t>A. </a:t>
            </a:r>
            <a:r>
              <a:rPr lang="tr-TR" sz="2600" b="1" dirty="0">
                <a:solidFill>
                  <a:srgbClr val="FF0000"/>
                </a:solidFill>
                <a:latin typeface="Times New Roman" pitchFamily="18" charset="0"/>
                <a:cs typeface="Times New Roman" pitchFamily="18" charset="0"/>
              </a:rPr>
              <a:t>HİNT-AVRUPA</a:t>
            </a:r>
            <a:r>
              <a:rPr lang="tr-TR" sz="2600" b="1" dirty="0">
                <a:solidFill>
                  <a:schemeClr val="tx1"/>
                </a:solidFill>
                <a:latin typeface="Times New Roman" pitchFamily="18" charset="0"/>
                <a:cs typeface="Times New Roman" pitchFamily="18" charset="0"/>
              </a:rPr>
              <a:t> </a:t>
            </a:r>
            <a:r>
              <a:rPr lang="tr-TR" sz="2600" b="1" dirty="0">
                <a:solidFill>
                  <a:srgbClr val="FF0000"/>
                </a:solidFill>
                <a:latin typeface="Times New Roman" pitchFamily="18" charset="0"/>
                <a:cs typeface="Times New Roman" pitchFamily="18" charset="0"/>
              </a:rPr>
              <a:t>(İNDO-GERMEN)</a:t>
            </a:r>
            <a:r>
              <a:rPr lang="tr-TR" sz="2600" b="1" dirty="0">
                <a:solidFill>
                  <a:schemeClr val="tx1"/>
                </a:solidFill>
                <a:latin typeface="Times New Roman" pitchFamily="18" charset="0"/>
                <a:cs typeface="Times New Roman" pitchFamily="18" charset="0"/>
              </a:rPr>
              <a:t> DİLLERİ</a:t>
            </a:r>
          </a:p>
          <a:p>
            <a:pPr algn="just"/>
            <a:r>
              <a:rPr lang="tr-TR" sz="2400" b="1" dirty="0">
                <a:solidFill>
                  <a:schemeClr val="bg1"/>
                </a:solidFill>
                <a:latin typeface="Times New Roman" pitchFamily="18" charset="0"/>
                <a:cs typeface="Times New Roman" pitchFamily="18" charset="0"/>
              </a:rPr>
              <a:t>Hint-Avrupa </a:t>
            </a:r>
            <a:r>
              <a:rPr lang="tr-TR" sz="2400" b="1" dirty="0">
                <a:solidFill>
                  <a:srgbClr val="FF0000"/>
                </a:solidFill>
                <a:latin typeface="Times New Roman" pitchFamily="18" charset="0"/>
                <a:cs typeface="Times New Roman" pitchFamily="18" charset="0"/>
              </a:rPr>
              <a:t>dilleri</a:t>
            </a:r>
            <a:r>
              <a:rPr lang="tr-TR" sz="2400" b="1" dirty="0">
                <a:solidFill>
                  <a:schemeClr val="bg1"/>
                </a:solidFill>
                <a:latin typeface="Times New Roman" pitchFamily="18" charset="0"/>
                <a:cs typeface="Times New Roman" pitchFamily="18" charset="0"/>
              </a:rPr>
              <a:t> kuramı </a:t>
            </a:r>
            <a:r>
              <a:rPr lang="tr-TR" sz="2400" b="1" dirty="0">
                <a:solidFill>
                  <a:srgbClr val="FF0000"/>
                </a:solidFill>
                <a:latin typeface="Times New Roman" pitchFamily="18" charset="0"/>
                <a:cs typeface="Times New Roman" pitchFamily="18" charset="0"/>
              </a:rPr>
              <a:t>MÖ</a:t>
            </a:r>
            <a:r>
              <a:rPr lang="tr-TR" sz="2400" b="1" dirty="0">
                <a:solidFill>
                  <a:schemeClr val="bg1"/>
                </a:solidFill>
                <a:latin typeface="Times New Roman" pitchFamily="18" charset="0"/>
                <a:cs typeface="Times New Roman" pitchFamily="18" charset="0"/>
              </a:rPr>
              <a:t> üç binlerde Karadeniz’in kuzeyinde konuşulduğu ve bu zamanlarda çeşitli kollara ayrıldığı varsayılan kuramdır. Bu aile coğrafi yaygınlık ve konuşan </a:t>
            </a:r>
            <a:r>
              <a:rPr lang="tr-TR" sz="2400" b="1" dirty="0">
                <a:solidFill>
                  <a:srgbClr val="FF0000"/>
                </a:solidFill>
                <a:latin typeface="Times New Roman" pitchFamily="18" charset="0"/>
                <a:cs typeface="Times New Roman" pitchFamily="18" charset="0"/>
              </a:rPr>
              <a:t>dil</a:t>
            </a:r>
            <a:r>
              <a:rPr lang="tr-TR" sz="2400" b="1" dirty="0">
                <a:solidFill>
                  <a:schemeClr val="bg1"/>
                </a:solidFill>
                <a:latin typeface="Times New Roman" pitchFamily="18" charset="0"/>
                <a:cs typeface="Times New Roman" pitchFamily="18" charset="0"/>
              </a:rPr>
              <a:t> sayısı bakımından en büyük dil ailesidir. Avrupa’nın </a:t>
            </a:r>
            <a:r>
              <a:rPr lang="tr-TR" sz="2400" b="1" dirty="0">
                <a:solidFill>
                  <a:srgbClr val="FF0000"/>
                </a:solidFill>
                <a:latin typeface="Times New Roman" pitchFamily="18" charset="0"/>
                <a:cs typeface="Times New Roman" pitchFamily="18" charset="0"/>
              </a:rPr>
              <a:t>(Fince</a:t>
            </a:r>
            <a:r>
              <a:rPr lang="tr-TR" sz="2400" b="1" dirty="0">
                <a:solidFill>
                  <a:schemeClr val="bg1"/>
                </a:solidFill>
                <a:latin typeface="Times New Roman" pitchFamily="18" charset="0"/>
                <a:cs typeface="Times New Roman" pitchFamily="18" charset="0"/>
              </a:rPr>
              <a:t>, Macarca, Estonca </a:t>
            </a:r>
            <a:r>
              <a:rPr lang="tr-TR" sz="2400" b="1" dirty="0">
                <a:solidFill>
                  <a:srgbClr val="FF0000"/>
                </a:solidFill>
                <a:latin typeface="Times New Roman" pitchFamily="18" charset="0"/>
                <a:cs typeface="Times New Roman" pitchFamily="18" charset="0"/>
              </a:rPr>
              <a:t>hariç)</a:t>
            </a:r>
            <a:r>
              <a:rPr lang="tr-TR" sz="2400" b="1" dirty="0">
                <a:solidFill>
                  <a:schemeClr val="bg1"/>
                </a:solidFill>
                <a:latin typeface="Times New Roman" pitchFamily="18" charset="0"/>
                <a:cs typeface="Times New Roman" pitchFamily="18" charset="0"/>
              </a:rPr>
              <a:t> tamamında, Asya’nın önemli bir bölümünde, Amerika’nın büyük bir bölümünde ve Afrika’nın bir bölümünde konuşulur. Hint-Avrupa </a:t>
            </a:r>
            <a:r>
              <a:rPr lang="tr-TR" sz="2400" b="1" dirty="0">
                <a:solidFill>
                  <a:srgbClr val="FF0000"/>
                </a:solidFill>
                <a:latin typeface="Times New Roman" pitchFamily="18" charset="0"/>
                <a:cs typeface="Times New Roman" pitchFamily="18" charset="0"/>
              </a:rPr>
              <a:t>dillerini konuşan</a:t>
            </a:r>
            <a:r>
              <a:rPr lang="tr-TR" sz="2400" b="1" dirty="0">
                <a:solidFill>
                  <a:schemeClr val="bg1"/>
                </a:solidFill>
                <a:latin typeface="Times New Roman" pitchFamily="18" charset="0"/>
                <a:cs typeface="Times New Roman" pitchFamily="18" charset="0"/>
              </a:rPr>
              <a:t> sayısı yaklaşık 1,4 milyar kişi olarak hesaplanmıştır. </a:t>
            </a:r>
          </a:p>
          <a:p>
            <a:pPr algn="just"/>
            <a:endParaRPr lang="tr-TR" sz="2400" b="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620647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628800"/>
            <a:ext cx="6400800" cy="1752600"/>
          </a:xfrm>
        </p:spPr>
        <p:txBody>
          <a:bodyPr>
            <a:normAutofit fontScale="92500" lnSpcReduction="20000"/>
          </a:bodyPr>
          <a:lstStyle/>
          <a:p>
            <a:pPr algn="just"/>
            <a:r>
              <a:rPr lang="tr-TR" sz="2800" b="1" dirty="0">
                <a:solidFill>
                  <a:schemeClr val="bg1"/>
                </a:solidFill>
                <a:latin typeface="Times New Roman" pitchFamily="18" charset="0"/>
                <a:cs typeface="Times New Roman" pitchFamily="18" charset="0"/>
              </a:rPr>
              <a:t>Hint-Avrupa dil ailesi iki ana kola ayrılır.</a:t>
            </a:r>
          </a:p>
          <a:p>
            <a:pPr algn="just"/>
            <a:endParaRPr lang="tr-TR" sz="2800" b="1" dirty="0">
              <a:solidFill>
                <a:schemeClr val="bg1"/>
              </a:solidFill>
              <a:latin typeface="Times New Roman" pitchFamily="18" charset="0"/>
              <a:cs typeface="Times New Roman" pitchFamily="18" charset="0"/>
            </a:endParaRPr>
          </a:p>
          <a:p>
            <a:pPr marL="457200" indent="-457200" algn="just">
              <a:buAutoNum type="arabicPeriod"/>
            </a:pPr>
            <a:r>
              <a:rPr lang="tr-TR" sz="2800" b="1" dirty="0">
                <a:solidFill>
                  <a:schemeClr val="tx1"/>
                </a:solidFill>
                <a:latin typeface="Times New Roman" pitchFamily="18" charset="0"/>
                <a:cs typeface="Times New Roman" pitchFamily="18" charset="0"/>
              </a:rPr>
              <a:t>Asya Kolu</a:t>
            </a:r>
          </a:p>
          <a:p>
            <a:pPr marL="514350" indent="-514350" algn="just">
              <a:buAutoNum type="arabicPeriod"/>
            </a:pPr>
            <a:r>
              <a:rPr lang="tr-TR" sz="2800" b="1" dirty="0">
                <a:solidFill>
                  <a:schemeClr val="tx1"/>
                </a:solidFill>
                <a:latin typeface="Times New Roman" pitchFamily="18" charset="0"/>
                <a:cs typeface="Times New Roman" pitchFamily="18" charset="0"/>
              </a:rPr>
              <a:t>Avrupa Kolu</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5701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628800"/>
            <a:ext cx="6400800" cy="3816424"/>
          </a:xfrm>
        </p:spPr>
        <p:txBody>
          <a:bodyPr>
            <a:normAutofit fontScale="92500" lnSpcReduction="20000"/>
          </a:bodyPr>
          <a:lstStyle/>
          <a:p>
            <a:pPr algn="just"/>
            <a:r>
              <a:rPr lang="tr-TR" sz="2800" b="1" dirty="0">
                <a:solidFill>
                  <a:schemeClr val="tx1"/>
                </a:solidFill>
                <a:latin typeface="Times New Roman" pitchFamily="18" charset="0"/>
                <a:cs typeface="Times New Roman" pitchFamily="18" charset="0"/>
              </a:rPr>
              <a:t> 1. Asya Kolu</a:t>
            </a:r>
          </a:p>
          <a:p>
            <a:pPr algn="just"/>
            <a:r>
              <a:rPr lang="tr-TR" sz="2800" b="1" dirty="0">
                <a:solidFill>
                  <a:schemeClr val="bg1"/>
                </a:solidFill>
                <a:latin typeface="Times New Roman" pitchFamily="18" charset="0"/>
                <a:cs typeface="Times New Roman" pitchFamily="18" charset="0"/>
              </a:rPr>
              <a:t>Yirmiden fazla dile sahip olan bu kol, kendi arasında Hint ve İran olmak üzere iki büyük bölüme ayrılır</a:t>
            </a:r>
          </a:p>
          <a:p>
            <a:pPr algn="just"/>
            <a:r>
              <a:rPr lang="tr-TR" sz="2800" b="1" i="1" dirty="0">
                <a:solidFill>
                  <a:schemeClr val="tx1"/>
                </a:solidFill>
                <a:latin typeface="Times New Roman" pitchFamily="18" charset="0"/>
                <a:cs typeface="Times New Roman" pitchFamily="18" charset="0"/>
              </a:rPr>
              <a:t>a) Hint-Urdu Dilleri:</a:t>
            </a:r>
          </a:p>
          <a:p>
            <a:pPr algn="just"/>
            <a:r>
              <a:rPr lang="tr-TR" sz="2800" b="1" dirty="0">
                <a:solidFill>
                  <a:schemeClr val="bg1"/>
                </a:solidFill>
                <a:latin typeface="Times New Roman" pitchFamily="18" charset="0"/>
                <a:cs typeface="Times New Roman" pitchFamily="18" charset="0"/>
              </a:rPr>
              <a:t>Eski Sanskritçenin devamı olan </a:t>
            </a:r>
            <a:r>
              <a:rPr lang="tr-TR" sz="2800" b="1" dirty="0" err="1">
                <a:solidFill>
                  <a:schemeClr val="bg1"/>
                </a:solidFill>
                <a:latin typeface="Times New Roman" pitchFamily="18" charset="0"/>
                <a:cs typeface="Times New Roman" pitchFamily="18" charset="0"/>
              </a:rPr>
              <a:t>Bihari</a:t>
            </a:r>
            <a:r>
              <a:rPr lang="tr-TR" sz="2800" b="1" dirty="0">
                <a:solidFill>
                  <a:schemeClr val="bg1"/>
                </a:solidFill>
                <a:latin typeface="Times New Roman" pitchFamily="18" charset="0"/>
                <a:cs typeface="Times New Roman" pitchFamily="18" charset="0"/>
              </a:rPr>
              <a:t>, </a:t>
            </a:r>
            <a:r>
              <a:rPr lang="tr-TR" sz="2800" b="1" dirty="0" err="1">
                <a:solidFill>
                  <a:schemeClr val="bg1"/>
                </a:solidFill>
                <a:latin typeface="Times New Roman" pitchFamily="18" charset="0"/>
                <a:cs typeface="Times New Roman" pitchFamily="18" charset="0"/>
              </a:rPr>
              <a:t>Pencabi</a:t>
            </a:r>
            <a:r>
              <a:rPr lang="tr-TR" sz="2800" b="1" dirty="0">
                <a:solidFill>
                  <a:schemeClr val="bg1"/>
                </a:solidFill>
                <a:latin typeface="Times New Roman" pitchFamily="18" charset="0"/>
                <a:cs typeface="Times New Roman" pitchFamily="18" charset="0"/>
              </a:rPr>
              <a:t>, </a:t>
            </a:r>
            <a:r>
              <a:rPr lang="tr-TR" sz="2800" b="1" dirty="0" err="1">
                <a:solidFill>
                  <a:schemeClr val="bg1"/>
                </a:solidFill>
                <a:latin typeface="Times New Roman" pitchFamily="18" charset="0"/>
                <a:cs typeface="Times New Roman" pitchFamily="18" charset="0"/>
              </a:rPr>
              <a:t>Morathi</a:t>
            </a:r>
            <a:r>
              <a:rPr lang="tr-TR" sz="2800" b="1" dirty="0">
                <a:solidFill>
                  <a:schemeClr val="bg1"/>
                </a:solidFill>
                <a:latin typeface="Times New Roman" pitchFamily="18" charset="0"/>
                <a:cs typeface="Times New Roman" pitchFamily="18" charset="0"/>
              </a:rPr>
              <a:t>, </a:t>
            </a:r>
            <a:r>
              <a:rPr lang="tr-TR" sz="2800" b="1" dirty="0" err="1">
                <a:solidFill>
                  <a:schemeClr val="bg1"/>
                </a:solidFill>
                <a:latin typeface="Times New Roman" pitchFamily="18" charset="0"/>
                <a:cs typeface="Times New Roman" pitchFamily="18" charset="0"/>
              </a:rPr>
              <a:t>Guyarati</a:t>
            </a:r>
            <a:r>
              <a:rPr lang="tr-TR" sz="2800" b="1" dirty="0">
                <a:solidFill>
                  <a:schemeClr val="bg1"/>
                </a:solidFill>
                <a:latin typeface="Times New Roman" pitchFamily="18" charset="0"/>
                <a:cs typeface="Times New Roman" pitchFamily="18" charset="0"/>
              </a:rPr>
              <a:t> ve </a:t>
            </a:r>
            <a:r>
              <a:rPr lang="tr-TR" sz="2800" b="1" dirty="0" err="1">
                <a:solidFill>
                  <a:schemeClr val="bg1"/>
                </a:solidFill>
                <a:latin typeface="Times New Roman" pitchFamily="18" charset="0"/>
                <a:cs typeface="Times New Roman" pitchFamily="18" charset="0"/>
              </a:rPr>
              <a:t>Bengal</a:t>
            </a:r>
            <a:r>
              <a:rPr lang="tr-TR" sz="2800" b="1" dirty="0">
                <a:solidFill>
                  <a:schemeClr val="bg1"/>
                </a:solidFill>
                <a:latin typeface="Times New Roman" pitchFamily="18" charset="0"/>
                <a:cs typeface="Times New Roman" pitchFamily="18" charset="0"/>
              </a:rPr>
              <a:t>-Assam dilleri.</a:t>
            </a:r>
          </a:p>
          <a:p>
            <a:pPr algn="just"/>
            <a:r>
              <a:rPr lang="tr-TR" sz="2800" b="1" dirty="0">
                <a:solidFill>
                  <a:schemeClr val="bg1"/>
                </a:solidFill>
                <a:latin typeface="Times New Roman" pitchFamily="18" charset="0"/>
                <a:cs typeface="Times New Roman" pitchFamily="18" charset="0"/>
              </a:rPr>
              <a:t>Günümüzde Hint-Urdu dillerinin en büyük temsilcisi Hintçe, Urduca ve </a:t>
            </a:r>
            <a:r>
              <a:rPr lang="tr-TR" sz="2800" b="1" dirty="0" err="1">
                <a:solidFill>
                  <a:schemeClr val="bg1"/>
                </a:solidFill>
                <a:latin typeface="Times New Roman" pitchFamily="18" charset="0"/>
                <a:cs typeface="Times New Roman" pitchFamily="18" charset="0"/>
              </a:rPr>
              <a:t>Bengalidir</a:t>
            </a:r>
            <a:r>
              <a:rPr lang="tr-TR" sz="2800" b="1" dirty="0">
                <a:solidFill>
                  <a:schemeClr val="bg1"/>
                </a:solidFill>
                <a:latin typeface="Times New Roman" pitchFamily="18" charset="0"/>
                <a:cs typeface="Times New Roman" pitchFamily="18" charset="0"/>
              </a:rPr>
              <a:t>.</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3432898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1484784"/>
            <a:ext cx="6400800" cy="4248472"/>
          </a:xfrm>
        </p:spPr>
        <p:txBody>
          <a:bodyPr>
            <a:noAutofit/>
          </a:bodyPr>
          <a:lstStyle/>
          <a:p>
            <a:pPr algn="just"/>
            <a:r>
              <a:rPr lang="tr-TR" sz="2400" b="1" dirty="0">
                <a:solidFill>
                  <a:schemeClr val="bg1"/>
                </a:solidFill>
                <a:latin typeface="Times New Roman" pitchFamily="18" charset="0"/>
                <a:cs typeface="Times New Roman" pitchFamily="18" charset="0"/>
              </a:rPr>
              <a:t> Hintçe Hindistan’da, Urduca Pakistan’da, </a:t>
            </a:r>
            <a:r>
              <a:rPr lang="tr-TR" sz="2400" b="1" dirty="0" err="1">
                <a:solidFill>
                  <a:schemeClr val="bg1"/>
                </a:solidFill>
                <a:latin typeface="Times New Roman" pitchFamily="18" charset="0"/>
                <a:cs typeface="Times New Roman" pitchFamily="18" charset="0"/>
              </a:rPr>
              <a:t>Bengali</a:t>
            </a:r>
            <a:r>
              <a:rPr lang="tr-TR" sz="2400" b="1" dirty="0">
                <a:solidFill>
                  <a:schemeClr val="bg1"/>
                </a:solidFill>
                <a:latin typeface="Times New Roman" pitchFamily="18" charset="0"/>
                <a:cs typeface="Times New Roman" pitchFamily="18" charset="0"/>
              </a:rPr>
              <a:t> ise Hindistan’ın bir kısmı ve Bangladeş’te konuşulur. </a:t>
            </a:r>
          </a:p>
          <a:p>
            <a:pPr algn="just"/>
            <a:r>
              <a:rPr lang="tr-TR" sz="2400" b="1" i="1" dirty="0">
                <a:solidFill>
                  <a:schemeClr val="tx1"/>
                </a:solidFill>
                <a:latin typeface="Times New Roman" pitchFamily="18" charset="0"/>
                <a:cs typeface="Times New Roman" pitchFamily="18" charset="0"/>
              </a:rPr>
              <a:t>b) İran Dilleri:</a:t>
            </a:r>
          </a:p>
          <a:p>
            <a:pPr algn="just"/>
            <a:r>
              <a:rPr lang="tr-TR" sz="2400" b="1" dirty="0">
                <a:solidFill>
                  <a:schemeClr val="bg1"/>
                </a:solidFill>
                <a:latin typeface="Times New Roman" pitchFamily="18" charset="0"/>
                <a:cs typeface="Times New Roman" pitchFamily="18" charset="0"/>
              </a:rPr>
              <a:t>Asya kolunun ikinci büyük bölümünü İran dilleri oluşturur. İran’daki Fars asıllıların konuştuğu Farsça, Pakistan ve Afganistan’daki </a:t>
            </a:r>
            <a:r>
              <a:rPr lang="tr-TR" sz="2400" b="1" dirty="0" err="1">
                <a:solidFill>
                  <a:schemeClr val="bg1"/>
                </a:solidFill>
                <a:latin typeface="Times New Roman" pitchFamily="18" charset="0"/>
                <a:cs typeface="Times New Roman" pitchFamily="18" charset="0"/>
              </a:rPr>
              <a:t>Peştunların</a:t>
            </a:r>
            <a:r>
              <a:rPr lang="tr-TR" sz="2400" b="1" dirty="0">
                <a:solidFill>
                  <a:schemeClr val="bg1"/>
                </a:solidFill>
                <a:latin typeface="Times New Roman" pitchFamily="18" charset="0"/>
                <a:cs typeface="Times New Roman" pitchFamily="18" charset="0"/>
              </a:rPr>
              <a:t> dili </a:t>
            </a:r>
            <a:r>
              <a:rPr lang="tr-TR" sz="2400" b="1" dirty="0" err="1">
                <a:solidFill>
                  <a:schemeClr val="bg1"/>
                </a:solidFill>
                <a:latin typeface="Times New Roman" pitchFamily="18" charset="0"/>
                <a:cs typeface="Times New Roman" pitchFamily="18" charset="0"/>
              </a:rPr>
              <a:t>Peştunca</a:t>
            </a:r>
            <a:r>
              <a:rPr lang="tr-TR" sz="2400" b="1" dirty="0">
                <a:solidFill>
                  <a:schemeClr val="bg1"/>
                </a:solidFill>
                <a:latin typeface="Times New Roman" pitchFamily="18" charset="0"/>
                <a:cs typeface="Times New Roman" pitchFamily="18" charset="0"/>
              </a:rPr>
              <a:t>, Tacikistan’da konuşulan Tacikçe ve </a:t>
            </a:r>
            <a:r>
              <a:rPr lang="tr-TR" sz="2400" b="1" dirty="0" err="1">
                <a:solidFill>
                  <a:schemeClr val="bg1"/>
                </a:solidFill>
                <a:latin typeface="Times New Roman" pitchFamily="18" charset="0"/>
                <a:cs typeface="Times New Roman" pitchFamily="18" charset="0"/>
              </a:rPr>
              <a:t>Kafkaslar’daki</a:t>
            </a:r>
            <a:r>
              <a:rPr lang="tr-TR" sz="2400" b="1" dirty="0">
                <a:solidFill>
                  <a:schemeClr val="bg1"/>
                </a:solidFill>
                <a:latin typeface="Times New Roman" pitchFamily="18" charset="0"/>
                <a:cs typeface="Times New Roman" pitchFamily="18" charset="0"/>
              </a:rPr>
              <a:t> küçük bir topluluk olan </a:t>
            </a:r>
            <a:r>
              <a:rPr lang="tr-TR" sz="2400" b="1" dirty="0" err="1">
                <a:solidFill>
                  <a:schemeClr val="bg1"/>
                </a:solidFill>
                <a:latin typeface="Times New Roman" pitchFamily="18" charset="0"/>
                <a:cs typeface="Times New Roman" pitchFamily="18" charset="0"/>
              </a:rPr>
              <a:t>Osetlerin</a:t>
            </a:r>
            <a:r>
              <a:rPr lang="tr-TR" sz="2400" b="1" dirty="0">
                <a:solidFill>
                  <a:schemeClr val="bg1"/>
                </a:solidFill>
                <a:latin typeface="Times New Roman" pitchFamily="18" charset="0"/>
                <a:cs typeface="Times New Roman" pitchFamily="18" charset="0"/>
              </a:rPr>
              <a:t> dili Osetçe bu dil bölümünü temsil eder.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290259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187624" y="1398356"/>
            <a:ext cx="7056784" cy="4190884"/>
          </a:xfrm>
        </p:spPr>
        <p:txBody>
          <a:bodyPr>
            <a:noAutofit/>
          </a:bodyPr>
          <a:lstStyle/>
          <a:p>
            <a:pPr algn="just"/>
            <a:r>
              <a:rPr lang="tr-TR" sz="2200" b="1" dirty="0">
                <a:latin typeface="Times New Roman" pitchFamily="18" charset="0"/>
                <a:cs typeface="Times New Roman" pitchFamily="18" charset="0"/>
              </a:rPr>
              <a:t> </a:t>
            </a:r>
            <a:r>
              <a:rPr lang="tr-TR" sz="2200" b="1" dirty="0">
                <a:solidFill>
                  <a:schemeClr val="tx1"/>
                </a:solidFill>
                <a:latin typeface="Times New Roman" pitchFamily="18" charset="0"/>
                <a:cs typeface="Times New Roman" pitchFamily="18" charset="0"/>
              </a:rPr>
              <a:t>2) Avrupa Kolu:</a:t>
            </a:r>
          </a:p>
          <a:p>
            <a:pPr algn="just"/>
            <a:r>
              <a:rPr lang="tr-TR" sz="2200" b="1" dirty="0">
                <a:solidFill>
                  <a:schemeClr val="bg1"/>
                </a:solidFill>
                <a:latin typeface="Times New Roman" pitchFamily="18" charset="0"/>
                <a:cs typeface="Times New Roman" pitchFamily="18" charset="0"/>
              </a:rPr>
              <a:t>Hint-Avrupa dillerinin ikinci kolunu Avrupa bölümü temsil eder. Bu kol temel olarak dört alt gruba ayrılır. </a:t>
            </a:r>
          </a:p>
          <a:p>
            <a:pPr algn="just"/>
            <a:r>
              <a:rPr lang="tr-TR" sz="2200" b="1" i="1" dirty="0">
                <a:solidFill>
                  <a:schemeClr val="tx1"/>
                </a:solidFill>
                <a:latin typeface="Times New Roman" pitchFamily="18" charset="0"/>
                <a:cs typeface="Times New Roman" pitchFamily="18" charset="0"/>
              </a:rPr>
              <a:t>a) Latin Dilleri: </a:t>
            </a:r>
          </a:p>
          <a:p>
            <a:pPr algn="just"/>
            <a:r>
              <a:rPr lang="tr-TR" sz="2200" b="1" dirty="0">
                <a:solidFill>
                  <a:schemeClr val="bg1"/>
                </a:solidFill>
                <a:latin typeface="Times New Roman" pitchFamily="18" charset="0"/>
                <a:cs typeface="Times New Roman" pitchFamily="18" charset="0"/>
              </a:rPr>
              <a:t>Roma İmparatorluğu’nun Batı Avrupa'yı işgal etmesinden sonra yerli Avrupa dillerinin yerine Latinceye dayalı Fransızca, İspanyolca, Portekizce, Katalanca ve Romence gibi diller meydana gelmiştir.</a:t>
            </a:r>
          </a:p>
          <a:p>
            <a:pPr algn="just"/>
            <a:r>
              <a:rPr lang="tr-TR" sz="2200" b="1" dirty="0">
                <a:solidFill>
                  <a:schemeClr val="bg1"/>
                </a:solidFill>
                <a:latin typeface="Times New Roman" pitchFamily="18" charset="0"/>
                <a:cs typeface="Times New Roman" pitchFamily="18" charset="0"/>
              </a:rPr>
              <a:t>Bu alt grubun en büyük temsilcisi İspanyolcadır. İspanyolca, İspanya ve Latin Amerika'daki İspanyol sömürgelerinde (Arjantin, </a:t>
            </a:r>
            <a:r>
              <a:rPr lang="tr-TR" sz="2200" b="1" dirty="0" err="1">
                <a:solidFill>
                  <a:schemeClr val="bg1"/>
                </a:solidFill>
                <a:latin typeface="Times New Roman" pitchFamily="18" charset="0"/>
                <a:cs typeface="Times New Roman" pitchFamily="18" charset="0"/>
              </a:rPr>
              <a:t>Ekvador</a:t>
            </a:r>
            <a:r>
              <a:rPr lang="tr-TR" sz="2200" b="1" dirty="0">
                <a:solidFill>
                  <a:schemeClr val="bg1"/>
                </a:solidFill>
                <a:latin typeface="Times New Roman" pitchFamily="18" charset="0"/>
                <a:cs typeface="Times New Roman" pitchFamily="18" charset="0"/>
              </a:rPr>
              <a:t>, Kolombiya, Peru…) konuşulur.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605764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1772816"/>
            <a:ext cx="6400800" cy="3312368"/>
          </a:xfrm>
        </p:spPr>
        <p:txBody>
          <a:bodyPr>
            <a:normAutofit lnSpcReduction="10000"/>
          </a:bodyPr>
          <a:lstStyle/>
          <a:p>
            <a:pPr algn="just"/>
            <a:r>
              <a:rPr lang="tr-TR" sz="2400" dirty="0">
                <a:solidFill>
                  <a:schemeClr val="bg1"/>
                </a:solidFill>
                <a:latin typeface="Times New Roman" pitchFamily="18" charset="0"/>
                <a:cs typeface="Times New Roman" pitchFamily="18" charset="0"/>
              </a:rPr>
              <a:t> </a:t>
            </a:r>
            <a:r>
              <a:rPr lang="tr-TR" sz="2400" b="1" dirty="0">
                <a:solidFill>
                  <a:schemeClr val="bg1"/>
                </a:solidFill>
                <a:latin typeface="Times New Roman" pitchFamily="18" charset="0"/>
                <a:cs typeface="Times New Roman" pitchFamily="18" charset="0"/>
              </a:rPr>
              <a:t>Portekizce, Portekiz, Brezilya ve Angola’da konuşulur. </a:t>
            </a:r>
          </a:p>
          <a:p>
            <a:pPr algn="just"/>
            <a:r>
              <a:rPr lang="tr-TR" sz="2400" b="1" dirty="0">
                <a:solidFill>
                  <a:schemeClr val="bg1"/>
                </a:solidFill>
                <a:latin typeface="Times New Roman" pitchFamily="18" charset="0"/>
                <a:cs typeface="Times New Roman" pitchFamily="18" charset="0"/>
              </a:rPr>
              <a:t>Fransızca, Fransa, Belçika, Kanada’nın bazı eyaletleri ve eski Fransız sömürgesi olan birçok ülkede (Cezayir, Benin, </a:t>
            </a:r>
            <a:r>
              <a:rPr lang="tr-TR" sz="2400" b="1" dirty="0" err="1">
                <a:solidFill>
                  <a:schemeClr val="bg1"/>
                </a:solidFill>
                <a:latin typeface="Times New Roman" pitchFamily="18" charset="0"/>
                <a:cs typeface="Times New Roman" pitchFamily="18" charset="0"/>
              </a:rPr>
              <a:t>Burindi</a:t>
            </a:r>
            <a:r>
              <a:rPr lang="tr-TR" sz="2400" b="1" dirty="0">
                <a:solidFill>
                  <a:schemeClr val="bg1"/>
                </a:solidFill>
                <a:latin typeface="Times New Roman" pitchFamily="18" charset="0"/>
                <a:cs typeface="Times New Roman" pitchFamily="18" charset="0"/>
              </a:rPr>
              <a:t>…) konuşulur.</a:t>
            </a:r>
          </a:p>
          <a:p>
            <a:pPr algn="just"/>
            <a:r>
              <a:rPr lang="tr-TR" sz="2400" b="1" i="1" dirty="0">
                <a:solidFill>
                  <a:schemeClr val="tx1"/>
                </a:solidFill>
                <a:latin typeface="Times New Roman" pitchFamily="18" charset="0"/>
                <a:cs typeface="Times New Roman" pitchFamily="18" charset="0"/>
              </a:rPr>
              <a:t>b) Slav Dilleri:   </a:t>
            </a:r>
            <a:r>
              <a:rPr lang="tr-TR" sz="2400" b="1" dirty="0">
                <a:solidFill>
                  <a:schemeClr val="bg1"/>
                </a:solidFill>
                <a:latin typeface="Times New Roman" pitchFamily="18" charset="0"/>
                <a:cs typeface="Times New Roman" pitchFamily="18" charset="0"/>
              </a:rPr>
              <a:t>Avrupa kolunun ikinci alt grubunu Slav dilleri oluşturur. Bu alt grup; Doğu Slav dilleri, Batı Slav dilleri ve Güney Slav dilleri olmak üzere üçe ayrılır.</a:t>
            </a:r>
            <a:endParaRPr lang="tr-TR" sz="2400" i="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371922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2132856"/>
            <a:ext cx="6400800" cy="1752600"/>
          </a:xfrm>
        </p:spPr>
        <p:txBody>
          <a:bodyPr>
            <a:noAutofit/>
          </a:bodyPr>
          <a:lstStyle/>
          <a:p>
            <a:endParaRPr lang="tr-TR" sz="4400" b="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pic>
        <p:nvPicPr>
          <p:cNvPr id="2050" name="Picture 2" descr="C:\Users\ismail\Desktop\ataturk_ve_dil-1024x576.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94" y="1683650"/>
            <a:ext cx="7794612" cy="489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907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1700808"/>
            <a:ext cx="6400800" cy="3240360"/>
          </a:xfrm>
        </p:spPr>
        <p:txBody>
          <a:bodyPr>
            <a:normAutofit fontScale="92500"/>
          </a:bodyPr>
          <a:lstStyle/>
          <a:p>
            <a:pPr algn="just"/>
            <a:r>
              <a:rPr lang="tr-TR" sz="2400" b="1" dirty="0">
                <a:latin typeface="Times New Roman" pitchFamily="18" charset="0"/>
                <a:cs typeface="Times New Roman" pitchFamily="18" charset="0"/>
              </a:rPr>
              <a:t> </a:t>
            </a:r>
            <a:r>
              <a:rPr lang="tr-TR" sz="2400" b="1" dirty="0">
                <a:solidFill>
                  <a:schemeClr val="bg1"/>
                </a:solidFill>
                <a:latin typeface="Times New Roman" pitchFamily="18" charset="0"/>
                <a:cs typeface="Times New Roman" pitchFamily="18" charset="0"/>
              </a:rPr>
              <a:t>Slav dillerinin doğu bölümünü Rusça, Bulgarca; güney bölümünü Sırpça, Boşnakça; batı bölümünü de Lehçe ve Makedonca temsil etmektedir. </a:t>
            </a:r>
          </a:p>
          <a:p>
            <a:pPr algn="just"/>
            <a:r>
              <a:rPr lang="tr-TR" sz="2400" b="1" i="1" dirty="0">
                <a:solidFill>
                  <a:schemeClr val="tx1"/>
                </a:solidFill>
                <a:latin typeface="Times New Roman" pitchFamily="18" charset="0"/>
                <a:cs typeface="Times New Roman" pitchFamily="18" charset="0"/>
              </a:rPr>
              <a:t>c) Germen Dilleri</a:t>
            </a:r>
            <a:r>
              <a:rPr lang="tr-TR" sz="2400" b="1" i="1" dirty="0">
                <a:solidFill>
                  <a:schemeClr val="bg1"/>
                </a:solidFill>
                <a:latin typeface="Times New Roman" pitchFamily="18" charset="0"/>
                <a:cs typeface="Times New Roman" pitchFamily="18" charset="0"/>
              </a:rPr>
              <a:t>: </a:t>
            </a:r>
            <a:r>
              <a:rPr lang="tr-TR" sz="2400" b="1" dirty="0">
                <a:solidFill>
                  <a:schemeClr val="bg1"/>
                </a:solidFill>
                <a:latin typeface="Times New Roman" pitchFamily="18" charset="0"/>
                <a:cs typeface="Times New Roman" pitchFamily="18" charset="0"/>
              </a:rPr>
              <a:t>Almanca, İngilizce, Felemenkçe, Danca, ve Norveççeden oluşan alt gruptur. Almanca Almanya, İsviçre’nin bazı yerleri, </a:t>
            </a:r>
            <a:r>
              <a:rPr lang="tr-TR" sz="2400" b="1" dirty="0" err="1">
                <a:solidFill>
                  <a:schemeClr val="bg1"/>
                </a:solidFill>
                <a:latin typeface="Times New Roman" pitchFamily="18" charset="0"/>
                <a:cs typeface="Times New Roman" pitchFamily="18" charset="0"/>
              </a:rPr>
              <a:t>Lih</a:t>
            </a:r>
            <a:r>
              <a:rPr lang="tr-TR" sz="2400" b="1" dirty="0">
                <a:solidFill>
                  <a:schemeClr val="bg1"/>
                </a:solidFill>
                <a:latin typeface="Times New Roman" pitchFamily="18" charset="0"/>
                <a:cs typeface="Times New Roman" pitchFamily="18" charset="0"/>
              </a:rPr>
              <a:t>-ten-</a:t>
            </a:r>
            <a:r>
              <a:rPr lang="tr-TR" sz="2400" b="1" dirty="0" err="1">
                <a:solidFill>
                  <a:schemeClr val="bg1"/>
                </a:solidFill>
                <a:latin typeface="Times New Roman" pitchFamily="18" charset="0"/>
                <a:cs typeface="Times New Roman" pitchFamily="18" charset="0"/>
              </a:rPr>
              <a:t>ştayn</a:t>
            </a:r>
            <a:r>
              <a:rPr lang="tr-TR" sz="2400" b="1" dirty="0">
                <a:solidFill>
                  <a:schemeClr val="bg1"/>
                </a:solidFill>
                <a:latin typeface="Times New Roman" pitchFamily="18" charset="0"/>
                <a:cs typeface="Times New Roman" pitchFamily="18" charset="0"/>
              </a:rPr>
              <a:t>, Lüksemburg  ve Avusturya’da; İngilizce İngiltere, ABD, Kanada, Avusturalya, Güney Afrika Cumhuriyeti’nde konuşulur.</a:t>
            </a:r>
            <a:endParaRPr lang="tr-TR" sz="2400" b="1" i="1" dirty="0">
              <a:solidFill>
                <a:schemeClr val="tx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3590661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700808"/>
            <a:ext cx="6400800" cy="2232248"/>
          </a:xfrm>
        </p:spPr>
        <p:txBody>
          <a:bodyPr>
            <a:normAutofit lnSpcReduction="10000"/>
          </a:bodyPr>
          <a:lstStyle/>
          <a:p>
            <a:pPr algn="just"/>
            <a:r>
              <a:rPr lang="tr-TR" sz="2400" dirty="0">
                <a:latin typeface="Times New Roman" pitchFamily="18" charset="0"/>
                <a:cs typeface="Times New Roman" pitchFamily="18" charset="0"/>
              </a:rPr>
              <a:t> </a:t>
            </a:r>
            <a:r>
              <a:rPr lang="tr-TR" sz="2400" b="1" i="1" dirty="0">
                <a:solidFill>
                  <a:schemeClr val="tx1"/>
                </a:solidFill>
                <a:latin typeface="Times New Roman" pitchFamily="18" charset="0"/>
                <a:cs typeface="Times New Roman" pitchFamily="18" charset="0"/>
              </a:rPr>
              <a:t>ç) </a:t>
            </a:r>
            <a:r>
              <a:rPr lang="tr-TR" sz="2400" b="1" i="1" dirty="0" err="1">
                <a:solidFill>
                  <a:schemeClr val="tx1"/>
                </a:solidFill>
                <a:latin typeface="Times New Roman" pitchFamily="18" charset="0"/>
                <a:cs typeface="Times New Roman" pitchFamily="18" charset="0"/>
              </a:rPr>
              <a:t>Kelt</a:t>
            </a:r>
            <a:r>
              <a:rPr lang="tr-TR" sz="2400" b="1" i="1" dirty="0">
                <a:solidFill>
                  <a:schemeClr val="tx1"/>
                </a:solidFill>
                <a:latin typeface="Times New Roman" pitchFamily="18" charset="0"/>
                <a:cs typeface="Times New Roman" pitchFamily="18" charset="0"/>
              </a:rPr>
              <a:t> Dilleri: </a:t>
            </a:r>
            <a:r>
              <a:rPr lang="tr-TR" sz="2400" b="1" dirty="0">
                <a:solidFill>
                  <a:schemeClr val="bg1"/>
                </a:solidFill>
                <a:latin typeface="Times New Roman" pitchFamily="18" charset="0"/>
                <a:cs typeface="Times New Roman" pitchFamily="18" charset="0"/>
              </a:rPr>
              <a:t>Bu alt gruba Galce, </a:t>
            </a:r>
            <a:r>
              <a:rPr lang="tr-TR" sz="2400" b="1" dirty="0" err="1">
                <a:solidFill>
                  <a:schemeClr val="bg1"/>
                </a:solidFill>
                <a:latin typeface="Times New Roman" pitchFamily="18" charset="0"/>
                <a:cs typeface="Times New Roman" pitchFamily="18" charset="0"/>
              </a:rPr>
              <a:t>Bretonca</a:t>
            </a:r>
            <a:r>
              <a:rPr lang="tr-TR" sz="2400" b="1" dirty="0">
                <a:solidFill>
                  <a:schemeClr val="bg1"/>
                </a:solidFill>
                <a:latin typeface="Times New Roman" pitchFamily="18" charset="0"/>
                <a:cs typeface="Times New Roman" pitchFamily="18" charset="0"/>
              </a:rPr>
              <a:t>, İrlanda Galcesi, İskoçya Galcesi girer. </a:t>
            </a:r>
            <a:r>
              <a:rPr lang="tr-TR" sz="2400" b="1" dirty="0" err="1">
                <a:solidFill>
                  <a:schemeClr val="bg1"/>
                </a:solidFill>
                <a:latin typeface="Times New Roman" pitchFamily="18" charset="0"/>
                <a:cs typeface="Times New Roman" pitchFamily="18" charset="0"/>
              </a:rPr>
              <a:t>Kelt</a:t>
            </a:r>
            <a:r>
              <a:rPr lang="tr-TR" sz="2400" b="1" dirty="0">
                <a:solidFill>
                  <a:schemeClr val="bg1"/>
                </a:solidFill>
                <a:latin typeface="Times New Roman" pitchFamily="18" charset="0"/>
                <a:cs typeface="Times New Roman" pitchFamily="18" charset="0"/>
              </a:rPr>
              <a:t> dilleri Roma İmparatorluğu döneminde İngiliz adalarında konuşulan dillerdi. 17. yüzyıldan sonra Germen dillerinin etkisi ve baskısıyla yerini İngilizceye bırakmıştır. </a:t>
            </a:r>
            <a:endParaRPr lang="tr-TR" sz="2400" b="1" i="1" dirty="0">
              <a:solidFill>
                <a:schemeClr val="tx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84822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115616" y="1484784"/>
            <a:ext cx="6840760" cy="3744416"/>
          </a:xfrm>
        </p:spPr>
        <p:txBody>
          <a:bodyPr>
            <a:normAutofit lnSpcReduction="10000"/>
          </a:bodyPr>
          <a:lstStyle/>
          <a:p>
            <a:pPr algn="just"/>
            <a:r>
              <a:rPr lang="tr-TR" sz="2400" b="1" i="1" dirty="0">
                <a:solidFill>
                  <a:schemeClr val="tx1"/>
                </a:solidFill>
                <a:latin typeface="Times New Roman" pitchFamily="18" charset="0"/>
                <a:cs typeface="Times New Roman" pitchFamily="18" charset="0"/>
              </a:rPr>
              <a:t> d) Diğerleri: </a:t>
            </a:r>
            <a:r>
              <a:rPr lang="tr-TR" sz="2400" b="1" dirty="0">
                <a:solidFill>
                  <a:schemeClr val="bg1"/>
                </a:solidFill>
                <a:latin typeface="Times New Roman" pitchFamily="18" charset="0"/>
                <a:cs typeface="Times New Roman" pitchFamily="18" charset="0"/>
              </a:rPr>
              <a:t>Yukarıdaki dört </a:t>
            </a:r>
            <a:r>
              <a:rPr lang="tr-TR" sz="2400" b="1" dirty="0">
                <a:solidFill>
                  <a:srgbClr val="FF0000"/>
                </a:solidFill>
                <a:latin typeface="Times New Roman" pitchFamily="18" charset="0"/>
                <a:cs typeface="Times New Roman" pitchFamily="18" charset="0"/>
              </a:rPr>
              <a:t>alt</a:t>
            </a:r>
            <a:r>
              <a:rPr lang="tr-TR" sz="2400" b="1" dirty="0">
                <a:solidFill>
                  <a:schemeClr val="bg1"/>
                </a:solidFill>
                <a:latin typeface="Times New Roman" pitchFamily="18" charset="0"/>
                <a:cs typeface="Times New Roman" pitchFamily="18" charset="0"/>
              </a:rPr>
              <a:t> grup dışında herhangi bir </a:t>
            </a:r>
            <a:r>
              <a:rPr lang="tr-TR" sz="2400" b="1" dirty="0">
                <a:solidFill>
                  <a:srgbClr val="FF0000"/>
                </a:solidFill>
                <a:latin typeface="Times New Roman" pitchFamily="18" charset="0"/>
                <a:cs typeface="Times New Roman" pitchFamily="18" charset="0"/>
              </a:rPr>
              <a:t>alt</a:t>
            </a:r>
            <a:r>
              <a:rPr lang="tr-TR" sz="2400" b="1" dirty="0">
                <a:solidFill>
                  <a:schemeClr val="bg1"/>
                </a:solidFill>
                <a:latin typeface="Times New Roman" pitchFamily="18" charset="0"/>
                <a:cs typeface="Times New Roman" pitchFamily="18" charset="0"/>
              </a:rPr>
              <a:t> </a:t>
            </a:r>
            <a:r>
              <a:rPr lang="tr-TR" sz="2400" b="1" dirty="0">
                <a:solidFill>
                  <a:srgbClr val="FF0000"/>
                </a:solidFill>
                <a:latin typeface="Times New Roman" pitchFamily="18" charset="0"/>
                <a:cs typeface="Times New Roman" pitchFamily="18" charset="0"/>
              </a:rPr>
              <a:t>gruba</a:t>
            </a:r>
            <a:r>
              <a:rPr lang="tr-TR" sz="2400" b="1" dirty="0">
                <a:solidFill>
                  <a:schemeClr val="bg1"/>
                </a:solidFill>
                <a:latin typeface="Times New Roman" pitchFamily="18" charset="0"/>
                <a:cs typeface="Times New Roman" pitchFamily="18" charset="0"/>
              </a:rPr>
              <a:t> </a:t>
            </a:r>
            <a:r>
              <a:rPr lang="tr-TR" sz="2400" b="1" dirty="0">
                <a:solidFill>
                  <a:srgbClr val="FF0000"/>
                </a:solidFill>
                <a:latin typeface="Times New Roman" pitchFamily="18" charset="0"/>
                <a:cs typeface="Times New Roman" pitchFamily="18" charset="0"/>
              </a:rPr>
              <a:t>dâhil</a:t>
            </a:r>
            <a:r>
              <a:rPr lang="tr-TR" sz="2400" b="1" dirty="0">
                <a:solidFill>
                  <a:schemeClr val="bg1"/>
                </a:solidFill>
                <a:latin typeface="Times New Roman" pitchFamily="18" charset="0"/>
                <a:cs typeface="Times New Roman" pitchFamily="18" charset="0"/>
              </a:rPr>
              <a:t> </a:t>
            </a:r>
            <a:r>
              <a:rPr lang="tr-TR" sz="2400" b="1" dirty="0">
                <a:solidFill>
                  <a:srgbClr val="FF0000"/>
                </a:solidFill>
                <a:latin typeface="Times New Roman" pitchFamily="18" charset="0"/>
                <a:cs typeface="Times New Roman" pitchFamily="18" charset="0"/>
              </a:rPr>
              <a:t>edilmeyen</a:t>
            </a:r>
            <a:r>
              <a:rPr lang="tr-TR" sz="2400" b="1" dirty="0">
                <a:solidFill>
                  <a:schemeClr val="bg1"/>
                </a:solidFill>
                <a:latin typeface="Times New Roman" pitchFamily="18" charset="0"/>
                <a:cs typeface="Times New Roman" pitchFamily="18" charset="0"/>
              </a:rPr>
              <a:t> </a:t>
            </a:r>
            <a:r>
              <a:rPr lang="tr-TR" sz="2400" b="1" dirty="0">
                <a:solidFill>
                  <a:srgbClr val="FF0000"/>
                </a:solidFill>
                <a:latin typeface="Times New Roman" pitchFamily="18" charset="0"/>
                <a:cs typeface="Times New Roman" pitchFamily="18" charset="0"/>
              </a:rPr>
              <a:t> </a:t>
            </a:r>
            <a:r>
              <a:rPr lang="tr-TR" sz="2000" b="1" dirty="0">
                <a:solidFill>
                  <a:srgbClr val="FF0000"/>
                </a:solidFill>
                <a:latin typeface="Times New Roman" pitchFamily="18" charset="0"/>
                <a:cs typeface="Times New Roman" pitchFamily="18" charset="0"/>
              </a:rPr>
              <a:t>Hint-Avrupa dil </a:t>
            </a:r>
            <a:r>
              <a:rPr lang="tr-TR" sz="2400" b="1" dirty="0">
                <a:solidFill>
                  <a:srgbClr val="FF0000"/>
                </a:solidFill>
                <a:latin typeface="Times New Roman" pitchFamily="18" charset="0"/>
                <a:cs typeface="Times New Roman" pitchFamily="18" charset="0"/>
              </a:rPr>
              <a:t>ailesinin</a:t>
            </a:r>
            <a:r>
              <a:rPr lang="tr-TR" sz="2000" b="1" dirty="0">
                <a:solidFill>
                  <a:srgbClr val="FF0000"/>
                </a:solidFill>
                <a:latin typeface="Times New Roman" pitchFamily="18" charset="0"/>
                <a:cs typeface="Times New Roman" pitchFamily="18" charset="0"/>
              </a:rPr>
              <a:t> </a:t>
            </a:r>
            <a:r>
              <a:rPr lang="tr-TR" sz="2400" b="1" dirty="0">
                <a:solidFill>
                  <a:srgbClr val="FF0000"/>
                </a:solidFill>
                <a:latin typeface="Times New Roman" pitchFamily="18" charset="0"/>
                <a:cs typeface="Times New Roman" pitchFamily="18" charset="0"/>
              </a:rPr>
              <a:t>Avrupa</a:t>
            </a:r>
            <a:r>
              <a:rPr lang="tr-TR" sz="2400" b="1" dirty="0">
                <a:solidFill>
                  <a:schemeClr val="bg1"/>
                </a:solidFill>
                <a:latin typeface="Times New Roman" pitchFamily="18" charset="0"/>
                <a:cs typeface="Times New Roman" pitchFamily="18" charset="0"/>
              </a:rPr>
              <a:t> </a:t>
            </a:r>
            <a:r>
              <a:rPr lang="tr-TR" sz="2400" b="1" dirty="0">
                <a:solidFill>
                  <a:srgbClr val="FF0000"/>
                </a:solidFill>
                <a:latin typeface="Times New Roman" pitchFamily="18" charset="0"/>
                <a:cs typeface="Times New Roman" pitchFamily="18" charset="0"/>
              </a:rPr>
              <a:t>kolu</a:t>
            </a:r>
            <a:r>
              <a:rPr lang="tr-TR" sz="2400" b="1" dirty="0">
                <a:solidFill>
                  <a:schemeClr val="bg1"/>
                </a:solidFill>
                <a:latin typeface="Times New Roman" pitchFamily="18" charset="0"/>
                <a:cs typeface="Times New Roman" pitchFamily="18" charset="0"/>
              </a:rPr>
              <a:t> içinde ele alınması gereken diller; Baltık dilleri, Yunanca, Arnavutça ve Ermenicedir. Yunanca, Yunanistan ve Kıbrıs’ta 10 milyondan fazla kişi tarafından konuşulmaktadır. Arnavutça, Arnavutluk’ta ve </a:t>
            </a:r>
            <a:r>
              <a:rPr lang="tr-TR" sz="2400" b="1" dirty="0">
                <a:solidFill>
                  <a:srgbClr val="FF0000"/>
                </a:solidFill>
                <a:latin typeface="Times New Roman" pitchFamily="18" charset="0"/>
                <a:cs typeface="Times New Roman" pitchFamily="18" charset="0"/>
              </a:rPr>
              <a:t>Balkanlar’daki</a:t>
            </a:r>
            <a:r>
              <a:rPr lang="tr-TR" sz="2400" b="1" dirty="0">
                <a:solidFill>
                  <a:schemeClr val="bg1"/>
                </a:solidFill>
                <a:latin typeface="Times New Roman" pitchFamily="18" charset="0"/>
                <a:cs typeface="Times New Roman" pitchFamily="18" charset="0"/>
              </a:rPr>
              <a:t> Arnavutlar tarafından konuşulan tarihi eski dönemlere dayanan bir dildir. Ermenice Ermenistan’da ve değişik ülkelerde ikamet eden Ermeni cemaatleri tarafından konuşulmaktadır.</a:t>
            </a:r>
            <a:endParaRPr lang="tr-TR" sz="2400" b="1" i="1" dirty="0">
              <a:solidFill>
                <a:schemeClr val="tx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534044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395536" y="1373948"/>
            <a:ext cx="8352928" cy="4647340"/>
          </a:xfrm>
        </p:spPr>
        <p:txBody>
          <a:bodyPr/>
          <a:lstStyle/>
          <a:p>
            <a:r>
              <a:rPr lang="tr-TR" dirty="0"/>
              <a:t> </a:t>
            </a:r>
            <a:r>
              <a:rPr lang="tr-TR" b="1" dirty="0">
                <a:solidFill>
                  <a:schemeClr val="tx1"/>
                </a:solidFill>
                <a:latin typeface="Times New Roman" pitchFamily="18" charset="0"/>
                <a:cs typeface="Times New Roman" pitchFamily="18" charset="0"/>
              </a:rPr>
              <a:t>HİNT-AVRUPA DİL AİLESİ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graphicFrame>
        <p:nvGraphicFramePr>
          <p:cNvPr id="5" name="Tablo 4"/>
          <p:cNvGraphicFramePr>
            <a:graphicFrameLocks noGrp="1"/>
          </p:cNvGraphicFramePr>
          <p:nvPr>
            <p:extLst>
              <p:ext uri="{D42A27DB-BD31-4B8C-83A1-F6EECF244321}">
                <p14:modId xmlns:p14="http://schemas.microsoft.com/office/powerpoint/2010/main" val="3280935105"/>
              </p:ext>
            </p:extLst>
          </p:nvPr>
        </p:nvGraphicFramePr>
        <p:xfrm>
          <a:off x="395536" y="2060848"/>
          <a:ext cx="8496944" cy="2900680"/>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1440160">
                  <a:extLst>
                    <a:ext uri="{9D8B030D-6E8A-4147-A177-3AD203B41FA5}">
                      <a16:colId xmlns:a16="http://schemas.microsoft.com/office/drawing/2014/main" val="20003"/>
                    </a:ext>
                  </a:extLst>
                </a:gridCol>
                <a:gridCol w="1440160">
                  <a:extLst>
                    <a:ext uri="{9D8B030D-6E8A-4147-A177-3AD203B41FA5}">
                      <a16:colId xmlns:a16="http://schemas.microsoft.com/office/drawing/2014/main" val="20004"/>
                    </a:ext>
                  </a:extLst>
                </a:gridCol>
                <a:gridCol w="1656184">
                  <a:extLst>
                    <a:ext uri="{9D8B030D-6E8A-4147-A177-3AD203B41FA5}">
                      <a16:colId xmlns:a16="http://schemas.microsoft.com/office/drawing/2014/main" val="20005"/>
                    </a:ext>
                  </a:extLst>
                </a:gridCol>
              </a:tblGrid>
              <a:tr h="304800">
                <a:tc gridSpan="2">
                  <a:txBody>
                    <a:bodyPr/>
                    <a:lstStyle/>
                    <a:p>
                      <a:r>
                        <a:rPr lang="tr-TR" sz="1400" b="1" dirty="0">
                          <a:solidFill>
                            <a:schemeClr val="tx1"/>
                          </a:solidFill>
                          <a:latin typeface="Times New Roman" pitchFamily="18" charset="0"/>
                          <a:cs typeface="Times New Roman" pitchFamily="18" charset="0"/>
                        </a:rPr>
                        <a:t>ASYA  KOLU</a:t>
                      </a:r>
                    </a:p>
                  </a:txBody>
                  <a:tcPr/>
                </a:tc>
                <a:tc hMerge="1">
                  <a:txBody>
                    <a:bodyPr/>
                    <a:lstStyle/>
                    <a:p>
                      <a:endParaRPr lang="tr-TR" dirty="0">
                        <a:solidFill>
                          <a:schemeClr val="tx1"/>
                        </a:solidFill>
                      </a:endParaRPr>
                    </a:p>
                  </a:txBody>
                  <a:tcPr/>
                </a:tc>
                <a:tc gridSpan="4">
                  <a:txBody>
                    <a:bodyPr/>
                    <a:lstStyle/>
                    <a:p>
                      <a:r>
                        <a:rPr lang="tr-TR" sz="1400" b="1" dirty="0">
                          <a:solidFill>
                            <a:schemeClr val="tx1"/>
                          </a:solidFill>
                          <a:latin typeface="Times New Roman" pitchFamily="18" charset="0"/>
                          <a:cs typeface="Times New Roman" pitchFamily="18" charset="0"/>
                        </a:rPr>
                        <a:t>AVRUPA KOLU</a:t>
                      </a:r>
                    </a:p>
                  </a:txBody>
                  <a:tcPr/>
                </a:tc>
                <a:tc hMerge="1">
                  <a:txBody>
                    <a:bodyPr/>
                    <a:lstStyle/>
                    <a:p>
                      <a:endParaRPr lang="tr-TR">
                        <a:solidFill>
                          <a:schemeClr val="tx1"/>
                        </a:solidFill>
                      </a:endParaRPr>
                    </a:p>
                  </a:txBody>
                  <a:tcPr/>
                </a:tc>
                <a:tc hMerge="1">
                  <a:txBody>
                    <a:bodyPr/>
                    <a:lstStyle/>
                    <a:p>
                      <a:endParaRPr lang="tr-TR">
                        <a:solidFill>
                          <a:schemeClr val="tx1"/>
                        </a:solidFill>
                      </a:endParaRPr>
                    </a:p>
                  </a:txBody>
                  <a:tcPr/>
                </a:tc>
                <a:tc hMerge="1">
                  <a:txBody>
                    <a:bodyPr/>
                    <a:lstStyle/>
                    <a:p>
                      <a:endParaRPr lang="tr-TR">
                        <a:solidFill>
                          <a:schemeClr val="tx1"/>
                        </a:solidFill>
                      </a:endParaRPr>
                    </a:p>
                  </a:txBody>
                  <a:tcPr/>
                </a:tc>
                <a:extLst>
                  <a:ext uri="{0D108BD9-81ED-4DB2-BD59-A6C34878D82A}">
                    <a16:rowId xmlns:a16="http://schemas.microsoft.com/office/drawing/2014/main" val="10000"/>
                  </a:ext>
                </a:extLst>
              </a:tr>
              <a:tr h="370840">
                <a:tc>
                  <a:txBody>
                    <a:bodyPr/>
                    <a:lstStyle/>
                    <a:p>
                      <a:r>
                        <a:rPr lang="tr-TR" sz="1400" b="1" dirty="0">
                          <a:solidFill>
                            <a:schemeClr val="tx1"/>
                          </a:solidFill>
                          <a:latin typeface="Times New Roman" pitchFamily="18" charset="0"/>
                          <a:cs typeface="Times New Roman" pitchFamily="18" charset="0"/>
                        </a:rPr>
                        <a:t>HİNT-URDU</a:t>
                      </a:r>
                    </a:p>
                  </a:txBody>
                  <a:tcPr/>
                </a:tc>
                <a:tc>
                  <a:txBody>
                    <a:bodyPr/>
                    <a:lstStyle/>
                    <a:p>
                      <a:r>
                        <a:rPr lang="tr-TR" sz="1400" b="1" dirty="0">
                          <a:solidFill>
                            <a:schemeClr val="tx1"/>
                          </a:solidFill>
                          <a:latin typeface="Times New Roman" pitchFamily="18" charset="0"/>
                          <a:cs typeface="Times New Roman" pitchFamily="18" charset="0"/>
                        </a:rPr>
                        <a:t>İRAN</a:t>
                      </a:r>
                    </a:p>
                  </a:txBody>
                  <a:tcPr/>
                </a:tc>
                <a:tc>
                  <a:txBody>
                    <a:bodyPr/>
                    <a:lstStyle/>
                    <a:p>
                      <a:r>
                        <a:rPr lang="tr-TR" sz="1400" b="1" dirty="0">
                          <a:solidFill>
                            <a:schemeClr val="tx1"/>
                          </a:solidFill>
                          <a:latin typeface="Times New Roman" pitchFamily="18" charset="0"/>
                          <a:cs typeface="Times New Roman" pitchFamily="18" charset="0"/>
                        </a:rPr>
                        <a:t>GERMEN</a:t>
                      </a:r>
                    </a:p>
                  </a:txBody>
                  <a:tcPr/>
                </a:tc>
                <a:tc>
                  <a:txBody>
                    <a:bodyPr/>
                    <a:lstStyle/>
                    <a:p>
                      <a:r>
                        <a:rPr lang="tr-TR" sz="1400" b="1" dirty="0">
                          <a:solidFill>
                            <a:schemeClr val="tx1"/>
                          </a:solidFill>
                          <a:latin typeface="Times New Roman" pitchFamily="18" charset="0"/>
                          <a:cs typeface="Times New Roman" pitchFamily="18" charset="0"/>
                        </a:rPr>
                        <a:t>LATİN</a:t>
                      </a:r>
                    </a:p>
                  </a:txBody>
                  <a:tcPr/>
                </a:tc>
                <a:tc>
                  <a:txBody>
                    <a:bodyPr/>
                    <a:lstStyle/>
                    <a:p>
                      <a:r>
                        <a:rPr lang="tr-TR" sz="1400" b="1" dirty="0">
                          <a:solidFill>
                            <a:schemeClr val="tx1"/>
                          </a:solidFill>
                          <a:latin typeface="Times New Roman" pitchFamily="18" charset="0"/>
                          <a:cs typeface="Times New Roman" pitchFamily="18" charset="0"/>
                        </a:rPr>
                        <a:t>SLAV</a:t>
                      </a:r>
                    </a:p>
                  </a:txBody>
                  <a:tcPr/>
                </a:tc>
                <a:tc>
                  <a:txBody>
                    <a:bodyPr/>
                    <a:lstStyle/>
                    <a:p>
                      <a:r>
                        <a:rPr lang="tr-TR" sz="1400" b="1" dirty="0">
                          <a:solidFill>
                            <a:schemeClr val="tx1"/>
                          </a:solidFill>
                          <a:latin typeface="Times New Roman" pitchFamily="18" charset="0"/>
                          <a:cs typeface="Times New Roman" pitchFamily="18" charset="0"/>
                        </a:rPr>
                        <a:t>DİĞER</a:t>
                      </a:r>
                    </a:p>
                  </a:txBody>
                  <a:tcPr/>
                </a:tc>
                <a:extLst>
                  <a:ext uri="{0D108BD9-81ED-4DB2-BD59-A6C34878D82A}">
                    <a16:rowId xmlns:a16="http://schemas.microsoft.com/office/drawing/2014/main" val="10001"/>
                  </a:ext>
                </a:extLst>
              </a:tr>
              <a:tr h="370840">
                <a:tc>
                  <a:txBody>
                    <a:bodyPr/>
                    <a:lstStyle/>
                    <a:p>
                      <a:r>
                        <a:rPr lang="tr-TR" sz="1400" b="1" dirty="0">
                          <a:solidFill>
                            <a:schemeClr val="tx1"/>
                          </a:solidFill>
                          <a:latin typeface="Times New Roman" pitchFamily="18" charset="0"/>
                          <a:cs typeface="Times New Roman" pitchFamily="18" charset="0"/>
                        </a:rPr>
                        <a:t>HİNT</a:t>
                      </a:r>
                    </a:p>
                  </a:txBody>
                  <a:tcPr/>
                </a:tc>
                <a:tc>
                  <a:txBody>
                    <a:bodyPr/>
                    <a:lstStyle/>
                    <a:p>
                      <a:r>
                        <a:rPr lang="tr-TR" sz="1400" b="1" dirty="0">
                          <a:solidFill>
                            <a:schemeClr val="tx1"/>
                          </a:solidFill>
                          <a:latin typeface="Times New Roman" pitchFamily="18" charset="0"/>
                          <a:cs typeface="Times New Roman" pitchFamily="18" charset="0"/>
                        </a:rPr>
                        <a:t>FARSÇA</a:t>
                      </a:r>
                    </a:p>
                  </a:txBody>
                  <a:tcPr/>
                </a:tc>
                <a:tc>
                  <a:txBody>
                    <a:bodyPr/>
                    <a:lstStyle/>
                    <a:p>
                      <a:r>
                        <a:rPr lang="tr-TR" sz="1400" b="1" dirty="0">
                          <a:solidFill>
                            <a:schemeClr val="tx1"/>
                          </a:solidFill>
                          <a:latin typeface="Times New Roman" pitchFamily="18" charset="0"/>
                          <a:cs typeface="Times New Roman" pitchFamily="18" charset="0"/>
                        </a:rPr>
                        <a:t>ALMANCA</a:t>
                      </a:r>
                    </a:p>
                  </a:txBody>
                  <a:tcPr/>
                </a:tc>
                <a:tc>
                  <a:txBody>
                    <a:bodyPr/>
                    <a:lstStyle/>
                    <a:p>
                      <a:r>
                        <a:rPr lang="tr-TR" sz="1400" b="1" dirty="0">
                          <a:solidFill>
                            <a:schemeClr val="tx1"/>
                          </a:solidFill>
                          <a:latin typeface="Times New Roman" pitchFamily="18" charset="0"/>
                          <a:cs typeface="Times New Roman" pitchFamily="18" charset="0"/>
                        </a:rPr>
                        <a:t>İSPANYOLCA</a:t>
                      </a:r>
                    </a:p>
                  </a:txBody>
                  <a:tcPr/>
                </a:tc>
                <a:tc>
                  <a:txBody>
                    <a:bodyPr/>
                    <a:lstStyle/>
                    <a:p>
                      <a:r>
                        <a:rPr lang="tr-TR" sz="1400" b="1" dirty="0">
                          <a:solidFill>
                            <a:schemeClr val="tx1"/>
                          </a:solidFill>
                          <a:latin typeface="Times New Roman" pitchFamily="18" charset="0"/>
                          <a:cs typeface="Times New Roman" pitchFamily="18" charset="0"/>
                        </a:rPr>
                        <a:t>RUSÇA</a:t>
                      </a:r>
                    </a:p>
                  </a:txBody>
                  <a:tcPr/>
                </a:tc>
                <a:tc>
                  <a:txBody>
                    <a:bodyPr/>
                    <a:lstStyle/>
                    <a:p>
                      <a:r>
                        <a:rPr lang="tr-TR" sz="1400" b="1" dirty="0">
                          <a:solidFill>
                            <a:schemeClr val="tx1"/>
                          </a:solidFill>
                          <a:latin typeface="Times New Roman" pitchFamily="18" charset="0"/>
                          <a:cs typeface="Times New Roman" pitchFamily="18" charset="0"/>
                        </a:rPr>
                        <a:t>YUNANCA</a:t>
                      </a:r>
                    </a:p>
                  </a:txBody>
                  <a:tcPr/>
                </a:tc>
                <a:extLst>
                  <a:ext uri="{0D108BD9-81ED-4DB2-BD59-A6C34878D82A}">
                    <a16:rowId xmlns:a16="http://schemas.microsoft.com/office/drawing/2014/main" val="10002"/>
                  </a:ext>
                </a:extLst>
              </a:tr>
              <a:tr h="370840">
                <a:tc>
                  <a:txBody>
                    <a:bodyPr/>
                    <a:lstStyle/>
                    <a:p>
                      <a:r>
                        <a:rPr lang="tr-TR" sz="1400" b="1" dirty="0">
                          <a:solidFill>
                            <a:schemeClr val="tx1"/>
                          </a:solidFill>
                          <a:latin typeface="Times New Roman" pitchFamily="18" charset="0"/>
                          <a:cs typeface="Times New Roman" pitchFamily="18" charset="0"/>
                        </a:rPr>
                        <a:t>URDU</a:t>
                      </a:r>
                    </a:p>
                  </a:txBody>
                  <a:tcPr/>
                </a:tc>
                <a:tc>
                  <a:txBody>
                    <a:bodyPr/>
                    <a:lstStyle/>
                    <a:p>
                      <a:r>
                        <a:rPr lang="tr-TR" sz="1400" b="1" dirty="0" err="1">
                          <a:solidFill>
                            <a:schemeClr val="tx1"/>
                          </a:solidFill>
                          <a:latin typeface="Times New Roman" pitchFamily="18" charset="0"/>
                          <a:cs typeface="Times New Roman" pitchFamily="18" charset="0"/>
                        </a:rPr>
                        <a:t>PEŞTUNCA</a:t>
                      </a:r>
                      <a:endParaRPr lang="tr-TR" sz="1400" b="1" dirty="0">
                        <a:solidFill>
                          <a:schemeClr val="tx1"/>
                        </a:solidFill>
                        <a:latin typeface="Times New Roman" pitchFamily="18" charset="0"/>
                        <a:cs typeface="Times New Roman" pitchFamily="18" charset="0"/>
                      </a:endParaRPr>
                    </a:p>
                  </a:txBody>
                  <a:tcPr/>
                </a:tc>
                <a:tc>
                  <a:txBody>
                    <a:bodyPr/>
                    <a:lstStyle/>
                    <a:p>
                      <a:r>
                        <a:rPr lang="tr-TR" sz="1400" b="1" dirty="0">
                          <a:solidFill>
                            <a:schemeClr val="tx1"/>
                          </a:solidFill>
                          <a:latin typeface="Times New Roman" pitchFamily="18" charset="0"/>
                          <a:cs typeface="Times New Roman" pitchFamily="18" charset="0"/>
                        </a:rPr>
                        <a:t>İNGİLİZCE</a:t>
                      </a:r>
                    </a:p>
                  </a:txBody>
                  <a:tcPr/>
                </a:tc>
                <a:tc>
                  <a:txBody>
                    <a:bodyPr/>
                    <a:lstStyle/>
                    <a:p>
                      <a:r>
                        <a:rPr lang="tr-TR" sz="1400" b="1" dirty="0">
                          <a:solidFill>
                            <a:schemeClr val="tx1"/>
                          </a:solidFill>
                          <a:latin typeface="Times New Roman" pitchFamily="18" charset="0"/>
                          <a:cs typeface="Times New Roman" pitchFamily="18" charset="0"/>
                        </a:rPr>
                        <a:t>FRANSIZCA</a:t>
                      </a:r>
                    </a:p>
                  </a:txBody>
                  <a:tcPr/>
                </a:tc>
                <a:tc>
                  <a:txBody>
                    <a:bodyPr/>
                    <a:lstStyle/>
                    <a:p>
                      <a:r>
                        <a:rPr lang="tr-TR" sz="1400" b="1" dirty="0">
                          <a:solidFill>
                            <a:schemeClr val="tx1"/>
                          </a:solidFill>
                          <a:latin typeface="Times New Roman" pitchFamily="18" charset="0"/>
                          <a:cs typeface="Times New Roman" pitchFamily="18" charset="0"/>
                        </a:rPr>
                        <a:t>BULGARCA</a:t>
                      </a:r>
                    </a:p>
                  </a:txBody>
                  <a:tcPr/>
                </a:tc>
                <a:tc>
                  <a:txBody>
                    <a:bodyPr/>
                    <a:lstStyle/>
                    <a:p>
                      <a:r>
                        <a:rPr lang="tr-TR" sz="1400" b="1" dirty="0">
                          <a:solidFill>
                            <a:schemeClr val="tx1"/>
                          </a:solidFill>
                          <a:latin typeface="Times New Roman" pitchFamily="18" charset="0"/>
                          <a:cs typeface="Times New Roman" pitchFamily="18" charset="0"/>
                        </a:rPr>
                        <a:t>ARNAVUTÇA</a:t>
                      </a:r>
                    </a:p>
                  </a:txBody>
                  <a:tcPr/>
                </a:tc>
                <a:extLst>
                  <a:ext uri="{0D108BD9-81ED-4DB2-BD59-A6C34878D82A}">
                    <a16:rowId xmlns:a16="http://schemas.microsoft.com/office/drawing/2014/main" val="10003"/>
                  </a:ext>
                </a:extLst>
              </a:tr>
              <a:tr h="370840">
                <a:tc>
                  <a:txBody>
                    <a:bodyPr/>
                    <a:lstStyle/>
                    <a:p>
                      <a:r>
                        <a:rPr lang="tr-TR" sz="1400" b="1" dirty="0" err="1">
                          <a:solidFill>
                            <a:schemeClr val="tx1"/>
                          </a:solidFill>
                          <a:latin typeface="Times New Roman" pitchFamily="18" charset="0"/>
                          <a:cs typeface="Times New Roman" pitchFamily="18" charset="0"/>
                        </a:rPr>
                        <a:t>BENGALİ</a:t>
                      </a:r>
                      <a:endParaRPr lang="tr-TR" sz="1400" b="1" dirty="0">
                        <a:solidFill>
                          <a:schemeClr val="tx1"/>
                        </a:solidFill>
                        <a:latin typeface="Times New Roman" pitchFamily="18" charset="0"/>
                        <a:cs typeface="Times New Roman" pitchFamily="18" charset="0"/>
                      </a:endParaRPr>
                    </a:p>
                  </a:txBody>
                  <a:tcPr/>
                </a:tc>
                <a:tc>
                  <a:txBody>
                    <a:bodyPr/>
                    <a:lstStyle/>
                    <a:p>
                      <a:r>
                        <a:rPr lang="tr-TR" sz="1400" b="1" dirty="0">
                          <a:solidFill>
                            <a:schemeClr val="tx1"/>
                          </a:solidFill>
                          <a:latin typeface="Times New Roman" pitchFamily="18" charset="0"/>
                          <a:cs typeface="Times New Roman" pitchFamily="18" charset="0"/>
                        </a:rPr>
                        <a:t>OSETÇE</a:t>
                      </a:r>
                    </a:p>
                  </a:txBody>
                  <a:tcPr/>
                </a:tc>
                <a:tc>
                  <a:txBody>
                    <a:bodyPr/>
                    <a:lstStyle/>
                    <a:p>
                      <a:r>
                        <a:rPr lang="tr-TR" sz="1400" b="1" dirty="0">
                          <a:solidFill>
                            <a:schemeClr val="tx1"/>
                          </a:solidFill>
                          <a:latin typeface="Times New Roman" pitchFamily="18" charset="0"/>
                          <a:cs typeface="Times New Roman" pitchFamily="18" charset="0"/>
                        </a:rPr>
                        <a:t>FELEMENKÇE</a:t>
                      </a:r>
                    </a:p>
                  </a:txBody>
                  <a:tcPr/>
                </a:tc>
                <a:tc>
                  <a:txBody>
                    <a:bodyPr/>
                    <a:lstStyle/>
                    <a:p>
                      <a:r>
                        <a:rPr lang="tr-TR" sz="1400" b="1" dirty="0">
                          <a:solidFill>
                            <a:schemeClr val="tx1"/>
                          </a:solidFill>
                          <a:latin typeface="Times New Roman" pitchFamily="18" charset="0"/>
                          <a:cs typeface="Times New Roman" pitchFamily="18" charset="0"/>
                        </a:rPr>
                        <a:t>PORTEKİZCE</a:t>
                      </a:r>
                    </a:p>
                  </a:txBody>
                  <a:tcPr/>
                </a:tc>
                <a:tc>
                  <a:txBody>
                    <a:bodyPr/>
                    <a:lstStyle/>
                    <a:p>
                      <a:r>
                        <a:rPr lang="tr-TR" sz="1400" b="1" dirty="0">
                          <a:solidFill>
                            <a:schemeClr val="tx1"/>
                          </a:solidFill>
                          <a:latin typeface="Times New Roman" pitchFamily="18" charset="0"/>
                          <a:cs typeface="Times New Roman" pitchFamily="18" charset="0"/>
                        </a:rPr>
                        <a:t>SIRPÇA</a:t>
                      </a:r>
                    </a:p>
                  </a:txBody>
                  <a:tcPr/>
                </a:tc>
                <a:tc>
                  <a:txBody>
                    <a:bodyPr/>
                    <a:lstStyle/>
                    <a:p>
                      <a:r>
                        <a:rPr lang="tr-TR" sz="1400" b="1" dirty="0">
                          <a:solidFill>
                            <a:schemeClr val="tx1"/>
                          </a:solidFill>
                          <a:latin typeface="Times New Roman" pitchFamily="18" charset="0"/>
                          <a:cs typeface="Times New Roman" pitchFamily="18" charset="0"/>
                        </a:rPr>
                        <a:t>İRLANDA</a:t>
                      </a:r>
                    </a:p>
                  </a:txBody>
                  <a:tcPr/>
                </a:tc>
                <a:extLst>
                  <a:ext uri="{0D108BD9-81ED-4DB2-BD59-A6C34878D82A}">
                    <a16:rowId xmlns:a16="http://schemas.microsoft.com/office/drawing/2014/main" val="10004"/>
                  </a:ext>
                </a:extLst>
              </a:tr>
              <a:tr h="370840">
                <a:tc>
                  <a:txBody>
                    <a:bodyPr/>
                    <a:lstStyle/>
                    <a:p>
                      <a:r>
                        <a:rPr lang="tr-TR" sz="1400" b="1" dirty="0" err="1">
                          <a:solidFill>
                            <a:schemeClr val="tx1"/>
                          </a:solidFill>
                          <a:latin typeface="Times New Roman" pitchFamily="18" charset="0"/>
                          <a:cs typeface="Times New Roman" pitchFamily="18" charset="0"/>
                        </a:rPr>
                        <a:t>BİHARİ</a:t>
                      </a:r>
                      <a:endParaRPr lang="tr-TR" sz="1400" b="1" dirty="0">
                        <a:solidFill>
                          <a:schemeClr val="tx1"/>
                        </a:solidFill>
                        <a:latin typeface="Times New Roman" pitchFamily="18" charset="0"/>
                        <a:cs typeface="Times New Roman" pitchFamily="18" charset="0"/>
                      </a:endParaRPr>
                    </a:p>
                  </a:txBody>
                  <a:tcPr/>
                </a:tc>
                <a:tc>
                  <a:txBody>
                    <a:bodyPr/>
                    <a:lstStyle/>
                    <a:p>
                      <a:r>
                        <a:rPr lang="tr-TR" sz="1400" b="1" dirty="0" err="1">
                          <a:solidFill>
                            <a:schemeClr val="tx1"/>
                          </a:solidFill>
                          <a:latin typeface="Times New Roman" pitchFamily="18" charset="0"/>
                          <a:cs typeface="Times New Roman" pitchFamily="18" charset="0"/>
                        </a:rPr>
                        <a:t>TALİŞÇE</a:t>
                      </a:r>
                      <a:endParaRPr lang="tr-TR" sz="1400" b="1" dirty="0">
                        <a:solidFill>
                          <a:schemeClr val="tx1"/>
                        </a:solidFill>
                        <a:latin typeface="Times New Roman" pitchFamily="18" charset="0"/>
                        <a:cs typeface="Times New Roman" pitchFamily="18" charset="0"/>
                      </a:endParaRPr>
                    </a:p>
                  </a:txBody>
                  <a:tcPr/>
                </a:tc>
                <a:tc>
                  <a:txBody>
                    <a:bodyPr/>
                    <a:lstStyle/>
                    <a:p>
                      <a:r>
                        <a:rPr lang="tr-TR" sz="1400" b="1" dirty="0">
                          <a:solidFill>
                            <a:schemeClr val="tx1"/>
                          </a:solidFill>
                          <a:latin typeface="Times New Roman" pitchFamily="18" charset="0"/>
                          <a:cs typeface="Times New Roman" pitchFamily="18" charset="0"/>
                        </a:rPr>
                        <a:t>İSVEÇÇE</a:t>
                      </a:r>
                    </a:p>
                  </a:txBody>
                  <a:tcPr/>
                </a:tc>
                <a:tc>
                  <a:txBody>
                    <a:bodyPr/>
                    <a:lstStyle/>
                    <a:p>
                      <a:r>
                        <a:rPr lang="tr-TR" sz="1400" b="1" dirty="0">
                          <a:solidFill>
                            <a:schemeClr val="tx1"/>
                          </a:solidFill>
                          <a:latin typeface="Times New Roman" pitchFamily="18" charset="0"/>
                          <a:cs typeface="Times New Roman" pitchFamily="18" charset="0"/>
                        </a:rPr>
                        <a:t>ROMENCE</a:t>
                      </a:r>
                    </a:p>
                  </a:txBody>
                  <a:tcPr/>
                </a:tc>
                <a:tc>
                  <a:txBody>
                    <a:bodyPr/>
                    <a:lstStyle/>
                    <a:p>
                      <a:r>
                        <a:rPr lang="tr-TR" sz="1400" b="1" dirty="0">
                          <a:solidFill>
                            <a:schemeClr val="tx1"/>
                          </a:solidFill>
                          <a:latin typeface="Times New Roman" pitchFamily="18" charset="0"/>
                          <a:cs typeface="Times New Roman" pitchFamily="18" charset="0"/>
                        </a:rPr>
                        <a:t>BOŞNAKÇA</a:t>
                      </a:r>
                    </a:p>
                  </a:txBody>
                  <a:tcPr/>
                </a:tc>
                <a:tc>
                  <a:txBody>
                    <a:bodyPr/>
                    <a:lstStyle/>
                    <a:p>
                      <a:endParaRPr lang="tr-TR" sz="1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tr-TR" sz="1400" b="1" dirty="0" err="1">
                          <a:solidFill>
                            <a:schemeClr val="tx1"/>
                          </a:solidFill>
                          <a:latin typeface="Times New Roman" pitchFamily="18" charset="0"/>
                          <a:cs typeface="Times New Roman" pitchFamily="18" charset="0"/>
                        </a:rPr>
                        <a:t>PANCABİ</a:t>
                      </a:r>
                      <a:endParaRPr lang="tr-TR" sz="1400" b="1" dirty="0">
                        <a:solidFill>
                          <a:schemeClr val="tx1"/>
                        </a:solidFill>
                        <a:latin typeface="Times New Roman" pitchFamily="18" charset="0"/>
                        <a:cs typeface="Times New Roman" pitchFamily="18" charset="0"/>
                      </a:endParaRPr>
                    </a:p>
                  </a:txBody>
                  <a:tcPr/>
                </a:tc>
                <a:tc>
                  <a:txBody>
                    <a:bodyPr/>
                    <a:lstStyle/>
                    <a:p>
                      <a:endParaRPr lang="tr-TR" sz="1400" b="1">
                        <a:solidFill>
                          <a:schemeClr val="tx1"/>
                        </a:solidFill>
                        <a:latin typeface="Times New Roman" pitchFamily="18" charset="0"/>
                        <a:cs typeface="Times New Roman" pitchFamily="18" charset="0"/>
                      </a:endParaRPr>
                    </a:p>
                  </a:txBody>
                  <a:tcPr/>
                </a:tc>
                <a:tc>
                  <a:txBody>
                    <a:bodyPr/>
                    <a:lstStyle/>
                    <a:p>
                      <a:r>
                        <a:rPr lang="tr-TR" sz="1400" b="1" dirty="0">
                          <a:solidFill>
                            <a:schemeClr val="tx1"/>
                          </a:solidFill>
                          <a:latin typeface="Times New Roman" pitchFamily="18" charset="0"/>
                          <a:cs typeface="Times New Roman" pitchFamily="18" charset="0"/>
                        </a:rPr>
                        <a:t>NORVEÇÇE</a:t>
                      </a:r>
                    </a:p>
                  </a:txBody>
                  <a:tcPr/>
                </a:tc>
                <a:tc>
                  <a:txBody>
                    <a:bodyPr/>
                    <a:lstStyle/>
                    <a:p>
                      <a:endParaRPr lang="tr-TR" sz="1400" b="1" dirty="0">
                        <a:solidFill>
                          <a:schemeClr val="tx1"/>
                        </a:solidFill>
                        <a:latin typeface="Times New Roman" pitchFamily="18" charset="0"/>
                        <a:cs typeface="Times New Roman" pitchFamily="18" charset="0"/>
                      </a:endParaRPr>
                    </a:p>
                  </a:txBody>
                  <a:tcPr/>
                </a:tc>
                <a:tc>
                  <a:txBody>
                    <a:bodyPr/>
                    <a:lstStyle/>
                    <a:p>
                      <a:r>
                        <a:rPr lang="tr-TR" sz="1400" b="1" dirty="0">
                          <a:solidFill>
                            <a:schemeClr val="tx1"/>
                          </a:solidFill>
                          <a:latin typeface="Times New Roman" pitchFamily="18" charset="0"/>
                          <a:cs typeface="Times New Roman" pitchFamily="18" charset="0"/>
                        </a:rPr>
                        <a:t>LEHÇE</a:t>
                      </a:r>
                    </a:p>
                  </a:txBody>
                  <a:tcPr/>
                </a:tc>
                <a:tc>
                  <a:txBody>
                    <a:bodyPr/>
                    <a:lstStyle/>
                    <a:p>
                      <a:endParaRPr lang="tr-TR" sz="1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r>
                        <a:rPr lang="tr-TR" sz="1400" b="1" dirty="0" err="1">
                          <a:solidFill>
                            <a:schemeClr val="tx1"/>
                          </a:solidFill>
                          <a:latin typeface="Times New Roman" pitchFamily="18" charset="0"/>
                          <a:cs typeface="Times New Roman" pitchFamily="18" charset="0"/>
                        </a:rPr>
                        <a:t>GUYARATİ</a:t>
                      </a:r>
                      <a:endParaRPr lang="tr-TR" sz="1400" b="1" dirty="0">
                        <a:solidFill>
                          <a:schemeClr val="tx1"/>
                        </a:solidFill>
                        <a:latin typeface="Times New Roman" pitchFamily="18" charset="0"/>
                        <a:cs typeface="Times New Roman" pitchFamily="18" charset="0"/>
                      </a:endParaRPr>
                    </a:p>
                  </a:txBody>
                  <a:tcPr/>
                </a:tc>
                <a:tc>
                  <a:txBody>
                    <a:bodyPr/>
                    <a:lstStyle/>
                    <a:p>
                      <a:endParaRPr lang="tr-TR" sz="1400" b="1">
                        <a:solidFill>
                          <a:schemeClr val="tx1"/>
                        </a:solidFill>
                        <a:latin typeface="Times New Roman" pitchFamily="18" charset="0"/>
                        <a:cs typeface="Times New Roman" pitchFamily="18" charset="0"/>
                      </a:endParaRPr>
                    </a:p>
                  </a:txBody>
                  <a:tcPr/>
                </a:tc>
                <a:tc>
                  <a:txBody>
                    <a:bodyPr/>
                    <a:lstStyle/>
                    <a:p>
                      <a:endParaRPr lang="tr-TR" sz="1400" b="1">
                        <a:solidFill>
                          <a:schemeClr val="tx1"/>
                        </a:solidFill>
                        <a:latin typeface="Times New Roman" pitchFamily="18" charset="0"/>
                        <a:cs typeface="Times New Roman" pitchFamily="18" charset="0"/>
                      </a:endParaRPr>
                    </a:p>
                  </a:txBody>
                  <a:tcPr/>
                </a:tc>
                <a:tc>
                  <a:txBody>
                    <a:bodyPr/>
                    <a:lstStyle/>
                    <a:p>
                      <a:endParaRPr lang="tr-TR" sz="1400" b="1" dirty="0">
                        <a:solidFill>
                          <a:schemeClr val="tx1"/>
                        </a:solidFill>
                        <a:latin typeface="Times New Roman" pitchFamily="18" charset="0"/>
                        <a:cs typeface="Times New Roman" pitchFamily="18" charset="0"/>
                      </a:endParaRPr>
                    </a:p>
                  </a:txBody>
                  <a:tcPr/>
                </a:tc>
                <a:tc>
                  <a:txBody>
                    <a:bodyPr/>
                    <a:lstStyle/>
                    <a:p>
                      <a:r>
                        <a:rPr lang="tr-TR" sz="1400" b="1" dirty="0">
                          <a:solidFill>
                            <a:schemeClr val="tx1"/>
                          </a:solidFill>
                          <a:latin typeface="Times New Roman" pitchFamily="18" charset="0"/>
                          <a:cs typeface="Times New Roman" pitchFamily="18" charset="0"/>
                        </a:rPr>
                        <a:t>MAKEDONCA</a:t>
                      </a:r>
                    </a:p>
                  </a:txBody>
                  <a:tcPr/>
                </a:tc>
                <a:tc>
                  <a:txBody>
                    <a:bodyPr/>
                    <a:lstStyle/>
                    <a:p>
                      <a:endParaRPr lang="tr-TR" sz="1400" b="1"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65535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1556792"/>
            <a:ext cx="6480720" cy="3600400"/>
          </a:xfrm>
        </p:spPr>
        <p:txBody>
          <a:bodyPr>
            <a:normAutofit fontScale="92500"/>
          </a:bodyPr>
          <a:lstStyle/>
          <a:p>
            <a:pPr algn="just"/>
            <a:r>
              <a:rPr lang="tr-TR" sz="2400" b="1" dirty="0">
                <a:solidFill>
                  <a:schemeClr val="tx1"/>
                </a:solidFill>
                <a:latin typeface="Times New Roman" pitchFamily="18" charset="0"/>
                <a:cs typeface="Times New Roman" pitchFamily="18" charset="0"/>
              </a:rPr>
              <a:t>B. ÇİN-TİBET DİL AİLESİ</a:t>
            </a:r>
          </a:p>
          <a:p>
            <a:pPr algn="just"/>
            <a:r>
              <a:rPr lang="tr-TR" sz="2400" b="1" dirty="0">
                <a:solidFill>
                  <a:schemeClr val="bg1"/>
                </a:solidFill>
                <a:latin typeface="Times New Roman" pitchFamily="18" charset="0"/>
                <a:cs typeface="Times New Roman" pitchFamily="18" charset="0"/>
              </a:rPr>
              <a:t>Güneydoğu Asya’da yer alan irili ufaklı, yaklaşık  300 dilden oluşur. Bu dil ailesi Çin ve Tibet dilleri olmak üzere iki alt gruba ayrılır. Bunlardan Çince, Çin’de Mandarin Çincesi adıyla ve Pekin ağzına dayalı bir yazı dili geliştirmiştir. 525 milyon insanın konuştuğu Mandarin Çincesi, dünyada en çok insanın konuştuğu ana dildir. Çin’de bunlardan başka </a:t>
            </a:r>
            <a:r>
              <a:rPr lang="tr-TR" sz="2400" b="1" dirty="0" err="1">
                <a:solidFill>
                  <a:schemeClr val="bg1"/>
                </a:solidFill>
                <a:latin typeface="Times New Roman" pitchFamily="18" charset="0"/>
                <a:cs typeface="Times New Roman" pitchFamily="18" charset="0"/>
              </a:rPr>
              <a:t>Vu</a:t>
            </a:r>
            <a:r>
              <a:rPr lang="tr-TR" sz="2400" b="1" dirty="0">
                <a:solidFill>
                  <a:schemeClr val="bg1"/>
                </a:solidFill>
                <a:latin typeface="Times New Roman" pitchFamily="18" charset="0"/>
                <a:cs typeface="Times New Roman" pitchFamily="18" charset="0"/>
              </a:rPr>
              <a:t>, </a:t>
            </a:r>
            <a:r>
              <a:rPr lang="tr-TR" sz="2400" b="1" dirty="0" err="1">
                <a:solidFill>
                  <a:schemeClr val="bg1"/>
                </a:solidFill>
                <a:latin typeface="Times New Roman" pitchFamily="18" charset="0"/>
                <a:cs typeface="Times New Roman" pitchFamily="18" charset="0"/>
              </a:rPr>
              <a:t>Guangzhu</a:t>
            </a:r>
            <a:r>
              <a:rPr lang="tr-TR" sz="2400" b="1" dirty="0">
                <a:solidFill>
                  <a:schemeClr val="bg1"/>
                </a:solidFill>
                <a:latin typeface="Times New Roman" pitchFamily="18" charset="0"/>
                <a:cs typeface="Times New Roman" pitchFamily="18" charset="0"/>
              </a:rPr>
              <a:t>, </a:t>
            </a:r>
            <a:r>
              <a:rPr lang="tr-TR" sz="2400" b="1" dirty="0" err="1">
                <a:solidFill>
                  <a:schemeClr val="bg1"/>
                </a:solidFill>
                <a:latin typeface="Times New Roman" pitchFamily="18" charset="0"/>
                <a:cs typeface="Times New Roman" pitchFamily="18" charset="0"/>
              </a:rPr>
              <a:t>Day</a:t>
            </a:r>
            <a:r>
              <a:rPr lang="tr-TR" sz="2400" b="1" dirty="0">
                <a:solidFill>
                  <a:schemeClr val="bg1"/>
                </a:solidFill>
                <a:latin typeface="Times New Roman" pitchFamily="18" charset="0"/>
                <a:cs typeface="Times New Roman" pitchFamily="18" charset="0"/>
              </a:rPr>
              <a:t> ve </a:t>
            </a:r>
            <a:r>
              <a:rPr lang="tr-TR" sz="2400" b="1" dirty="0" err="1">
                <a:solidFill>
                  <a:schemeClr val="bg1"/>
                </a:solidFill>
                <a:latin typeface="Times New Roman" pitchFamily="18" charset="0"/>
                <a:cs typeface="Times New Roman" pitchFamily="18" charset="0"/>
              </a:rPr>
              <a:t>Meo-Meo</a:t>
            </a:r>
            <a:r>
              <a:rPr lang="tr-TR" sz="2400" b="1" dirty="0">
                <a:solidFill>
                  <a:schemeClr val="bg1"/>
                </a:solidFill>
                <a:latin typeface="Times New Roman" pitchFamily="18" charset="0"/>
                <a:cs typeface="Times New Roman" pitchFamily="18" charset="0"/>
              </a:rPr>
              <a:t> dilleri de çok sayıda insan tarafından konuşulur. </a:t>
            </a:r>
          </a:p>
          <a:p>
            <a:pPr algn="just"/>
            <a:endParaRPr lang="tr-TR" sz="2400" b="1" dirty="0">
              <a:solidFill>
                <a:schemeClr val="tx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913536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628800"/>
            <a:ext cx="6400800" cy="2592288"/>
          </a:xfrm>
        </p:spPr>
        <p:txBody>
          <a:bodyPr>
            <a:normAutofit fontScale="92500" lnSpcReduction="10000"/>
          </a:bodyPr>
          <a:lstStyle/>
          <a:p>
            <a:pPr lvl="0" algn="just"/>
            <a:r>
              <a:rPr lang="tr-TR" sz="2600" b="1" dirty="0">
                <a:solidFill>
                  <a:prstClr val="white"/>
                </a:solidFill>
                <a:latin typeface="Times New Roman" pitchFamily="18" charset="0"/>
                <a:cs typeface="Times New Roman" pitchFamily="18" charset="0"/>
              </a:rPr>
              <a:t>Çince Çin </a:t>
            </a:r>
            <a:r>
              <a:rPr lang="tr-TR" sz="2600" b="1" dirty="0" err="1">
                <a:solidFill>
                  <a:prstClr val="white"/>
                </a:solidFill>
                <a:latin typeface="Times New Roman" pitchFamily="18" charset="0"/>
                <a:cs typeface="Times New Roman" pitchFamily="18" charset="0"/>
              </a:rPr>
              <a:t>ideo</a:t>
            </a:r>
            <a:r>
              <a:rPr lang="tr-TR" sz="2600" b="1" dirty="0">
                <a:solidFill>
                  <a:prstClr val="white"/>
                </a:solidFill>
                <a:latin typeface="Times New Roman" pitchFamily="18" charset="0"/>
                <a:cs typeface="Times New Roman" pitchFamily="18" charset="0"/>
              </a:rPr>
              <a:t>-gramlarına </a:t>
            </a:r>
            <a:r>
              <a:rPr lang="tr-TR" sz="2600" b="1" dirty="0">
                <a:solidFill>
                  <a:srgbClr val="FF0000"/>
                </a:solidFill>
                <a:latin typeface="Times New Roman" pitchFamily="18" charset="0"/>
                <a:cs typeface="Times New Roman" pitchFamily="18" charset="0"/>
              </a:rPr>
              <a:t>(kavram yazısı,</a:t>
            </a:r>
            <a:r>
              <a:rPr lang="tr-TR" sz="2600" b="1" dirty="0">
                <a:solidFill>
                  <a:prstClr val="white"/>
                </a:solidFill>
                <a:latin typeface="Times New Roman" pitchFamily="18" charset="0"/>
                <a:cs typeface="Times New Roman" pitchFamily="18" charset="0"/>
              </a:rPr>
              <a:t> </a:t>
            </a:r>
            <a:r>
              <a:rPr lang="tr-TR" sz="2600" b="1" dirty="0">
                <a:solidFill>
                  <a:srgbClr val="FF0000"/>
                </a:solidFill>
                <a:latin typeface="Times New Roman" pitchFamily="18" charset="0"/>
                <a:cs typeface="Times New Roman" pitchFamily="18" charset="0"/>
              </a:rPr>
              <a:t>sözleri harflerle</a:t>
            </a:r>
            <a:r>
              <a:rPr lang="tr-TR" sz="2600" b="1" dirty="0">
                <a:solidFill>
                  <a:prstClr val="white"/>
                </a:solidFill>
                <a:latin typeface="Times New Roman" pitchFamily="18" charset="0"/>
                <a:cs typeface="Times New Roman" pitchFamily="18" charset="0"/>
              </a:rPr>
              <a:t> </a:t>
            </a:r>
            <a:r>
              <a:rPr lang="tr-TR" sz="2600" b="1" dirty="0">
                <a:solidFill>
                  <a:srgbClr val="FF0000"/>
                </a:solidFill>
                <a:latin typeface="Times New Roman" pitchFamily="18" charset="0"/>
                <a:cs typeface="Times New Roman" pitchFamily="18" charset="0"/>
              </a:rPr>
              <a:t>değil, işaret</a:t>
            </a:r>
            <a:r>
              <a:rPr lang="tr-TR" sz="2600" b="1" dirty="0">
                <a:solidFill>
                  <a:prstClr val="white"/>
                </a:solidFill>
                <a:latin typeface="Times New Roman" pitchFamily="18" charset="0"/>
                <a:cs typeface="Times New Roman" pitchFamily="18" charset="0"/>
              </a:rPr>
              <a:t> </a:t>
            </a:r>
            <a:r>
              <a:rPr lang="tr-TR" sz="2600" b="1" dirty="0">
                <a:solidFill>
                  <a:srgbClr val="FF0000"/>
                </a:solidFill>
                <a:latin typeface="Times New Roman" pitchFamily="18" charset="0"/>
                <a:cs typeface="Times New Roman" pitchFamily="18" charset="0"/>
              </a:rPr>
              <a:t>ve simgelerle ifade eden</a:t>
            </a:r>
            <a:r>
              <a:rPr lang="tr-TR" sz="2600" b="1" dirty="0">
                <a:solidFill>
                  <a:prstClr val="white"/>
                </a:solidFill>
                <a:latin typeface="Times New Roman" pitchFamily="18" charset="0"/>
                <a:cs typeface="Times New Roman" pitchFamily="18" charset="0"/>
              </a:rPr>
              <a:t> </a:t>
            </a:r>
            <a:r>
              <a:rPr lang="tr-TR" sz="2600" b="1" dirty="0">
                <a:solidFill>
                  <a:srgbClr val="FF0000"/>
                </a:solidFill>
                <a:latin typeface="Times New Roman" pitchFamily="18" charset="0"/>
                <a:cs typeface="Times New Roman" pitchFamily="18" charset="0"/>
              </a:rPr>
              <a:t>yazı) </a:t>
            </a:r>
            <a:r>
              <a:rPr lang="tr-TR" sz="2600" b="1" dirty="0">
                <a:solidFill>
                  <a:prstClr val="white"/>
                </a:solidFill>
                <a:latin typeface="Times New Roman" pitchFamily="18" charset="0"/>
                <a:cs typeface="Times New Roman" pitchFamily="18" charset="0"/>
              </a:rPr>
              <a:t>dayalı hece yazısı sistemiyle yazılır.</a:t>
            </a:r>
            <a:r>
              <a:rPr lang="tr-TR" sz="2400" b="1" dirty="0">
                <a:solidFill>
                  <a:schemeClr val="bg1"/>
                </a:solidFill>
                <a:latin typeface="Times New Roman" pitchFamily="18" charset="0"/>
                <a:cs typeface="Times New Roman" pitchFamily="18" charset="0"/>
              </a:rPr>
              <a:t> MÖ 15. yüzyıla dek inen yazılı belgeleri</a:t>
            </a:r>
            <a:r>
              <a:rPr lang="tr-TR" sz="2400" b="1" dirty="0">
                <a:solidFill>
                  <a:prstClr val="white"/>
                </a:solidFill>
                <a:latin typeface="Times New Roman" pitchFamily="18" charset="0"/>
                <a:cs typeface="Times New Roman" pitchFamily="18" charset="0"/>
              </a:rPr>
              <a:t>yle</a:t>
            </a:r>
            <a:r>
              <a:rPr lang="tr-TR" sz="2400" b="1" dirty="0">
                <a:solidFill>
                  <a:schemeClr val="bg1"/>
                </a:solidFill>
                <a:latin typeface="Times New Roman" pitchFamily="18" charset="0"/>
                <a:cs typeface="Times New Roman" pitchFamily="18" charset="0"/>
              </a:rPr>
              <a:t> dünyanın en eski dillerinden birisidir. Dünyada 1,4 milyara yakın insan Çince konuşmaktadır. Tibetçe ve Burmaca yaklaşık 15 milyon insan tarafından konuşulur.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3046613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556792"/>
            <a:ext cx="6400800" cy="3816424"/>
          </a:xfrm>
        </p:spPr>
        <p:txBody>
          <a:bodyPr/>
          <a:lstStyle/>
          <a:p>
            <a:pPr algn="just"/>
            <a:r>
              <a:rPr lang="tr-TR" sz="2400" b="1" dirty="0">
                <a:solidFill>
                  <a:schemeClr val="tx1"/>
                </a:solidFill>
                <a:latin typeface="Times New Roman" pitchFamily="18" charset="0"/>
                <a:cs typeface="Times New Roman" pitchFamily="18" charset="0"/>
              </a:rPr>
              <a:t>C. HAMİ-SAMİ DİLLERİ:</a:t>
            </a:r>
          </a:p>
          <a:p>
            <a:pPr algn="just"/>
            <a:r>
              <a:rPr lang="tr-TR" sz="2400" b="1" dirty="0">
                <a:solidFill>
                  <a:schemeClr val="bg1"/>
                </a:solidFill>
                <a:latin typeface="Times New Roman" pitchFamily="18" charset="0"/>
                <a:cs typeface="Times New Roman" pitchFamily="18" charset="0"/>
              </a:rPr>
              <a:t>Orta Doğu ve Kuzey Afrika’da konuşulan </a:t>
            </a:r>
            <a:r>
              <a:rPr lang="tr-TR" sz="2400" b="1" dirty="0" err="1">
                <a:solidFill>
                  <a:schemeClr val="bg1"/>
                </a:solidFill>
                <a:latin typeface="Times New Roman" pitchFamily="18" charset="0"/>
                <a:cs typeface="Times New Roman" pitchFamily="18" charset="0"/>
              </a:rPr>
              <a:t>250’den</a:t>
            </a:r>
            <a:r>
              <a:rPr lang="tr-TR" sz="2400" b="1" dirty="0">
                <a:solidFill>
                  <a:schemeClr val="bg1"/>
                </a:solidFill>
                <a:latin typeface="Times New Roman" pitchFamily="18" charset="0"/>
                <a:cs typeface="Times New Roman" pitchFamily="18" charset="0"/>
              </a:rPr>
              <a:t> fazla dilden oluşur. Hami ve Sami olmak üzere iki alt gruba ayrılır.</a:t>
            </a:r>
          </a:p>
          <a:p>
            <a:pPr algn="just"/>
            <a:r>
              <a:rPr lang="tr-TR" sz="2400" b="1" dirty="0">
                <a:solidFill>
                  <a:schemeClr val="bg1"/>
                </a:solidFill>
                <a:latin typeface="Times New Roman" pitchFamily="18" charset="0"/>
                <a:cs typeface="Times New Roman" pitchFamily="18" charset="0"/>
              </a:rPr>
              <a:t>Arapça, İbranice, </a:t>
            </a:r>
            <a:r>
              <a:rPr lang="tr-TR" sz="2400" b="1" dirty="0" err="1">
                <a:solidFill>
                  <a:schemeClr val="bg1"/>
                </a:solidFill>
                <a:latin typeface="Times New Roman" pitchFamily="18" charset="0"/>
                <a:cs typeface="Times New Roman" pitchFamily="18" charset="0"/>
              </a:rPr>
              <a:t>Habeşçe</a:t>
            </a:r>
            <a:r>
              <a:rPr lang="tr-TR" sz="2400" b="1" dirty="0">
                <a:solidFill>
                  <a:schemeClr val="bg1"/>
                </a:solidFill>
                <a:latin typeface="Times New Roman" pitchFamily="18" charset="0"/>
                <a:cs typeface="Times New Roman" pitchFamily="18" charset="0"/>
              </a:rPr>
              <a:t>, Çad, Berberi ve ölü dil olan </a:t>
            </a:r>
            <a:r>
              <a:rPr lang="tr-TR" sz="2400" b="1" dirty="0" err="1">
                <a:solidFill>
                  <a:schemeClr val="bg1"/>
                </a:solidFill>
                <a:latin typeface="Times New Roman" pitchFamily="18" charset="0"/>
                <a:cs typeface="Times New Roman" pitchFamily="18" charset="0"/>
              </a:rPr>
              <a:t>Akadça</a:t>
            </a:r>
            <a:r>
              <a:rPr lang="tr-TR" sz="2400" b="1" dirty="0">
                <a:solidFill>
                  <a:schemeClr val="bg1"/>
                </a:solidFill>
                <a:latin typeface="Times New Roman" pitchFamily="18" charset="0"/>
                <a:cs typeface="Times New Roman" pitchFamily="18" charset="0"/>
              </a:rPr>
              <a:t> ve Aramca bu dil ailesinin başlıca dillerindendir. </a:t>
            </a:r>
            <a:endParaRPr lang="tr-TR" b="1" dirty="0">
              <a:solidFill>
                <a:schemeClr val="bg1"/>
              </a:solidFill>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905189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484784"/>
            <a:ext cx="6400800" cy="4032448"/>
          </a:xfrm>
        </p:spPr>
        <p:txBody>
          <a:bodyPr>
            <a:normAutofit fontScale="92500" lnSpcReduction="20000"/>
          </a:bodyPr>
          <a:lstStyle/>
          <a:p>
            <a:pPr algn="just"/>
            <a:r>
              <a:rPr lang="tr-TR" sz="2400" b="1" dirty="0">
                <a:solidFill>
                  <a:schemeClr val="tx1"/>
                </a:solidFill>
                <a:latin typeface="Times New Roman" pitchFamily="18" charset="0"/>
                <a:cs typeface="Times New Roman" pitchFamily="18" charset="0"/>
              </a:rPr>
              <a:t>D. </a:t>
            </a:r>
            <a:r>
              <a:rPr lang="tr-TR" sz="2400" b="1" dirty="0" err="1">
                <a:solidFill>
                  <a:schemeClr val="tx1"/>
                </a:solidFill>
                <a:latin typeface="Times New Roman" pitchFamily="18" charset="0"/>
                <a:cs typeface="Times New Roman" pitchFamily="18" charset="0"/>
              </a:rPr>
              <a:t>BANTU</a:t>
            </a:r>
            <a:r>
              <a:rPr lang="tr-TR" sz="2400" b="1" dirty="0">
                <a:solidFill>
                  <a:schemeClr val="tx1"/>
                </a:solidFill>
                <a:latin typeface="Times New Roman" pitchFamily="18" charset="0"/>
                <a:cs typeface="Times New Roman" pitchFamily="18" charset="0"/>
              </a:rPr>
              <a:t> DİLLERİ:</a:t>
            </a:r>
          </a:p>
          <a:p>
            <a:pPr algn="just"/>
            <a:r>
              <a:rPr lang="tr-TR" sz="2400" b="1" dirty="0">
                <a:solidFill>
                  <a:schemeClr val="bg1"/>
                </a:solidFill>
                <a:latin typeface="Times New Roman" pitchFamily="18" charset="0"/>
                <a:cs typeface="Times New Roman" pitchFamily="18" charset="0"/>
              </a:rPr>
              <a:t>Orta ve Güney  Afrika’da konuşulan </a:t>
            </a:r>
            <a:r>
              <a:rPr lang="tr-TR" sz="2400" b="1" dirty="0" err="1">
                <a:solidFill>
                  <a:schemeClr val="bg1"/>
                </a:solidFill>
                <a:latin typeface="Times New Roman" pitchFamily="18" charset="0"/>
                <a:cs typeface="Times New Roman" pitchFamily="18" charset="0"/>
              </a:rPr>
              <a:t>Swahili</a:t>
            </a:r>
            <a:r>
              <a:rPr lang="tr-TR" sz="2400" b="1" dirty="0">
                <a:solidFill>
                  <a:schemeClr val="bg1"/>
                </a:solidFill>
                <a:latin typeface="Times New Roman" pitchFamily="18" charset="0"/>
                <a:cs typeface="Times New Roman" pitchFamily="18" charset="0"/>
              </a:rPr>
              <a:t>, </a:t>
            </a:r>
            <a:r>
              <a:rPr lang="tr-TR" sz="2400" b="1" dirty="0" err="1">
                <a:solidFill>
                  <a:schemeClr val="bg1"/>
                </a:solidFill>
                <a:latin typeface="Times New Roman" pitchFamily="18" charset="0"/>
                <a:cs typeface="Times New Roman" pitchFamily="18" charset="0"/>
              </a:rPr>
              <a:t>Zulu</a:t>
            </a:r>
            <a:r>
              <a:rPr lang="tr-TR" sz="2400" b="1" dirty="0">
                <a:solidFill>
                  <a:schemeClr val="bg1"/>
                </a:solidFill>
                <a:latin typeface="Times New Roman" pitchFamily="18" charset="0"/>
                <a:cs typeface="Times New Roman" pitchFamily="18" charset="0"/>
              </a:rPr>
              <a:t>, </a:t>
            </a:r>
            <a:r>
              <a:rPr lang="tr-TR" sz="2400" b="1" dirty="0" err="1">
                <a:solidFill>
                  <a:schemeClr val="bg1"/>
                </a:solidFill>
                <a:latin typeface="Times New Roman" pitchFamily="18" charset="0"/>
                <a:cs typeface="Times New Roman" pitchFamily="18" charset="0"/>
              </a:rPr>
              <a:t>Çuana</a:t>
            </a:r>
            <a:r>
              <a:rPr lang="tr-TR" sz="2400" b="1" dirty="0">
                <a:solidFill>
                  <a:schemeClr val="bg1"/>
                </a:solidFill>
                <a:latin typeface="Times New Roman" pitchFamily="18" charset="0"/>
                <a:cs typeface="Times New Roman" pitchFamily="18" charset="0"/>
              </a:rPr>
              <a:t>, Kongo, </a:t>
            </a:r>
            <a:r>
              <a:rPr lang="tr-TR" sz="2400" b="1" dirty="0" err="1">
                <a:solidFill>
                  <a:schemeClr val="bg1"/>
                </a:solidFill>
                <a:latin typeface="Times New Roman" pitchFamily="18" charset="0"/>
                <a:cs typeface="Times New Roman" pitchFamily="18" charset="0"/>
              </a:rPr>
              <a:t>Mongo</a:t>
            </a:r>
            <a:r>
              <a:rPr lang="tr-TR" sz="2400" b="1" dirty="0">
                <a:solidFill>
                  <a:schemeClr val="bg1"/>
                </a:solidFill>
                <a:latin typeface="Times New Roman" pitchFamily="18" charset="0"/>
                <a:cs typeface="Times New Roman" pitchFamily="18" charset="0"/>
              </a:rPr>
              <a:t>, </a:t>
            </a:r>
            <a:r>
              <a:rPr lang="tr-TR" sz="2400" b="1" dirty="0" err="1">
                <a:solidFill>
                  <a:schemeClr val="bg1"/>
                </a:solidFill>
                <a:latin typeface="Times New Roman" pitchFamily="18" charset="0"/>
                <a:cs typeface="Times New Roman" pitchFamily="18" charset="0"/>
              </a:rPr>
              <a:t>Gondo</a:t>
            </a:r>
            <a:r>
              <a:rPr lang="tr-TR" sz="2400" b="1" dirty="0">
                <a:solidFill>
                  <a:schemeClr val="bg1"/>
                </a:solidFill>
                <a:latin typeface="Times New Roman" pitchFamily="18" charset="0"/>
                <a:cs typeface="Times New Roman" pitchFamily="18" charset="0"/>
              </a:rPr>
              <a:t> dilleridir. Bunlar arasında en yaygını Kenya, Uganda, Tanzanya ve Kongo’da konuşulan </a:t>
            </a:r>
            <a:r>
              <a:rPr lang="tr-TR" sz="2400" b="1" dirty="0" err="1">
                <a:solidFill>
                  <a:srgbClr val="FF0000"/>
                </a:solidFill>
                <a:latin typeface="Times New Roman" pitchFamily="18" charset="0"/>
                <a:cs typeface="Times New Roman" pitchFamily="18" charset="0"/>
              </a:rPr>
              <a:t>Swahili</a:t>
            </a:r>
            <a:r>
              <a:rPr lang="tr-TR" sz="2400" b="1" dirty="0">
                <a:solidFill>
                  <a:srgbClr val="FF0000"/>
                </a:solidFill>
                <a:latin typeface="Times New Roman" pitchFamily="18" charset="0"/>
                <a:cs typeface="Times New Roman" pitchFamily="18" charset="0"/>
              </a:rPr>
              <a:t> </a:t>
            </a:r>
            <a:r>
              <a:rPr lang="tr-TR" sz="2400" b="1" dirty="0">
                <a:solidFill>
                  <a:schemeClr val="bg1"/>
                </a:solidFill>
                <a:latin typeface="Times New Roman" pitchFamily="18" charset="0"/>
                <a:cs typeface="Times New Roman" pitchFamily="18" charset="0"/>
              </a:rPr>
              <a:t>dilidir. Afrika’da bu dil ailesinden başka çeşitli dil gruplarına ait diller de yaygın biçimde konuşulur. 19. yüzyıldan sonra sömürgecilik yoluyla gelmiş Avrupa dillerinin  Afrika dilleri üzerinde etkisi büyüktür. Bu kıtada </a:t>
            </a:r>
            <a:r>
              <a:rPr lang="tr-TR" sz="2400" b="1" dirty="0">
                <a:solidFill>
                  <a:schemeClr val="accent6">
                    <a:lumMod val="75000"/>
                  </a:schemeClr>
                </a:solidFill>
                <a:latin typeface="Times New Roman" pitchFamily="18" charset="0"/>
                <a:cs typeface="Times New Roman" pitchFamily="18" charset="0"/>
              </a:rPr>
              <a:t>Hami-Sami</a:t>
            </a:r>
            <a:r>
              <a:rPr lang="tr-TR" sz="2400" b="1" dirty="0">
                <a:solidFill>
                  <a:schemeClr val="bg1"/>
                </a:solidFill>
                <a:latin typeface="Times New Roman" pitchFamily="18" charset="0"/>
                <a:cs typeface="Times New Roman" pitchFamily="18" charset="0"/>
              </a:rPr>
              <a:t> (Moritanya’dan Somali’ye kadar Kuzey Afrika’da), </a:t>
            </a:r>
            <a:r>
              <a:rPr lang="tr-TR" sz="2400" b="1" dirty="0">
                <a:solidFill>
                  <a:srgbClr val="FF0000"/>
                </a:solidFill>
                <a:latin typeface="Times New Roman" pitchFamily="18" charset="0"/>
                <a:cs typeface="Times New Roman" pitchFamily="18" charset="0"/>
              </a:rPr>
              <a:t>Nil-Sahra</a:t>
            </a:r>
            <a:r>
              <a:rPr lang="tr-TR" sz="2400" b="1" dirty="0">
                <a:solidFill>
                  <a:schemeClr val="bg1"/>
                </a:solidFill>
                <a:latin typeface="Times New Roman" pitchFamily="18" charset="0"/>
                <a:cs typeface="Times New Roman" pitchFamily="18" charset="0"/>
              </a:rPr>
              <a:t> (Orta Afrika), </a:t>
            </a:r>
            <a:r>
              <a:rPr lang="tr-TR" sz="2400" b="1" dirty="0">
                <a:solidFill>
                  <a:schemeClr val="accent6">
                    <a:lumMod val="75000"/>
                  </a:schemeClr>
                </a:solidFill>
                <a:latin typeface="Times New Roman" pitchFamily="18" charset="0"/>
                <a:cs typeface="Times New Roman" pitchFamily="18" charset="0"/>
              </a:rPr>
              <a:t>Nijer-Kongo</a:t>
            </a:r>
            <a:r>
              <a:rPr lang="tr-TR" sz="2400" b="1" dirty="0">
                <a:solidFill>
                  <a:schemeClr val="bg1"/>
                </a:solidFill>
                <a:latin typeface="Times New Roman" pitchFamily="18" charset="0"/>
                <a:cs typeface="Times New Roman" pitchFamily="18" charset="0"/>
              </a:rPr>
              <a:t> (Moritanya ve Kenya arasında konuşulan 900 civarında dil) ve </a:t>
            </a:r>
            <a:r>
              <a:rPr lang="tr-TR" sz="2400" b="1" dirty="0" err="1">
                <a:solidFill>
                  <a:schemeClr val="accent6">
                    <a:lumMod val="75000"/>
                  </a:schemeClr>
                </a:solidFill>
                <a:latin typeface="Times New Roman" pitchFamily="18" charset="0"/>
                <a:cs typeface="Times New Roman" pitchFamily="18" charset="0"/>
              </a:rPr>
              <a:t>Koisan</a:t>
            </a:r>
            <a:r>
              <a:rPr lang="tr-TR" sz="2400" b="1" dirty="0">
                <a:solidFill>
                  <a:schemeClr val="accent6">
                    <a:lumMod val="75000"/>
                  </a:schemeClr>
                </a:solidFill>
                <a:latin typeface="Times New Roman" pitchFamily="18" charset="0"/>
                <a:cs typeface="Times New Roman" pitchFamily="18" charset="0"/>
              </a:rPr>
              <a:t> dilleri </a:t>
            </a:r>
            <a:r>
              <a:rPr lang="tr-TR" sz="2400" b="1" dirty="0">
                <a:solidFill>
                  <a:schemeClr val="bg1"/>
                </a:solidFill>
                <a:latin typeface="Times New Roman" pitchFamily="18" charset="0"/>
                <a:cs typeface="Times New Roman" pitchFamily="18" charset="0"/>
              </a:rPr>
              <a:t>(Afrika’nın güneyi ve Tanzanya’da)  konuşulur.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741610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772816"/>
            <a:ext cx="6552728" cy="3816424"/>
          </a:xfrm>
        </p:spPr>
        <p:txBody>
          <a:bodyPr>
            <a:normAutofit fontScale="92500" lnSpcReduction="20000"/>
          </a:bodyPr>
          <a:lstStyle/>
          <a:p>
            <a:pPr algn="just"/>
            <a:r>
              <a:rPr lang="tr-TR" sz="2400" b="1" dirty="0">
                <a:solidFill>
                  <a:schemeClr val="tx1"/>
                </a:solidFill>
                <a:latin typeface="Times New Roman" pitchFamily="18" charset="0"/>
                <a:cs typeface="Times New Roman" pitchFamily="18" charset="0"/>
              </a:rPr>
              <a:t>E. KAFKAS DİLLERİ:</a:t>
            </a:r>
          </a:p>
          <a:p>
            <a:pPr algn="just"/>
            <a:r>
              <a:rPr lang="tr-TR" sz="2400" b="1" dirty="0">
                <a:solidFill>
                  <a:schemeClr val="bg1"/>
                </a:solidFill>
                <a:latin typeface="Times New Roman" pitchFamily="18" charset="0"/>
                <a:cs typeface="Times New Roman" pitchFamily="18" charset="0"/>
              </a:rPr>
              <a:t>Kafkaslar çok sayıda etnik unsurun yaşadığı bölgedir. Bu yüzden bölgede dil birliğinden söz etmek mümkün değildir. Bölgede 60’tan fazla dil konuşulmaktadır. </a:t>
            </a:r>
            <a:r>
              <a:rPr lang="tr-TR" sz="2400" b="1" dirty="0" err="1">
                <a:solidFill>
                  <a:schemeClr val="bg1"/>
                </a:solidFill>
                <a:latin typeface="Times New Roman" pitchFamily="18" charset="0"/>
                <a:cs typeface="Times New Roman" pitchFamily="18" charset="0"/>
              </a:rPr>
              <a:t>Kafkaslar’da</a:t>
            </a:r>
            <a:r>
              <a:rPr lang="tr-TR" sz="2400" b="1" dirty="0">
                <a:solidFill>
                  <a:schemeClr val="bg1"/>
                </a:solidFill>
                <a:latin typeface="Times New Roman" pitchFamily="18" charset="0"/>
                <a:cs typeface="Times New Roman" pitchFamily="18" charset="0"/>
              </a:rPr>
              <a:t> karşımıza üç değişik dil kolu çıkmaktadır. </a:t>
            </a:r>
          </a:p>
          <a:p>
            <a:pPr algn="just"/>
            <a:r>
              <a:rPr lang="tr-TR" sz="2400" b="1" i="1" dirty="0">
                <a:solidFill>
                  <a:schemeClr val="tx1"/>
                </a:solidFill>
                <a:latin typeface="Times New Roman" pitchFamily="18" charset="0"/>
                <a:cs typeface="Times New Roman" pitchFamily="18" charset="0"/>
              </a:rPr>
              <a:t>1. Altay Dilleri: </a:t>
            </a:r>
            <a:r>
              <a:rPr lang="tr-TR" sz="2400" b="1" dirty="0">
                <a:solidFill>
                  <a:schemeClr val="bg1"/>
                </a:solidFill>
                <a:latin typeface="Times New Roman" pitchFamily="18" charset="0"/>
                <a:cs typeface="Times New Roman" pitchFamily="18" charset="0"/>
              </a:rPr>
              <a:t>Azerbaycan, Karaçay, Balkar, Kumuk, Türkmen Türkçeleri; </a:t>
            </a:r>
            <a:r>
              <a:rPr lang="tr-TR" sz="2400" b="1" dirty="0" err="1">
                <a:solidFill>
                  <a:schemeClr val="bg1"/>
                </a:solidFill>
                <a:latin typeface="Times New Roman" pitchFamily="18" charset="0"/>
                <a:cs typeface="Times New Roman" pitchFamily="18" charset="0"/>
              </a:rPr>
              <a:t>Kalmuk</a:t>
            </a:r>
            <a:r>
              <a:rPr lang="tr-TR" sz="2400" b="1" dirty="0">
                <a:solidFill>
                  <a:schemeClr val="bg1"/>
                </a:solidFill>
                <a:latin typeface="Times New Roman" pitchFamily="18" charset="0"/>
                <a:cs typeface="Times New Roman" pitchFamily="18" charset="0"/>
              </a:rPr>
              <a:t> Moğolcası. </a:t>
            </a:r>
          </a:p>
          <a:p>
            <a:pPr algn="just"/>
            <a:r>
              <a:rPr lang="tr-TR" sz="2400" b="1" i="1" dirty="0">
                <a:solidFill>
                  <a:schemeClr val="tx1"/>
                </a:solidFill>
                <a:latin typeface="Times New Roman" pitchFamily="18" charset="0"/>
                <a:cs typeface="Times New Roman" pitchFamily="18" charset="0"/>
              </a:rPr>
              <a:t>2. Hint- Avrupa Dilleri: </a:t>
            </a:r>
            <a:r>
              <a:rPr lang="tr-TR" sz="2400" b="1" dirty="0">
                <a:solidFill>
                  <a:schemeClr val="bg1"/>
                </a:solidFill>
                <a:latin typeface="Times New Roman" pitchFamily="18" charset="0"/>
                <a:cs typeface="Times New Roman" pitchFamily="18" charset="0"/>
              </a:rPr>
              <a:t>Ermenice, İran dilleri, Osetçe ve </a:t>
            </a:r>
            <a:r>
              <a:rPr lang="tr-TR" sz="2400" b="1" dirty="0" err="1">
                <a:solidFill>
                  <a:schemeClr val="bg1"/>
                </a:solidFill>
                <a:latin typeface="Times New Roman" pitchFamily="18" charset="0"/>
                <a:cs typeface="Times New Roman" pitchFamily="18" charset="0"/>
              </a:rPr>
              <a:t>Talişçe</a:t>
            </a:r>
            <a:endParaRPr lang="tr-TR" sz="2400" b="1" dirty="0">
              <a:solidFill>
                <a:schemeClr val="bg1"/>
              </a:solidFill>
              <a:latin typeface="Times New Roman" pitchFamily="18" charset="0"/>
              <a:cs typeface="Times New Roman" pitchFamily="18" charset="0"/>
            </a:endParaRPr>
          </a:p>
          <a:p>
            <a:pPr algn="just"/>
            <a:r>
              <a:rPr lang="tr-TR" sz="2400" b="1" i="1" dirty="0">
                <a:solidFill>
                  <a:schemeClr val="tx1"/>
                </a:solidFill>
                <a:latin typeface="Times New Roman" pitchFamily="18" charset="0"/>
                <a:cs typeface="Times New Roman" pitchFamily="18" charset="0"/>
              </a:rPr>
              <a:t>3. Kafkas Dilleri: </a:t>
            </a:r>
            <a:r>
              <a:rPr lang="tr-TR" sz="2400" b="1" dirty="0">
                <a:solidFill>
                  <a:schemeClr val="bg1"/>
                </a:solidFill>
                <a:latin typeface="Times New Roman" pitchFamily="18" charset="0"/>
                <a:cs typeface="Times New Roman" pitchFamily="18" charset="0"/>
              </a:rPr>
              <a:t>Gürcüce, Abhazca, Çeçen-</a:t>
            </a:r>
            <a:r>
              <a:rPr lang="tr-TR" sz="2400" b="1" dirty="0" err="1">
                <a:solidFill>
                  <a:schemeClr val="bg1"/>
                </a:solidFill>
                <a:latin typeface="Times New Roman" pitchFamily="18" charset="0"/>
                <a:cs typeface="Times New Roman" pitchFamily="18" charset="0"/>
              </a:rPr>
              <a:t>Lezgi</a:t>
            </a:r>
            <a:r>
              <a:rPr lang="tr-TR" sz="2400" b="1" dirty="0">
                <a:solidFill>
                  <a:schemeClr val="bg1"/>
                </a:solidFill>
                <a:latin typeface="Times New Roman" pitchFamily="18" charset="0"/>
                <a:cs typeface="Times New Roman" pitchFamily="18" charset="0"/>
              </a:rPr>
              <a:t> dilleri</a:t>
            </a:r>
          </a:p>
          <a:p>
            <a:pPr algn="just"/>
            <a:endParaRPr lang="tr-TR" sz="2400" b="1" dirty="0">
              <a:solidFill>
                <a:schemeClr val="tx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602650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1556792"/>
            <a:ext cx="6400800" cy="3999268"/>
          </a:xfrm>
        </p:spPr>
        <p:txBody>
          <a:bodyPr>
            <a:normAutofit/>
          </a:bodyPr>
          <a:lstStyle/>
          <a:p>
            <a:pPr algn="just"/>
            <a:r>
              <a:rPr lang="tr-TR" sz="2400" b="1" dirty="0">
                <a:solidFill>
                  <a:schemeClr val="tx1"/>
                </a:solidFill>
                <a:latin typeface="Times New Roman" pitchFamily="18" charset="0"/>
                <a:cs typeface="Times New Roman" pitchFamily="18" charset="0"/>
              </a:rPr>
              <a:t>F. AVUSTRONEZYA DİLLERİ:</a:t>
            </a:r>
          </a:p>
          <a:p>
            <a:pPr algn="just"/>
            <a:r>
              <a:rPr lang="tr-TR" sz="2400" b="1" dirty="0">
                <a:solidFill>
                  <a:schemeClr val="bg1"/>
                </a:solidFill>
                <a:latin typeface="Times New Roman" pitchFamily="18" charset="0"/>
                <a:cs typeface="Times New Roman" pitchFamily="18" charset="0"/>
              </a:rPr>
              <a:t>Çin’in güneyindeki ana karada konuşulan yaklaşık bin dilden oluşan bir dil ailesidir. Hindistan’ın doğusu, Malezya’nın adalar bölgesi, Endonezya ve Filipinler bu dillerin konuşulduğu yerlerdir. En önemlileri Tayland’da konuşulan Tay (Siyam) dili,  Vietnam dili, </a:t>
            </a:r>
            <a:r>
              <a:rPr lang="tr-TR" sz="2400" b="1" dirty="0" err="1">
                <a:solidFill>
                  <a:schemeClr val="bg1"/>
                </a:solidFill>
                <a:latin typeface="Times New Roman" pitchFamily="18" charset="0"/>
                <a:cs typeface="Times New Roman" pitchFamily="18" charset="0"/>
              </a:rPr>
              <a:t>Birman</a:t>
            </a:r>
            <a:r>
              <a:rPr lang="tr-TR" sz="2400" b="1" dirty="0">
                <a:solidFill>
                  <a:schemeClr val="bg1"/>
                </a:solidFill>
                <a:latin typeface="Times New Roman" pitchFamily="18" charset="0"/>
                <a:cs typeface="Times New Roman" pitchFamily="18" charset="0"/>
              </a:rPr>
              <a:t> dili, Lao dili, Cava dili, </a:t>
            </a:r>
            <a:r>
              <a:rPr lang="tr-TR" sz="2400" b="1" dirty="0" err="1">
                <a:solidFill>
                  <a:schemeClr val="bg1"/>
                </a:solidFill>
                <a:latin typeface="Times New Roman" pitchFamily="18" charset="0"/>
                <a:cs typeface="Times New Roman" pitchFamily="18" charset="0"/>
              </a:rPr>
              <a:t>Togolog</a:t>
            </a:r>
            <a:r>
              <a:rPr lang="tr-TR" sz="2400" b="1" dirty="0">
                <a:solidFill>
                  <a:schemeClr val="bg1"/>
                </a:solidFill>
                <a:latin typeface="Times New Roman" pitchFamily="18" charset="0"/>
                <a:cs typeface="Times New Roman" pitchFamily="18" charset="0"/>
              </a:rPr>
              <a:t> dilleridir.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412248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00556" y="1373948"/>
            <a:ext cx="6696744" cy="3194721"/>
          </a:xfrm>
          <a:prstGeom prst="rect">
            <a:avLst/>
          </a:prstGeom>
        </p:spPr>
        <p:txBody>
          <a:bodyPr wrap="square">
            <a:spAutoFit/>
          </a:bodyPr>
          <a:lstStyle/>
          <a:p>
            <a:pPr lvl="0" algn="just">
              <a:spcBef>
                <a:spcPct val="20000"/>
              </a:spcBef>
              <a:buClr>
                <a:srgbClr val="85DFD0"/>
              </a:buClr>
              <a:buSzPct val="90000"/>
            </a:pPr>
            <a:r>
              <a:rPr lang="tr-TR" sz="2400" b="1" dirty="0">
                <a:latin typeface="Times New Roman" pitchFamily="18" charset="0"/>
                <a:cs typeface="Times New Roman" pitchFamily="18" charset="0"/>
              </a:rPr>
              <a:t>DÜNYA DİLLERİNİN SINIFLANDIRILMASI</a:t>
            </a:r>
          </a:p>
          <a:p>
            <a:pPr lvl="0" algn="just">
              <a:spcBef>
                <a:spcPct val="20000"/>
              </a:spcBef>
              <a:buClr>
                <a:srgbClr val="85DFD0"/>
              </a:buClr>
              <a:buSzPct val="90000"/>
            </a:pPr>
            <a:endParaRPr lang="tr-TR" sz="2400" b="1" dirty="0">
              <a:solidFill>
                <a:schemeClr val="bg1"/>
              </a:solidFill>
              <a:latin typeface="Times New Roman" pitchFamily="18" charset="0"/>
              <a:cs typeface="Times New Roman" pitchFamily="18" charset="0"/>
            </a:endParaRPr>
          </a:p>
          <a:p>
            <a:pPr lvl="0" algn="just">
              <a:spcBef>
                <a:spcPct val="20000"/>
              </a:spcBef>
              <a:buClr>
                <a:srgbClr val="85DFD0"/>
              </a:buClr>
              <a:buSzPct val="90000"/>
            </a:pPr>
            <a:r>
              <a:rPr lang="tr-TR" sz="2400" b="1" dirty="0">
                <a:solidFill>
                  <a:schemeClr val="bg1"/>
                </a:solidFill>
                <a:latin typeface="Times New Roman" pitchFamily="18" charset="0"/>
                <a:cs typeface="Times New Roman" pitchFamily="18" charset="0"/>
              </a:rPr>
              <a:t>	Diller, her </a:t>
            </a:r>
            <a:r>
              <a:rPr lang="tr-TR" sz="2400" dirty="0">
                <a:solidFill>
                  <a:schemeClr val="bg1"/>
                </a:solidFill>
                <a:latin typeface="Times New Roman" pitchFamily="18" charset="0"/>
                <a:cs typeface="Times New Roman" pitchFamily="18" charset="0"/>
              </a:rPr>
              <a:t>kavmin</a:t>
            </a:r>
            <a:r>
              <a:rPr lang="tr-TR" sz="2400" b="1" dirty="0">
                <a:solidFill>
                  <a:schemeClr val="bg1"/>
                </a:solidFill>
                <a:latin typeface="Times New Roman" pitchFamily="18" charset="0"/>
                <a:cs typeface="Times New Roman" pitchFamily="18" charset="0"/>
              </a:rPr>
              <a:t> </a:t>
            </a:r>
            <a:r>
              <a:rPr lang="tr-TR" sz="2400" b="1" dirty="0">
                <a:solidFill>
                  <a:srgbClr val="FF0000"/>
                </a:solidFill>
                <a:latin typeface="Times New Roman" pitchFamily="18" charset="0"/>
                <a:cs typeface="Times New Roman" pitchFamily="18" charset="0"/>
              </a:rPr>
              <a:t>(topluluk, halk, millet)</a:t>
            </a:r>
            <a:r>
              <a:rPr lang="tr-TR" sz="2400" b="1" dirty="0">
                <a:solidFill>
                  <a:schemeClr val="bg1"/>
                </a:solidFill>
                <a:latin typeface="Times New Roman" pitchFamily="18" charset="0"/>
                <a:cs typeface="Times New Roman" pitchFamily="18" charset="0"/>
              </a:rPr>
              <a:t> kendi toplum yapısına göre    şekillenmiş özel birer anlaşma sistemi oldukları için,  dünyadaki kavim sayısınca dil var demektir. Bugün yer yüzünde kaç dil konuşulduğunu kesin bir sayı ile belirtmek güçtür. </a:t>
            </a:r>
          </a:p>
        </p:txBody>
      </p:sp>
    </p:spTree>
    <p:extLst>
      <p:ext uri="{BB962C8B-B14F-4D97-AF65-F5344CB8AC3E}">
        <p14:creationId xmlns:p14="http://schemas.microsoft.com/office/powerpoint/2010/main" val="2960882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1700808"/>
            <a:ext cx="6400800" cy="3960440"/>
          </a:xfrm>
        </p:spPr>
        <p:txBody>
          <a:bodyPr>
            <a:normAutofit fontScale="92500" lnSpcReduction="10000"/>
          </a:bodyPr>
          <a:lstStyle/>
          <a:p>
            <a:pPr algn="just"/>
            <a:r>
              <a:rPr lang="tr-TR" sz="2400" b="1" dirty="0">
                <a:solidFill>
                  <a:schemeClr val="tx1"/>
                </a:solidFill>
                <a:latin typeface="Times New Roman" pitchFamily="18" charset="0"/>
                <a:cs typeface="Times New Roman" pitchFamily="18" charset="0"/>
              </a:rPr>
              <a:t>G- AMERİKA YERLİ DİLLERİ: </a:t>
            </a:r>
          </a:p>
          <a:p>
            <a:pPr algn="just"/>
            <a:r>
              <a:rPr lang="tr-TR" sz="2400" b="1" dirty="0">
                <a:solidFill>
                  <a:schemeClr val="bg1"/>
                </a:solidFill>
                <a:latin typeface="Times New Roman" pitchFamily="18" charset="0"/>
                <a:cs typeface="Times New Roman" pitchFamily="18" charset="0"/>
              </a:rPr>
              <a:t>Kuzey ve Güney Amerika’da Avrupa dillerinin ağırlıklı olarak konuşulduğu devlet ve eğitim dilleri karşımıza çıkmaktadır. Bunun yanında Amerika yerlilerinin konuştuğu çok sayıda dil de mevcuttur. Bunlar Amerika yerlilerinin Asya’dan getirdikleri ata dilleridir. Bu diller Kuzey, Orta ve Güney olmak üzere üçe ayrılır. Kuzey ve Orta Amerika dilleri; </a:t>
            </a:r>
            <a:r>
              <a:rPr lang="tr-TR" sz="2400" b="1" dirty="0" err="1">
                <a:solidFill>
                  <a:schemeClr val="tx1"/>
                </a:solidFill>
                <a:latin typeface="Times New Roman" pitchFamily="18" charset="0"/>
                <a:cs typeface="Times New Roman" pitchFamily="18" charset="0"/>
              </a:rPr>
              <a:t>Atabask</a:t>
            </a:r>
            <a:r>
              <a:rPr lang="tr-TR" sz="2400" b="1" dirty="0">
                <a:solidFill>
                  <a:schemeClr val="tx1"/>
                </a:solidFill>
                <a:latin typeface="Times New Roman" pitchFamily="18" charset="0"/>
                <a:cs typeface="Times New Roman" pitchFamily="18" charset="0"/>
              </a:rPr>
              <a:t>, </a:t>
            </a:r>
            <a:r>
              <a:rPr lang="tr-TR" sz="2400" b="1" dirty="0" err="1">
                <a:solidFill>
                  <a:schemeClr val="tx1"/>
                </a:solidFill>
                <a:latin typeface="Times New Roman" pitchFamily="18" charset="0"/>
                <a:cs typeface="Times New Roman" pitchFamily="18" charset="0"/>
              </a:rPr>
              <a:t>Algokin</a:t>
            </a:r>
            <a:r>
              <a:rPr lang="tr-TR" sz="2400" b="1" dirty="0">
                <a:solidFill>
                  <a:schemeClr val="tx1"/>
                </a:solidFill>
                <a:latin typeface="Times New Roman" pitchFamily="18" charset="0"/>
                <a:cs typeface="Times New Roman" pitchFamily="18" charset="0"/>
              </a:rPr>
              <a:t> </a:t>
            </a:r>
            <a:r>
              <a:rPr lang="tr-TR" sz="2400" b="1" dirty="0">
                <a:solidFill>
                  <a:schemeClr val="bg1"/>
                </a:solidFill>
                <a:latin typeface="Times New Roman" pitchFamily="18" charset="0"/>
                <a:cs typeface="Times New Roman" pitchFamily="18" charset="0"/>
              </a:rPr>
              <a:t>ve </a:t>
            </a:r>
            <a:r>
              <a:rPr lang="tr-TR" sz="2400" b="1" dirty="0" err="1">
                <a:solidFill>
                  <a:schemeClr val="tx1"/>
                </a:solidFill>
                <a:latin typeface="Times New Roman" pitchFamily="18" charset="0"/>
                <a:cs typeface="Times New Roman" pitchFamily="18" charset="0"/>
              </a:rPr>
              <a:t>Sui</a:t>
            </a:r>
            <a:r>
              <a:rPr lang="tr-TR" sz="2400" b="1" dirty="0">
                <a:solidFill>
                  <a:schemeClr val="bg1"/>
                </a:solidFill>
                <a:latin typeface="Times New Roman" pitchFamily="18" charset="0"/>
                <a:cs typeface="Times New Roman" pitchFamily="18" charset="0"/>
              </a:rPr>
              <a:t> dillerinden oluşur. Bunların sayıları </a:t>
            </a:r>
            <a:r>
              <a:rPr lang="tr-TR" sz="2400" b="1" dirty="0" err="1">
                <a:solidFill>
                  <a:schemeClr val="bg1"/>
                </a:solidFill>
                <a:latin typeface="Times New Roman" pitchFamily="18" charset="0"/>
                <a:cs typeface="Times New Roman" pitchFamily="18" charset="0"/>
              </a:rPr>
              <a:t>30’dan</a:t>
            </a:r>
            <a:r>
              <a:rPr lang="tr-TR" sz="2400" b="1" dirty="0">
                <a:solidFill>
                  <a:schemeClr val="bg1"/>
                </a:solidFill>
                <a:latin typeface="Times New Roman" pitchFamily="18" charset="0"/>
                <a:cs typeface="Times New Roman" pitchFamily="18" charset="0"/>
              </a:rPr>
              <a:t> fazladır. Güney Amerika’daki </a:t>
            </a:r>
            <a:r>
              <a:rPr lang="tr-TR" sz="2400" b="1" dirty="0" err="1">
                <a:solidFill>
                  <a:schemeClr val="bg1"/>
                </a:solidFill>
                <a:latin typeface="Times New Roman" pitchFamily="18" charset="0"/>
                <a:cs typeface="Times New Roman" pitchFamily="18" charset="0"/>
              </a:rPr>
              <a:t>Penut</a:t>
            </a:r>
            <a:r>
              <a:rPr lang="tr-TR" sz="2400" b="1" dirty="0">
                <a:solidFill>
                  <a:schemeClr val="bg1"/>
                </a:solidFill>
                <a:latin typeface="Times New Roman" pitchFamily="18" charset="0"/>
                <a:cs typeface="Times New Roman" pitchFamily="18" charset="0"/>
              </a:rPr>
              <a:t> yerli dil ailesi, Amerika’nın en fazla konuşanı olan dillerden oluşmaktadır.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3112321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556792"/>
            <a:ext cx="6400800" cy="4248472"/>
          </a:xfrm>
        </p:spPr>
        <p:txBody>
          <a:bodyPr>
            <a:normAutofit/>
          </a:bodyPr>
          <a:lstStyle/>
          <a:p>
            <a:pPr algn="just"/>
            <a:r>
              <a:rPr lang="tr-TR" sz="2400" b="1" dirty="0">
                <a:solidFill>
                  <a:schemeClr val="tx1"/>
                </a:solidFill>
                <a:latin typeface="Times New Roman" pitchFamily="18" charset="0"/>
                <a:cs typeface="Times New Roman" pitchFamily="18" charset="0"/>
              </a:rPr>
              <a:t>H. FİN-UGOR </a:t>
            </a:r>
            <a:r>
              <a:rPr lang="tr-TR" sz="2400" b="1" dirty="0">
                <a:solidFill>
                  <a:srgbClr val="FF0000"/>
                </a:solidFill>
                <a:latin typeface="Times New Roman" pitchFamily="18" charset="0"/>
                <a:cs typeface="Times New Roman" pitchFamily="18" charset="0"/>
              </a:rPr>
              <a:t>(URAL)</a:t>
            </a:r>
            <a:r>
              <a:rPr lang="tr-TR" sz="2400" b="1" dirty="0">
                <a:solidFill>
                  <a:schemeClr val="tx1"/>
                </a:solidFill>
                <a:latin typeface="Times New Roman" pitchFamily="18" charset="0"/>
                <a:cs typeface="Times New Roman" pitchFamily="18" charset="0"/>
              </a:rPr>
              <a:t> DİLLERİ:</a:t>
            </a:r>
          </a:p>
          <a:p>
            <a:pPr algn="just"/>
            <a:r>
              <a:rPr lang="tr-TR" sz="2400" b="1" dirty="0">
                <a:solidFill>
                  <a:schemeClr val="bg1"/>
                </a:solidFill>
                <a:latin typeface="Times New Roman" pitchFamily="18" charset="0"/>
                <a:cs typeface="Times New Roman" pitchFamily="18" charset="0"/>
              </a:rPr>
              <a:t>Bu dil ailesi Kuzeybatı Avrupa’da konuşulur. Başlıca dilleri Fince, Macarca, Laponca ve Livonya’dır. Bu diller; Finlandiya, Macaristan, Norveç, İsveç ve Rusya’nın bazı bölgelerinde konuşulur. </a:t>
            </a:r>
          </a:p>
          <a:p>
            <a:pPr algn="just"/>
            <a:r>
              <a:rPr lang="tr-TR" sz="2400" b="1" dirty="0">
                <a:solidFill>
                  <a:schemeClr val="tx1"/>
                </a:solidFill>
                <a:latin typeface="Times New Roman" pitchFamily="18" charset="0"/>
                <a:cs typeface="Times New Roman" pitchFamily="18" charset="0"/>
              </a:rPr>
              <a:t>I. ALTAY DİLLERİ:</a:t>
            </a:r>
          </a:p>
          <a:p>
            <a:pPr algn="just"/>
            <a:r>
              <a:rPr lang="tr-TR" sz="2400" b="1" dirty="0">
                <a:solidFill>
                  <a:schemeClr val="bg1"/>
                </a:solidFill>
                <a:latin typeface="Times New Roman" pitchFamily="18" charset="0"/>
                <a:cs typeface="Times New Roman" pitchFamily="18" charset="0"/>
              </a:rPr>
              <a:t>Bu dil ailesi, dilbilimciler tarafından önceleri Ural-Altay dilleri olarak adlandırılan dil ailesinin Altay dilleri bölümünü teşkil ediyordu.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396277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700808"/>
            <a:ext cx="6400800" cy="3744416"/>
          </a:xfrm>
        </p:spPr>
        <p:txBody>
          <a:bodyPr>
            <a:normAutofit lnSpcReduction="10000"/>
          </a:bodyPr>
          <a:lstStyle/>
          <a:p>
            <a:pPr algn="just"/>
            <a:r>
              <a:rPr lang="tr-TR" sz="2400" b="1" dirty="0">
                <a:solidFill>
                  <a:schemeClr val="bg1"/>
                </a:solidFill>
                <a:latin typeface="Times New Roman" pitchFamily="18" charset="0"/>
                <a:cs typeface="Times New Roman" pitchFamily="18" charset="0"/>
              </a:rPr>
              <a:t>Son yıllarda Ural-Altay dilleri bir </a:t>
            </a:r>
            <a:r>
              <a:rPr lang="tr-TR" sz="2400" b="1" dirty="0">
                <a:solidFill>
                  <a:schemeClr val="accent6">
                    <a:lumMod val="75000"/>
                  </a:schemeClr>
                </a:solidFill>
                <a:latin typeface="Times New Roman" pitchFamily="18" charset="0"/>
                <a:cs typeface="Times New Roman" pitchFamily="18" charset="0"/>
              </a:rPr>
              <a:t>dil ailesi  </a:t>
            </a:r>
            <a:r>
              <a:rPr lang="tr-TR" sz="2400" b="1" dirty="0">
                <a:solidFill>
                  <a:schemeClr val="bg1"/>
                </a:solidFill>
                <a:latin typeface="Times New Roman" pitchFamily="18" charset="0"/>
                <a:cs typeface="Times New Roman" pitchFamily="18" charset="0"/>
              </a:rPr>
              <a:t>olarak değil, bir </a:t>
            </a:r>
            <a:r>
              <a:rPr lang="tr-TR" sz="2400" b="1" dirty="0">
                <a:solidFill>
                  <a:schemeClr val="accent6">
                    <a:lumMod val="75000"/>
                  </a:schemeClr>
                </a:solidFill>
                <a:latin typeface="Times New Roman" pitchFamily="18" charset="0"/>
                <a:cs typeface="Times New Roman" pitchFamily="18" charset="0"/>
              </a:rPr>
              <a:t>dil grubu </a:t>
            </a:r>
            <a:r>
              <a:rPr lang="tr-TR" sz="2400" b="1" dirty="0">
                <a:solidFill>
                  <a:schemeClr val="bg1"/>
                </a:solidFill>
                <a:latin typeface="Times New Roman" pitchFamily="18" charset="0"/>
                <a:cs typeface="Times New Roman" pitchFamily="18" charset="0"/>
              </a:rPr>
              <a:t>olarak değerlendirilmeye başlandı. Ural dilleri bölümü Fin-Ugor dilleri, Altay dilleri bölümü de Altay dilleri olarak ayrı birer dil ailesi şeklinde ele alınmaya başlandı.  Fakat bu diller arasında </a:t>
            </a:r>
            <a:r>
              <a:rPr lang="tr-TR" sz="2400" b="1" dirty="0">
                <a:solidFill>
                  <a:schemeClr val="accent6">
                    <a:lumMod val="75000"/>
                  </a:schemeClr>
                </a:solidFill>
                <a:latin typeface="Times New Roman" pitchFamily="18" charset="0"/>
                <a:cs typeface="Times New Roman" pitchFamily="18" charset="0"/>
              </a:rPr>
              <a:t>morfolojik benzerlikler ile sentaks benzerlikleri </a:t>
            </a:r>
            <a:r>
              <a:rPr lang="tr-TR" sz="2400" b="1" dirty="0">
                <a:solidFill>
                  <a:schemeClr val="bg1"/>
                </a:solidFill>
                <a:latin typeface="Times New Roman" pitchFamily="18" charset="0"/>
                <a:cs typeface="Times New Roman" pitchFamily="18" charset="0"/>
              </a:rPr>
              <a:t>vardır. Altay dilleri; Türkçe, Moğolca, Mançu-</a:t>
            </a:r>
            <a:r>
              <a:rPr lang="tr-TR" sz="2400" b="1" dirty="0" err="1">
                <a:solidFill>
                  <a:schemeClr val="bg1"/>
                </a:solidFill>
                <a:latin typeface="Times New Roman" pitchFamily="18" charset="0"/>
                <a:cs typeface="Times New Roman" pitchFamily="18" charset="0"/>
              </a:rPr>
              <a:t>Tunguzca</a:t>
            </a:r>
            <a:r>
              <a:rPr lang="tr-TR" sz="2400" b="1" dirty="0">
                <a:solidFill>
                  <a:schemeClr val="bg1"/>
                </a:solidFill>
                <a:latin typeface="Times New Roman" pitchFamily="18" charset="0"/>
                <a:cs typeface="Times New Roman" pitchFamily="18" charset="0"/>
              </a:rPr>
              <a:t>, Korece ve Japoncanın oluşturduğu bir dil ailesidir. Türkçe Altay kolunun en yaygın ve en fazla konuşulan dilidir.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3565787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1484784"/>
            <a:ext cx="6400800" cy="3816424"/>
          </a:xfrm>
        </p:spPr>
        <p:txBody>
          <a:bodyPr>
            <a:normAutofit fontScale="92500" lnSpcReduction="10000"/>
          </a:bodyPr>
          <a:lstStyle/>
          <a:p>
            <a:r>
              <a:rPr lang="tr-TR" sz="2400" b="1" dirty="0">
                <a:solidFill>
                  <a:schemeClr val="bg1"/>
                </a:solidFill>
                <a:latin typeface="Times New Roman" pitchFamily="18" charset="0"/>
                <a:cs typeface="Times New Roman" pitchFamily="18" charset="0"/>
              </a:rPr>
              <a:t> </a:t>
            </a:r>
            <a:r>
              <a:rPr lang="tr-TR" sz="2400" b="1" dirty="0">
                <a:solidFill>
                  <a:schemeClr val="tx1"/>
                </a:solidFill>
                <a:latin typeface="Times New Roman" pitchFamily="18" charset="0"/>
                <a:cs typeface="Times New Roman" pitchFamily="18" charset="0"/>
              </a:rPr>
              <a:t>ALTAY DİLLERİ TEORİSİ:</a:t>
            </a:r>
          </a:p>
          <a:p>
            <a:pPr algn="just"/>
            <a:r>
              <a:rPr lang="tr-TR" sz="2400" b="1" dirty="0">
                <a:solidFill>
                  <a:schemeClr val="bg1"/>
                </a:solidFill>
                <a:latin typeface="Times New Roman" pitchFamily="18" charset="0"/>
                <a:cs typeface="Times New Roman" pitchFamily="18" charset="0"/>
              </a:rPr>
              <a:t>Bu teori; Türk, Moğol, Tunguz, Kore ve Japon dillerinin ortak bir kökten çıktığını ve bunların akraba olduğunu kabul eden teoridir. Başlangıçta sadece Türk, Moğol, Tunguz dillerinin akrabalığı üzerinde durulurken 20. yüzyılın ortalarında ve ikinci yarısında Korece ve Japonca da bunlara katılmıştır. Teoriye göre bu diller ortak bir ata dilden iniyordu. Ortak ata dil farazi bir dildi ve tabiatıyla bir adı yoktu. Akrabalık teorisine inananlar bu farazi dile Altay dili adını verdiler.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850967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556792"/>
            <a:ext cx="6400800" cy="3888432"/>
          </a:xfrm>
        </p:spPr>
        <p:txBody>
          <a:bodyPr>
            <a:normAutofit lnSpcReduction="10000"/>
          </a:bodyPr>
          <a:lstStyle/>
          <a:p>
            <a:pPr algn="just"/>
            <a:r>
              <a:rPr lang="tr-TR" sz="2400" b="1" dirty="0">
                <a:solidFill>
                  <a:schemeClr val="bg1"/>
                </a:solidFill>
                <a:latin typeface="Times New Roman" pitchFamily="18" charset="0"/>
                <a:cs typeface="Times New Roman" pitchFamily="18" charset="0"/>
              </a:rPr>
              <a:t>Altay dilleri teorisinin başlangıcı 18. yüzyılın otuzlu yıllarına dek gider. Teori henüz modern bir bilim disiplini haline gelmeden önceki ilk çalışmalarda Altay dilleri Ural dilleriyle ve hatta birçok farklı dille birlikte ele alınmış; fakat 19. yüzyılın sonlarından itibaren genellikle Altay dilleriyle sınırlandırılmıştır. Bu dil kuramını savunanlar (</a:t>
            </a:r>
            <a:r>
              <a:rPr lang="tr-TR" sz="2400" b="1" dirty="0" err="1">
                <a:solidFill>
                  <a:schemeClr val="tx1"/>
                </a:solidFill>
                <a:latin typeface="Times New Roman" pitchFamily="18" charset="0"/>
                <a:cs typeface="Times New Roman" pitchFamily="18" charset="0"/>
              </a:rPr>
              <a:t>Ramstedt</a:t>
            </a:r>
            <a:r>
              <a:rPr lang="tr-TR" sz="2400" b="1" dirty="0">
                <a:solidFill>
                  <a:schemeClr val="tx1"/>
                </a:solidFill>
                <a:latin typeface="Times New Roman" pitchFamily="18" charset="0"/>
                <a:cs typeface="Times New Roman" pitchFamily="18" charset="0"/>
              </a:rPr>
              <a:t>, </a:t>
            </a:r>
            <a:r>
              <a:rPr lang="tr-TR" sz="2400" b="1" dirty="0" err="1">
                <a:solidFill>
                  <a:schemeClr val="tx1"/>
                </a:solidFill>
                <a:latin typeface="Times New Roman" pitchFamily="18" charset="0"/>
                <a:cs typeface="Times New Roman" pitchFamily="18" charset="0"/>
              </a:rPr>
              <a:t>Poppe</a:t>
            </a:r>
            <a:r>
              <a:rPr lang="tr-TR" sz="2400" b="1" dirty="0">
                <a:solidFill>
                  <a:schemeClr val="tx1"/>
                </a:solidFill>
                <a:latin typeface="Times New Roman" pitchFamily="18" charset="0"/>
                <a:cs typeface="Times New Roman" pitchFamily="18" charset="0"/>
              </a:rPr>
              <a:t>, Radloff </a:t>
            </a:r>
            <a:r>
              <a:rPr lang="tr-TR" sz="2400" b="1" dirty="0" err="1">
                <a:solidFill>
                  <a:schemeClr val="tx1"/>
                </a:solidFill>
                <a:latin typeface="Times New Roman" pitchFamily="18" charset="0"/>
                <a:cs typeface="Times New Roman" pitchFamily="18" charset="0"/>
              </a:rPr>
              <a:t>Schott</a:t>
            </a:r>
            <a:r>
              <a:rPr lang="tr-TR" sz="2400" b="1" dirty="0">
                <a:solidFill>
                  <a:schemeClr val="tx1"/>
                </a:solidFill>
                <a:latin typeface="Times New Roman" pitchFamily="18" charset="0"/>
                <a:cs typeface="Times New Roman" pitchFamily="18" charset="0"/>
              </a:rPr>
              <a:t>…</a:t>
            </a:r>
            <a:r>
              <a:rPr lang="tr-TR" sz="2400" b="1" dirty="0">
                <a:solidFill>
                  <a:schemeClr val="bg1"/>
                </a:solidFill>
                <a:latin typeface="Times New Roman" pitchFamily="18" charset="0"/>
                <a:cs typeface="Times New Roman" pitchFamily="18" charset="0"/>
              </a:rPr>
              <a:t>) olduğu kadar itiraz edenler de (</a:t>
            </a:r>
            <a:r>
              <a:rPr lang="tr-TR" sz="2400" b="1" dirty="0" err="1">
                <a:solidFill>
                  <a:schemeClr val="tx1"/>
                </a:solidFill>
                <a:latin typeface="Times New Roman" pitchFamily="18" charset="0"/>
                <a:cs typeface="Times New Roman" pitchFamily="18" charset="0"/>
              </a:rPr>
              <a:t>Clauson</a:t>
            </a:r>
            <a:r>
              <a:rPr lang="tr-TR" sz="2400" b="1" dirty="0">
                <a:solidFill>
                  <a:schemeClr val="tx1"/>
                </a:solidFill>
                <a:latin typeface="Times New Roman" pitchFamily="18" charset="0"/>
                <a:cs typeface="Times New Roman" pitchFamily="18" charset="0"/>
              </a:rPr>
              <a:t>, </a:t>
            </a:r>
            <a:r>
              <a:rPr lang="tr-TR" sz="2400" b="1" dirty="0" err="1">
                <a:solidFill>
                  <a:schemeClr val="tx1"/>
                </a:solidFill>
                <a:latin typeface="Times New Roman" pitchFamily="18" charset="0"/>
                <a:cs typeface="Times New Roman" pitchFamily="18" charset="0"/>
              </a:rPr>
              <a:t>Doerfer</a:t>
            </a:r>
            <a:r>
              <a:rPr lang="tr-TR" sz="2400" b="1" dirty="0">
                <a:solidFill>
                  <a:schemeClr val="tx1"/>
                </a:solidFill>
                <a:latin typeface="Times New Roman" pitchFamily="18" charset="0"/>
                <a:cs typeface="Times New Roman" pitchFamily="18" charset="0"/>
              </a:rPr>
              <a:t>, </a:t>
            </a:r>
            <a:r>
              <a:rPr lang="tr-TR" sz="2400" b="1" dirty="0" err="1">
                <a:solidFill>
                  <a:schemeClr val="tx1"/>
                </a:solidFill>
                <a:latin typeface="Times New Roman" pitchFamily="18" charset="0"/>
                <a:cs typeface="Times New Roman" pitchFamily="18" charset="0"/>
              </a:rPr>
              <a:t>Bang</a:t>
            </a:r>
            <a:r>
              <a:rPr lang="tr-TR" sz="2400" b="1" dirty="0">
                <a:solidFill>
                  <a:schemeClr val="tx1"/>
                </a:solidFill>
                <a:latin typeface="Times New Roman" pitchFamily="18" charset="0"/>
                <a:cs typeface="Times New Roman" pitchFamily="18" charset="0"/>
              </a:rPr>
              <a:t>, </a:t>
            </a:r>
            <a:r>
              <a:rPr lang="tr-TR" sz="2400" b="1" dirty="0" err="1">
                <a:solidFill>
                  <a:schemeClr val="tx1"/>
                </a:solidFill>
                <a:latin typeface="Times New Roman" pitchFamily="18" charset="0"/>
                <a:cs typeface="Times New Roman" pitchFamily="18" charset="0"/>
              </a:rPr>
              <a:t>Nemeth</a:t>
            </a:r>
            <a:r>
              <a:rPr lang="tr-TR" sz="2400" b="1" dirty="0">
                <a:solidFill>
                  <a:schemeClr val="bg1"/>
                </a:solidFill>
                <a:latin typeface="Times New Roman" pitchFamily="18" charset="0"/>
                <a:cs typeface="Times New Roman" pitchFamily="18" charset="0"/>
              </a:rPr>
              <a:t>…) olmuştur.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2349744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1373948"/>
            <a:ext cx="6400800" cy="4791356"/>
          </a:xfrm>
        </p:spPr>
        <p:txBody>
          <a:bodyPr>
            <a:normAutofit/>
          </a:bodyPr>
          <a:lstStyle/>
          <a:p>
            <a:r>
              <a:rPr lang="tr-TR" sz="2400" b="1" dirty="0">
                <a:solidFill>
                  <a:schemeClr val="tx1"/>
                </a:solidFill>
                <a:latin typeface="Times New Roman" pitchFamily="18" charset="0"/>
                <a:cs typeface="Times New Roman" pitchFamily="18" charset="0"/>
              </a:rPr>
              <a:t>ALTAY DİLLERİNİN AYIRT EDİCİ ÖZELLİKLERİ:</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Ses uyumu vardır.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Kelime cinsiyeti yoktur.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Artikel (harf-i tarif) yoktur.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Fiil ve isim çekimleri eklerle yapılır.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İsim çekiminde iyelik eki kullanılır.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Fiil şekilleri zengindir.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Sıfatlar isimden önce kullanılır.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Ön ek yoktur, son ek vardır.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Sayı sözlerinden sonra çoğul eki kullanılmaz.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997696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187624" y="1628800"/>
            <a:ext cx="6840760" cy="4032448"/>
          </a:xfrm>
        </p:spPr>
        <p:txBody>
          <a:bodyPr>
            <a:normAutofit/>
          </a:bodyPr>
          <a:lstStyle/>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Karşılaştırma +</a:t>
            </a:r>
            <a:r>
              <a:rPr lang="tr-TR" sz="2400" b="1" dirty="0" err="1">
                <a:solidFill>
                  <a:schemeClr val="tx1"/>
                </a:solidFill>
                <a:latin typeface="Times New Roman" pitchFamily="18" charset="0"/>
                <a:cs typeface="Times New Roman" pitchFamily="18" charset="0"/>
              </a:rPr>
              <a:t>dAn</a:t>
            </a:r>
            <a:r>
              <a:rPr lang="tr-TR" sz="2400" b="1" dirty="0">
                <a:solidFill>
                  <a:schemeClr val="bg1"/>
                </a:solidFill>
                <a:latin typeface="Times New Roman" pitchFamily="18" charset="0"/>
                <a:cs typeface="Times New Roman" pitchFamily="18" charset="0"/>
              </a:rPr>
              <a:t> hâl eki ile yapılır.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İsim tamlamalarında önce tamlayan kullanılır. </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Söz dizimi </a:t>
            </a:r>
            <a:r>
              <a:rPr lang="tr-TR" sz="2400" b="1" dirty="0" err="1">
                <a:solidFill>
                  <a:schemeClr val="tx1"/>
                </a:solidFill>
                <a:latin typeface="Times New Roman" pitchFamily="18" charset="0"/>
                <a:cs typeface="Times New Roman" pitchFamily="18" charset="0"/>
              </a:rPr>
              <a:t>özne+tümeç+yüklem</a:t>
            </a:r>
            <a:r>
              <a:rPr lang="tr-TR" sz="2400" b="1" dirty="0">
                <a:solidFill>
                  <a:schemeClr val="bg1"/>
                </a:solidFill>
                <a:latin typeface="Times New Roman" pitchFamily="18" charset="0"/>
                <a:cs typeface="Times New Roman" pitchFamily="18" charset="0"/>
              </a:rPr>
              <a:t> şeklindedir.</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Altay dillerinin hepsi bitişkendir. Kelimeler kök ya da gövdeye belirli ekler getirilerek oluşturulur. </a:t>
            </a:r>
          </a:p>
          <a:p>
            <a:pPr marL="342900" indent="-342900" algn="just">
              <a:buFont typeface="Wingdings" pitchFamily="2" charset="2"/>
              <a:buChar char="Ø"/>
            </a:pPr>
            <a:r>
              <a:rPr lang="tr-TR" sz="2400" b="1" dirty="0">
                <a:solidFill>
                  <a:schemeClr val="bg1"/>
                </a:solidFill>
                <a:latin typeface="Times New Roman" pitchFamily="18" charset="0"/>
                <a:cs typeface="Times New Roman" pitchFamily="18" charset="0"/>
              </a:rPr>
              <a:t>Sıfat tamlamalarında tamlayan ile </a:t>
            </a:r>
            <a:r>
              <a:rPr lang="tr-TR" sz="2400" b="1" dirty="0" err="1">
                <a:solidFill>
                  <a:schemeClr val="bg1"/>
                </a:solidFill>
                <a:latin typeface="Times New Roman" pitchFamily="18" charset="0"/>
                <a:cs typeface="Times New Roman" pitchFamily="18" charset="0"/>
              </a:rPr>
              <a:t>tamlanan</a:t>
            </a:r>
            <a:r>
              <a:rPr lang="tr-TR" sz="2400" b="1" dirty="0">
                <a:solidFill>
                  <a:schemeClr val="bg1"/>
                </a:solidFill>
                <a:latin typeface="Times New Roman" pitchFamily="18" charset="0"/>
                <a:cs typeface="Times New Roman" pitchFamily="18" charset="0"/>
              </a:rPr>
              <a:t> arasında hâl, cinsiyet ve sayı bakımından uyum yoktur.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1135297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331640" y="1556792"/>
            <a:ext cx="6400800" cy="4104456"/>
          </a:xfrm>
        </p:spPr>
        <p:txBody>
          <a:bodyPr>
            <a:normAutofit/>
          </a:bodyPr>
          <a:lstStyle/>
          <a:p>
            <a:pPr algn="just"/>
            <a:r>
              <a:rPr lang="tr-TR" sz="2400" b="1" dirty="0">
                <a:solidFill>
                  <a:schemeClr val="bg1"/>
                </a:solidFill>
                <a:latin typeface="Times New Roman" pitchFamily="18" charset="0"/>
                <a:cs typeface="Times New Roman" pitchFamily="18" charset="0"/>
              </a:rPr>
              <a:t>Altay dil ailesi dünyada üçüncü büyük dil ailesidir. Yaklaşık 300 milyona yakın konuşur sayısı vardır. Altay dillerinin konuşulduğu alan yaklaşık 20 milyon km²dir. (ABD’nin iki katından büyük) Türk dilinin konuşulduğu alan yaklaşık 11 milyon km²dir. (Avrupa kıtasından biraz geniş) Altay dillerinin en eski yazıtı 7. yüzyılda (687-692) yazılan </a:t>
            </a:r>
            <a:r>
              <a:rPr lang="tr-TR" sz="2400" b="1" i="1" dirty="0" err="1">
                <a:solidFill>
                  <a:schemeClr val="tx1"/>
                </a:solidFill>
                <a:latin typeface="Times New Roman" pitchFamily="18" charset="0"/>
                <a:cs typeface="Times New Roman" pitchFamily="18" charset="0"/>
              </a:rPr>
              <a:t>Çoyrın</a:t>
            </a:r>
            <a:r>
              <a:rPr lang="tr-TR" sz="2400" b="1" dirty="0">
                <a:solidFill>
                  <a:schemeClr val="tx1"/>
                </a:solidFill>
                <a:latin typeface="Times New Roman" pitchFamily="18" charset="0"/>
                <a:cs typeface="Times New Roman" pitchFamily="18" charset="0"/>
              </a:rPr>
              <a:t> </a:t>
            </a:r>
            <a:r>
              <a:rPr lang="tr-TR" sz="2400" b="1" dirty="0" err="1">
                <a:solidFill>
                  <a:schemeClr val="tx1"/>
                </a:solidFill>
                <a:latin typeface="Times New Roman" pitchFamily="18" charset="0"/>
                <a:cs typeface="Times New Roman" pitchFamily="18" charset="0"/>
              </a:rPr>
              <a:t>Yazıtı’</a:t>
            </a:r>
            <a:r>
              <a:rPr lang="tr-TR" sz="2400" b="1" dirty="0" err="1">
                <a:solidFill>
                  <a:schemeClr val="bg1"/>
                </a:solidFill>
                <a:latin typeface="Times New Roman" pitchFamily="18" charset="0"/>
                <a:cs typeface="Times New Roman" pitchFamily="18" charset="0"/>
              </a:rPr>
              <a:t>dır</a:t>
            </a:r>
            <a:r>
              <a:rPr lang="tr-TR" sz="2400" b="1" dirty="0">
                <a:solidFill>
                  <a:schemeClr val="bg1"/>
                </a:solidFill>
                <a:latin typeface="Times New Roman" pitchFamily="18" charset="0"/>
                <a:cs typeface="Times New Roman" pitchFamily="18" charset="0"/>
              </a:rPr>
              <a:t>.</a:t>
            </a:r>
            <a:r>
              <a:rPr lang="tr-TR" sz="2400" b="1" dirty="0">
                <a:solidFill>
                  <a:schemeClr val="tx1"/>
                </a:solidFill>
                <a:latin typeface="Times New Roman" pitchFamily="18" charset="0"/>
                <a:cs typeface="Times New Roman" pitchFamily="18" charset="0"/>
              </a:rPr>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1070699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772816"/>
            <a:ext cx="6400800" cy="4176464"/>
          </a:xfrm>
        </p:spPr>
        <p:txBody>
          <a:bodyPr>
            <a:noAutofit/>
          </a:bodyPr>
          <a:lstStyle/>
          <a:p>
            <a:r>
              <a:rPr lang="tr-TR" sz="2400" dirty="0">
                <a:latin typeface="Times New Roman" pitchFamily="18" charset="0"/>
                <a:cs typeface="Times New Roman" pitchFamily="18" charset="0"/>
              </a:rPr>
              <a:t> </a:t>
            </a:r>
            <a:r>
              <a:rPr lang="tr-TR" sz="2400" b="1" dirty="0">
                <a:solidFill>
                  <a:schemeClr val="tx1"/>
                </a:solidFill>
                <a:latin typeface="Times New Roman" pitchFamily="18" charset="0"/>
                <a:cs typeface="Times New Roman" pitchFamily="18" charset="0"/>
              </a:rPr>
              <a:t>YAPILARINA GÖRE DİLLER</a:t>
            </a:r>
          </a:p>
          <a:p>
            <a:pPr algn="just"/>
            <a:r>
              <a:rPr lang="tr-TR" sz="2400" b="1" dirty="0">
                <a:solidFill>
                  <a:schemeClr val="tx1"/>
                </a:solidFill>
                <a:latin typeface="Times New Roman" pitchFamily="18" charset="0"/>
                <a:cs typeface="Times New Roman" pitchFamily="18" charset="0"/>
              </a:rPr>
              <a:t>	</a:t>
            </a:r>
            <a:r>
              <a:rPr lang="tr-TR" sz="2400" b="1" dirty="0">
                <a:solidFill>
                  <a:schemeClr val="bg1"/>
                </a:solidFill>
                <a:latin typeface="Times New Roman" pitchFamily="18" charset="0"/>
                <a:cs typeface="Times New Roman" pitchFamily="18" charset="0"/>
              </a:rPr>
              <a:t>Yapı (morfoloji) bakımından yapılan sınıflamada dünya dilleri üç gruba ayrılmıştır:</a:t>
            </a:r>
          </a:p>
          <a:p>
            <a:pPr algn="just"/>
            <a:r>
              <a:rPr lang="tr-TR" sz="2400" b="1" dirty="0">
                <a:solidFill>
                  <a:schemeClr val="bg1"/>
                </a:solidFill>
                <a:latin typeface="Times New Roman" pitchFamily="18" charset="0"/>
                <a:cs typeface="Times New Roman" pitchFamily="18" charset="0"/>
              </a:rPr>
              <a:t>		</a:t>
            </a:r>
          </a:p>
          <a:p>
            <a:pPr algn="just"/>
            <a:r>
              <a:rPr lang="tr-TR" sz="2400" b="1" dirty="0">
                <a:solidFill>
                  <a:schemeClr val="tx1"/>
                </a:solidFill>
                <a:latin typeface="Times New Roman" pitchFamily="18" charset="0"/>
                <a:cs typeface="Times New Roman" pitchFamily="18" charset="0"/>
              </a:rPr>
              <a:t>1.  Tek Heceli Diller</a:t>
            </a:r>
          </a:p>
          <a:p>
            <a:pPr algn="just"/>
            <a:r>
              <a:rPr lang="tr-TR" sz="2400" b="1" dirty="0">
                <a:solidFill>
                  <a:schemeClr val="tx1"/>
                </a:solidFill>
                <a:latin typeface="Times New Roman" pitchFamily="18" charset="0"/>
                <a:cs typeface="Times New Roman" pitchFamily="18" charset="0"/>
              </a:rPr>
              <a:t>2.  Eklemeli Diller		</a:t>
            </a:r>
          </a:p>
          <a:p>
            <a:pPr algn="just"/>
            <a:r>
              <a:rPr lang="tr-TR" sz="2400" b="1" dirty="0">
                <a:solidFill>
                  <a:schemeClr val="tx1"/>
                </a:solidFill>
                <a:latin typeface="Times New Roman" pitchFamily="18" charset="0"/>
                <a:cs typeface="Times New Roman" pitchFamily="18" charset="0"/>
              </a:rPr>
              <a:t>3.  Çekimli Diller</a:t>
            </a:r>
          </a:p>
          <a:p>
            <a:pPr algn="just"/>
            <a:endParaRPr lang="tr-TR" sz="2400" b="1" dirty="0">
              <a:solidFill>
                <a:schemeClr val="tx1"/>
              </a:solidFill>
              <a:latin typeface="Times New Roman" pitchFamily="18" charset="0"/>
              <a:cs typeface="Times New Roman" pitchFamily="18" charset="0"/>
            </a:endParaRP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21619039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75656" y="1556792"/>
            <a:ext cx="6400800" cy="2088232"/>
          </a:xfrm>
        </p:spPr>
        <p:txBody>
          <a:bodyPr>
            <a:noAutofit/>
          </a:bodyPr>
          <a:lstStyle/>
          <a:p>
            <a:pPr algn="just"/>
            <a:r>
              <a:rPr lang="tr-TR" sz="2400" b="1" dirty="0">
                <a:solidFill>
                  <a:schemeClr val="tx1"/>
                </a:solidFill>
                <a:latin typeface="Times New Roman" pitchFamily="18" charset="0"/>
                <a:cs typeface="Times New Roman" pitchFamily="18" charset="0"/>
              </a:rPr>
              <a:t>1. Tek Heceli Diller:</a:t>
            </a:r>
          </a:p>
          <a:p>
            <a:pPr algn="just"/>
            <a:r>
              <a:rPr lang="tr-TR" sz="2400" b="1" dirty="0">
                <a:solidFill>
                  <a:schemeClr val="bg1"/>
                </a:solidFill>
                <a:latin typeface="Times New Roman" pitchFamily="18" charset="0"/>
                <a:cs typeface="Times New Roman" pitchFamily="18" charset="0"/>
              </a:rPr>
              <a:t>Bu dillere </a:t>
            </a:r>
            <a:r>
              <a:rPr lang="tr-TR" sz="2400" b="1" dirty="0" err="1">
                <a:solidFill>
                  <a:schemeClr val="bg1"/>
                </a:solidFill>
                <a:latin typeface="Times New Roman" pitchFamily="18" charset="0"/>
                <a:cs typeface="Times New Roman" pitchFamily="18" charset="0"/>
              </a:rPr>
              <a:t>yalınlayan</a:t>
            </a:r>
            <a:r>
              <a:rPr lang="tr-TR" sz="2400" b="1" dirty="0">
                <a:solidFill>
                  <a:schemeClr val="bg1"/>
                </a:solidFill>
                <a:latin typeface="Times New Roman" pitchFamily="18" charset="0"/>
                <a:cs typeface="Times New Roman" pitchFamily="18" charset="0"/>
              </a:rPr>
              <a:t> diller ya da ayrımlı diller de denir. Tipik örnekleri Çince ve Tibetçedir. Vietnam dili, </a:t>
            </a:r>
            <a:r>
              <a:rPr lang="tr-TR" sz="2400" b="1" dirty="0" err="1">
                <a:solidFill>
                  <a:schemeClr val="bg1"/>
                </a:solidFill>
                <a:latin typeface="Times New Roman" pitchFamily="18" charset="0"/>
                <a:cs typeface="Times New Roman" pitchFamily="18" charset="0"/>
              </a:rPr>
              <a:t>Himalaya</a:t>
            </a:r>
            <a:r>
              <a:rPr lang="tr-TR" sz="2400" b="1" dirty="0">
                <a:solidFill>
                  <a:schemeClr val="bg1"/>
                </a:solidFill>
                <a:latin typeface="Times New Roman" pitchFamily="18" charset="0"/>
                <a:cs typeface="Times New Roman" pitchFamily="18" charset="0"/>
              </a:rPr>
              <a:t> dilleri ve Endonezya dilleri de bu gruba girer.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409217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331640" y="1628800"/>
            <a:ext cx="6768752" cy="2677656"/>
          </a:xfrm>
          <a:prstGeom prst="rect">
            <a:avLst/>
          </a:prstGeom>
        </p:spPr>
        <p:txBody>
          <a:bodyPr wrap="square">
            <a:spAutoFit/>
          </a:bodyPr>
          <a:lstStyle/>
          <a:p>
            <a:pPr lvl="0" algn="just">
              <a:spcBef>
                <a:spcPct val="20000"/>
              </a:spcBef>
              <a:buClr>
                <a:srgbClr val="85DFD0"/>
              </a:buClr>
              <a:buSzPct val="90000"/>
            </a:pPr>
            <a:r>
              <a:rPr lang="tr-TR" sz="2400" b="1" dirty="0">
                <a:solidFill>
                  <a:schemeClr val="bg1"/>
                </a:solidFill>
                <a:latin typeface="Times New Roman" pitchFamily="18" charset="0"/>
                <a:cs typeface="Times New Roman" pitchFamily="18" charset="0"/>
              </a:rPr>
              <a:t>Bu güçlük, yer yüzünün daha yeterince tanınmamış olan bölgelerinde işlenip incelenmemiş veya henüz bir yazı dili durumuna gelememiş birtakım dillerin varlığından ileri gelmektedir. Bunun yanında, bir dile veya dil ailesine bağlılığı henüz kesinleşmemiş bulunan diller de vardır. </a:t>
            </a:r>
          </a:p>
        </p:txBody>
      </p:sp>
    </p:spTree>
    <p:extLst>
      <p:ext uri="{BB962C8B-B14F-4D97-AF65-F5344CB8AC3E}">
        <p14:creationId xmlns:p14="http://schemas.microsoft.com/office/powerpoint/2010/main" val="1263744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187624" y="1628800"/>
            <a:ext cx="7056784" cy="4524315"/>
          </a:xfrm>
          <a:prstGeom prst="rect">
            <a:avLst/>
          </a:prstGeom>
        </p:spPr>
        <p:txBody>
          <a:bodyPr wrap="square">
            <a:spAutoFit/>
          </a:bodyPr>
          <a:lstStyle/>
          <a:p>
            <a:pPr lvl="0" algn="just" fontAlgn="base">
              <a:spcBef>
                <a:spcPct val="20000"/>
              </a:spcBef>
              <a:spcAft>
                <a:spcPct val="0"/>
              </a:spcAft>
              <a:buClr>
                <a:srgbClr val="B2B2B2"/>
              </a:buClr>
              <a:buSzPct val="90000"/>
            </a:pPr>
            <a:r>
              <a:rPr lang="tr-TR" sz="2400" b="1" dirty="0">
                <a:solidFill>
                  <a:schemeClr val="bg1"/>
                </a:solidFill>
                <a:latin typeface="Times New Roman" pitchFamily="18" charset="0"/>
              </a:rPr>
              <a:t>	Bu gruptaki dillerin başlıca özelliği, tek heceden oluşan kelimelerin ek almaması ve çekime girmemesidir. Hiçbir değişikliğe uğramadan kalan kelimeler, cümle içinde yer değiştirmek ve başka kelimelerle yan yana bulunmak suretiyle anlam farkı oluştururlar. Ayrıca Çincede olduğu gibi, bu dillerde vurgu ve tonlama da önemlidir. Tek heceli oldukları için bunlardaki kavram ve anlam farkları, yazıda da belli edilen çok zengin bir vurgu ve tonlama sistemi ile karşılanmıştır. Birçok kavramın ifadesi için kelime birleşimlerinden de yararlanılmıştır.</a:t>
            </a:r>
          </a:p>
        </p:txBody>
      </p:sp>
    </p:spTree>
    <p:extLst>
      <p:ext uri="{BB962C8B-B14F-4D97-AF65-F5344CB8AC3E}">
        <p14:creationId xmlns:p14="http://schemas.microsoft.com/office/powerpoint/2010/main" val="4149332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115616" y="1844824"/>
            <a:ext cx="6696743" cy="3046988"/>
          </a:xfrm>
          <a:prstGeom prst="rect">
            <a:avLst/>
          </a:prstGeom>
        </p:spPr>
        <p:txBody>
          <a:bodyPr wrap="square">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tr-TR" sz="2400" b="1" i="0" u="none" strike="noStrike" kern="0" cap="none" spc="0" normalizeH="0" baseline="0" noProof="0" dirty="0">
                <a:ln>
                  <a:noFill/>
                </a:ln>
                <a:solidFill>
                  <a:srgbClr val="000000"/>
                </a:solidFill>
                <a:effectLst/>
                <a:uLnTx/>
                <a:uFillTx/>
                <a:latin typeface="Times New Roman" pitchFamily="18" charset="0"/>
              </a:rPr>
              <a:t>2. Eklemeli Diler:</a:t>
            </a:r>
          </a:p>
          <a:p>
            <a:pPr marL="0" marR="0" lvl="0" indent="0" algn="just" defTabSz="914400" eaLnBrk="1" fontAlgn="auto" latinLnBrk="0" hangingPunct="1">
              <a:lnSpc>
                <a:spcPct val="100000"/>
              </a:lnSpc>
              <a:spcBef>
                <a:spcPts val="0"/>
              </a:spcBef>
              <a:spcAft>
                <a:spcPts val="0"/>
              </a:spcAft>
              <a:buClrTx/>
              <a:buSzTx/>
              <a:buFontTx/>
              <a:buNone/>
              <a:tabLst/>
              <a:defRPr/>
            </a:pPr>
            <a:r>
              <a:rPr kumimoji="0" lang="tr-TR" sz="2400" b="1" i="0" u="none" strike="noStrike" kern="0" cap="none" spc="0" normalizeH="0" baseline="0" noProof="0" dirty="0">
                <a:ln>
                  <a:noFill/>
                </a:ln>
                <a:solidFill>
                  <a:schemeClr val="bg1"/>
                </a:solidFill>
                <a:effectLst/>
                <a:uLnTx/>
                <a:uFillTx/>
                <a:latin typeface="Times New Roman" pitchFamily="18" charset="0"/>
              </a:rPr>
              <a:t>Bu gruptaki diller bağlantılı diller, iltisaklı diller, bitişken diller adıyla da anılırlar. Tipik örnekleri arasında Türkçe, Moğolca, </a:t>
            </a:r>
            <a:r>
              <a:rPr kumimoji="0" lang="tr-TR" sz="2400" b="1" i="0" u="none" strike="noStrike" kern="0" cap="none" spc="0" normalizeH="0" baseline="0" noProof="0" dirty="0" err="1">
                <a:ln>
                  <a:noFill/>
                </a:ln>
                <a:solidFill>
                  <a:schemeClr val="bg1"/>
                </a:solidFill>
                <a:effectLst/>
                <a:uLnTx/>
                <a:uFillTx/>
                <a:latin typeface="Times New Roman" pitchFamily="18" charset="0"/>
              </a:rPr>
              <a:t>Mançuca</a:t>
            </a:r>
            <a:r>
              <a:rPr kumimoji="0" lang="tr-TR" sz="2400" b="1" i="0" u="none" strike="noStrike" kern="0" cap="none" spc="0" normalizeH="0" baseline="0" noProof="0" dirty="0">
                <a:ln>
                  <a:noFill/>
                </a:ln>
                <a:solidFill>
                  <a:schemeClr val="bg1"/>
                </a:solidFill>
                <a:effectLst/>
                <a:uLnTx/>
                <a:uFillTx/>
                <a:latin typeface="Times New Roman" pitchFamily="18" charset="0"/>
              </a:rPr>
              <a:t>, </a:t>
            </a:r>
            <a:r>
              <a:rPr kumimoji="0" lang="tr-TR" sz="2400" b="1" i="0" u="none" strike="noStrike" kern="0" cap="none" spc="0" normalizeH="0" baseline="0" noProof="0" dirty="0" err="1">
                <a:ln>
                  <a:noFill/>
                </a:ln>
                <a:solidFill>
                  <a:schemeClr val="bg1"/>
                </a:solidFill>
                <a:effectLst/>
                <a:uLnTx/>
                <a:uFillTx/>
                <a:latin typeface="Times New Roman" pitchFamily="18" charset="0"/>
              </a:rPr>
              <a:t>Tunguzca</a:t>
            </a:r>
            <a:r>
              <a:rPr kumimoji="0" lang="tr-TR" sz="2400" b="1" i="0" u="none" strike="noStrike" kern="0" cap="none" spc="0" normalizeH="0" baseline="0" noProof="0" dirty="0">
                <a:ln>
                  <a:noFill/>
                </a:ln>
                <a:solidFill>
                  <a:schemeClr val="bg1"/>
                </a:solidFill>
                <a:effectLst/>
                <a:uLnTx/>
                <a:uFillTx/>
                <a:latin typeface="Times New Roman" pitchFamily="18" charset="0"/>
              </a:rPr>
              <a:t> gibi Altay dilleri ile Fince, Macarca ve </a:t>
            </a:r>
            <a:r>
              <a:rPr kumimoji="0" lang="tr-TR" sz="2400" b="1" i="0" u="none" strike="noStrike" kern="0" cap="none" spc="0" normalizeH="0" baseline="0" noProof="0" dirty="0" err="1">
                <a:ln>
                  <a:noFill/>
                </a:ln>
                <a:solidFill>
                  <a:schemeClr val="bg1"/>
                </a:solidFill>
                <a:effectLst/>
                <a:uLnTx/>
                <a:uFillTx/>
                <a:latin typeface="Times New Roman" pitchFamily="18" charset="0"/>
              </a:rPr>
              <a:t>Samoyedce</a:t>
            </a:r>
            <a:r>
              <a:rPr kumimoji="0" lang="tr-TR" sz="2400" b="1" i="0" u="none" strike="noStrike" kern="0" cap="none" spc="0" normalizeH="0" baseline="0" noProof="0" dirty="0">
                <a:ln>
                  <a:noFill/>
                </a:ln>
                <a:solidFill>
                  <a:schemeClr val="bg1"/>
                </a:solidFill>
                <a:effectLst/>
                <a:uLnTx/>
                <a:uFillTx/>
                <a:latin typeface="Times New Roman" pitchFamily="18" charset="0"/>
              </a:rPr>
              <a:t> gibi Ural dilleri vardır. Bazı ufak ayrılıklar ile Japonca ve bazı Afrika, Asya dilleri de bu gruba </a:t>
            </a:r>
            <a:r>
              <a:rPr lang="tr-TR" sz="2400" b="1" kern="0" dirty="0">
                <a:solidFill>
                  <a:schemeClr val="bg1"/>
                </a:solidFill>
                <a:latin typeface="Times New Roman" pitchFamily="18" charset="0"/>
              </a:rPr>
              <a:t>dâhil edilmektedir.</a:t>
            </a:r>
            <a:endParaRPr kumimoji="0" lang="tr-TR" sz="2400" b="1"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3525683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198565" y="1355205"/>
            <a:ext cx="6912768" cy="5262979"/>
          </a:xfrm>
          <a:prstGeom prst="rect">
            <a:avLst/>
          </a:prstGeom>
        </p:spPr>
        <p:txBody>
          <a:bodyPr wrap="square">
            <a:spAutoFit/>
          </a:bodyPr>
          <a:lstStyle/>
          <a:p>
            <a:pPr lvl="0" algn="just" fontAlgn="base">
              <a:spcBef>
                <a:spcPct val="0"/>
              </a:spcBef>
              <a:spcAft>
                <a:spcPct val="0"/>
              </a:spcAft>
            </a:pPr>
            <a:r>
              <a:rPr lang="tr-TR" sz="2400" b="1" dirty="0">
                <a:solidFill>
                  <a:schemeClr val="bg1"/>
                </a:solidFill>
                <a:latin typeface="Times New Roman" pitchFamily="18" charset="0"/>
              </a:rPr>
              <a:t>	Bu dillerde, hiç değişmeden sabit kalan tek veya çok heceli kökler ve bunlara eklenen çeşitli ekler vardır. Kelime köklerinin başına veya sonuna eklenen ekler anlam ve görev değişikliği yaparlar. Köklere, kelimeler arasında geçici görev yüklemek üzere getirilen ekler çekim ekleridir:</a:t>
            </a:r>
          </a:p>
          <a:p>
            <a:pPr lvl="0" algn="just" fontAlgn="base">
              <a:spcBef>
                <a:spcPct val="0"/>
              </a:spcBef>
              <a:spcAft>
                <a:spcPct val="0"/>
              </a:spcAft>
            </a:pPr>
            <a:r>
              <a:rPr lang="tr-TR" sz="2400" b="1" dirty="0">
                <a:solidFill>
                  <a:schemeClr val="bg1"/>
                </a:solidFill>
                <a:latin typeface="Times New Roman" pitchFamily="18" charset="0"/>
              </a:rPr>
              <a:t>         	</a:t>
            </a:r>
            <a:r>
              <a:rPr lang="tr-TR" sz="2400" b="1" dirty="0">
                <a:latin typeface="Times New Roman" pitchFamily="18" charset="0"/>
              </a:rPr>
              <a:t>ev + den çıkmak, yol +a  bakmak gibi. </a:t>
            </a:r>
          </a:p>
          <a:p>
            <a:pPr lvl="0" algn="just" fontAlgn="base">
              <a:spcBef>
                <a:spcPct val="0"/>
              </a:spcBef>
              <a:spcAft>
                <a:spcPct val="0"/>
              </a:spcAft>
            </a:pPr>
            <a:r>
              <a:rPr lang="tr-TR" sz="2400" b="1" dirty="0">
                <a:solidFill>
                  <a:schemeClr val="bg1"/>
                </a:solidFill>
                <a:latin typeface="Times New Roman" pitchFamily="18" charset="0"/>
              </a:rPr>
              <a:t>	Köklere sürekli görevler yüklemek üzere eklenen ekler ise, yeni kelimeler türeten yapım ekleridir. Baş kökünden </a:t>
            </a:r>
            <a:r>
              <a:rPr lang="tr-TR" sz="2400" b="1" dirty="0">
                <a:latin typeface="Times New Roman" pitchFamily="18" charset="0"/>
              </a:rPr>
              <a:t>baş+ ak, baş+ kan isimlerinin, baş+ la - </a:t>
            </a:r>
            <a:r>
              <a:rPr lang="tr-TR" sz="2400" b="1" dirty="0" err="1">
                <a:latin typeface="Times New Roman" pitchFamily="18" charset="0"/>
              </a:rPr>
              <a:t>mak</a:t>
            </a:r>
            <a:r>
              <a:rPr lang="tr-TR" sz="2400" b="1" dirty="0">
                <a:solidFill>
                  <a:schemeClr val="bg1"/>
                </a:solidFill>
                <a:latin typeface="Times New Roman" pitchFamily="18" charset="0"/>
              </a:rPr>
              <a:t> ve </a:t>
            </a:r>
            <a:r>
              <a:rPr lang="tr-TR" sz="2400" b="1" dirty="0">
                <a:latin typeface="Times New Roman" pitchFamily="18" charset="0"/>
              </a:rPr>
              <a:t>baş+ </a:t>
            </a:r>
            <a:r>
              <a:rPr lang="tr-TR" sz="2400" b="1" dirty="0" err="1">
                <a:latin typeface="Times New Roman" pitchFamily="18" charset="0"/>
              </a:rPr>
              <a:t>lat</a:t>
            </a:r>
            <a:r>
              <a:rPr lang="tr-TR" sz="2400" b="1" dirty="0">
                <a:latin typeface="Times New Roman" pitchFamily="18" charset="0"/>
              </a:rPr>
              <a:t> - tır - </a:t>
            </a:r>
            <a:r>
              <a:rPr lang="tr-TR" sz="2400" b="1" dirty="0" err="1">
                <a:latin typeface="Times New Roman" pitchFamily="18" charset="0"/>
              </a:rPr>
              <a:t>mak</a:t>
            </a:r>
            <a:r>
              <a:rPr lang="tr-TR" sz="2400" b="1" dirty="0">
                <a:latin typeface="Times New Roman" pitchFamily="18" charset="0"/>
              </a:rPr>
              <a:t> </a:t>
            </a:r>
            <a:r>
              <a:rPr lang="tr-TR" sz="2400" b="1" dirty="0">
                <a:solidFill>
                  <a:schemeClr val="bg1"/>
                </a:solidFill>
                <a:latin typeface="Times New Roman" pitchFamily="18" charset="0"/>
              </a:rPr>
              <a:t>fiillerinin türetilmesi gibi. Türk dili bu grubun en karakteristik örneğidir. Türkçede ön ekleme yoktur.</a:t>
            </a:r>
          </a:p>
        </p:txBody>
      </p:sp>
    </p:spTree>
    <p:extLst>
      <p:ext uri="{BB962C8B-B14F-4D97-AF65-F5344CB8AC3E}">
        <p14:creationId xmlns:p14="http://schemas.microsoft.com/office/powerpoint/2010/main" val="2043067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611560" y="1678182"/>
            <a:ext cx="7722604" cy="2677656"/>
          </a:xfrm>
          <a:prstGeom prst="rect">
            <a:avLst/>
          </a:prstGeom>
        </p:spPr>
        <p:txBody>
          <a:bodyPr wrap="square">
            <a:spAutoFit/>
          </a:bodyPr>
          <a:lstStyle/>
          <a:p>
            <a:pPr marL="342900" lvl="0" indent="-342900" algn="just" fontAlgn="base">
              <a:spcBef>
                <a:spcPct val="20000"/>
              </a:spcBef>
              <a:spcAft>
                <a:spcPct val="0"/>
              </a:spcAft>
              <a:buClr>
                <a:srgbClr val="B2B2B2"/>
              </a:buClr>
              <a:buSzPct val="90000"/>
            </a:pPr>
            <a:r>
              <a:rPr lang="tr-TR" sz="2400" b="1" dirty="0">
                <a:solidFill>
                  <a:schemeClr val="bg1"/>
                </a:solidFill>
                <a:latin typeface="Times New Roman" pitchFamily="18" charset="0"/>
              </a:rPr>
              <a:t>		Ek daima kök sonuna getirildiği için Türkçe sondan eklemeli bir dildir. Bu grubun diğer bazı dillerinde ise, kök çekime girdiğinde bütünü ile değişir ve tanınmaz hale gelir. Hint-Avrupa dil ailesine giren dillerde bu özellik göze çarpar: İngilizcede “içmek” fiilinin çekimde </a:t>
            </a:r>
            <a:r>
              <a:rPr lang="tr-TR" sz="2400" b="1" dirty="0" err="1">
                <a:solidFill>
                  <a:schemeClr val="bg1"/>
                </a:solidFill>
                <a:latin typeface="Times New Roman" pitchFamily="18" charset="0"/>
              </a:rPr>
              <a:t>drink</a:t>
            </a:r>
            <a:r>
              <a:rPr lang="tr-TR" sz="2400" b="1" dirty="0">
                <a:solidFill>
                  <a:schemeClr val="bg1"/>
                </a:solidFill>
                <a:latin typeface="Times New Roman" pitchFamily="18" charset="0"/>
              </a:rPr>
              <a:t> - </a:t>
            </a:r>
            <a:r>
              <a:rPr lang="tr-TR" sz="2400" b="1" dirty="0" err="1">
                <a:solidFill>
                  <a:schemeClr val="bg1"/>
                </a:solidFill>
                <a:latin typeface="Times New Roman" pitchFamily="18" charset="0"/>
              </a:rPr>
              <a:t>drank</a:t>
            </a:r>
            <a:r>
              <a:rPr lang="tr-TR" sz="2400" b="1" dirty="0">
                <a:solidFill>
                  <a:schemeClr val="bg1"/>
                </a:solidFill>
                <a:latin typeface="Times New Roman" pitchFamily="18" charset="0"/>
              </a:rPr>
              <a:t> - </a:t>
            </a:r>
            <a:r>
              <a:rPr lang="tr-TR" sz="2400" b="1" dirty="0" err="1">
                <a:solidFill>
                  <a:schemeClr val="bg1"/>
                </a:solidFill>
                <a:latin typeface="Times New Roman" pitchFamily="18" charset="0"/>
              </a:rPr>
              <a:t>drunk</a:t>
            </a:r>
            <a:r>
              <a:rPr lang="tr-TR" sz="2400" b="1" dirty="0">
                <a:solidFill>
                  <a:schemeClr val="bg1"/>
                </a:solidFill>
                <a:latin typeface="Times New Roman" pitchFamily="18" charset="0"/>
              </a:rPr>
              <a:t>; Almancada </a:t>
            </a:r>
            <a:r>
              <a:rPr lang="tr-TR" sz="2400" b="1" dirty="0" err="1">
                <a:solidFill>
                  <a:schemeClr val="bg1"/>
                </a:solidFill>
                <a:latin typeface="Times New Roman" pitchFamily="18" charset="0"/>
              </a:rPr>
              <a:t>trinken</a:t>
            </a:r>
            <a:r>
              <a:rPr lang="tr-TR" sz="2400" b="1" dirty="0">
                <a:solidFill>
                  <a:schemeClr val="bg1"/>
                </a:solidFill>
                <a:latin typeface="Times New Roman" pitchFamily="18" charset="0"/>
              </a:rPr>
              <a:t> - </a:t>
            </a:r>
            <a:r>
              <a:rPr lang="tr-TR" sz="2400" b="1" dirty="0" err="1">
                <a:solidFill>
                  <a:schemeClr val="bg1"/>
                </a:solidFill>
                <a:latin typeface="Times New Roman" pitchFamily="18" charset="0"/>
              </a:rPr>
              <a:t>trank</a:t>
            </a:r>
            <a:r>
              <a:rPr lang="tr-TR" sz="2400" b="1" dirty="0">
                <a:solidFill>
                  <a:schemeClr val="bg1"/>
                </a:solidFill>
                <a:latin typeface="Times New Roman" pitchFamily="18" charset="0"/>
              </a:rPr>
              <a:t> - </a:t>
            </a:r>
            <a:r>
              <a:rPr lang="tr-TR" sz="2400" b="1" dirty="0" err="1">
                <a:solidFill>
                  <a:schemeClr val="bg1"/>
                </a:solidFill>
                <a:latin typeface="Times New Roman" pitchFamily="18" charset="0"/>
              </a:rPr>
              <a:t>getrunken</a:t>
            </a:r>
            <a:r>
              <a:rPr lang="tr-TR" sz="2400" b="1" dirty="0">
                <a:solidFill>
                  <a:schemeClr val="bg1"/>
                </a:solidFill>
                <a:latin typeface="Times New Roman" pitchFamily="18" charset="0"/>
              </a:rPr>
              <a:t> şekillerine girmesi gibi. </a:t>
            </a:r>
          </a:p>
        </p:txBody>
      </p:sp>
    </p:spTree>
    <p:extLst>
      <p:ext uri="{BB962C8B-B14F-4D97-AF65-F5344CB8AC3E}">
        <p14:creationId xmlns:p14="http://schemas.microsoft.com/office/powerpoint/2010/main" val="34980681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187624" y="1420997"/>
            <a:ext cx="6984776" cy="4462760"/>
          </a:xfrm>
          <a:prstGeom prst="rect">
            <a:avLst/>
          </a:prstGeom>
        </p:spPr>
        <p:txBody>
          <a:bodyPr wrap="square">
            <a:spAutoFit/>
          </a:bodyPr>
          <a:lstStyle/>
          <a:p>
            <a:pPr lvl="0" algn="just" fontAlgn="base">
              <a:spcBef>
                <a:spcPct val="0"/>
              </a:spcBef>
              <a:spcAft>
                <a:spcPct val="0"/>
              </a:spcAft>
            </a:pPr>
            <a:r>
              <a:rPr lang="tr-TR" sz="3200" b="1" dirty="0">
                <a:solidFill>
                  <a:srgbClr val="000000"/>
                </a:solidFill>
                <a:latin typeface="Times New Roman" pitchFamily="18" charset="0"/>
              </a:rPr>
              <a:t>3. Çekimli Diller:</a:t>
            </a:r>
          </a:p>
          <a:p>
            <a:pPr lvl="0" algn="just" fontAlgn="base">
              <a:spcBef>
                <a:spcPct val="0"/>
              </a:spcBef>
              <a:spcAft>
                <a:spcPct val="0"/>
              </a:spcAft>
            </a:pPr>
            <a:r>
              <a:rPr lang="tr-TR" sz="2800" b="1" dirty="0">
                <a:solidFill>
                  <a:schemeClr val="bg1"/>
                </a:solidFill>
                <a:latin typeface="Times New Roman" pitchFamily="18" charset="0"/>
              </a:rPr>
              <a:t>Bu gruptaki diller bükümlü diller, </a:t>
            </a:r>
            <a:r>
              <a:rPr lang="tr-TR" sz="2800" b="1" dirty="0" err="1">
                <a:solidFill>
                  <a:schemeClr val="bg1"/>
                </a:solidFill>
                <a:latin typeface="Times New Roman" pitchFamily="18" charset="0"/>
              </a:rPr>
              <a:t>tasrifli</a:t>
            </a:r>
            <a:r>
              <a:rPr lang="tr-TR" sz="2800" b="1" dirty="0">
                <a:solidFill>
                  <a:schemeClr val="bg1"/>
                </a:solidFill>
                <a:latin typeface="Times New Roman" pitchFamily="18" charset="0"/>
              </a:rPr>
              <a:t> diller adıyla da anılır. Bu grubun en tipik örneği Arapça ve diğer Hami- Sami dilleri ile Hint - Avrupa dilleridir. Bu gruba giren dillerde tek veya çok heceli kökler vardır. Fakat yeni kelimeler türetirken ve çekim yaparken kelime köklerindeki ünlüler değişir. Böylece, köklerde bir iç kırılma meydana gelir.</a:t>
            </a:r>
            <a:endParaRPr lang="tr-TR" sz="3200" b="1" dirty="0">
              <a:solidFill>
                <a:schemeClr val="bg1"/>
              </a:solidFill>
              <a:latin typeface="Times New Roman" pitchFamily="18" charset="0"/>
            </a:endParaRPr>
          </a:p>
        </p:txBody>
      </p:sp>
    </p:spTree>
    <p:extLst>
      <p:ext uri="{BB962C8B-B14F-4D97-AF65-F5344CB8AC3E}">
        <p14:creationId xmlns:p14="http://schemas.microsoft.com/office/powerpoint/2010/main" val="5056107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971600" y="1916832"/>
            <a:ext cx="6912768" cy="3539430"/>
          </a:xfrm>
          <a:prstGeom prst="rect">
            <a:avLst/>
          </a:prstGeom>
        </p:spPr>
        <p:txBody>
          <a:bodyPr wrap="square">
            <a:spAutoFit/>
          </a:bodyPr>
          <a:lstStyle/>
          <a:p>
            <a:pPr marL="342900" lvl="0" indent="-342900" algn="just" fontAlgn="base">
              <a:spcBef>
                <a:spcPct val="20000"/>
              </a:spcBef>
              <a:spcAft>
                <a:spcPct val="0"/>
              </a:spcAft>
              <a:buClr>
                <a:srgbClr val="B2B2B2"/>
              </a:buClr>
              <a:buSzPct val="90000"/>
            </a:pPr>
            <a:r>
              <a:rPr lang="tr-TR" sz="2800" b="1" dirty="0">
                <a:solidFill>
                  <a:schemeClr val="bg1"/>
                </a:solidFill>
                <a:latin typeface="Times New Roman" pitchFamily="18" charset="0"/>
              </a:rPr>
              <a:t>	Aynı durum kelimelerin çokluk şekillerinde de görülür. Çekimli dillerin bazısında kökteki ünlüler değiştiği halde, kelime kökü ile türetilen yeni kelime arasındaki ilgiyi gösteren bir bağ vardır. Kelime kökündeki ünsüzlerden oluşan asıl sesler yeni kelimede de korunmuştur. Değişiklik ise ünlülerdedir.</a:t>
            </a:r>
            <a:r>
              <a:rPr lang="tr-TR" sz="2200" b="1" dirty="0">
                <a:solidFill>
                  <a:schemeClr val="bg1"/>
                </a:solidFill>
                <a:latin typeface="Times New Roman" pitchFamily="18" charset="0"/>
              </a:rPr>
              <a:t> </a:t>
            </a:r>
          </a:p>
        </p:txBody>
      </p:sp>
    </p:spTree>
    <p:extLst>
      <p:ext uri="{BB962C8B-B14F-4D97-AF65-F5344CB8AC3E}">
        <p14:creationId xmlns:p14="http://schemas.microsoft.com/office/powerpoint/2010/main" val="1454964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082615" y="1556792"/>
            <a:ext cx="7272808" cy="5410712"/>
          </a:xfrm>
          <a:prstGeom prst="rect">
            <a:avLst/>
          </a:prstGeom>
        </p:spPr>
        <p:txBody>
          <a:bodyPr wrap="square">
            <a:spAutoFit/>
          </a:bodyPr>
          <a:lstStyle/>
          <a:p>
            <a:pPr marL="342900" marR="0" lvl="0" indent="-342900" algn="just" defTabSz="914400" eaLnBrk="1" fontAlgn="base" latinLnBrk="0" hangingPunct="1">
              <a:lnSpc>
                <a:spcPct val="100000"/>
              </a:lnSpc>
              <a:spcBef>
                <a:spcPct val="20000"/>
              </a:spcBef>
              <a:spcAft>
                <a:spcPct val="0"/>
              </a:spcAft>
              <a:buClr>
                <a:srgbClr val="B2B2B2"/>
              </a:buClr>
              <a:buSzPct val="90000"/>
              <a:buFontTx/>
              <a:buNone/>
              <a:tabLst/>
              <a:defRPr/>
            </a:pPr>
            <a:r>
              <a:rPr kumimoji="0" lang="tr-TR" sz="2400" b="1" i="0" u="none" strike="noStrike" kern="0" cap="none" spc="0" normalizeH="0" baseline="0" noProof="0" dirty="0">
                <a:ln>
                  <a:noFill/>
                </a:ln>
                <a:solidFill>
                  <a:srgbClr val="000000"/>
                </a:solidFill>
                <a:effectLst/>
                <a:uLnTx/>
                <a:uFillTx/>
                <a:latin typeface="Times New Roman" pitchFamily="18" charset="0"/>
              </a:rPr>
              <a:t>	</a:t>
            </a:r>
            <a:r>
              <a:rPr kumimoji="0" lang="tr-TR" sz="2400" b="1" i="0" u="none" strike="noStrike" kern="0" cap="none" spc="0" normalizeH="0" baseline="0" noProof="0" dirty="0">
                <a:ln>
                  <a:noFill/>
                </a:ln>
                <a:solidFill>
                  <a:schemeClr val="bg1"/>
                </a:solidFill>
                <a:effectLst/>
                <a:uLnTx/>
                <a:uFillTx/>
                <a:latin typeface="Times New Roman" pitchFamily="18" charset="0"/>
              </a:rPr>
              <a:t>Çekimli dillerin bu özelliğini şu örnekle gösterebiliriz: </a:t>
            </a:r>
          </a:p>
          <a:p>
            <a:r>
              <a:rPr lang="tr-TR" sz="2400" dirty="0"/>
              <a:t>	</a:t>
            </a:r>
            <a:r>
              <a:rPr lang="tr-TR" sz="2400" dirty="0" err="1"/>
              <a:t>hükm</a:t>
            </a:r>
            <a:r>
              <a:rPr lang="tr-TR" sz="2400" dirty="0"/>
              <a:t>  mahkum hâkim, </a:t>
            </a:r>
          </a:p>
          <a:p>
            <a:r>
              <a:rPr lang="tr-TR" sz="2400" dirty="0"/>
              <a:t>	</a:t>
            </a:r>
            <a:r>
              <a:rPr lang="tr-TR" sz="2400" dirty="0">
                <a:solidFill>
                  <a:srgbClr val="FF0000"/>
                </a:solidFill>
              </a:rPr>
              <a:t>h km         </a:t>
            </a:r>
            <a:r>
              <a:rPr lang="tr-TR" sz="2400" dirty="0" err="1">
                <a:solidFill>
                  <a:srgbClr val="FF0000"/>
                </a:solidFill>
              </a:rPr>
              <a:t>hkm</a:t>
            </a:r>
            <a:r>
              <a:rPr lang="tr-TR" sz="2400" dirty="0">
                <a:solidFill>
                  <a:srgbClr val="FF0000"/>
                </a:solidFill>
              </a:rPr>
              <a:t>    </a:t>
            </a:r>
            <a:r>
              <a:rPr lang="tr-TR" sz="2400" dirty="0" err="1">
                <a:solidFill>
                  <a:srgbClr val="FF0000"/>
                </a:solidFill>
              </a:rPr>
              <a:t>hkm</a:t>
            </a:r>
            <a:endParaRPr lang="tr-TR" sz="2400" dirty="0">
              <a:solidFill>
                <a:srgbClr val="FF0000"/>
              </a:solidFill>
            </a:endParaRPr>
          </a:p>
          <a:p>
            <a:r>
              <a:rPr lang="tr-TR" sz="2400" dirty="0">
                <a:solidFill>
                  <a:srgbClr val="FF0000"/>
                </a:solidFill>
              </a:rPr>
              <a:t> </a:t>
            </a:r>
          </a:p>
          <a:p>
            <a:r>
              <a:rPr lang="tr-TR" sz="2400" dirty="0"/>
              <a:t>	hakem, hakîm, mahkeme, 	</a:t>
            </a:r>
          </a:p>
          <a:p>
            <a:r>
              <a:rPr lang="tr-TR" sz="2400" dirty="0">
                <a:solidFill>
                  <a:srgbClr val="FF0000"/>
                </a:solidFill>
              </a:rPr>
              <a:t>             </a:t>
            </a:r>
            <a:r>
              <a:rPr lang="tr-TR" sz="2400" dirty="0" err="1">
                <a:solidFill>
                  <a:srgbClr val="FF0000"/>
                </a:solidFill>
              </a:rPr>
              <a:t>hkm</a:t>
            </a:r>
            <a:r>
              <a:rPr lang="tr-TR" sz="2400" dirty="0">
                <a:solidFill>
                  <a:srgbClr val="FF0000"/>
                </a:solidFill>
              </a:rPr>
              <a:t>        </a:t>
            </a:r>
            <a:r>
              <a:rPr lang="tr-TR" sz="2400" dirty="0" err="1">
                <a:solidFill>
                  <a:srgbClr val="FF0000"/>
                </a:solidFill>
              </a:rPr>
              <a:t>hkm</a:t>
            </a:r>
            <a:r>
              <a:rPr lang="tr-TR" sz="2400" dirty="0">
                <a:solidFill>
                  <a:srgbClr val="FF0000"/>
                </a:solidFill>
              </a:rPr>
              <a:t>        </a:t>
            </a:r>
            <a:r>
              <a:rPr lang="tr-TR" sz="2400" dirty="0" err="1">
                <a:solidFill>
                  <a:srgbClr val="FF0000"/>
                </a:solidFill>
              </a:rPr>
              <a:t>hkm</a:t>
            </a:r>
            <a:endParaRPr lang="tr-TR" sz="2400" dirty="0">
              <a:solidFill>
                <a:srgbClr val="FF0000"/>
              </a:solidFill>
            </a:endParaRPr>
          </a:p>
          <a:p>
            <a:endParaRPr lang="tr-TR" sz="2400" dirty="0"/>
          </a:p>
          <a:p>
            <a:r>
              <a:rPr lang="tr-TR" sz="2400" dirty="0"/>
              <a:t>	muhakeme, hükûmet </a:t>
            </a:r>
          </a:p>
          <a:p>
            <a:r>
              <a:rPr lang="tr-TR" sz="2400" dirty="0"/>
              <a:t>	</a:t>
            </a:r>
            <a:r>
              <a:rPr lang="tr-TR" sz="2400" dirty="0" err="1">
                <a:solidFill>
                  <a:srgbClr val="FF0000"/>
                </a:solidFill>
              </a:rPr>
              <a:t>hkm</a:t>
            </a:r>
            <a:r>
              <a:rPr lang="tr-TR" sz="2400" dirty="0">
                <a:solidFill>
                  <a:srgbClr val="FF0000"/>
                </a:solidFill>
              </a:rPr>
              <a:t>               </a:t>
            </a:r>
            <a:r>
              <a:rPr lang="tr-TR" sz="2400" dirty="0" err="1">
                <a:solidFill>
                  <a:srgbClr val="FF0000"/>
                </a:solidFill>
              </a:rPr>
              <a:t>hkm</a:t>
            </a:r>
            <a:endParaRPr lang="tr-TR" sz="2400" dirty="0">
              <a:solidFill>
                <a:srgbClr val="FF0000"/>
              </a:solidFill>
            </a:endParaRPr>
          </a:p>
          <a:p>
            <a:endParaRPr lang="tr-TR" sz="2400" dirty="0">
              <a:solidFill>
                <a:srgbClr val="FF0000"/>
              </a:solidFill>
            </a:endParaRPr>
          </a:p>
          <a:p>
            <a:r>
              <a:rPr lang="tr-TR" sz="2400" dirty="0"/>
              <a:t> </a:t>
            </a:r>
          </a:p>
          <a:p>
            <a:pPr marL="342900" marR="0" lvl="0" indent="-342900" algn="just" defTabSz="914400" eaLnBrk="1" fontAlgn="base" latinLnBrk="0" hangingPunct="1">
              <a:lnSpc>
                <a:spcPct val="100000"/>
              </a:lnSpc>
              <a:spcBef>
                <a:spcPct val="20000"/>
              </a:spcBef>
              <a:spcAft>
                <a:spcPct val="0"/>
              </a:spcAft>
              <a:buClr>
                <a:srgbClr val="B2B2B2"/>
              </a:buClr>
              <a:buSzPct val="90000"/>
              <a:buFontTx/>
              <a:buNone/>
              <a:tabLst/>
              <a:defRPr/>
            </a:pPr>
            <a:endParaRPr kumimoji="0" lang="tr-TR" sz="2400" b="1" i="0" u="none" strike="noStrike" kern="0" cap="none" spc="0" normalizeH="0" baseline="0" noProof="0" dirty="0">
              <a:ln>
                <a:noFill/>
              </a:ln>
              <a:solidFill>
                <a:schemeClr val="bg1"/>
              </a:solidFill>
              <a:effectLst/>
              <a:uLnTx/>
              <a:uFillTx/>
              <a:latin typeface="Times New Roman" pitchFamily="18" charset="0"/>
            </a:endParaRPr>
          </a:p>
          <a:p>
            <a:pPr marL="342900" marR="0" lvl="0" indent="-342900" algn="just" defTabSz="914400" eaLnBrk="1" fontAlgn="base" latinLnBrk="0" hangingPunct="1">
              <a:lnSpc>
                <a:spcPct val="100000"/>
              </a:lnSpc>
              <a:spcBef>
                <a:spcPct val="20000"/>
              </a:spcBef>
              <a:spcAft>
                <a:spcPct val="0"/>
              </a:spcAft>
              <a:buClr>
                <a:srgbClr val="B2B2B2"/>
              </a:buClr>
              <a:buSzPct val="90000"/>
              <a:buFontTx/>
              <a:buNone/>
              <a:tabLst/>
              <a:defRPr/>
            </a:pPr>
            <a:r>
              <a:rPr kumimoji="0" lang="tr-TR" sz="2400" b="1" i="0" u="none" strike="noStrike" kern="0" cap="none" spc="0" normalizeH="0" baseline="0" noProof="0" dirty="0">
                <a:ln>
                  <a:noFill/>
                </a:ln>
                <a:solidFill>
                  <a:srgbClr val="000000"/>
                </a:solidFill>
                <a:effectLst/>
                <a:uLnTx/>
                <a:uFillTx/>
                <a:latin typeface="Times New Roman" pitchFamily="18" charset="0"/>
              </a:rPr>
              <a:t>	</a:t>
            </a:r>
            <a:endParaRPr kumimoji="0" lang="tr-TR" sz="2400" b="1"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1117834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fontScale="92500" lnSpcReduction="20000"/>
          </a:bodyPr>
          <a:lstStyle/>
          <a:p>
            <a:pPr lvl="0" algn="just" fontAlgn="base">
              <a:spcAft>
                <a:spcPct val="0"/>
              </a:spcAft>
              <a:buClr>
                <a:srgbClr val="B2B2B2"/>
              </a:buClr>
              <a:buSzPct val="90000"/>
              <a:buNone/>
              <a:defRPr/>
            </a:pPr>
            <a:r>
              <a:rPr lang="tr-TR" b="1" kern="0" dirty="0">
                <a:solidFill>
                  <a:schemeClr val="accent6">
                    <a:lumMod val="75000"/>
                  </a:schemeClr>
                </a:solidFill>
                <a:latin typeface="Times New Roman" pitchFamily="18" charset="0"/>
              </a:rPr>
              <a:t>    k</a:t>
            </a:r>
            <a:r>
              <a:rPr lang="tr-TR" b="1" kern="0" dirty="0">
                <a:solidFill>
                  <a:srgbClr val="000000"/>
                </a:solidFill>
                <a:latin typeface="Times New Roman" pitchFamily="18" charset="0"/>
              </a:rPr>
              <a:t>e</a:t>
            </a:r>
            <a:r>
              <a:rPr lang="tr-TR" b="1" kern="0" dirty="0">
                <a:solidFill>
                  <a:schemeClr val="accent6">
                    <a:lumMod val="75000"/>
                  </a:schemeClr>
                </a:solidFill>
                <a:latin typeface="Times New Roman" pitchFamily="18" charset="0"/>
              </a:rPr>
              <a:t>t</a:t>
            </a:r>
            <a:r>
              <a:rPr lang="tr-TR" b="1" kern="0" dirty="0">
                <a:solidFill>
                  <a:srgbClr val="000000"/>
                </a:solidFill>
                <a:latin typeface="Times New Roman" pitchFamily="18" charset="0"/>
              </a:rPr>
              <a:t>e</a:t>
            </a:r>
            <a:r>
              <a:rPr lang="tr-TR" b="1" kern="0" dirty="0">
                <a:solidFill>
                  <a:schemeClr val="accent6">
                    <a:lumMod val="75000"/>
                  </a:schemeClr>
                </a:solidFill>
                <a:latin typeface="Times New Roman" pitchFamily="18" charset="0"/>
              </a:rPr>
              <a:t>b</a:t>
            </a:r>
            <a:r>
              <a:rPr lang="tr-TR" b="1" kern="0" dirty="0">
                <a:solidFill>
                  <a:srgbClr val="000000"/>
                </a:solidFill>
                <a:latin typeface="Times New Roman" pitchFamily="18" charset="0"/>
              </a:rPr>
              <a:t>e: yazdı,             </a:t>
            </a:r>
            <a:r>
              <a:rPr lang="tr-TR" b="1" kern="0" dirty="0" err="1">
                <a:solidFill>
                  <a:schemeClr val="accent6">
                    <a:lumMod val="75000"/>
                  </a:schemeClr>
                </a:solidFill>
                <a:latin typeface="Times New Roman" pitchFamily="18" charset="0"/>
              </a:rPr>
              <a:t>k</a:t>
            </a:r>
            <a:r>
              <a:rPr lang="tr-TR" b="1" kern="0" dirty="0" err="1">
                <a:solidFill>
                  <a:srgbClr val="000000"/>
                </a:solidFill>
                <a:latin typeface="Times New Roman" pitchFamily="18" charset="0"/>
              </a:rPr>
              <a:t>e</a:t>
            </a:r>
            <a:r>
              <a:rPr lang="tr-TR" b="1" kern="0" dirty="0" err="1">
                <a:solidFill>
                  <a:schemeClr val="accent6">
                    <a:lumMod val="75000"/>
                  </a:schemeClr>
                </a:solidFill>
                <a:latin typeface="Times New Roman" pitchFamily="18" charset="0"/>
              </a:rPr>
              <a:t>t</a:t>
            </a:r>
            <a:r>
              <a:rPr lang="tr-TR" b="1" kern="0" dirty="0" err="1">
                <a:solidFill>
                  <a:srgbClr val="000000"/>
                </a:solidFill>
                <a:latin typeface="Times New Roman" pitchFamily="18" charset="0"/>
              </a:rPr>
              <a:t>e</a:t>
            </a:r>
            <a:r>
              <a:rPr lang="tr-TR" b="1" kern="0" dirty="0" err="1">
                <a:solidFill>
                  <a:schemeClr val="accent6">
                    <a:lumMod val="75000"/>
                  </a:schemeClr>
                </a:solidFill>
                <a:latin typeface="Times New Roman" pitchFamily="18" charset="0"/>
              </a:rPr>
              <a:t>b</a:t>
            </a:r>
            <a:r>
              <a:rPr lang="tr-TR" b="1" kern="0" dirty="0" err="1">
                <a:solidFill>
                  <a:srgbClr val="000000"/>
                </a:solidFill>
                <a:latin typeface="Times New Roman" pitchFamily="18" charset="0"/>
              </a:rPr>
              <a:t>tü</a:t>
            </a:r>
            <a:r>
              <a:rPr lang="tr-TR" b="1" kern="0" dirty="0">
                <a:solidFill>
                  <a:srgbClr val="000000"/>
                </a:solidFill>
                <a:latin typeface="Times New Roman" pitchFamily="18" charset="0"/>
              </a:rPr>
              <a:t>: ben yazdım, </a:t>
            </a:r>
          </a:p>
          <a:p>
            <a:pPr lvl="0" algn="just" fontAlgn="base">
              <a:spcAft>
                <a:spcPct val="0"/>
              </a:spcAft>
              <a:buClr>
                <a:srgbClr val="B2B2B2"/>
              </a:buClr>
              <a:buSzPct val="90000"/>
              <a:buNone/>
              <a:defRPr/>
            </a:pPr>
            <a:r>
              <a:rPr lang="tr-TR" b="1" kern="0" dirty="0">
                <a:solidFill>
                  <a:srgbClr val="000000"/>
                </a:solidFill>
                <a:latin typeface="Times New Roman" pitchFamily="18" charset="0"/>
              </a:rPr>
              <a:t>	</a:t>
            </a:r>
            <a:r>
              <a:rPr lang="tr-TR" b="1" kern="0" dirty="0" err="1">
                <a:solidFill>
                  <a:srgbClr val="000000"/>
                </a:solidFill>
                <a:latin typeface="Times New Roman" pitchFamily="18" charset="0"/>
              </a:rPr>
              <a:t>ü</a:t>
            </a:r>
            <a:r>
              <a:rPr lang="tr-TR" b="1" kern="0" dirty="0" err="1">
                <a:solidFill>
                  <a:schemeClr val="accent6">
                    <a:lumMod val="75000"/>
                  </a:schemeClr>
                </a:solidFill>
                <a:latin typeface="Times New Roman" pitchFamily="18" charset="0"/>
              </a:rPr>
              <a:t>kt</a:t>
            </a:r>
            <a:r>
              <a:rPr lang="tr-TR" b="1" kern="0" dirty="0" err="1">
                <a:solidFill>
                  <a:srgbClr val="000000"/>
                </a:solidFill>
                <a:latin typeface="Times New Roman" pitchFamily="18" charset="0"/>
              </a:rPr>
              <a:t>ü</a:t>
            </a:r>
            <a:r>
              <a:rPr lang="tr-TR" b="1" kern="0" dirty="0" err="1">
                <a:solidFill>
                  <a:schemeClr val="accent6">
                    <a:lumMod val="75000"/>
                  </a:schemeClr>
                </a:solidFill>
                <a:latin typeface="Times New Roman" pitchFamily="18" charset="0"/>
              </a:rPr>
              <a:t>b</a:t>
            </a:r>
            <a:r>
              <a:rPr lang="tr-TR" b="1" kern="0" dirty="0">
                <a:solidFill>
                  <a:srgbClr val="000000"/>
                </a:solidFill>
                <a:latin typeface="Times New Roman" pitchFamily="18" charset="0"/>
              </a:rPr>
              <a:t>: yaz, 	            </a:t>
            </a:r>
            <a:r>
              <a:rPr lang="tr-TR" b="1" kern="0" dirty="0" err="1">
                <a:solidFill>
                  <a:schemeClr val="accent6">
                    <a:lumMod val="75000"/>
                  </a:schemeClr>
                </a:solidFill>
                <a:latin typeface="Times New Roman" pitchFamily="18" charset="0"/>
              </a:rPr>
              <a:t>k</a:t>
            </a:r>
            <a:r>
              <a:rPr lang="tr-TR" b="1" kern="0" dirty="0" err="1">
                <a:solidFill>
                  <a:srgbClr val="000000"/>
                </a:solidFill>
                <a:latin typeface="Times New Roman" pitchFamily="18" charset="0"/>
              </a:rPr>
              <a:t>e</a:t>
            </a:r>
            <a:r>
              <a:rPr lang="tr-TR" b="1" kern="0" dirty="0" err="1">
                <a:solidFill>
                  <a:schemeClr val="accent6">
                    <a:lumMod val="75000"/>
                  </a:schemeClr>
                </a:solidFill>
                <a:latin typeface="Times New Roman" pitchFamily="18" charset="0"/>
              </a:rPr>
              <a:t>t</a:t>
            </a:r>
            <a:r>
              <a:rPr lang="tr-TR" b="1" kern="0" dirty="0" err="1">
                <a:solidFill>
                  <a:srgbClr val="000000"/>
                </a:solidFill>
                <a:latin typeface="Times New Roman" pitchFamily="18" charset="0"/>
              </a:rPr>
              <a:t>e</a:t>
            </a:r>
            <a:r>
              <a:rPr lang="tr-TR" b="1" kern="0" dirty="0" err="1">
                <a:solidFill>
                  <a:schemeClr val="accent6">
                    <a:lumMod val="75000"/>
                  </a:schemeClr>
                </a:solidFill>
                <a:latin typeface="Times New Roman" pitchFamily="18" charset="0"/>
              </a:rPr>
              <a:t>b</a:t>
            </a:r>
            <a:r>
              <a:rPr lang="tr-TR" b="1" kern="0" dirty="0" err="1">
                <a:solidFill>
                  <a:srgbClr val="000000"/>
                </a:solidFill>
                <a:latin typeface="Times New Roman" pitchFamily="18" charset="0"/>
              </a:rPr>
              <a:t>tüma</a:t>
            </a:r>
            <a:r>
              <a:rPr lang="tr-TR" b="1" kern="0" dirty="0">
                <a:solidFill>
                  <a:srgbClr val="000000"/>
                </a:solidFill>
                <a:latin typeface="Times New Roman" pitchFamily="18" charset="0"/>
              </a:rPr>
              <a:t>: siz yazdınız, </a:t>
            </a:r>
          </a:p>
          <a:p>
            <a:pPr lvl="0" algn="just" fontAlgn="base">
              <a:spcAft>
                <a:spcPct val="0"/>
              </a:spcAft>
              <a:buClr>
                <a:srgbClr val="B2B2B2"/>
              </a:buClr>
              <a:buSzPct val="90000"/>
              <a:buNone/>
              <a:defRPr/>
            </a:pPr>
            <a:r>
              <a:rPr lang="tr-TR" b="1" kern="0" dirty="0">
                <a:solidFill>
                  <a:srgbClr val="000000"/>
                </a:solidFill>
                <a:latin typeface="Times New Roman" pitchFamily="18" charset="0"/>
              </a:rPr>
              <a:t>	li-</a:t>
            </a:r>
            <a:r>
              <a:rPr lang="tr-TR" b="1" kern="0" dirty="0" err="1">
                <a:solidFill>
                  <a:srgbClr val="000000"/>
                </a:solidFill>
                <a:latin typeface="Times New Roman" pitchFamily="18" charset="0"/>
              </a:rPr>
              <a:t>ye</a:t>
            </a:r>
            <a:r>
              <a:rPr lang="tr-TR" b="1" kern="0" dirty="0" err="1">
                <a:solidFill>
                  <a:schemeClr val="accent6">
                    <a:lumMod val="75000"/>
                  </a:schemeClr>
                </a:solidFill>
                <a:latin typeface="Times New Roman" pitchFamily="18" charset="0"/>
              </a:rPr>
              <a:t>kt</a:t>
            </a:r>
            <a:r>
              <a:rPr lang="tr-TR" b="1" kern="0" dirty="0" err="1">
                <a:solidFill>
                  <a:srgbClr val="000000"/>
                </a:solidFill>
                <a:latin typeface="Times New Roman" pitchFamily="18" charset="0"/>
              </a:rPr>
              <a:t>ü</a:t>
            </a:r>
            <a:r>
              <a:rPr lang="tr-TR" b="1" kern="0" dirty="0" err="1">
                <a:solidFill>
                  <a:schemeClr val="accent6">
                    <a:lumMod val="75000"/>
                  </a:schemeClr>
                </a:solidFill>
                <a:latin typeface="Times New Roman" pitchFamily="18" charset="0"/>
              </a:rPr>
              <a:t>b</a:t>
            </a:r>
            <a:r>
              <a:rPr lang="tr-TR" b="1" kern="0" dirty="0">
                <a:solidFill>
                  <a:srgbClr val="000000"/>
                </a:solidFill>
                <a:latin typeface="Times New Roman" pitchFamily="18" charset="0"/>
              </a:rPr>
              <a:t>: yazsın,        </a:t>
            </a:r>
            <a:r>
              <a:rPr lang="tr-TR" b="1" kern="0" dirty="0" err="1">
                <a:solidFill>
                  <a:schemeClr val="accent6">
                    <a:lumMod val="75000"/>
                  </a:schemeClr>
                </a:solidFill>
                <a:latin typeface="Times New Roman" pitchFamily="18" charset="0"/>
              </a:rPr>
              <a:t>k</a:t>
            </a:r>
            <a:r>
              <a:rPr lang="tr-TR" b="1" kern="0" dirty="0" err="1">
                <a:solidFill>
                  <a:srgbClr val="000000"/>
                </a:solidFill>
                <a:latin typeface="Times New Roman" pitchFamily="18" charset="0"/>
              </a:rPr>
              <a:t>â</a:t>
            </a:r>
            <a:r>
              <a:rPr lang="tr-TR" b="1" kern="0" dirty="0" err="1">
                <a:solidFill>
                  <a:schemeClr val="accent6">
                    <a:lumMod val="75000"/>
                  </a:schemeClr>
                </a:solidFill>
                <a:latin typeface="Times New Roman" pitchFamily="18" charset="0"/>
              </a:rPr>
              <a:t>t</a:t>
            </a:r>
            <a:r>
              <a:rPr lang="tr-TR" b="1" kern="0" dirty="0" err="1">
                <a:solidFill>
                  <a:srgbClr val="000000"/>
                </a:solidFill>
                <a:latin typeface="Times New Roman" pitchFamily="18" charset="0"/>
              </a:rPr>
              <a:t>i</a:t>
            </a:r>
            <a:r>
              <a:rPr lang="tr-TR" b="1" kern="0" dirty="0" err="1">
                <a:solidFill>
                  <a:schemeClr val="accent6">
                    <a:lumMod val="75000"/>
                  </a:schemeClr>
                </a:solidFill>
                <a:latin typeface="Times New Roman" pitchFamily="18" charset="0"/>
              </a:rPr>
              <a:t>b</a:t>
            </a:r>
            <a:r>
              <a:rPr lang="tr-TR" b="1" kern="0" dirty="0">
                <a:solidFill>
                  <a:srgbClr val="000000"/>
                </a:solidFill>
                <a:latin typeface="Times New Roman" pitchFamily="18" charset="0"/>
              </a:rPr>
              <a:t>: yazan, </a:t>
            </a:r>
          </a:p>
          <a:p>
            <a:pPr lvl="0" algn="just" fontAlgn="base">
              <a:spcAft>
                <a:spcPct val="0"/>
              </a:spcAft>
              <a:buClr>
                <a:srgbClr val="B2B2B2"/>
              </a:buClr>
              <a:buSzPct val="90000"/>
              <a:buNone/>
              <a:defRPr/>
            </a:pPr>
            <a:r>
              <a:rPr lang="tr-TR" b="1" kern="0" dirty="0">
                <a:solidFill>
                  <a:srgbClr val="000000"/>
                </a:solidFill>
                <a:latin typeface="Times New Roman" pitchFamily="18" charset="0"/>
              </a:rPr>
              <a:t>   </a:t>
            </a:r>
            <a:r>
              <a:rPr lang="tr-TR" b="1" kern="0" dirty="0" err="1">
                <a:solidFill>
                  <a:srgbClr val="000000"/>
                </a:solidFill>
                <a:latin typeface="Times New Roman" pitchFamily="18" charset="0"/>
              </a:rPr>
              <a:t>me</a:t>
            </a:r>
            <a:r>
              <a:rPr lang="tr-TR" b="1" kern="0" dirty="0" err="1">
                <a:solidFill>
                  <a:schemeClr val="accent6">
                    <a:lumMod val="75000"/>
                  </a:schemeClr>
                </a:solidFill>
                <a:latin typeface="Times New Roman" pitchFamily="18" charset="0"/>
              </a:rPr>
              <a:t>kt</a:t>
            </a:r>
            <a:r>
              <a:rPr lang="tr-TR" b="1" kern="0" dirty="0" err="1">
                <a:solidFill>
                  <a:srgbClr val="000000"/>
                </a:solidFill>
                <a:latin typeface="Times New Roman" pitchFamily="18" charset="0"/>
              </a:rPr>
              <a:t>e</a:t>
            </a:r>
            <a:r>
              <a:rPr lang="tr-TR" b="1" kern="0" dirty="0" err="1">
                <a:solidFill>
                  <a:schemeClr val="accent6">
                    <a:lumMod val="75000"/>
                  </a:schemeClr>
                </a:solidFill>
                <a:latin typeface="Times New Roman" pitchFamily="18" charset="0"/>
              </a:rPr>
              <a:t>b</a:t>
            </a:r>
            <a:r>
              <a:rPr lang="tr-TR" b="1" kern="0" dirty="0">
                <a:latin typeface="Times New Roman" pitchFamily="18" charset="0"/>
              </a:rPr>
              <a:t>(p)</a:t>
            </a:r>
            <a:r>
              <a:rPr lang="tr-TR" b="1" kern="0" dirty="0">
                <a:solidFill>
                  <a:srgbClr val="000000"/>
                </a:solidFill>
                <a:latin typeface="Times New Roman" pitchFamily="18" charset="0"/>
              </a:rPr>
              <a:t>: okul, 	  </a:t>
            </a:r>
          </a:p>
          <a:p>
            <a:pPr lvl="0" algn="just" fontAlgn="base">
              <a:spcAft>
                <a:spcPct val="0"/>
              </a:spcAft>
              <a:buClr>
                <a:srgbClr val="B2B2B2"/>
              </a:buClr>
              <a:buSzPct val="90000"/>
              <a:buNone/>
              <a:defRPr/>
            </a:pPr>
            <a:r>
              <a:rPr lang="tr-TR" b="1" kern="0" dirty="0">
                <a:solidFill>
                  <a:srgbClr val="000000"/>
                </a:solidFill>
                <a:latin typeface="Times New Roman" pitchFamily="18" charset="0"/>
              </a:rPr>
              <a:t>   </a:t>
            </a:r>
            <a:r>
              <a:rPr lang="tr-TR" b="1" kern="0" dirty="0" err="1">
                <a:solidFill>
                  <a:srgbClr val="000000"/>
                </a:solidFill>
                <a:latin typeface="Times New Roman" pitchFamily="18" charset="0"/>
              </a:rPr>
              <a:t>me</a:t>
            </a:r>
            <a:r>
              <a:rPr lang="tr-TR" b="1" kern="0" dirty="0" err="1">
                <a:solidFill>
                  <a:schemeClr val="accent6">
                    <a:lumMod val="75000"/>
                  </a:schemeClr>
                </a:solidFill>
                <a:latin typeface="Times New Roman" pitchFamily="18" charset="0"/>
              </a:rPr>
              <a:t>kt</a:t>
            </a:r>
            <a:r>
              <a:rPr lang="tr-TR" b="1" kern="0" dirty="0" err="1">
                <a:solidFill>
                  <a:srgbClr val="000000"/>
                </a:solidFill>
                <a:latin typeface="Times New Roman" pitchFamily="18" charset="0"/>
              </a:rPr>
              <a:t>ü</a:t>
            </a:r>
            <a:r>
              <a:rPr lang="tr-TR" b="1" kern="0" dirty="0" err="1">
                <a:solidFill>
                  <a:schemeClr val="accent6">
                    <a:lumMod val="75000"/>
                  </a:schemeClr>
                </a:solidFill>
                <a:latin typeface="Times New Roman" pitchFamily="18" charset="0"/>
              </a:rPr>
              <a:t>b</a:t>
            </a:r>
            <a:r>
              <a:rPr lang="tr-TR" b="1" kern="0" dirty="0">
                <a:solidFill>
                  <a:srgbClr val="000000"/>
                </a:solidFill>
                <a:latin typeface="Times New Roman" pitchFamily="18" charset="0"/>
              </a:rPr>
              <a:t>: yazılmış şey, mektup,</a:t>
            </a:r>
          </a:p>
          <a:p>
            <a:pPr lvl="0" algn="just" fontAlgn="base">
              <a:spcAft>
                <a:spcPct val="0"/>
              </a:spcAft>
              <a:buClr>
                <a:srgbClr val="B2B2B2"/>
              </a:buClr>
              <a:buSzPct val="90000"/>
              <a:buNone/>
              <a:defRPr/>
            </a:pPr>
            <a:r>
              <a:rPr lang="tr-TR" b="1" kern="0" dirty="0">
                <a:solidFill>
                  <a:srgbClr val="000000"/>
                </a:solidFill>
                <a:latin typeface="Times New Roman" pitchFamily="18" charset="0"/>
              </a:rPr>
              <a:t>   </a:t>
            </a:r>
            <a:r>
              <a:rPr lang="tr-TR" b="1" kern="0" dirty="0">
                <a:solidFill>
                  <a:schemeClr val="accent6">
                    <a:lumMod val="75000"/>
                  </a:schemeClr>
                </a:solidFill>
                <a:latin typeface="Times New Roman" pitchFamily="18" charset="0"/>
              </a:rPr>
              <a:t>k</a:t>
            </a:r>
            <a:r>
              <a:rPr lang="tr-TR" b="1" kern="0" dirty="0">
                <a:solidFill>
                  <a:srgbClr val="000000"/>
                </a:solidFill>
                <a:latin typeface="Times New Roman" pitchFamily="18" charset="0"/>
              </a:rPr>
              <a:t>i</a:t>
            </a:r>
            <a:r>
              <a:rPr lang="tr-TR" b="1" kern="0" dirty="0">
                <a:solidFill>
                  <a:schemeClr val="accent6">
                    <a:lumMod val="75000"/>
                  </a:schemeClr>
                </a:solidFill>
                <a:latin typeface="Times New Roman" pitchFamily="18" charset="0"/>
              </a:rPr>
              <a:t>t</a:t>
            </a:r>
            <a:r>
              <a:rPr lang="tr-TR" b="1" kern="0" dirty="0">
                <a:solidFill>
                  <a:srgbClr val="000000"/>
                </a:solidFill>
                <a:latin typeface="Times New Roman" pitchFamily="18" charset="0"/>
              </a:rPr>
              <a:t>a</a:t>
            </a:r>
            <a:r>
              <a:rPr lang="tr-TR" b="1" kern="0" dirty="0">
                <a:solidFill>
                  <a:schemeClr val="accent6">
                    <a:lumMod val="75000"/>
                  </a:schemeClr>
                </a:solidFill>
                <a:latin typeface="Times New Roman" pitchFamily="18" charset="0"/>
              </a:rPr>
              <a:t>b</a:t>
            </a:r>
            <a:r>
              <a:rPr lang="tr-TR" b="1" kern="0" dirty="0">
                <a:solidFill>
                  <a:srgbClr val="000000"/>
                </a:solidFill>
                <a:latin typeface="Times New Roman" pitchFamily="18" charset="0"/>
              </a:rPr>
              <a:t>et: yazma, yazı yazma sanatı gibi. </a:t>
            </a:r>
          </a:p>
          <a:p>
            <a:pPr algn="just" fontAlgn="base">
              <a:spcAft>
                <a:spcPct val="0"/>
              </a:spcAft>
              <a:buClr>
                <a:srgbClr val="B2B2B2"/>
              </a:buClr>
              <a:buSzPct val="90000"/>
              <a:buNone/>
              <a:defRPr/>
            </a:pPr>
            <a:r>
              <a:rPr lang="tr-TR" b="1" kern="0" dirty="0">
                <a:solidFill>
                  <a:srgbClr val="000000"/>
                </a:solidFill>
                <a:latin typeface="Times New Roman" pitchFamily="18" charset="0"/>
              </a:rPr>
              <a:t>		</a:t>
            </a:r>
            <a:r>
              <a:rPr lang="tr-TR" b="1" kern="0" dirty="0">
                <a:solidFill>
                  <a:schemeClr val="bg1"/>
                </a:solidFill>
                <a:latin typeface="Times New Roman" pitchFamily="18" charset="0"/>
              </a:rPr>
              <a:t>Örnekte görüleceği üzere, türemiş veya çekime girmiş </a:t>
            </a:r>
            <a:r>
              <a:rPr lang="tr-TR" b="1" kern="0">
                <a:solidFill>
                  <a:schemeClr val="bg1"/>
                </a:solidFill>
                <a:latin typeface="Times New Roman" pitchFamily="18" charset="0"/>
              </a:rPr>
              <a:t>kelimelerde </a:t>
            </a:r>
            <a:r>
              <a:rPr lang="tr-TR" b="1" kern="0">
                <a:solidFill>
                  <a:schemeClr val="accent6">
                    <a:lumMod val="75000"/>
                  </a:schemeClr>
                </a:solidFill>
                <a:latin typeface="Times New Roman" pitchFamily="18" charset="0"/>
              </a:rPr>
              <a:t>K.T.B</a:t>
            </a:r>
            <a:r>
              <a:rPr lang="tr-TR" b="1" kern="0" dirty="0">
                <a:solidFill>
                  <a:schemeClr val="accent6">
                    <a:lumMod val="75000"/>
                  </a:schemeClr>
                </a:solidFill>
                <a:latin typeface="Times New Roman" pitchFamily="18" charset="0"/>
              </a:rPr>
              <a:t>.</a:t>
            </a:r>
            <a:r>
              <a:rPr lang="tr-TR" b="1" kern="0">
                <a:solidFill>
                  <a:schemeClr val="bg1"/>
                </a:solidFill>
                <a:latin typeface="Times New Roman" pitchFamily="18" charset="0"/>
              </a:rPr>
              <a:t> </a:t>
            </a:r>
            <a:r>
              <a:rPr lang="tr-TR" b="1" kern="0" dirty="0">
                <a:solidFill>
                  <a:schemeClr val="bg1"/>
                </a:solidFill>
                <a:latin typeface="Times New Roman" pitchFamily="18" charset="0"/>
              </a:rPr>
              <a:t>kök ünsüzleri sabit kalmakta, yalnız ünlüler ve diğer bazı gramer unsurları değişmektedir.</a:t>
            </a:r>
            <a:endParaRPr lang="tr-TR" b="1" kern="0" dirty="0">
              <a:solidFill>
                <a:schemeClr val="bg1"/>
              </a:solidFill>
            </a:endParaRPr>
          </a:p>
          <a:p>
            <a:pPr lvl="0" algn="just" fontAlgn="base">
              <a:spcAft>
                <a:spcPct val="0"/>
              </a:spcAft>
              <a:buClr>
                <a:srgbClr val="B2B2B2"/>
              </a:buClr>
              <a:buSzPct val="90000"/>
              <a:buNone/>
              <a:defRPr/>
            </a:pPr>
            <a:endParaRPr lang="tr-TR" dirty="0"/>
          </a:p>
        </p:txBody>
      </p:sp>
    </p:spTree>
    <p:extLst>
      <p:ext uri="{BB962C8B-B14F-4D97-AF65-F5344CB8AC3E}">
        <p14:creationId xmlns:p14="http://schemas.microsoft.com/office/powerpoint/2010/main" val="1652834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403648" y="1628800"/>
            <a:ext cx="6400800" cy="3960440"/>
          </a:xfrm>
        </p:spPr>
        <p:txBody>
          <a:bodyPr>
            <a:noAutofit/>
          </a:bodyPr>
          <a:lstStyle/>
          <a:p>
            <a:pPr algn="just"/>
            <a:r>
              <a:rPr lang="tr-TR" sz="2500" b="1" dirty="0">
                <a:solidFill>
                  <a:schemeClr val="tx1"/>
                </a:solidFill>
                <a:latin typeface="Times New Roman" pitchFamily="18" charset="0"/>
                <a:cs typeface="Times New Roman" pitchFamily="18" charset="0"/>
              </a:rPr>
              <a:t>KAYNAKÇA</a:t>
            </a:r>
          </a:p>
          <a:p>
            <a:pPr algn="just"/>
            <a:r>
              <a:rPr lang="tr-TR" sz="2000" b="1" dirty="0">
                <a:solidFill>
                  <a:schemeClr val="tx1"/>
                </a:solidFill>
                <a:latin typeface="Times New Roman" pitchFamily="18" charset="0"/>
                <a:cs typeface="Times New Roman" pitchFamily="18" charset="0"/>
              </a:rPr>
              <a:t>Akar, Ali </a:t>
            </a:r>
            <a:r>
              <a:rPr lang="tr-TR" sz="2000" dirty="0">
                <a:solidFill>
                  <a:schemeClr val="tx1"/>
                </a:solidFill>
                <a:latin typeface="Times New Roman" pitchFamily="18" charset="0"/>
                <a:cs typeface="Times New Roman" pitchFamily="18" charset="0"/>
              </a:rPr>
              <a:t>(2005). Türk Dili Tarihi, </a:t>
            </a:r>
            <a:r>
              <a:rPr lang="tr-TR" sz="2000" dirty="0" err="1">
                <a:solidFill>
                  <a:schemeClr val="tx1"/>
                </a:solidFill>
                <a:latin typeface="Times New Roman" pitchFamily="18" charset="0"/>
                <a:cs typeface="Times New Roman" pitchFamily="18" charset="0"/>
              </a:rPr>
              <a:t>Ötüken</a:t>
            </a:r>
            <a:r>
              <a:rPr lang="tr-TR" sz="2000" dirty="0">
                <a:solidFill>
                  <a:schemeClr val="tx1"/>
                </a:solidFill>
                <a:latin typeface="Times New Roman" pitchFamily="18" charset="0"/>
                <a:cs typeface="Times New Roman" pitchFamily="18" charset="0"/>
              </a:rPr>
              <a:t> 	Yayınları,  Ankara.</a:t>
            </a:r>
          </a:p>
          <a:p>
            <a:pPr algn="just"/>
            <a:endParaRPr lang="tr-TR" sz="2000" b="1" dirty="0">
              <a:solidFill>
                <a:schemeClr val="tx1"/>
              </a:solidFill>
              <a:latin typeface="Times New Roman" pitchFamily="18" charset="0"/>
              <a:cs typeface="Times New Roman" pitchFamily="18" charset="0"/>
            </a:endParaRPr>
          </a:p>
          <a:p>
            <a:pPr algn="just"/>
            <a:r>
              <a:rPr lang="tr-TR" sz="2000" b="1" dirty="0">
                <a:solidFill>
                  <a:schemeClr val="tx1"/>
                </a:solidFill>
                <a:latin typeface="Times New Roman" pitchFamily="18" charset="0"/>
                <a:cs typeface="Times New Roman" pitchFamily="18" charset="0"/>
              </a:rPr>
              <a:t>Aksan, Doğan </a:t>
            </a:r>
            <a:r>
              <a:rPr lang="tr-TR" sz="2000" dirty="0">
                <a:solidFill>
                  <a:schemeClr val="tx1"/>
                </a:solidFill>
                <a:latin typeface="Times New Roman" pitchFamily="18" charset="0"/>
                <a:cs typeface="Times New Roman" pitchFamily="18" charset="0"/>
              </a:rPr>
              <a:t>(1979). Her Yönüyle Dil,  C.1, 2. 	Baskı, TDK Yayınları, Ankara. </a:t>
            </a:r>
          </a:p>
          <a:p>
            <a:pPr algn="just"/>
            <a:endParaRPr lang="tr-TR" sz="2000" b="1" dirty="0">
              <a:solidFill>
                <a:schemeClr val="tx1"/>
              </a:solidFill>
              <a:latin typeface="Times New Roman" pitchFamily="18" charset="0"/>
              <a:cs typeface="Times New Roman" pitchFamily="18" charset="0"/>
            </a:endParaRPr>
          </a:p>
          <a:p>
            <a:pPr algn="just"/>
            <a:r>
              <a:rPr lang="tr-TR" sz="2000" b="1" dirty="0">
                <a:solidFill>
                  <a:schemeClr val="tx1"/>
                </a:solidFill>
                <a:latin typeface="Times New Roman" pitchFamily="18" charset="0"/>
                <a:cs typeface="Times New Roman" pitchFamily="18" charset="0"/>
              </a:rPr>
              <a:t>Caferoğlu, Ahmet </a:t>
            </a:r>
            <a:r>
              <a:rPr lang="tr-TR" sz="2000" dirty="0">
                <a:solidFill>
                  <a:schemeClr val="tx1"/>
                </a:solidFill>
                <a:latin typeface="Times New Roman" pitchFamily="18" charset="0"/>
                <a:cs typeface="Times New Roman" pitchFamily="18" charset="0"/>
              </a:rPr>
              <a:t>(1984). Türk Dili Tarihi, 	Enderun</a:t>
            </a:r>
          </a:p>
          <a:p>
            <a:pPr algn="just"/>
            <a:r>
              <a:rPr lang="tr-TR" sz="2000" dirty="0">
                <a:solidFill>
                  <a:schemeClr val="tx1"/>
                </a:solidFill>
                <a:latin typeface="Times New Roman" pitchFamily="18" charset="0"/>
                <a:cs typeface="Times New Roman" pitchFamily="18" charset="0"/>
              </a:rPr>
              <a:t>Kitabevi, İstanbul.</a:t>
            </a:r>
          </a:p>
          <a:p>
            <a:pPr algn="just"/>
            <a:endParaRPr lang="tr-TR" sz="2000" b="1" dirty="0">
              <a:solidFill>
                <a:schemeClr val="tx1"/>
              </a:solidFill>
              <a:latin typeface="Times New Roman" pitchFamily="18" charset="0"/>
              <a:cs typeface="Times New Roman" pitchFamily="18" charset="0"/>
            </a:endParaRPr>
          </a:p>
          <a:p>
            <a:pPr algn="just"/>
            <a:r>
              <a:rPr lang="tr-TR" sz="2000" b="1" dirty="0" err="1">
                <a:solidFill>
                  <a:schemeClr val="tx1"/>
                </a:solidFill>
                <a:latin typeface="Times New Roman" pitchFamily="18" charset="0"/>
                <a:cs typeface="Times New Roman" pitchFamily="18" charset="0"/>
              </a:rPr>
              <a:t>Ercilasun</a:t>
            </a:r>
            <a:r>
              <a:rPr lang="tr-TR" sz="2000" b="1" dirty="0">
                <a:solidFill>
                  <a:schemeClr val="tx1"/>
                </a:solidFill>
                <a:latin typeface="Times New Roman" pitchFamily="18" charset="0"/>
                <a:cs typeface="Times New Roman" pitchFamily="18" charset="0"/>
              </a:rPr>
              <a:t>, A. </a:t>
            </a:r>
            <a:r>
              <a:rPr lang="tr-TR" sz="2000" b="1" dirty="0" err="1">
                <a:solidFill>
                  <a:schemeClr val="tx1"/>
                </a:solidFill>
                <a:latin typeface="Times New Roman" pitchFamily="18" charset="0"/>
                <a:cs typeface="Times New Roman" pitchFamily="18" charset="0"/>
              </a:rPr>
              <a:t>Bican</a:t>
            </a:r>
            <a:r>
              <a:rPr lang="tr-TR" sz="2000" b="1" dirty="0">
                <a:solidFill>
                  <a:schemeClr val="tx1"/>
                </a:solidFill>
                <a:latin typeface="Times New Roman" pitchFamily="18" charset="0"/>
                <a:cs typeface="Times New Roman" pitchFamily="18" charset="0"/>
              </a:rPr>
              <a:t> </a:t>
            </a:r>
            <a:r>
              <a:rPr lang="tr-TR" sz="2000" dirty="0">
                <a:solidFill>
                  <a:schemeClr val="tx1"/>
                </a:solidFill>
                <a:latin typeface="Times New Roman" pitchFamily="18" charset="0"/>
                <a:cs typeface="Times New Roman" pitchFamily="18" charset="0"/>
              </a:rPr>
              <a:t>(2004). Türk Dili Tarihi, </a:t>
            </a:r>
            <a:r>
              <a:rPr lang="tr-TR" sz="2000" dirty="0" err="1">
                <a:solidFill>
                  <a:schemeClr val="tx1"/>
                </a:solidFill>
                <a:latin typeface="Times New Roman" pitchFamily="18" charset="0"/>
                <a:cs typeface="Times New Roman" pitchFamily="18" charset="0"/>
              </a:rPr>
              <a:t>Akçağ</a:t>
            </a:r>
            <a:endParaRPr lang="tr-TR" sz="2000" dirty="0">
              <a:solidFill>
                <a:schemeClr val="tx1"/>
              </a:solidFill>
              <a:latin typeface="Times New Roman" pitchFamily="18" charset="0"/>
              <a:cs typeface="Times New Roman" pitchFamily="18" charset="0"/>
            </a:endParaRPr>
          </a:p>
          <a:p>
            <a:pPr algn="just"/>
            <a:r>
              <a:rPr lang="tr-TR" sz="2000" dirty="0">
                <a:solidFill>
                  <a:schemeClr val="tx1"/>
                </a:solidFill>
                <a:latin typeface="Times New Roman" pitchFamily="18" charset="0"/>
                <a:cs typeface="Times New Roman" pitchFamily="18" charset="0"/>
              </a:rPr>
              <a:t>Yayınları, Ankara.</a:t>
            </a:r>
          </a:p>
          <a:p>
            <a:pPr algn="just"/>
            <a:endParaRPr lang="tr-TR" sz="2400" b="1" dirty="0">
              <a:solidFill>
                <a:schemeClr val="bg1"/>
              </a:solidFill>
              <a:latin typeface="Times New Roman" pitchFamily="18" charset="0"/>
              <a:cs typeface="Times New Roman" pitchFamily="18" charset="0"/>
            </a:endParaRPr>
          </a:p>
          <a:p>
            <a:pPr algn="just"/>
            <a:endParaRPr lang="tr-TR" sz="2400" b="1" dirty="0">
              <a:solidFill>
                <a:schemeClr val="bg1"/>
              </a:solidFill>
              <a:latin typeface="Times New Roman" pitchFamily="18" charset="0"/>
              <a:cs typeface="Times New Roman" pitchFamily="18" charset="0"/>
            </a:endParaRP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4161617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619672" y="1700808"/>
            <a:ext cx="6120680" cy="2677656"/>
          </a:xfrm>
          <a:prstGeom prst="rect">
            <a:avLst/>
          </a:prstGeom>
        </p:spPr>
        <p:txBody>
          <a:bodyPr wrap="square">
            <a:spAutoFit/>
          </a:bodyPr>
          <a:lstStyle/>
          <a:p>
            <a:pPr lvl="0" algn="just">
              <a:spcBef>
                <a:spcPct val="20000"/>
              </a:spcBef>
              <a:buClr>
                <a:srgbClr val="85DFD0"/>
              </a:buClr>
              <a:buSzPct val="90000"/>
            </a:pPr>
            <a:r>
              <a:rPr lang="tr-TR" sz="2400" b="1" dirty="0">
                <a:solidFill>
                  <a:prstClr val="white"/>
                </a:solidFill>
                <a:latin typeface="Times New Roman" pitchFamily="18" charset="0"/>
                <a:cs typeface="Times New Roman" pitchFamily="18" charset="0"/>
              </a:rPr>
              <a:t>Her şeye rağmen dilbilim alanında yapılan çeşitli tespit ve sayımlara göre, dünyada yaşayan </a:t>
            </a:r>
            <a:r>
              <a:rPr lang="tr-TR" sz="2400" b="1" dirty="0">
                <a:solidFill>
                  <a:srgbClr val="FF0000"/>
                </a:solidFill>
                <a:latin typeface="Times New Roman" pitchFamily="18" charset="0"/>
                <a:cs typeface="Times New Roman" pitchFamily="18" charset="0"/>
              </a:rPr>
              <a:t>6.500’den</a:t>
            </a:r>
            <a:r>
              <a:rPr lang="tr-TR" sz="2400" b="1" dirty="0">
                <a:solidFill>
                  <a:prstClr val="white"/>
                </a:solidFill>
                <a:latin typeface="Times New Roman" pitchFamily="18" charset="0"/>
                <a:cs typeface="Times New Roman" pitchFamily="18" charset="0"/>
              </a:rPr>
              <a:t> çok dil bulunmaktadır. Bunların bir kısmı milyonlarca insan tarafından konuşulurken bir kısmı yalnızca birkaç yüz insan tarafından konuşulmaktadır. </a:t>
            </a:r>
          </a:p>
        </p:txBody>
      </p:sp>
    </p:spTree>
    <p:extLst>
      <p:ext uri="{BB962C8B-B14F-4D97-AF65-F5344CB8AC3E}">
        <p14:creationId xmlns:p14="http://schemas.microsoft.com/office/powerpoint/2010/main" val="991240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259632" y="1582341"/>
            <a:ext cx="6696744" cy="3785652"/>
          </a:xfrm>
          <a:prstGeom prst="rect">
            <a:avLst/>
          </a:prstGeom>
        </p:spPr>
        <p:txBody>
          <a:bodyPr wrap="square">
            <a:spAutoFit/>
          </a:bodyPr>
          <a:lstStyle/>
          <a:p>
            <a:pPr lvl="0" algn="just"/>
            <a:r>
              <a:rPr lang="tr-TR" sz="2400" b="1" dirty="0">
                <a:solidFill>
                  <a:schemeClr val="bg1"/>
                </a:solidFill>
                <a:latin typeface="Times New Roman" pitchFamily="18" charset="0"/>
                <a:cs typeface="Times New Roman" pitchFamily="18" charset="0"/>
              </a:rPr>
              <a:t>Aslında, hangi şekilde oluşmuş olurlarsa olsunlar, bugün yeryüzünde konuşulan dillerin hepsi de az çok gelişmiş birer sistem halindedir. Yaşayan dillerin birbirleri ve bilinen eski diller ile karşılaştırılmalarından anlaşılmıştır ki bugünkü dünya dilleri az sayıda birtakım eski ana dillerin zamanla farklılaşarak dallanmasından ortaya çıkmıştır. Aynı ana dillerden gelen diller birbirleriyle ile akraba sayılmış ve dil ailelerini oluşturmuştur.</a:t>
            </a:r>
          </a:p>
        </p:txBody>
      </p:sp>
    </p:spTree>
    <p:extLst>
      <p:ext uri="{BB962C8B-B14F-4D97-AF65-F5344CB8AC3E}">
        <p14:creationId xmlns:p14="http://schemas.microsoft.com/office/powerpoint/2010/main" val="4224514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475656" y="1700808"/>
            <a:ext cx="6336704" cy="3416320"/>
          </a:xfrm>
          <a:prstGeom prst="rect">
            <a:avLst/>
          </a:prstGeom>
        </p:spPr>
        <p:txBody>
          <a:bodyPr wrap="square">
            <a:spAutoFit/>
          </a:bodyPr>
          <a:lstStyle/>
          <a:p>
            <a:pPr lvl="0" indent="711200" algn="just" fontAlgn="base">
              <a:spcBef>
                <a:spcPct val="0"/>
              </a:spcBef>
              <a:spcAft>
                <a:spcPct val="0"/>
              </a:spcAft>
            </a:pPr>
            <a:r>
              <a:rPr lang="tr-TR" sz="2400" b="1" dirty="0">
                <a:solidFill>
                  <a:schemeClr val="bg1"/>
                </a:solidFill>
                <a:latin typeface="Times New Roman" pitchFamily="18" charset="0"/>
                <a:cs typeface="Times New Roman" pitchFamily="18" charset="0"/>
              </a:rPr>
              <a:t>Yeryüzündeki dillerin sayısında olduğu gibi, ana dil konusunda da kesin bir sayı vermek mümkün değildir. Yeryüzünde konuşulan diller özellikle </a:t>
            </a:r>
            <a:r>
              <a:rPr lang="tr-TR" sz="2400" b="1" dirty="0">
                <a:latin typeface="Times New Roman" pitchFamily="18" charset="0"/>
                <a:cs typeface="Times New Roman" pitchFamily="18" charset="0"/>
              </a:rPr>
              <a:t>yapı</a:t>
            </a:r>
            <a:r>
              <a:rPr lang="tr-TR" sz="2400" b="1" dirty="0">
                <a:solidFill>
                  <a:schemeClr val="bg1"/>
                </a:solidFill>
                <a:latin typeface="Times New Roman" pitchFamily="18" charset="0"/>
                <a:cs typeface="Times New Roman" pitchFamily="18" charset="0"/>
              </a:rPr>
              <a:t> ve </a:t>
            </a:r>
            <a:r>
              <a:rPr lang="tr-TR" sz="2400" b="1" dirty="0">
                <a:latin typeface="Times New Roman" pitchFamily="18" charset="0"/>
                <a:cs typeface="Times New Roman" pitchFamily="18" charset="0"/>
              </a:rPr>
              <a:t>köken</a:t>
            </a:r>
            <a:r>
              <a:rPr lang="tr-TR" sz="2400" b="1" dirty="0">
                <a:solidFill>
                  <a:schemeClr val="bg1"/>
                </a:solidFill>
                <a:latin typeface="Times New Roman" pitchFamily="18" charset="0"/>
                <a:cs typeface="Times New Roman" pitchFamily="18" charset="0"/>
              </a:rPr>
              <a:t> bakımından gruplandırılarak incelenmektedir. Aynı grupta yer alan diller arasında ses (fonetik), yapı (morfoloji), sözcük (leksikoloji) ve cümle bilgisi (sentaks) bakımlarından ortak özelliklerin olması beklenir.</a:t>
            </a:r>
          </a:p>
        </p:txBody>
      </p:sp>
    </p:spTree>
    <p:extLst>
      <p:ext uri="{BB962C8B-B14F-4D97-AF65-F5344CB8AC3E}">
        <p14:creationId xmlns:p14="http://schemas.microsoft.com/office/powerpoint/2010/main" val="3874105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a:xfrm>
            <a:off x="1259632" y="1628800"/>
            <a:ext cx="6840760" cy="3672408"/>
          </a:xfrm>
        </p:spPr>
        <p:txBody>
          <a:bodyPr>
            <a:normAutofit fontScale="92500"/>
          </a:bodyPr>
          <a:lstStyle/>
          <a:p>
            <a:pPr algn="just"/>
            <a:r>
              <a:rPr lang="tr-TR" sz="2400" b="1" dirty="0">
                <a:solidFill>
                  <a:schemeClr val="tx1"/>
                </a:solidFill>
                <a:latin typeface="Times New Roman" pitchFamily="18" charset="0"/>
                <a:cs typeface="Times New Roman" pitchFamily="18" charset="0"/>
              </a:rPr>
              <a:t>KÖKENLERİ BAKIMINDAN DÜNYA DİLLERİ</a:t>
            </a:r>
          </a:p>
          <a:p>
            <a:pPr lvl="0" algn="just">
              <a:buClr>
                <a:srgbClr val="85DFD0"/>
              </a:buClr>
              <a:buSzPct val="90000"/>
            </a:pPr>
            <a:r>
              <a:rPr lang="tr-TR" sz="2400" b="1" dirty="0">
                <a:solidFill>
                  <a:schemeClr val="bg1"/>
                </a:solidFill>
                <a:latin typeface="Times New Roman" pitchFamily="18" charset="0"/>
                <a:cs typeface="Times New Roman" pitchFamily="18" charset="0"/>
              </a:rPr>
              <a:t>Köken bakımından yapılan sınıflandırmada, yukarıda açıklandığı üzere bilinmeyen devirlerde, aynı ana dile bağlanan bir köken akrabalığı söz konusudur. Bu akrabalık, dillerin ses yapısı (</a:t>
            </a:r>
            <a:r>
              <a:rPr lang="tr-TR" sz="2400" b="1" dirty="0">
                <a:solidFill>
                  <a:srgbClr val="FF0000"/>
                </a:solidFill>
                <a:latin typeface="Times New Roman" pitchFamily="18" charset="0"/>
                <a:cs typeface="Times New Roman" pitchFamily="18" charset="0"/>
              </a:rPr>
              <a:t>fonoloji</a:t>
            </a:r>
            <a:r>
              <a:rPr lang="tr-TR" sz="2400" b="1" dirty="0">
                <a:solidFill>
                  <a:schemeClr val="bg1"/>
                </a:solidFill>
                <a:latin typeface="Times New Roman" pitchFamily="18" charset="0"/>
                <a:cs typeface="Times New Roman" pitchFamily="18" charset="0"/>
              </a:rPr>
              <a:t>), şekil yapısı (</a:t>
            </a:r>
            <a:r>
              <a:rPr lang="tr-TR" sz="2400" b="1" dirty="0">
                <a:solidFill>
                  <a:srgbClr val="FF0000"/>
                </a:solidFill>
                <a:latin typeface="Times New Roman" pitchFamily="18" charset="0"/>
                <a:cs typeface="Times New Roman" pitchFamily="18" charset="0"/>
              </a:rPr>
              <a:t>morfoloji</a:t>
            </a:r>
            <a:r>
              <a:rPr lang="tr-TR" sz="2400" b="1" dirty="0">
                <a:solidFill>
                  <a:schemeClr val="bg1"/>
                </a:solidFill>
                <a:latin typeface="Times New Roman" pitchFamily="18" charset="0"/>
                <a:cs typeface="Times New Roman" pitchFamily="18" charset="0"/>
              </a:rPr>
              <a:t>), cümle yapısı (</a:t>
            </a:r>
            <a:r>
              <a:rPr lang="tr-TR" sz="2400" b="1" dirty="0">
                <a:solidFill>
                  <a:srgbClr val="FF0000"/>
                </a:solidFill>
                <a:latin typeface="Times New Roman" pitchFamily="18" charset="0"/>
                <a:cs typeface="Times New Roman" pitchFamily="18" charset="0"/>
              </a:rPr>
              <a:t>sentaks</a:t>
            </a:r>
            <a:r>
              <a:rPr lang="tr-TR" sz="2400" b="1" dirty="0">
                <a:solidFill>
                  <a:schemeClr val="bg1"/>
                </a:solidFill>
                <a:latin typeface="Times New Roman" pitchFamily="18" charset="0"/>
                <a:cs typeface="Times New Roman" pitchFamily="18" charset="0"/>
              </a:rPr>
              <a:t>) ve köken bilgisi (etimoloji) bakımlarından geriye doğru gidildikçe birbirine olan yakınlıkları sonucunda ortaya çıkan bağlılıklardır. Köken akrabalığında kelime hazinesindeki benzerlikler de önemlidir.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Tree>
    <p:extLst>
      <p:ext uri="{BB962C8B-B14F-4D97-AF65-F5344CB8AC3E}">
        <p14:creationId xmlns:p14="http://schemas.microsoft.com/office/powerpoint/2010/main" val="4109491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7674171" y="5796"/>
            <a:ext cx="1440160" cy="1268760"/>
          </a:xfrm>
        </p:spPr>
        <p:txBody>
          <a:bodyPr>
            <a:normAutofit fontScale="90000"/>
          </a:bodyPr>
          <a:lstStyle/>
          <a:p>
            <a:pPr algn="just"/>
            <a:br>
              <a:rPr lang="tr-TR" dirty="0">
                <a:solidFill>
                  <a:schemeClr val="bg1"/>
                </a:solidFill>
              </a:rPr>
            </a:br>
            <a:endParaRPr lang="tr-TR" dirty="0">
              <a:solidFill>
                <a:schemeClr val="bg1"/>
              </a:solidFill>
            </a:endParaRPr>
          </a:p>
        </p:txBody>
      </p:sp>
      <p:sp>
        <p:nvSpPr>
          <p:cNvPr id="3" name="Alt Başlık 2"/>
          <p:cNvSpPr>
            <a:spLocks noGrp="1"/>
          </p:cNvSpPr>
          <p:nvPr>
            <p:ph type="subTitle" idx="1"/>
          </p:nvPr>
        </p:nvSpPr>
        <p:spPr/>
        <p:txBody>
          <a:bodyPr/>
          <a:lstStyle/>
          <a:p>
            <a:r>
              <a:rPr lang="tr-TR" dirty="0"/>
              <a:t>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96"/>
            <a:ext cx="1619671" cy="1368152"/>
          </a:xfrm>
          <a:prstGeom prst="rect">
            <a:avLst/>
          </a:prstGeom>
        </p:spPr>
      </p:pic>
      <p:sp>
        <p:nvSpPr>
          <p:cNvPr id="5" name="Dikdörtgen 4"/>
          <p:cNvSpPr/>
          <p:nvPr/>
        </p:nvSpPr>
        <p:spPr>
          <a:xfrm>
            <a:off x="1259632" y="1844824"/>
            <a:ext cx="6264696" cy="3785652"/>
          </a:xfrm>
          <a:prstGeom prst="rect">
            <a:avLst/>
          </a:prstGeom>
        </p:spPr>
        <p:txBody>
          <a:bodyPr wrap="square">
            <a:spAutoFit/>
          </a:bodyPr>
          <a:lstStyle/>
          <a:p>
            <a:pPr lvl="0" algn="just">
              <a:defRPr/>
            </a:pPr>
            <a:r>
              <a:rPr lang="tr-TR" sz="2400" b="1" dirty="0">
                <a:solidFill>
                  <a:prstClr val="white"/>
                </a:solidFill>
                <a:latin typeface="Times New Roman" pitchFamily="18" charset="0"/>
                <a:cs typeface="Times New Roman" pitchFamily="18" charset="0"/>
              </a:rPr>
              <a:t>Dil akrabalığı aynı dilleri konuşan milletlerin aynı soydan geldikleri anlamını taşımaz. Aynı soydan gelen ve dilleri akraba olan milletler bulunduğu gibi, ırk bakımından birbirleriyle hiçbir ilişkisi </a:t>
            </a:r>
            <a:r>
              <a:rPr lang="tr-TR" sz="2400" b="1" dirty="0">
                <a:solidFill>
                  <a:schemeClr val="bg1"/>
                </a:solidFill>
                <a:latin typeface="Times New Roman" pitchFamily="18" charset="0"/>
                <a:cs typeface="Times New Roman" pitchFamily="18" charset="0"/>
              </a:rPr>
              <a:t>bulunmayan; </a:t>
            </a:r>
            <a:r>
              <a:rPr lang="tr-TR" sz="2400" b="1" dirty="0">
                <a:solidFill>
                  <a:prstClr val="white"/>
                </a:solidFill>
                <a:latin typeface="Times New Roman" pitchFamily="18" charset="0"/>
                <a:cs typeface="Times New Roman" pitchFamily="18" charset="0"/>
              </a:rPr>
              <a:t>fakat aralarında kültür ilişkisi ve kültür bağı görülen milletler de vardır. Nitekim, Hint-Avrupa dil ailesi içinde yer alan diller, birbirleriyle soy bağı bulunmayan birçok millet tarafından konuşulmaktadır.</a:t>
            </a:r>
            <a:endParaRPr kumimoji="0" lang="tr-TR" sz="24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177843090"/>
      </p:ext>
    </p:extLst>
  </p:cSld>
  <p:clrMapOvr>
    <a:masterClrMapping/>
  </p:clrMapOvr>
</p:sld>
</file>

<file path=ppt/theme/theme1.xml><?xml version="1.0" encoding="utf-8"?>
<a:theme xmlns:a="http://schemas.openxmlformats.org/drawingml/2006/main" name="Ofis Teması">
  <a:themeElements>
    <a:clrScheme name="Özel 2">
      <a:dk1>
        <a:sysClr val="windowText" lastClr="000000"/>
      </a:dk1>
      <a:lt1>
        <a:sysClr val="window" lastClr="FFFFFF"/>
      </a:lt1>
      <a:dk2>
        <a:srgbClr val="212745"/>
      </a:dk2>
      <a:lt2>
        <a:srgbClr val="5DCEAF"/>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00B0F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1405</TotalTime>
  <Words>2939</Words>
  <Application>Microsoft Office PowerPoint</Application>
  <PresentationFormat>Ekran Gösterisi (4:3)</PresentationFormat>
  <Paragraphs>235</Paragraphs>
  <Slides>48</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48</vt:i4>
      </vt:variant>
    </vt:vector>
  </HeadingPairs>
  <TitlesOfParts>
    <vt:vector size="53" baseType="lpstr">
      <vt:lpstr>Arial</vt:lpstr>
      <vt:lpstr>Calibri</vt:lpstr>
      <vt:lpstr>Times New Roman</vt:lpstr>
      <vt:lpstr>Wingdings</vt:lpstr>
      <vt:lpstr>Ofis Teması</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Sunusu</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ismail</dc:creator>
  <cp:lastModifiedBy>YASAR OZTURK</cp:lastModifiedBy>
  <cp:revision>162</cp:revision>
  <dcterms:created xsi:type="dcterms:W3CDTF">2018-09-26T14:38:43Z</dcterms:created>
  <dcterms:modified xsi:type="dcterms:W3CDTF">2022-03-28T12:57:04Z</dcterms:modified>
</cp:coreProperties>
</file>