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Lst>
  <p:notesMasterIdLst>
    <p:notesMasterId r:id="rId37"/>
  </p:notesMasterIdLst>
  <p:sldIdLst>
    <p:sldId id="315" r:id="rId4"/>
    <p:sldId id="316" r:id="rId5"/>
    <p:sldId id="324" r:id="rId6"/>
    <p:sldId id="325" r:id="rId7"/>
    <p:sldId id="372" r:id="rId8"/>
    <p:sldId id="342" r:id="rId9"/>
    <p:sldId id="340" r:id="rId10"/>
    <p:sldId id="344" r:id="rId11"/>
    <p:sldId id="388" r:id="rId12"/>
    <p:sldId id="345" r:id="rId13"/>
    <p:sldId id="389" r:id="rId14"/>
    <p:sldId id="390" r:id="rId15"/>
    <p:sldId id="348" r:id="rId16"/>
    <p:sldId id="349" r:id="rId17"/>
    <p:sldId id="347" r:id="rId18"/>
    <p:sldId id="383" r:id="rId19"/>
    <p:sldId id="350" r:id="rId20"/>
    <p:sldId id="351" r:id="rId21"/>
    <p:sldId id="373" r:id="rId22"/>
    <p:sldId id="375" r:id="rId23"/>
    <p:sldId id="376" r:id="rId24"/>
    <p:sldId id="355" r:id="rId25"/>
    <p:sldId id="377" r:id="rId26"/>
    <p:sldId id="378" r:id="rId27"/>
    <p:sldId id="380" r:id="rId28"/>
    <p:sldId id="379" r:id="rId29"/>
    <p:sldId id="356" r:id="rId30"/>
    <p:sldId id="359" r:id="rId31"/>
    <p:sldId id="357" r:id="rId32"/>
    <p:sldId id="358" r:id="rId33"/>
    <p:sldId id="354" r:id="rId34"/>
    <p:sldId id="381" r:id="rId35"/>
    <p:sldId id="360" r:id="rId36"/>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7326" autoAdjust="0"/>
  </p:normalViewPr>
  <p:slideViewPr>
    <p:cSldViewPr snapToGrid="0">
      <p:cViewPr varScale="1">
        <p:scale>
          <a:sx n="85" d="100"/>
          <a:sy n="85" d="100"/>
        </p:scale>
        <p:origin x="56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4014E04-5EC6-4536-850D-1BEEDE77B0BD}" type="datetimeFigureOut">
              <a:rPr lang="tr-TR"/>
              <a:pPr>
                <a:defRPr/>
              </a:pPr>
              <a:t>28.02.2022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tr-TR" noProof="0" smtClean="0"/>
              <a:t>Asıl metin stillerini düzenle</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88977E9-4577-4BCC-A7B7-0D407331DC26}" type="slidenum">
              <a:rPr lang="tr-TR"/>
              <a:pPr>
                <a:defRPr/>
              </a:pPr>
              <a:t>‹#›</a:t>
            </a:fld>
            <a:endParaRPr lang="tr-TR"/>
          </a:p>
        </p:txBody>
      </p:sp>
    </p:spTree>
    <p:extLst>
      <p:ext uri="{BB962C8B-B14F-4D97-AF65-F5344CB8AC3E}">
        <p14:creationId xmlns:p14="http://schemas.microsoft.com/office/powerpoint/2010/main" val="30326587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Arial" charset="0"/>
      </a:defRPr>
    </a:lvl1pPr>
    <a:lvl2pPr marL="457200" algn="l" rtl="0" eaLnBrk="0" fontAlgn="base" hangingPunct="0">
      <a:spcBef>
        <a:spcPct val="30000"/>
      </a:spcBef>
      <a:spcAft>
        <a:spcPct val="0"/>
      </a:spcAft>
      <a:defRPr sz="1200" kern="1200">
        <a:solidFill>
          <a:schemeClr val="tx1"/>
        </a:solidFill>
        <a:latin typeface="+mn-lt"/>
        <a:ea typeface="+mn-ea"/>
        <a:cs typeface="Arial" charset="0"/>
      </a:defRPr>
    </a:lvl2pPr>
    <a:lvl3pPr marL="914400" algn="l" rtl="0" eaLnBrk="0" fontAlgn="base" hangingPunct="0">
      <a:spcBef>
        <a:spcPct val="30000"/>
      </a:spcBef>
      <a:spcAft>
        <a:spcPct val="0"/>
      </a:spcAft>
      <a:defRPr sz="1200" kern="1200">
        <a:solidFill>
          <a:schemeClr val="tx1"/>
        </a:solidFill>
        <a:latin typeface="+mn-lt"/>
        <a:ea typeface="+mn-ea"/>
        <a:cs typeface="Arial" charset="0"/>
      </a:defRPr>
    </a:lvl3pPr>
    <a:lvl4pPr marL="1371600" algn="l" rtl="0" eaLnBrk="0" fontAlgn="base" hangingPunct="0">
      <a:spcBef>
        <a:spcPct val="30000"/>
      </a:spcBef>
      <a:spcAft>
        <a:spcPct val="0"/>
      </a:spcAft>
      <a:defRPr sz="1200" kern="1200">
        <a:solidFill>
          <a:schemeClr val="tx1"/>
        </a:solidFill>
        <a:latin typeface="+mn-lt"/>
        <a:ea typeface="+mn-ea"/>
        <a:cs typeface="Arial" charset="0"/>
      </a:defRPr>
    </a:lvl4pPr>
    <a:lvl5pPr marL="1828800" algn="l" rtl="0" eaLnBrk="0" fontAlgn="base" hangingPunct="0">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32BF64CD-76DE-464C-8D4C-32920D5BC15A}"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25115C52-E374-4A32-BC79-A7F48D57F38B}"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B3F8F781-4C64-4C38-AEEB-A6E8D55DC37C}"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C09B4ECF-CE4B-45E4-8733-9B22E79DCA0E}"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smtClean="0"/>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5F47A511-5F8D-4B73-90F3-16775DE54610}"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8D35553-5C64-40D0-A050-1F8321A30155}" type="slidenum">
              <a:rPr lang="tr-TR"/>
              <a:pPr>
                <a:defRPr/>
              </a:pPr>
              <a:t>‹#›</a:t>
            </a:fld>
            <a:endParaRPr lang="tr-TR"/>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smtClean="0"/>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E3B9BC8D-1666-4151-A7F6-AB94C16DC109}"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373E4A99-1B7A-415E-8643-88E957248136}" type="slidenum">
              <a:rPr lang="tr-TR"/>
              <a:pPr>
                <a:defRPr/>
              </a:pPr>
              <a:t>‹#›</a:t>
            </a:fld>
            <a:endParaRPr lang="tr-TR"/>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D24DEDE7-EA8B-4570-96A4-F9B0002686E6}"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F0A6D02-5E58-4629-8E7D-1E193E9C088F}"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smtClean="0"/>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75DCAFAF-DECD-468F-9C17-449FE7F11171}"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86928E9-8D86-4A8C-B947-0C841D0FF90F}"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D6C90537-261D-4D40-A999-C39095E924F2}"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64E3DA3-64DB-4375-8833-1F54DB3AF3D9}"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F0254F9A-CD34-46B1-B904-B79B4765F62F}"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23A1C7E0-D320-4DFF-9A4E-914CEC81E494}" type="slidenum">
              <a:rPr lang="tr-TR"/>
              <a:pPr>
                <a:defRPr/>
              </a:pPr>
              <a:t>‹#›</a:t>
            </a:fld>
            <a:endParaRPr lang="tr-TR"/>
          </a:p>
        </p:txBody>
      </p:sp>
    </p:spTree>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3 İçerik Yer Tutucusu"/>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A275A27D-F297-47D1-A2D4-9DB9CC3BDA6C}"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C96D3F2-05D5-47AA-B27D-5F3480280489}"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smtClean="0"/>
              <a:t>Asıl başlık stili için tıklatın</a:t>
            </a:r>
            <a:endParaRPr lang="en-US"/>
          </a:p>
        </p:txBody>
      </p:sp>
      <p:sp>
        <p:nvSpPr>
          <p:cNvPr id="3" name="2 Resim Yer Tutucusu"/>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smtClean="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1C5A2637-CD07-4657-A9C1-C2819843C577}"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8E86920C-5564-44B5-9A6C-6FB7C0BB669F}" type="slidenum">
              <a:rPr lang="tr-TR"/>
              <a:pPr>
                <a:defRPr/>
              </a:pPr>
              <a:t>‹#›</a:t>
            </a:fld>
            <a:endParaRPr lang="tr-TR"/>
          </a:p>
        </p:txBody>
      </p:sp>
    </p:spTree>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650AE28A-A281-4408-88AE-09CE44C2B4EC}"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FB74686-D48A-4328-97D0-747B4D6FFB5A}"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BE07C9D0-4723-49C4-A6DD-42D21CCBED8B}"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6736AFB5-14B9-4C28-A35E-7A8D57AC2744}"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2"/>
            <a:ext cx="2438400" cy="5851525"/>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1524000" y="274643"/>
            <a:ext cx="74168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0E3BD6A5-AF87-4D87-B7E3-6BDD828EC325}"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A93C31E-394F-4319-A3FA-11783C664186}"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smtClean="0"/>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E89C98FD-A8B4-4C3E-B719-85DA98462EAF}"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7BD7C75-4788-4C4C-AFB1-D5AEAF977B32}" type="slidenum">
              <a:rPr lang="tr-TR"/>
              <a:pPr>
                <a:defRPr/>
              </a:pPr>
              <a:t>‹#›</a:t>
            </a:fld>
            <a:endParaRPr lang="tr-TR"/>
          </a:p>
        </p:txBody>
      </p:sp>
    </p:spTree>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smtClean="0"/>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AE4986DB-4485-41A0-9650-3A245F7FCFBB}"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47A67E9-F626-4650-80D9-0142D7366EE5}" type="slidenum">
              <a:rPr lang="tr-TR"/>
              <a:pPr>
                <a:defRPr/>
              </a:pPr>
              <a:t>‹#›</a:t>
            </a:fld>
            <a:endParaRPr lang="tr-TR"/>
          </a:p>
        </p:txBody>
      </p:sp>
    </p:spTree>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88077B31-0381-43BA-B4CD-E00CCB277869}"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AB69406-BC0C-4F8E-9C8E-0214E0487D83}"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smtClean="0"/>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8310A90C-FB70-4E9E-BF0F-A98E3D5C1A1D}"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ED20B36-A7A1-43DD-A81B-EDB2F006B2B7}"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extLst/>
          </a:lstStyle>
          <a:p>
            <a:r>
              <a:rPr lang="tr-TR" smtClean="0"/>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CA411B7F-E03A-4AE9-B5C6-D5F33B6CF205}"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05169F89-0FDE-47BD-A5F5-730DC81E1C2B}"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E9CFB2B8-20F4-4827-A478-DE84EAEB2CD0}"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32145E70-4F8F-42FD-9D4D-074561A32686}" type="slidenum">
              <a:rPr lang="tr-TR"/>
              <a:pPr>
                <a:defRPr/>
              </a:pPr>
              <a:t>‹#›</a:t>
            </a:fld>
            <a:endParaRPr lang="tr-TR"/>
          </a:p>
        </p:txBody>
      </p:sp>
    </p:spTree>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smtClean="0"/>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smtClean="0"/>
              <a:t>Asıl metin stillerini düzenlemek için tıklatın</a:t>
            </a:r>
          </a:p>
        </p:txBody>
      </p:sp>
      <p:sp>
        <p:nvSpPr>
          <p:cNvPr id="4" name="3 İçerik Yer Tutucusu"/>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2E3589A9-880C-4417-AE15-7F956BA08DDA}"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A6E29B5D-C712-439E-9ECC-3158E91E4B67}"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smtClean="0"/>
              <a:t>Asıl başlık stili için tıklatın</a:t>
            </a:r>
            <a:endParaRPr lang="en-US"/>
          </a:p>
        </p:txBody>
      </p:sp>
      <p:sp>
        <p:nvSpPr>
          <p:cNvPr id="3" name="2 Resim Yer Tutucusu"/>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smtClean="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smtClean="0"/>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89649661-AEC4-43AE-96CC-F4FBD78145CD}"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36EF14BB-0701-41E9-A38C-BA22CA225897}" type="slidenum">
              <a:rPr lang="tr-TR"/>
              <a:pPr>
                <a:defRPr/>
              </a:pPr>
              <a:t>‹#›</a:t>
            </a:fld>
            <a:endParaRPr lang="tr-TR"/>
          </a:p>
        </p:txBody>
      </p:sp>
    </p:spTree>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4322DE8B-C126-4E37-BE1B-95834557626D}"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F5BCF8D6-A982-4F6B-AE68-C72178FDA28E}"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9137FD90-937A-4A19-AD58-D982B182FA0F}"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223B9E3A-8EFA-48A5-8F70-6A9DC82DC46E}"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0"/>
            <a:ext cx="2438400" cy="5851525"/>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1524000" y="274641"/>
            <a:ext cx="7416800" cy="5851525"/>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DA7518C0-F6AF-4E32-B4BA-7068971DAD62}"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FFD4B89-A78E-4F37-B1E5-2D4DC64C818E}" type="slidenum">
              <a:rPr lang="tr-TR"/>
              <a:pPr>
                <a:defRPr/>
              </a:pPr>
              <a:t>‹#›</a:t>
            </a:fld>
            <a:endParaRPr lang="tr-TR"/>
          </a:p>
        </p:txBody>
      </p:sp>
    </p:spTree>
  </p:cSld>
  <p:clrMapOvr>
    <a:masterClrMapping/>
  </p:clrMapOvr>
  <p:transition spd="med">
    <p:split orient="vert"/>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81F00BEC-4423-4E24-919F-EA99F56D6B39}" type="datetimeFigureOut">
              <a:rPr lang="tr-TR"/>
              <a:pPr>
                <a:defRPr/>
              </a:pPr>
              <a:t>28.02.2022</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1F896DF1-C5A8-45B6-BF33-7879D33F5980}"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6FE4A7AD-BBBB-49BC-8D9C-C4AFCA080166}" type="datetimeFigureOut">
              <a:rPr lang="tr-TR"/>
              <a:pPr>
                <a:defRPr/>
              </a:pPr>
              <a:t>28.02.2022</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ED876028-B9C9-4537-BD4A-027D1D1D7525}"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5821AA89-A3AE-4F90-A64A-F084CA846ED4}"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1ABEC3DD-982A-4575-8065-6F67D5582FEB}"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543C39A9-F987-4E84-BF01-34FB79AF3AC0}"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4EED2FF1-6F9A-44A1-8ECD-449A09877173}"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7DA6019B-C8B7-49A8-97B5-BD8200C90CCC}"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3A894754-CB87-4C27-B364-13F21AE59CCE}"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0113D04-D2C6-4C38-A2B4-1031B7061A73}" type="datetimeFigureOut">
              <a:rPr lang="tr-TR"/>
              <a:pPr>
                <a:defRPr/>
              </a:pPr>
              <a:t>28.02.2022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00A5973-B1A2-4B2A-88F1-90D698B5939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1" name="10 Halka"/>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extLst/>
          </a:lstStyle>
          <a:p>
            <a:r>
              <a:rPr lang="tr-TR" smtClean="0"/>
              <a:t>Asıl başlık stili için tıklatın</a:t>
            </a:r>
            <a:endParaRPr lang="en-US"/>
          </a:p>
        </p:txBody>
      </p:sp>
      <p:sp>
        <p:nvSpPr>
          <p:cNvPr id="12297"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60733404-D3F5-4A89-A3B9-C0228A647E89}"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614D3056-CE93-4125-975B-5B17440A45FF}"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p:transition spd="med">
    <p:split orient="vert"/>
  </p:transition>
  <p:timing>
    <p:tnLst>
      <p:par>
        <p:cTn id="1" dur="indefinite" restart="never" nodeType="tmRoot"/>
      </p:par>
    </p:tnLst>
  </p:timing>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1" name="10 Halka"/>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extLst/>
          </a:lstStyle>
          <a:p>
            <a:r>
              <a:rPr lang="tr-TR" smtClean="0"/>
              <a:t>Asıl başlık stili için tıklatın</a:t>
            </a:r>
            <a:endParaRPr lang="en-US"/>
          </a:p>
        </p:txBody>
      </p:sp>
      <p:sp>
        <p:nvSpPr>
          <p:cNvPr id="23561"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D7FF3D1C-25AD-4140-94FA-A35D3C87B4F9}"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C9CB2289-062E-4463-87F1-1FF661B36D5F}"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Lst>
  <p:transition spd="med">
    <p:split orient="vert"/>
  </p:transition>
  <p:timing>
    <p:tnLst>
      <p:par>
        <p:cTn id="1" dur="indefinite" restart="never" nodeType="tmRoot"/>
      </p:par>
    </p:tnLst>
  </p:timing>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4294967295"/>
          </p:nvPr>
        </p:nvSpPr>
        <p:spPr>
          <a:xfrm>
            <a:off x="838200" y="482600"/>
            <a:ext cx="10515600" cy="5694363"/>
          </a:xfrm>
        </p:spPr>
        <p:txBody>
          <a:bodyPr/>
          <a:lstStyle/>
          <a:p>
            <a:pPr algn="just"/>
            <a:r>
              <a:rPr lang="tr-TR" b="1" smtClean="0">
                <a:solidFill>
                  <a:srgbClr val="D82331"/>
                </a:solidFill>
              </a:rPr>
              <a:t>DERS KONU BAŞLIKLARI:</a:t>
            </a:r>
          </a:p>
          <a:p>
            <a:r>
              <a:rPr lang="tr-TR" b="1" smtClean="0">
                <a:solidFill>
                  <a:schemeClr val="hlink"/>
                </a:solidFill>
              </a:rPr>
              <a:t>1930-1938 Döneminde Türk dış politikası </a:t>
            </a:r>
            <a:endParaRPr lang="tr-TR" smtClean="0">
              <a:solidFill>
                <a:schemeClr val="hlink"/>
              </a:solidFill>
            </a:endParaRPr>
          </a:p>
          <a:p>
            <a:r>
              <a:rPr lang="tr-TR" smtClean="0">
                <a:solidFill>
                  <a:schemeClr val="hlink"/>
                </a:solidFill>
              </a:rPr>
              <a:t>MC’ye katılma</a:t>
            </a:r>
          </a:p>
          <a:p>
            <a:r>
              <a:rPr lang="tr-TR" smtClean="0">
                <a:solidFill>
                  <a:schemeClr val="hlink"/>
                </a:solidFill>
              </a:rPr>
              <a:t>Balkan Antantı</a:t>
            </a:r>
          </a:p>
          <a:p>
            <a:r>
              <a:rPr lang="tr-TR" smtClean="0">
                <a:solidFill>
                  <a:schemeClr val="hlink"/>
                </a:solidFill>
              </a:rPr>
              <a:t>Sadabat Paktı</a:t>
            </a:r>
          </a:p>
          <a:p>
            <a:r>
              <a:rPr lang="tr-TR" smtClean="0">
                <a:solidFill>
                  <a:schemeClr val="hlink"/>
                </a:solidFill>
              </a:rPr>
              <a:t>Montrö Boğazlar Sözleşmesi</a:t>
            </a:r>
          </a:p>
          <a:p>
            <a:r>
              <a:rPr lang="tr-TR" b="1" smtClean="0">
                <a:solidFill>
                  <a:schemeClr val="hlink"/>
                </a:solidFill>
              </a:rPr>
              <a:t>Atatürk Sonrası Türk dış politikası</a:t>
            </a:r>
            <a:endParaRPr lang="tr-TR" smtClean="0">
              <a:solidFill>
                <a:schemeClr val="hlink"/>
              </a:solidFill>
            </a:endParaRPr>
          </a:p>
          <a:p>
            <a:r>
              <a:rPr lang="tr-TR" smtClean="0">
                <a:solidFill>
                  <a:schemeClr val="hlink"/>
                </a:solidFill>
              </a:rPr>
              <a:t>II. Dünya Savaşı’nın Türkiye’ye Etkileri, Türkiye’nin aldığı tedbirler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p:cNvSpPr>
          <p:nvPr>
            <p:ph type="subTitle" idx="4294967295"/>
          </p:nvPr>
        </p:nvSpPr>
        <p:spPr>
          <a:xfrm>
            <a:off x="434975" y="373063"/>
            <a:ext cx="11495088" cy="5962650"/>
          </a:xfrm>
        </p:spPr>
        <p:txBody>
          <a:bodyPr/>
          <a:lstStyle/>
          <a:p>
            <a:pPr marL="0" indent="0" algn="just">
              <a:lnSpc>
                <a:spcPct val="80000"/>
              </a:lnSpc>
              <a:buFont typeface="Arial" charset="0"/>
              <a:buNone/>
            </a:pPr>
            <a:r>
              <a:rPr lang="tr-TR" b="1" smtClean="0">
                <a:solidFill>
                  <a:srgbClr val="D82331"/>
                </a:solidFill>
              </a:rPr>
              <a:t>Türkiye’nin Balkan Ülkeleriyle İlişkileri ve Balkan Antantı:</a:t>
            </a:r>
          </a:p>
          <a:p>
            <a:pPr marL="0" indent="0" algn="just">
              <a:lnSpc>
                <a:spcPct val="80000"/>
              </a:lnSpc>
            </a:pPr>
            <a:r>
              <a:rPr lang="tr-TR" smtClean="0"/>
              <a:t> Lozan’dan sonra Türkiye, Balkanlarda barışın korunması ve Balkan ülkeleriyle olan dostluk ilişkilerine geliştirmek için dostluk ve iyi komşuluk antlaşmalı imzaladı. (15 Aralık 1923’te Arnavutluk, 18 Ekim 1925’te Bulgaristan, 25 Ekim 1925’te de Yugoslavya ile birer Dostluk Antlaşması imzalamıştı.)</a:t>
            </a:r>
          </a:p>
          <a:p>
            <a:pPr marL="0" indent="0" algn="just">
              <a:lnSpc>
                <a:spcPct val="80000"/>
              </a:lnSpc>
            </a:pPr>
            <a:r>
              <a:rPr lang="tr-TR" smtClean="0"/>
              <a:t> Bu dönemde uluslar arası barışın korunması için Milletler Cemiyetine katılmayı yeterli görmeyen devletler bölgesel kuruluşları da hayata geçirme amacını gütmekteydiler.  Balkan devletleri de Avrupa devletlerinin baskılarını hafifletebilmek amacıyla bölgesel işbirliğine dönük istekli davranmaktaydılar.</a:t>
            </a:r>
          </a:p>
          <a:p>
            <a:pPr marL="0" indent="0" algn="just">
              <a:lnSpc>
                <a:spcPct val="80000"/>
              </a:lnSpc>
            </a:pPr>
            <a:r>
              <a:rPr lang="tr-TR" smtClean="0"/>
              <a:t> Balkanlarda ittifak için ilk adım, Milletlerarası Barış Bürosu’nun 6-10 Ekim 1929’da Atina’da düzenlediği 27. Evrensel Barış Konseyinde Yunanistan eski başbakanlarından Papanastasiadu’nun balkan devletleri arasında ortak sorun ve çıkarları ele alacak bir Balkan Birliği Enstitüsü kurma önerisi oldu.</a:t>
            </a:r>
          </a:p>
          <a:p>
            <a:pPr marL="0" indent="0" algn="just">
              <a:lnSpc>
                <a:spcPct val="80000"/>
              </a:lnSpc>
            </a:pPr>
            <a:r>
              <a:rPr lang="tr-TR" smtClean="0"/>
              <a:t> Olumlu karşılanan bu teklif sonrasında 5 Ekim 1930’da Türkiye Bulgaristan, Yunanistan ve Yugoslavya’nın katılımıyla Birinci Balkan Konferansı toplandı.</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body" idx="4294967295"/>
          </p:nvPr>
        </p:nvSpPr>
        <p:spPr>
          <a:xfrm>
            <a:off x="488950" y="303213"/>
            <a:ext cx="11353800" cy="6265862"/>
          </a:xfrm>
        </p:spPr>
        <p:txBody>
          <a:bodyPr/>
          <a:lstStyle/>
          <a:p>
            <a:pPr algn="just"/>
            <a:r>
              <a:rPr lang="tr-TR" smtClean="0"/>
              <a:t>Konferans sonunda her yıl bir Balkan Konferansının toplanmasına ve bir Balkan Paktı’nın kurulmasına karar verildi. Bundan sonra her yıl üst üste toplanan konferanslarda Bulgaristansız bir paktın kurulmasına karar verildi. Bu kararda özellikle 1933 yılında Almanya’da Nazilerin iktidara gelmesinin güçlü etkisi oldu.</a:t>
            </a:r>
          </a:p>
          <a:p>
            <a:pPr algn="just"/>
            <a:r>
              <a:rPr lang="tr-TR" smtClean="0"/>
              <a:t>Bulgaristan ve İtalya’nın olumsuz tavrına rağmen Şubat 1934’te Belgrat’ta toplanan Türkiye Yunanistan Yugoslavya ve Romanya Dışişleri bakanlarının hazırladığı Balkan Antantı Paktı 9 Şubat 1934 tarihinde Atina’da imzalandı.</a:t>
            </a:r>
          </a:p>
          <a:p>
            <a:pPr algn="just"/>
            <a:r>
              <a:rPr lang="tr-TR" smtClean="0"/>
              <a:t>3 Maddeden oluşan Balkan Antantı Paktı’na göre, Balkan devletlerinin sınır güvenliği sağlanıyordu. Ayrıca İtalya ve Bulgaristan’a karşı paktı imzalayan devletler yükümlülük altına giriyorlardı. </a:t>
            </a:r>
          </a:p>
          <a:p>
            <a:pPr algn="just"/>
            <a:r>
              <a:rPr lang="tr-TR" smtClean="0"/>
              <a:t>Türkiye ve Yunanistan SSCB konusunda çekince koydular.</a:t>
            </a:r>
          </a:p>
          <a:p>
            <a:pPr algn="just"/>
            <a:r>
              <a:rPr lang="tr-TR" smtClean="0"/>
              <a:t>Balkan Antantı Paktı çerçevesinde antlaşmaya imza koyan dört balkan devleti uzun süre uluslar arası gelişmeler karşısında ortak hareket ettiler.</a:t>
            </a:r>
          </a:p>
          <a:p>
            <a:pPr algn="just"/>
            <a:endParaRPr lang="tr-TR"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3"/>
          <p:cNvSpPr>
            <a:spLocks noGrp="1"/>
          </p:cNvSpPr>
          <p:nvPr>
            <p:ph type="subTitle" idx="4294967295"/>
          </p:nvPr>
        </p:nvSpPr>
        <p:spPr>
          <a:xfrm>
            <a:off x="201613" y="373063"/>
            <a:ext cx="11728450" cy="6238875"/>
          </a:xfrm>
        </p:spPr>
        <p:txBody>
          <a:bodyPr/>
          <a:lstStyle/>
          <a:p>
            <a:pPr marL="0" indent="0" algn="just">
              <a:lnSpc>
                <a:spcPct val="80000"/>
              </a:lnSpc>
              <a:buFont typeface="Arial" charset="0"/>
              <a:buNone/>
            </a:pPr>
            <a:r>
              <a:rPr lang="tr-TR" b="1" smtClean="0">
                <a:solidFill>
                  <a:srgbClr val="D82331"/>
                </a:solidFill>
              </a:rPr>
              <a:t>Montrö Boğazlar Sözleşmesi:</a:t>
            </a:r>
          </a:p>
          <a:p>
            <a:pPr marL="0" indent="0" algn="just">
              <a:lnSpc>
                <a:spcPct val="80000"/>
              </a:lnSpc>
            </a:pPr>
            <a:r>
              <a:rPr lang="tr-TR" smtClean="0"/>
              <a:t> Lozan’da imzalanan Boğazlar Sözleşmesi Türkiye’nin egemenlik haklarını sınırlandırıcı maddeler içermekteydi. Türkiye’nin Lozan’da, Türkiye’nin bağımsızlık anlayışına ters düşen ve Misak - ı Millî kararlarına da uymayan böyle bir sözleşmeyi kabul etmesinin nedeni, bir an önce barışı kurmak isteğiydi.</a:t>
            </a:r>
          </a:p>
          <a:p>
            <a:pPr marL="0" indent="0" algn="just">
              <a:lnSpc>
                <a:spcPct val="80000"/>
              </a:lnSpc>
            </a:pPr>
            <a:r>
              <a:rPr lang="tr-TR" smtClean="0"/>
              <a:t> II. Dünya Savaşı’na gidilen süreçte Türkiye hem tam güvenliğini sağlayabilmek hem de dünya barışının sürdürülmesine katkıda bulunmak amacıyla 1933yılından itibaren boğazlar üzerindeki rejimin gözden geçirilmesini talep etti.</a:t>
            </a:r>
          </a:p>
          <a:p>
            <a:pPr marL="0" indent="0" algn="just">
              <a:lnSpc>
                <a:spcPct val="80000"/>
              </a:lnSpc>
            </a:pPr>
            <a:r>
              <a:rPr lang="tr-TR" smtClean="0"/>
              <a:t> Türkiye tek taraflı olarak Boğazlar konusunda statükoyu değiştirmek yerine MC Genel Kurullarında bu konuda her fırsatta taleplerini dile getirerek barışçı yollardan sözleşmeyi değiştirmeyi deniyordu.</a:t>
            </a:r>
          </a:p>
          <a:p>
            <a:pPr marL="0" indent="0" algn="just">
              <a:lnSpc>
                <a:spcPct val="80000"/>
              </a:lnSpc>
            </a:pPr>
            <a:r>
              <a:rPr lang="tr-TR" smtClean="0"/>
              <a:t> Nihayet İtalya’nın Habeşistan’ı işgalinin ardından 10 Nisan 1936’da Lozan Boğazlar Sözleşmesine taraf olan devletlere bir nota göndererek, “uluslar arası koşulların değişmesi sebebiyle (Rebus sic stantibus) ” Boğazlar üzerinde yeni bir rejimin saptanması için konferans talep etti.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subTitle" idx="4294967295"/>
          </p:nvPr>
        </p:nvSpPr>
        <p:spPr>
          <a:xfrm>
            <a:off x="231775" y="203200"/>
            <a:ext cx="11653838" cy="6378575"/>
          </a:xfrm>
        </p:spPr>
        <p:txBody>
          <a:bodyPr/>
          <a:lstStyle/>
          <a:p>
            <a:pPr marL="0" indent="0" algn="just">
              <a:lnSpc>
                <a:spcPct val="80000"/>
              </a:lnSpc>
            </a:pPr>
            <a:r>
              <a:rPr lang="tr-TR" smtClean="0"/>
              <a:t> Türkiye’nin bu talebi karşılık buldu. Zira Rusya Lozan Boğazlar Sözleşmesi’nin değiştirilmesinden yanaydı. Bulgaristan Neully Antlaşması hükümlerinin silahsızlanma ile ilgili koşullarından kurtulabileceği düşüncesiyle Türkiye’yi destekledi. Balkan Antantı üyesi ülkeler de Pakt nedeniyle Türkiye’nin isteğini olumlu karşıladılar. Fransa ve İngiltere ise hem Rusya ve Türkiye’yi kendi yanlarına çekebilmek, hem de Akdeniz’in güvenliğini sağlamlaştırmak amacıyla öneriyi olumlu karşıladı. </a:t>
            </a:r>
          </a:p>
          <a:p>
            <a:pPr marL="0" indent="0" algn="just">
              <a:lnSpc>
                <a:spcPct val="80000"/>
              </a:lnSpc>
            </a:pPr>
            <a:r>
              <a:rPr lang="tr-TR" smtClean="0"/>
              <a:t> Bu gelişmeler üzerine 22 Haziran 1936’da İsviçre’nin Montrö (Montreux)  kentinde bir konferans toplandı. Konferansta Türkiye’nin verdiği tasarı Lozan Boğazlar Sözleşmesi’nden farklı olarak savaş sırasında geçişleri sınırlıyor, Boğazlar Komisyonu’na son veriyor, bölgeyi askerleştirmek istiyordu.</a:t>
            </a:r>
          </a:p>
          <a:p>
            <a:pPr marL="0" indent="0" algn="just">
              <a:lnSpc>
                <a:spcPct val="80000"/>
              </a:lnSpc>
            </a:pPr>
            <a:r>
              <a:rPr lang="tr-TR" smtClean="0"/>
              <a:t> İtalya’nın katılmadığı konferansta Rusya, Türkiye’yi desteklemekle birlikte Karadeniz’e kıyısı olan devletlerin savaş gemilerinin savaş durumunda geçiş sınırlandırılmasına karşıydı.</a:t>
            </a:r>
          </a:p>
          <a:p>
            <a:pPr marL="0" indent="0" algn="just">
              <a:lnSpc>
                <a:spcPct val="80000"/>
              </a:lnSpc>
            </a:pPr>
            <a:r>
              <a:rPr lang="tr-TR" smtClean="0"/>
              <a:t> İngiltere, Boğazlar Komisyonu’nun devamını istemek dışında  Türkiye’nin taleplerine olumlu bakmaktaydı. Fransa ise SSCB ile yaptığı antlaşma nedeniyle Rusya’nın görüşünü desteklemekteydi.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subTitle" idx="4294967295"/>
          </p:nvPr>
        </p:nvSpPr>
        <p:spPr>
          <a:xfrm>
            <a:off x="434975" y="373063"/>
            <a:ext cx="11495088" cy="5962650"/>
          </a:xfrm>
        </p:spPr>
        <p:txBody>
          <a:bodyPr/>
          <a:lstStyle/>
          <a:p>
            <a:pPr marL="0" indent="0" algn="just"/>
            <a:r>
              <a:rPr lang="tr-TR" smtClean="0"/>
              <a:t> Konferans sonunda 20 Temmuz 1936’da Montrö Boğazlar Sözleşmesi imzalandı. İtalya 1938’de sözleşmeye katıldı. Japonya ise 1951’de müttefikleriyle imzaladığı San Fransisco Antlaşması’yla sözleşmeden çekildi.</a:t>
            </a:r>
          </a:p>
          <a:p>
            <a:pPr marL="0" indent="0" algn="just"/>
            <a:r>
              <a:rPr lang="tr-TR" smtClean="0"/>
              <a:t> Türkiye’nin Boğazlar üzerindeki egemenliğini güçlendiren Montrö Sözleşmesi uluslararası ilişkilerde Türkiye’nin prestijini arttırmıştır. Sözleşme, özellikle Türk-İngiliz-Fransız ilişkilerinde yakınlaşma sağlarken Türkiye ile Sovyetler Birliği arasında da ayrılığın başlangıcını teşkil etmiştir.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subTitle" idx="4294967295"/>
          </p:nvPr>
        </p:nvSpPr>
        <p:spPr>
          <a:xfrm>
            <a:off x="276225" y="231775"/>
            <a:ext cx="11710988" cy="6313488"/>
          </a:xfrm>
        </p:spPr>
        <p:txBody>
          <a:bodyPr/>
          <a:lstStyle/>
          <a:p>
            <a:pPr marL="0" indent="0" algn="just">
              <a:buFont typeface="Arial" charset="0"/>
              <a:buNone/>
            </a:pPr>
            <a:r>
              <a:rPr lang="tr-TR" b="1" smtClean="0">
                <a:solidFill>
                  <a:srgbClr val="D82331"/>
                </a:solidFill>
              </a:rPr>
              <a:t>Türkiye’nin Ortadoğu Ülkeleriyle İlişkileri ve Sadâbat Paktı:</a:t>
            </a:r>
          </a:p>
          <a:p>
            <a:pPr marL="0" indent="0" algn="just"/>
            <a:r>
              <a:rPr lang="tr-TR" smtClean="0"/>
              <a:t> 1930 Yılından itibaren Ortadoğu’da İngiltere ve Fransa’nın Manda bölgelerinden çekilmesi Türkiye’nin Ortadoğu ülkeleriyle ilişkilerinin yoğunlaşmasına neden oldu. Türkiye bu dönemde 1932 ve 1937 yıllarında olmak üzere iki defa İran ile, 1926, 1932 ve 1936 yıllarında olmak üzere üç defa Irak ile ve  yine 1937 yılında olmak üzere, bir defa da Mısır ile dostluk ve işbirliği antlaşmaları imzaladı.</a:t>
            </a:r>
          </a:p>
          <a:p>
            <a:pPr marL="0" indent="0" algn="just"/>
            <a:r>
              <a:rPr lang="tr-TR" smtClean="0">
                <a:solidFill>
                  <a:schemeClr val="hlink"/>
                </a:solidFill>
              </a:rPr>
              <a:t> Sadabat Paktı: </a:t>
            </a:r>
            <a:r>
              <a:rPr lang="tr-TR" smtClean="0"/>
              <a:t>aslında bir askeri ittifak değil, bir saldırmazlık ve dostluk antlaşmasıydı. Paktın imzalanmasında, devletler arasında sınırlar konusunu kesin bir çözüm getirmek ve güvenliklerini sağlama ihtiyacı ve ülkelerin bağımsızlıklarını vurgulama ihtiyacı etkili oldu.</a:t>
            </a:r>
          </a:p>
          <a:p>
            <a:pPr marL="0" indent="0" algn="just"/>
            <a:r>
              <a:rPr lang="tr-TR" smtClean="0"/>
              <a:t> Sadabat Paktı’nın İtalya’nın Akdeniz üzerindeki tehditlerine karşı kurulduğu görüşü yetersizdir. Zira pakt ile ilgili görüşmeler İtalyan tehdidi ortaya çıkmadan önce başlamıştır.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p:cNvSpPr>
          <p:nvPr>
            <p:ph type="subTitle" idx="4294967295"/>
          </p:nvPr>
        </p:nvSpPr>
        <p:spPr>
          <a:xfrm>
            <a:off x="276225" y="285750"/>
            <a:ext cx="11726863" cy="6281738"/>
          </a:xfrm>
        </p:spPr>
        <p:txBody>
          <a:bodyPr/>
          <a:lstStyle/>
          <a:p>
            <a:pPr marL="0" indent="0" algn="just">
              <a:lnSpc>
                <a:spcPct val="80000"/>
              </a:lnSpc>
            </a:pPr>
            <a:r>
              <a:rPr lang="tr-TR" smtClean="0"/>
              <a:t> 1930 yılı Haziranında İngiltere Irak’ta manda yönetimine sor vermişti. Irak yönetimi Türkiye ve İran gibi komşularıyla yakınlaşmak istiyordu. Bu nedenle Irak Kralı Faysal ve Başbakan Nuri Sait Paşa 1931’de Türkiye’yi ziyaret etti. 1933’te de Irak, Türkiye, İran, Irak arasında bir saldırmazlık antlaşması imzalanmasını önerdi. Türkiye 1929 Antlaşması gereği böyle bir antlaşmayı imzalamak istemiyordu. Bu nedenle SSCB ve İngiltere’ye bu konuda bir davet gönderildi. İngiltere ve SSCB bölgesel paktlara girmeye karşı olduğu için öneriyi reddederken SSCB Afganistan’ı önererek pakta ortak antlaşmaya karşı çıkmadı. </a:t>
            </a:r>
          </a:p>
          <a:p>
            <a:pPr marL="0" indent="0" algn="just">
              <a:lnSpc>
                <a:spcPct val="80000"/>
              </a:lnSpc>
            </a:pPr>
            <a:r>
              <a:rPr lang="tr-TR" smtClean="0"/>
              <a:t> Bunun üzerine 2 Ekim 1935’te Cenevre’de Türkiye-İran-Irak arasında bir antlaşma parafe edildi. Bir sonra Afganistan bu antlaşmaya katıldı. </a:t>
            </a:r>
          </a:p>
          <a:p>
            <a:pPr marL="0" indent="0" algn="just">
              <a:lnSpc>
                <a:spcPct val="80000"/>
              </a:lnSpc>
            </a:pPr>
            <a:r>
              <a:rPr lang="tr-TR" smtClean="0"/>
              <a:t> Ancak Sadabat Paktı’nın imzası Irak-İran arasındaki sınır sorununun çözümü beklendi. Sonunda 8 Temmuz 1937’de Tahran’da Sadabad Sarayı’nda Türkiye, İran, Irak ve Afganistan Cenevre’de parafe edilen antlaşmayı (tarafsızlık ve saldırmazlık) imzaladılar.</a:t>
            </a:r>
          </a:p>
          <a:p>
            <a:pPr marL="0" indent="0" algn="just">
              <a:lnSpc>
                <a:spcPct val="80000"/>
              </a:lnSpc>
            </a:pPr>
            <a:r>
              <a:rPr lang="tr-TR" smtClean="0"/>
              <a:t> 1934’te Balkan Antantı, 1937 yılında da Sadâbat Paktının imzalanmasıyla Türkiye, hem batıda hem de doğuda bir güvenlik sistemi oluşturmayı başardı. Sadabad Paktı Hukuki olarak halen geçerliliğini korumaktadır.</a:t>
            </a:r>
          </a:p>
          <a:p>
            <a:pPr marL="0" indent="0" algn="just">
              <a:lnSpc>
                <a:spcPct val="80000"/>
              </a:lnSpc>
            </a:pPr>
            <a:endParaRPr lang="tr-TR"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3"/>
          <p:cNvSpPr>
            <a:spLocks noGrp="1"/>
          </p:cNvSpPr>
          <p:nvPr>
            <p:ph type="subTitle" idx="4294967295"/>
          </p:nvPr>
        </p:nvSpPr>
        <p:spPr>
          <a:xfrm>
            <a:off x="434975" y="373063"/>
            <a:ext cx="11495088" cy="6208712"/>
          </a:xfrm>
        </p:spPr>
        <p:txBody>
          <a:bodyPr/>
          <a:lstStyle/>
          <a:p>
            <a:pPr marL="0" indent="0" algn="just">
              <a:lnSpc>
                <a:spcPct val="80000"/>
              </a:lnSpc>
              <a:buFont typeface="Arial" charset="0"/>
              <a:buNone/>
            </a:pPr>
            <a:r>
              <a:rPr lang="tr-TR" b="1" smtClean="0">
                <a:solidFill>
                  <a:srgbClr val="D82331"/>
                </a:solidFill>
              </a:rPr>
              <a:t>Türk-İngiliz İlişkileri:</a:t>
            </a:r>
            <a:r>
              <a:rPr lang="tr-TR" smtClean="0"/>
              <a:t> Musul sorunu nedeniyle Türk-İngiliz ilişkileri 1923-1932 döneminde, oldukça gergin seyretmişti. 1930’larda ise iki ülke arasındaki ilişkiler normalleşmekle kalmadı, ittifaka evrildi.</a:t>
            </a:r>
          </a:p>
          <a:p>
            <a:pPr marL="0" indent="0" algn="just">
              <a:lnSpc>
                <a:spcPct val="80000"/>
              </a:lnSpc>
            </a:pPr>
            <a:r>
              <a:rPr lang="tr-TR" smtClean="0"/>
              <a:t> Bu dönemde Alman ve İtalyan tehdidi yanında, Türk-İngiliz ilişkilerinin iyileşmesini sağlayan iki önemli etken daha vardır.</a:t>
            </a:r>
          </a:p>
          <a:p>
            <a:pPr marL="0" indent="0" algn="just">
              <a:lnSpc>
                <a:spcPct val="80000"/>
              </a:lnSpc>
            </a:pPr>
            <a:r>
              <a:rPr lang="tr-TR" smtClean="0">
                <a:solidFill>
                  <a:srgbClr val="D82331"/>
                </a:solidFill>
              </a:rPr>
              <a:t> </a:t>
            </a:r>
            <a:r>
              <a:rPr lang="tr-TR" smtClean="0">
                <a:solidFill>
                  <a:schemeClr val="hlink"/>
                </a:solidFill>
              </a:rPr>
              <a:t>Türk-Yunan ilişkilerinin düzelmesi,</a:t>
            </a:r>
          </a:p>
          <a:p>
            <a:pPr marL="0" indent="0" algn="just">
              <a:lnSpc>
                <a:spcPct val="80000"/>
              </a:lnSpc>
            </a:pPr>
            <a:r>
              <a:rPr lang="tr-TR" smtClean="0">
                <a:solidFill>
                  <a:schemeClr val="hlink"/>
                </a:solidFill>
              </a:rPr>
              <a:t> Türkiye’nin dostu olan SSCB’nin İngiltere ve Fransa ile yakınlaşması</a:t>
            </a:r>
          </a:p>
          <a:p>
            <a:pPr marL="0" indent="0" algn="just">
              <a:lnSpc>
                <a:spcPct val="80000"/>
              </a:lnSpc>
            </a:pPr>
            <a:r>
              <a:rPr lang="tr-TR" smtClean="0"/>
              <a:t> Türkiye ile İngiltere arasında 1930’larda doğrudan işbirliği gelişmeye başladı. Almanya ile ticari ilişkilerin gelişmesi (tütün ve krom ihracatı) İngiltere’yi endişelendirmekteydi. Türkiye de bu durumdan kaygılı olduğundan İngiltere ile ekonomik ilişkileri geliştirerek Almanya ve İtalya’yı dengelemek istemekteydi. Bu nedenle 1936 yılında Karabük demirçelik işletmelerinin yapımı Alman Krupp firmasının daha iyi koşullar önermesine rağmen İngiliz Brassert firmasına verildi. 1935’te de İngiltere’yle demiryollarının bakımı ve tarımsal alanda sulama tesisleri konusunda İngiliz yatırımını arttıracak olan bir ticaret antlaşması imzalandı.</a:t>
            </a:r>
          </a:p>
          <a:p>
            <a:pPr marL="0" indent="0" algn="just">
              <a:lnSpc>
                <a:spcPct val="80000"/>
              </a:lnSpc>
            </a:pPr>
            <a:endParaRPr lang="tr-TR"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3"/>
          <p:cNvSpPr>
            <a:spLocks noGrp="1"/>
          </p:cNvSpPr>
          <p:nvPr>
            <p:ph type="subTitle" idx="4294967295"/>
          </p:nvPr>
        </p:nvSpPr>
        <p:spPr>
          <a:xfrm>
            <a:off x="434975" y="373063"/>
            <a:ext cx="11495088" cy="6165850"/>
          </a:xfrm>
        </p:spPr>
        <p:txBody>
          <a:bodyPr/>
          <a:lstStyle/>
          <a:p>
            <a:pPr marL="0" indent="0" algn="just">
              <a:lnSpc>
                <a:spcPct val="80000"/>
              </a:lnSpc>
            </a:pPr>
            <a:r>
              <a:rPr lang="tr-TR" smtClean="0"/>
              <a:t> Bunun yanında İngiltere, Türkiye’deki Alman ekonomik etkisini zayıflatmak amacıyla 1936’da Türkiye’ye 16.000.000 Sterlinlik bir kredi açtı. (Almanya buna Türkiye’ye 150.000.000 Marklık bir kredi ile cevap verecekti).</a:t>
            </a:r>
          </a:p>
          <a:p>
            <a:pPr marL="0" indent="0" algn="just">
              <a:lnSpc>
                <a:spcPct val="80000"/>
              </a:lnSpc>
            </a:pPr>
            <a:r>
              <a:rPr lang="tr-TR" smtClean="0"/>
              <a:t> Avrupa ve Akdeniz’deki gelişmelere paralel olarak iki ülke arasında siyasi işbirliği de gelişti. </a:t>
            </a:r>
          </a:p>
          <a:p>
            <a:pPr marL="0" indent="0" algn="just">
              <a:lnSpc>
                <a:spcPct val="80000"/>
              </a:lnSpc>
            </a:pPr>
            <a:r>
              <a:rPr lang="tr-TR" smtClean="0"/>
              <a:t> İngiltere’nin, 1936 Montrö Boğazlar Konferansında Türkiye’yi desteklemesi ve bunun sonucunda konferansta yeni bir sözleşme imzalanması, Türk-İngiliz yakınlaşmasında bir dönüm noktası oldu. Bu dönemde iki ülke arasında sağlanan bu yakınlaşmaya bağlı olarak aynı yıl, İngiltere Kralı VIII. Edward İstanbul’u ziyaret etmiştir.</a:t>
            </a:r>
          </a:p>
          <a:p>
            <a:pPr marL="0" indent="0" algn="just">
              <a:lnSpc>
                <a:spcPct val="80000"/>
              </a:lnSpc>
            </a:pPr>
            <a:r>
              <a:rPr lang="tr-TR" smtClean="0"/>
              <a:t> 1937 Nyon’da toplanan Konferans’a (İtalya’nın Akdeniz’de bazı ticari gemileri batırması sebebiyle toplandı) Türkiye katılmakla kalmadı, aynı zamanda konferansta İngiltere ile birlikte çalıştı.</a:t>
            </a:r>
          </a:p>
          <a:p>
            <a:pPr marL="0" indent="0" algn="just">
              <a:lnSpc>
                <a:spcPct val="80000"/>
              </a:lnSpc>
            </a:pPr>
            <a:r>
              <a:rPr lang="tr-TR" smtClean="0"/>
              <a:t> Bu yakın ilişkiler sonucunda, Türkiye ile İngiltere arasında önce Akdeniz Paktı, 19 Ekim 1939 tarihinde Türk-İngiliz-Fransız ittifak antlaşması imzalanmıştır.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p:cNvSpPr>
          <p:nvPr>
            <p:ph type="subTitle" idx="4294967295"/>
          </p:nvPr>
        </p:nvSpPr>
        <p:spPr>
          <a:xfrm>
            <a:off x="333375" y="285750"/>
            <a:ext cx="11495088" cy="5962650"/>
          </a:xfrm>
        </p:spPr>
        <p:txBody>
          <a:bodyPr/>
          <a:lstStyle/>
          <a:p>
            <a:pPr marL="0" indent="0" algn="just">
              <a:lnSpc>
                <a:spcPct val="80000"/>
              </a:lnSpc>
              <a:buFont typeface="Arial" charset="0"/>
              <a:buNone/>
            </a:pPr>
            <a:r>
              <a:rPr lang="tr-TR" smtClean="0">
                <a:solidFill>
                  <a:schemeClr val="hlink"/>
                </a:solidFill>
              </a:rPr>
              <a:t>Akdeniz Antlaşması: </a:t>
            </a:r>
          </a:p>
          <a:p>
            <a:pPr marL="0" indent="0" algn="just">
              <a:lnSpc>
                <a:spcPct val="80000"/>
              </a:lnSpc>
            </a:pPr>
            <a:r>
              <a:rPr lang="tr-TR" smtClean="0"/>
              <a:t> Uzun zamandan beri İtalya’nın</a:t>
            </a:r>
            <a:r>
              <a:rPr lang="tr-TR" smtClean="0">
                <a:solidFill>
                  <a:srgbClr val="D82331"/>
                </a:solidFill>
              </a:rPr>
              <a:t> </a:t>
            </a:r>
            <a:r>
              <a:rPr lang="tr-TR" smtClean="0"/>
              <a:t>faaliyetlerinden rahatsız olan Türkiye, İngiltere ile bir ittifak yapmak niyetindeydi. Fakat İngiltere, İtalya’yı Almanlardan koparmak umuduyla buna yaklaşmamaktaydı. Ekim 1935’te İtalya’nın Habeşistan’ı işgali İngiltere’nin gerçeği görmesini sağlamakla kalmadı, Türkiye’ye duyduğu ihtiyacı da hatırlattı. Böylece Akdeniz’deki İtalyan tehdidi İngiltere ile Türkiye’yi yakınlaştırdı. İtalya’nın baskısı karşısında İngiliz hükümeti Fransa, Yugoslavya ve Yunanistan’la birlikte Türkiye’ye de tek taraflı garanti verdi. Türkiye de MC bünyesinde imzalanan Akdeniz Antlaşması’na 22 Ocak 1936’da katıldı.  </a:t>
            </a:r>
          </a:p>
          <a:p>
            <a:pPr marL="0" indent="0" algn="just">
              <a:lnSpc>
                <a:spcPct val="80000"/>
              </a:lnSpc>
            </a:pPr>
            <a:r>
              <a:rPr lang="tr-TR" smtClean="0"/>
              <a:t> Türkiye’nin bu süreçte İngiltere ile yakınlaşma politikasında Atatürk’ün tercihinin de rolü yadsınamaz. Atatürk bu dönemde Ankara’daki İngiliz Büyükelçisi Sir Percy Loraine ile yakkın ilişki kurmuştu ve ittifak isteğini ifade etmişti. Aynı zamanda Atatürk’ün yakın çalışma arkadaşı Fethi Okyar’ın Londra Büyükelçiliğine atanması Atatürk’ün İngiltere ile ilişkilere verdiği önemin derecesini göstermekteydi.</a:t>
            </a:r>
          </a:p>
          <a:p>
            <a:pPr marL="0" indent="0" algn="just">
              <a:lnSpc>
                <a:spcPct val="80000"/>
              </a:lnSpc>
            </a:pPr>
            <a:endParaRPr lang="tr-TR" smtClean="0">
              <a:solidFill>
                <a:srgbClr val="D8233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146050" y="762000"/>
            <a:ext cx="11860213" cy="52006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Mustafa Kemal Atatürk, </a:t>
            </a:r>
            <a:r>
              <a:rPr lang="tr-TR" sz="2600" b="1">
                <a:latin typeface="Calibri" pitchFamily="34" charset="0"/>
              </a:rPr>
              <a:t>Nutuk 1919-1927</a:t>
            </a:r>
            <a:r>
              <a:rPr lang="tr-TR" sz="2600">
                <a:latin typeface="Calibri" pitchFamily="34" charset="0"/>
              </a:rPr>
              <a:t>, Atatürk Araştırma Merkezi Yayınları, Ankara, 1999.</a:t>
            </a:r>
          </a:p>
          <a:p>
            <a:pPr marL="228600" indent="-228600" algn="just">
              <a:lnSpc>
                <a:spcPct val="90000"/>
              </a:lnSpc>
              <a:spcBef>
                <a:spcPts val="1000"/>
              </a:spcBef>
              <a:buFont typeface="Arial" charset="0"/>
              <a:buChar char="•"/>
            </a:pPr>
            <a:r>
              <a:rPr lang="tr-TR" sz="2600" b="1">
                <a:latin typeface="Calibri" pitchFamily="34" charset="0"/>
              </a:rPr>
              <a:t>Atatürk’ün Söylev ve Demeçleri, 1-3</a:t>
            </a:r>
            <a:r>
              <a:rPr lang="tr-TR" sz="2600">
                <a:latin typeface="Calibri" pitchFamily="34" charset="0"/>
              </a:rPr>
              <a:t>, Atatürk Kültür, Dil ve Tarih Yüksek Kurumu, Atatürk Araştırma Merkezi, Ankara, 2006</a:t>
            </a:r>
          </a:p>
          <a:p>
            <a:pPr marL="228600" indent="-228600" algn="just">
              <a:lnSpc>
                <a:spcPct val="90000"/>
              </a:lnSpc>
              <a:spcBef>
                <a:spcPts val="1000"/>
              </a:spcBef>
              <a:buFont typeface="Arial" charset="0"/>
              <a:buChar char="•"/>
            </a:pPr>
            <a:r>
              <a:rPr lang="tr-TR" sz="2600" b="1">
                <a:latin typeface="Calibri" pitchFamily="34" charset="0"/>
              </a:rPr>
              <a:t>Atatürk’ün Tamim Telgraf ve Beyannameleri IV</a:t>
            </a:r>
            <a:r>
              <a:rPr lang="tr-TR" sz="2600">
                <a:latin typeface="Calibri" pitchFamily="34" charset="0"/>
              </a:rPr>
              <a:t>, Atatürk Kültür, Dil ve Tarih Yüksek Kurumu, Atatürk Araştırma Merkezi, Ankara, 2006. </a:t>
            </a:r>
          </a:p>
          <a:p>
            <a:pPr marL="228600" indent="-228600" algn="just">
              <a:lnSpc>
                <a:spcPct val="90000"/>
              </a:lnSpc>
              <a:spcBef>
                <a:spcPts val="1000"/>
              </a:spcBef>
              <a:buFont typeface="Arial" charset="0"/>
              <a:buChar char="•"/>
            </a:pPr>
            <a:r>
              <a:rPr lang="tr-TR" sz="2600" b="1">
                <a:latin typeface="Calibri" pitchFamily="34" charset="0"/>
              </a:rPr>
              <a:t>Türk Dış Politikası, Kurtuluş Savaşından Bugüne Olgular, Belgeler, Yorumlar,</a:t>
            </a:r>
            <a:r>
              <a:rPr lang="tr-TR" sz="2600">
                <a:latin typeface="Calibri" pitchFamily="34" charset="0"/>
              </a:rPr>
              <a:t> C. 1, 1919-1980, Ed. Baskın Oran, İletişim Yayınları, İstanbul, 2003. </a:t>
            </a:r>
          </a:p>
          <a:p>
            <a:pPr marL="228600" indent="-228600" algn="just">
              <a:lnSpc>
                <a:spcPct val="90000"/>
              </a:lnSpc>
              <a:spcBef>
                <a:spcPts val="1000"/>
              </a:spcBef>
              <a:buFont typeface="Arial" charset="0"/>
              <a:buChar char="•"/>
            </a:pPr>
            <a:r>
              <a:rPr lang="tr-TR" sz="2600">
                <a:latin typeface="Calibri" pitchFamily="34" charset="0"/>
              </a:rPr>
              <a:t>Şerafettin Turan, </a:t>
            </a:r>
            <a:r>
              <a:rPr lang="tr-TR" sz="2600" b="1">
                <a:latin typeface="Calibri" pitchFamily="34" charset="0"/>
              </a:rPr>
              <a:t>Türk Devrim Tarihi</a:t>
            </a:r>
            <a:r>
              <a:rPr lang="tr-TR" sz="2600">
                <a:latin typeface="Calibri" pitchFamily="34" charset="0"/>
              </a:rPr>
              <a:t>, 3. Kitap, Bilgi Yayınevi, İstanbul, 1995</a:t>
            </a:r>
          </a:p>
        </p:txBody>
      </p:sp>
      <p:sp>
        <p:nvSpPr>
          <p:cNvPr id="36866"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Kaynakları</a:t>
            </a:r>
            <a:endParaRPr lang="en-US" sz="4000" b="1">
              <a:solidFill>
                <a:srgbClr val="D82331"/>
              </a:solidFill>
              <a:latin typeface="Calibri Ligh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subTitle" idx="4294967295"/>
          </p:nvPr>
        </p:nvSpPr>
        <p:spPr>
          <a:xfrm>
            <a:off x="333375" y="285750"/>
            <a:ext cx="11495088" cy="5962650"/>
          </a:xfrm>
        </p:spPr>
        <p:txBody>
          <a:bodyPr/>
          <a:lstStyle/>
          <a:p>
            <a:pPr marL="0" indent="0" algn="just">
              <a:lnSpc>
                <a:spcPct val="80000"/>
              </a:lnSpc>
              <a:buFont typeface="Arial" charset="0"/>
              <a:buNone/>
            </a:pPr>
            <a:r>
              <a:rPr lang="tr-TR" smtClean="0">
                <a:solidFill>
                  <a:schemeClr val="hlink"/>
                </a:solidFill>
              </a:rPr>
              <a:t>Türk-İngiliz-Fransız Üçlü İttifakı (Ankara Paktı):</a:t>
            </a:r>
          </a:p>
          <a:p>
            <a:pPr marL="0" indent="0" algn="just">
              <a:lnSpc>
                <a:spcPct val="80000"/>
              </a:lnSpc>
            </a:pPr>
            <a:r>
              <a:rPr lang="tr-TR" smtClean="0"/>
              <a:t> Almanya ve İtalya’nın revizyonist politikalarına rağmen 1937’de İngiltere’de iktidara gelen Chamberlain Hükümeti, savaş korkusu ile yatıştırıcı (appeasement) politikası izlemeye başladı. Ancak bu politika Almanya’yı cesaretlendirmekten öte bir işe yaramadı. Almanya Mart 1939’da Çekoslovakya’nın Südetler bölgesini işgal etti. Böylece Almanya (Hitler) Ein Volk-Ein Reich (Tek Uulus-Tek Devlet) aşamasından sonra Labensraum (Yaşam Alanı) politikasını uygulamaya koyuyordu. Bu gelişme İngiltere’nin yatıştırma (appeasement) politikasıyla Almanya’yı tatmin edemeyeceğini gösterdi.</a:t>
            </a:r>
          </a:p>
          <a:p>
            <a:pPr marL="0" indent="0" algn="just">
              <a:lnSpc>
                <a:spcPct val="80000"/>
              </a:lnSpc>
            </a:pPr>
            <a:r>
              <a:rPr lang="tr-TR" smtClean="0"/>
              <a:t> Türkiye ise Almanya-İtalya tehlikesine karşı aslında bloklardan uzak durmak istemesine rağmen doğan siyasal zorunluluk ile hem İngiltere-Fransa hem de SSCB ile ittifak arayışı içerisindeydi. Bu ortamda Fransa Türkiye’ye Eylül 1938’de Paris Büyükelçisi aracılığıyla ilk ittifak önerisini yaptı. </a:t>
            </a:r>
          </a:p>
          <a:p>
            <a:pPr marL="0" indent="0" algn="just">
              <a:lnSpc>
                <a:spcPct val="80000"/>
              </a:lnSpc>
            </a:pPr>
            <a:r>
              <a:rPr lang="tr-TR" smtClean="0"/>
              <a:t> Tekliften sonra Kasım 1938’de Fransa somut anlaşma projesini Türkiye’ye sunarken elbette İngiltere gelişmeleri takip ediyordu</a:t>
            </a:r>
          </a:p>
          <a:p>
            <a:pPr marL="0" indent="0" algn="just">
              <a:lnSpc>
                <a:spcPct val="80000"/>
              </a:lnSpc>
            </a:pPr>
            <a:endParaRPr lang="tr-TR" smtClean="0">
              <a:solidFill>
                <a:srgbClr val="D8233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subTitle" idx="4294967295"/>
          </p:nvPr>
        </p:nvSpPr>
        <p:spPr>
          <a:xfrm>
            <a:off x="333375" y="285750"/>
            <a:ext cx="11495088" cy="5962650"/>
          </a:xfrm>
        </p:spPr>
        <p:txBody>
          <a:bodyPr/>
          <a:lstStyle/>
          <a:p>
            <a:pPr marL="0" indent="0" algn="just">
              <a:lnSpc>
                <a:spcPct val="80000"/>
              </a:lnSpc>
            </a:pPr>
            <a:r>
              <a:rPr lang="tr-TR" smtClean="0"/>
              <a:t> İngiliz Dışişleri Bakanı Halifax ile Türkiye’nin Londra Büyükelçisi Tevfik Rüştü Aras arasında samimi ilişki kurulmuştu. İtalya’nın Arnavutluk’a saldırmasından (Nisan 1939) sonra 12 Mayıs 1939’da Ankara’da Türk-İngiliz Deklarasyonu imzalandı. Buna göre; İngiltere ve Türkiye Akdeniz’de savaşa yol açabilecek bir saldırı karşısında ortak hareket edeceklerdi. </a:t>
            </a:r>
          </a:p>
          <a:p>
            <a:pPr marL="0" indent="0" algn="just">
              <a:lnSpc>
                <a:spcPct val="80000"/>
              </a:lnSpc>
            </a:pPr>
            <a:r>
              <a:rPr lang="tr-TR" smtClean="0"/>
              <a:t> Hatay sorunu kesin çözüme ulaştıktan sonra 23 Haziran 1939’da Fransa’yla da benzer içerikte bir deklarasyon imzalanması “Üçlü İttifak”’a giden yolu açtı.</a:t>
            </a:r>
          </a:p>
          <a:p>
            <a:pPr marL="0" indent="0" algn="just">
              <a:lnSpc>
                <a:spcPct val="80000"/>
              </a:lnSpc>
            </a:pPr>
            <a:r>
              <a:rPr lang="tr-TR" smtClean="0"/>
              <a:t> SSCB’nin 23 Ağustos 1939’da Almanya ile saldırmazlık paktı her ne kadar Türkiye’yi ittifak konusunda duraksatmışsa da, 1 Eylül’de Almanya’nın Polonya’yı işgali ve 3 Eylül 1939’da II. Dünya savaşının başlaması ittifakın zorunluluğunu ortaya koydu. Sonuçta 19 Ekim 1939’da Türk-İngiliz-Fransız İttifakı imza edildi. </a:t>
            </a:r>
          </a:p>
          <a:p>
            <a:pPr marL="0" indent="0" algn="just">
              <a:lnSpc>
                <a:spcPct val="80000"/>
              </a:lnSpc>
            </a:pPr>
            <a:r>
              <a:rPr lang="tr-TR" smtClean="0"/>
              <a:t> Antlaşma ile Türkiye, SSCB ile yollarını ayırırken İngiltere ve Fransa ile ittifak kuruyordu.</a:t>
            </a:r>
          </a:p>
          <a:p>
            <a:pPr marL="0" indent="0" algn="just">
              <a:lnSpc>
                <a:spcPct val="80000"/>
              </a:lnSpc>
            </a:pPr>
            <a:r>
              <a:rPr lang="tr-TR" smtClean="0"/>
              <a:t>Yine Türkiye iki savaş arasında izlediği denge politikasına da son veriyordu.</a:t>
            </a:r>
            <a:endParaRPr lang="tr-TR" smtClean="0">
              <a:solidFill>
                <a:srgbClr val="D8233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subTitle" idx="4294967295"/>
          </p:nvPr>
        </p:nvSpPr>
        <p:spPr>
          <a:xfrm>
            <a:off x="434975" y="373063"/>
            <a:ext cx="11495088" cy="6149975"/>
          </a:xfrm>
        </p:spPr>
        <p:txBody>
          <a:bodyPr/>
          <a:lstStyle/>
          <a:p>
            <a:pPr marL="0" indent="0" algn="just">
              <a:buFont typeface="Arial" charset="0"/>
              <a:buNone/>
            </a:pPr>
            <a:r>
              <a:rPr lang="tr-TR" b="1" smtClean="0">
                <a:solidFill>
                  <a:srgbClr val="D82331"/>
                </a:solidFill>
              </a:rPr>
              <a:t>Fransa’yla İlişkiler: </a:t>
            </a:r>
          </a:p>
          <a:p>
            <a:pPr marL="0" indent="0" algn="just"/>
            <a:r>
              <a:rPr lang="tr-TR" smtClean="0">
                <a:solidFill>
                  <a:schemeClr val="hlink"/>
                </a:solidFill>
              </a:rPr>
              <a:t> Hatay Meselesi:</a:t>
            </a:r>
            <a:r>
              <a:rPr lang="tr-TR" b="1" smtClean="0">
                <a:solidFill>
                  <a:schemeClr val="hlink"/>
                </a:solidFill>
              </a:rPr>
              <a:t> </a:t>
            </a:r>
            <a:r>
              <a:rPr lang="tr-TR" smtClean="0"/>
              <a:t>1932-1938 yılları arasında</a:t>
            </a:r>
            <a:r>
              <a:rPr lang="tr-TR" b="1" smtClean="0">
                <a:solidFill>
                  <a:schemeClr val="hlink"/>
                </a:solidFill>
              </a:rPr>
              <a:t> </a:t>
            </a:r>
            <a:r>
              <a:rPr lang="tr-TR" smtClean="0"/>
              <a:t>Türk-Fransız ilişkilerini belirleyen en önemli konu Hatay (İskenderun Sancağı) meselesi olmuştur. Türk ve uluslar arası belgelerde İskenderun Sancağı olarak geçen İskenderun-Antakya bölgesine “Hatay” adını 1936 yılında Mustafa Kemal vermiştir.</a:t>
            </a:r>
          </a:p>
          <a:p>
            <a:pPr marL="0" indent="0" algn="just"/>
            <a:r>
              <a:rPr lang="tr-TR" smtClean="0"/>
              <a:t> Milli Mücadele sırasında Türkiye ile Fransa arasında 20 Ekim 1921 tarihinde imzalanan Ankara Antlaşması ile İskenderun Sancağı Suriye sınırları içinde bırakılmış olmasına rağmen, sancağa özel bir yönetim şekli tanınmıştı.</a:t>
            </a:r>
          </a:p>
          <a:p>
            <a:pPr marL="0" indent="0" algn="just"/>
            <a:r>
              <a:rPr lang="tr-TR" smtClean="0"/>
              <a:t> Lozan Konferansı’nda en az tartışılan sınır Güney sınırı oldu. 24 Temmuz 1923’te imzalanan Lozan antlaşmasının 3. maddesinde “güney sınırının Ankara Antlaşması’nın 8. maddesi uyarınca belirlendiği” belirtildi. Aynı gün Fransa, Türkiye’ye verdiği bir mektupla antlaşmanın 1921 Ankara Antlaşması hükümlerine hiçbir halel getirmediği teyit ediliyordu. Böylece Lozan’dan sonra da Sancak’ın özerk statüsünün devam edeceği garanti edilmişti.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3"/>
          <p:cNvSpPr>
            <a:spLocks noGrp="1"/>
          </p:cNvSpPr>
          <p:nvPr>
            <p:ph type="subTitle" idx="4294967295"/>
          </p:nvPr>
        </p:nvSpPr>
        <p:spPr>
          <a:xfrm>
            <a:off x="463550" y="331788"/>
            <a:ext cx="11495088" cy="6149975"/>
          </a:xfrm>
        </p:spPr>
        <p:txBody>
          <a:bodyPr/>
          <a:lstStyle/>
          <a:p>
            <a:pPr marL="0" indent="0" algn="just">
              <a:lnSpc>
                <a:spcPct val="80000"/>
              </a:lnSpc>
            </a:pPr>
            <a:r>
              <a:rPr lang="tr-TR" smtClean="0"/>
              <a:t> 29 Eylül 1923’te, 24 Temmuz 1923 tarihli Suriye’nin mandaterliğini Fransa’ya verildiğine ilişkin antlaşma yürürlüğe girdikten sonra Fransa, Halep’e bağlı İskenderun Özerk Sancağı’nı kurdu. Fransa’nın, 1936 yılında Suriye ile, bu ülkeye bağımsızlık vermeyi öngören bir antlaşma imzalayıncaya kadar Sancak’ın statüsü değişmedi.</a:t>
            </a:r>
          </a:p>
          <a:p>
            <a:pPr marL="0" indent="0" algn="just">
              <a:lnSpc>
                <a:spcPct val="80000"/>
              </a:lnSpc>
            </a:pPr>
            <a:r>
              <a:rPr lang="tr-TR" smtClean="0"/>
              <a:t> 9 Eylül 1936’da Suriye ile Fransa arasında imzalanan ve Suriye’nin manda yönetimini sonlandıran ön anlaşma İskenderun Sancağı’nın statüsünü tehlikeye sokmaktaydı. Fransa sancağı Suriye’ye bırakmak niyetindeydi. </a:t>
            </a:r>
          </a:p>
          <a:p>
            <a:pPr marL="0" indent="0" algn="just">
              <a:lnSpc>
                <a:spcPct val="80000"/>
              </a:lnSpc>
            </a:pPr>
            <a:r>
              <a:rPr lang="tr-TR" smtClean="0"/>
              <a:t> Türkiye bu isteğe şiddetle karşı çıktı. 26 eylül 1936’da MC Konseyi’nde bir konuşma yapan Dışişleri Bakanı Tevfik Rüştü Aras, “Fransa’nın Suriye ile yaptığı natlaşma gibi bir antlaşmanın Sancak ile de yapmasını, Sancak halkının suriyelileri gibi kendi işlerinin kendileri tarafından görülmesine olanak verilmesini” istedi.</a:t>
            </a:r>
          </a:p>
          <a:p>
            <a:pPr marL="0" indent="0" algn="just">
              <a:lnSpc>
                <a:spcPct val="80000"/>
              </a:lnSpc>
            </a:pPr>
            <a:r>
              <a:rPr lang="tr-TR" smtClean="0"/>
              <a:t> Bu gelişmeler sonunda Türkiye ve Fransa sorunun Milletler Cemiyetine götürülmesine karar verdi.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type="subTitle" idx="4294967295"/>
          </p:nvPr>
        </p:nvSpPr>
        <p:spPr>
          <a:xfrm>
            <a:off x="434975" y="373063"/>
            <a:ext cx="11306175" cy="5700712"/>
          </a:xfrm>
        </p:spPr>
        <p:txBody>
          <a:bodyPr/>
          <a:lstStyle/>
          <a:p>
            <a:pPr marL="0" indent="0" algn="just"/>
            <a:r>
              <a:rPr lang="tr-TR" smtClean="0"/>
              <a:t> MC 14 Aralık’ta İsveçli Sandler başkanlığında bir komisyonun bölgeye gönderilmesine karar verdi. Böylece “Sancak” Aralık 1936 tarihinden itibaren Milletler Cemiyeti’nde görüşülen uluslar arası bir sorun haline geldi.</a:t>
            </a:r>
          </a:p>
          <a:p>
            <a:pPr marL="0" indent="0" algn="just"/>
            <a:r>
              <a:rPr lang="tr-TR" smtClean="0"/>
              <a:t>27 Ocak 1937’de Türkiye’nin görüşleri tezleri doğrultusunda Sancak’ın özerk yapısının devamını isteyen raporu MC Konseyi’nde oy birliği ile kabul edildi. Rapora göre:</a:t>
            </a:r>
          </a:p>
          <a:p>
            <a:pPr marL="0" indent="0" algn="just"/>
            <a:r>
              <a:rPr lang="tr-TR" smtClean="0"/>
              <a:t> İskenderun Sancağı içişlerinde bağımsız, resmi dili Türkçe, bir anayasası olacak olan “ayrı bir varlık” (özerk devlet) olacaktı. 1937 yılı boyunca Sandler raporu doğrultusunda Sancağa özerk statü sağlayan belgeler imzalandı. Sancağın anayasası hazırlandı. Ancak aynı yıl, toplanacak olan sancak parlamentosu için seçimler gündeme geldiğinde sorunlar baş gösterdi. MC’nin görevlendirdiği seçim komitesi çalışmaları sırasında nüfusun çoğunluğunu oluşturan Türkler aleyhine kararlar alıyordu.</a:t>
            </a:r>
          </a:p>
          <a:p>
            <a:pPr marL="0" indent="0" algn="just"/>
            <a:endParaRPr lang="tr-TR"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type="subTitle" idx="4294967295"/>
          </p:nvPr>
        </p:nvSpPr>
        <p:spPr>
          <a:xfrm>
            <a:off x="449263" y="373063"/>
            <a:ext cx="11495087" cy="6149975"/>
          </a:xfrm>
        </p:spPr>
        <p:txBody>
          <a:bodyPr/>
          <a:lstStyle/>
          <a:p>
            <a:pPr marL="0" indent="0" algn="just"/>
            <a:r>
              <a:rPr lang="tr-TR" smtClean="0"/>
              <a:t> Sancak “Hatay” sorununun başından beri </a:t>
            </a:r>
          </a:p>
          <a:p>
            <a:pPr marL="0" indent="0" algn="just"/>
            <a:r>
              <a:rPr lang="tr-TR" smtClean="0"/>
              <a:t> </a:t>
            </a:r>
            <a:r>
              <a:rPr lang="tr-TR" i="1" smtClean="0">
                <a:solidFill>
                  <a:schemeClr val="hlink"/>
                </a:solidFill>
              </a:rPr>
              <a:t>“Hatay benim şahsi meselemdir” diyen Atatürk, 29 Ekim 1937’de Fransız büyükelçisine “Ben toprak büyütme dileklisi değilim. Barış bozma alışkanlığım yoktur. Ancak antlaşmaya dayalı hakkımızı istiyorum, onu almazsam edemem. Büyük Meclisin kürsüsünden milletime söz verdim, Hatay’ı alacağım. Milletim benim dediğime inanır. Sözümü yerine getiremezsem onun huzuruna çıkamam; yerimde kalamam” </a:t>
            </a:r>
          </a:p>
          <a:p>
            <a:pPr marL="0" indent="0" algn="just"/>
            <a:r>
              <a:rPr lang="tr-TR" smtClean="0"/>
              <a:t>Diyerek kararlılığını dile getirmiştir. 29 Mayıs 1938’de de hastalığı ağırlaşmış olmasına rağmen Mustafa Kemal, Mersin ve Adana’ya giderek orduyu denetledi. Aynı günlerde güney sınırına 30.000 kişilik bir kuvvet konuşlandırıldı.</a:t>
            </a:r>
          </a:p>
          <a:p>
            <a:pPr marL="0" indent="0" algn="just"/>
            <a:r>
              <a:rPr lang="tr-TR" smtClean="0"/>
              <a:t> Atatürk’ün ve Türkiye’nin kararlılığını gören ve Alman  ve İtalyan tehdidini göz önünde tutarak Türkiye’ye olan ihtiyacını değerlendiren Fransa geri adım atmak zorunda kaldı.</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type="subTitle" idx="4294967295"/>
          </p:nvPr>
        </p:nvSpPr>
        <p:spPr>
          <a:xfrm>
            <a:off x="434975" y="373063"/>
            <a:ext cx="11495088" cy="6149975"/>
          </a:xfrm>
        </p:spPr>
        <p:txBody>
          <a:bodyPr/>
          <a:lstStyle/>
          <a:p>
            <a:pPr marL="0" indent="0" algn="just"/>
            <a:r>
              <a:rPr lang="tr-TR" smtClean="0"/>
              <a:t> 20 Haziran 1938’de Hatay konusunda Fransa ile ikili görüşmeler başladı. Türkiye ve Fransa arasında 3 Temmuz 1938’de Hatay’a güvenliği sağlamak için 2500 kişilik Türk askerinin girmesini öngören antlaşma imzalandı. Türkiye vakit kaybetmeden, bir gün sonra, 4 Temmuzda albay Şükrü Kanatlı komutasında askeri kuvvetlerini Hatay’a soktu. </a:t>
            </a:r>
          </a:p>
          <a:p>
            <a:pPr marL="0" indent="0" algn="just"/>
            <a:r>
              <a:rPr lang="tr-TR" smtClean="0"/>
              <a:t> 24 Ağustosta yapılan seçimler sonunda Türk milletvekillerinin çoğunluğunu oluşturduğu Hatay Parlamentosu 2 Eylülde toplandı. Abdülgani Türkmen meclis başkanı, Tayfur Sökmen de devlet başkanı seçildi. Aynı gün Sancak olarak kabul edilen devletin adı “Hatay Devleti” olarak değiştirildi. Türk bayrağına benzer bir bayrak kabul edildi. </a:t>
            </a:r>
          </a:p>
          <a:p>
            <a:pPr marL="0" indent="0" algn="just"/>
            <a:r>
              <a:rPr lang="tr-TR" smtClean="0"/>
              <a:t> Atatürk’ün ölümünden sonra, 1939’da dünyanın hızla yeni ve büyük bir savaşa sürüklendiği yıl içerisinde 29 Haziran 1939’da toplanan Hatay Meclisi, oy birliğiyle Türkiye’ye katılma kararı aldı. Türkiye 7 Temmuz 1939’da çıkardığı bir yasayla Hatay ilini kurdu.</a:t>
            </a:r>
          </a:p>
          <a:p>
            <a:pPr marL="0" indent="0" algn="just"/>
            <a:endParaRPr lang="tr-TR" smtClean="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type="subTitle" idx="4294967295"/>
          </p:nvPr>
        </p:nvSpPr>
        <p:spPr>
          <a:xfrm>
            <a:off x="361950" y="373063"/>
            <a:ext cx="11582400" cy="6253162"/>
          </a:xfrm>
        </p:spPr>
        <p:txBody>
          <a:bodyPr/>
          <a:lstStyle/>
          <a:p>
            <a:pPr marL="0" indent="0" algn="just"/>
            <a:r>
              <a:rPr lang="tr-TR" smtClean="0">
                <a:solidFill>
                  <a:srgbClr val="D82331"/>
                </a:solidFill>
              </a:rPr>
              <a:t> </a:t>
            </a:r>
            <a:r>
              <a:rPr lang="tr-TR" b="1" smtClean="0">
                <a:solidFill>
                  <a:srgbClr val="D82331"/>
                </a:solidFill>
              </a:rPr>
              <a:t>Almanya ile İlişkiler:</a:t>
            </a:r>
          </a:p>
          <a:p>
            <a:pPr marL="0" indent="0" algn="just"/>
            <a:r>
              <a:rPr lang="tr-TR" smtClean="0"/>
              <a:t> 1929 Dünya krizi Almanya’da Nazi Partisi’nin güçlenmesini sağladı 1930 Eylül’ünde yapılan seçimlerde Nazi Partisi iktidara geldi. Hitlar partinin lideri olarak 1933’te başbakan oldu. 1934’te Hitler, devlet başkanlığını da üzerine aldı. </a:t>
            </a:r>
          </a:p>
          <a:p>
            <a:pPr marL="0" indent="0" algn="just"/>
            <a:r>
              <a:rPr lang="tr-TR" smtClean="0"/>
              <a:t>Bu dönemde Almanya içeride totaliter bir rejime sürüklenirken dış politikada “revizyonist” bir çizgiye girdi. Dış politikada üç aşamalı bir hedefe ulaşmayı planladı.</a:t>
            </a:r>
          </a:p>
          <a:p>
            <a:pPr marL="0" indent="0" algn="just"/>
            <a:r>
              <a:rPr lang="tr-TR" smtClean="0">
                <a:solidFill>
                  <a:schemeClr val="hlink"/>
                </a:solidFill>
              </a:rPr>
              <a:t> Versailles Antlaşması’nın kısıtlamalarından kurtulmak,</a:t>
            </a:r>
          </a:p>
          <a:p>
            <a:pPr marL="0" indent="0" algn="just"/>
            <a:r>
              <a:rPr lang="tr-TR" smtClean="0">
                <a:solidFill>
                  <a:schemeClr val="hlink"/>
                </a:solidFill>
              </a:rPr>
              <a:t> Almanya dışında yaşayan almanları aynı yönetim altında birleştirmek (Tek Millet-Tek Devlet, Ein Folk-Ein Reich) </a:t>
            </a:r>
          </a:p>
          <a:p>
            <a:pPr marL="0" indent="0" algn="just"/>
            <a:r>
              <a:rPr lang="tr-TR" smtClean="0">
                <a:solidFill>
                  <a:schemeClr val="hlink"/>
                </a:solidFill>
              </a:rPr>
              <a:t> Alman toplumunun refahını yükseltmek için yayılmak (Yaşam alanı-Labensraum)</a:t>
            </a:r>
          </a:p>
          <a:p>
            <a:pPr marL="0" indent="0" algn="just"/>
            <a:r>
              <a:rPr lang="tr-TR" smtClean="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p:cNvSpPr>
          <p:nvPr>
            <p:ph type="subTitle" idx="4294967295"/>
          </p:nvPr>
        </p:nvSpPr>
        <p:spPr>
          <a:xfrm>
            <a:off x="434975" y="373063"/>
            <a:ext cx="11495088" cy="5962650"/>
          </a:xfrm>
        </p:spPr>
        <p:txBody>
          <a:bodyPr/>
          <a:lstStyle/>
          <a:p>
            <a:pPr marL="0" indent="0" algn="just"/>
            <a:r>
              <a:rPr lang="tr-TR" smtClean="0"/>
              <a:t> 1930’lar boyunca Türk-Alman ilişkileri diplomatik alanda farklılık arz ederken ekonomik alanda ilişkilerdeki yoğunluk arttı. </a:t>
            </a:r>
          </a:p>
          <a:p>
            <a:pPr marL="0" indent="0" algn="just"/>
            <a:r>
              <a:rPr lang="tr-TR" smtClean="0"/>
              <a:t> Almanya yayılmacı bir politika yürütmeye başlayıp Türkiye’yi kendi yanına çekmek isterken (Ribbentrop-Numan Menemencioğlu -Dışişleri Bakanlığı genel Sekrteteri- görüşmesinde Almanya ittifak teklifi yaptı.) Türkiye, İngiltere ve Fransa ile yakınlaştı.</a:t>
            </a:r>
          </a:p>
          <a:p>
            <a:pPr marL="0" indent="0" algn="just"/>
            <a:r>
              <a:rPr lang="tr-TR" smtClean="0"/>
              <a:t> Almanya II. Dünya Savaşı’na giden süreçte bir yandan kendi yaşam alanı olarak gördüğü Balkanlarda Türkiye’nin etkisinin artmasına tepki gösterirken öte yandan Türkiye’nin İngiltere ve Fransa ile daha fazla yakınlaşmasından kaygı duymaktaydı. </a:t>
            </a:r>
          </a:p>
          <a:p>
            <a:pPr marL="0" indent="0" algn="just"/>
            <a:r>
              <a:rPr lang="tr-TR" smtClean="0"/>
              <a:t>Bu gelişmelere ek olarak 22 Mayıs 1939 Alman-İtalyan ittifakı (Çelik Paktı) ve 23 Ağustos 1939 Aman-Sovyet Paktı ilişkileri her iki ülke için daha karmaşık bir hale getirecekti.</a:t>
            </a:r>
          </a:p>
          <a:p>
            <a:pPr marL="0" indent="0" algn="just"/>
            <a:endParaRPr lang="tr-TR"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3"/>
          <p:cNvSpPr>
            <a:spLocks noGrp="1"/>
          </p:cNvSpPr>
          <p:nvPr>
            <p:ph type="subTitle" idx="4294967295"/>
          </p:nvPr>
        </p:nvSpPr>
        <p:spPr>
          <a:xfrm>
            <a:off x="420688" y="358775"/>
            <a:ext cx="11495087" cy="5962650"/>
          </a:xfrm>
        </p:spPr>
        <p:txBody>
          <a:bodyPr/>
          <a:lstStyle/>
          <a:p>
            <a:pPr marL="0" indent="0" algn="just">
              <a:buFont typeface="Arial" charset="0"/>
              <a:buNone/>
            </a:pPr>
            <a:r>
              <a:rPr lang="tr-TR" b="1" smtClean="0">
                <a:solidFill>
                  <a:srgbClr val="D82331"/>
                </a:solidFill>
              </a:rPr>
              <a:t>Türk - İtalyan İlişkileri:</a:t>
            </a:r>
          </a:p>
          <a:p>
            <a:pPr marL="0" indent="0" algn="just">
              <a:buFont typeface="Arial" charset="0"/>
              <a:buNone/>
            </a:pPr>
            <a:r>
              <a:rPr lang="tr-TR" smtClean="0"/>
              <a:t>1934’e kadar Türk-İtalyan ilişkilerinin gelişiminde, Türkiye ile İtalya arasında 1928 yılında imzalanan antlaşma etkili oldu. İki ülke arasındaki sorunlar diplomatik yollarla halledilebildi. </a:t>
            </a:r>
          </a:p>
          <a:p>
            <a:pPr marL="0" indent="0" algn="just">
              <a:buFont typeface="Arial" charset="0"/>
              <a:buNone/>
            </a:pPr>
            <a:r>
              <a:rPr lang="tr-TR" smtClean="0"/>
              <a:t>1932’de başbakan İsmet Paşa Roma’yı ziyaret etti ve 1928 Antlaşması üç yıl uzatıldı. 4 Kasım 1932’de Ankara’da imzalanan bir sözleşme ile İtalya ile olan adalar sorunu çözüldü. Meis ve on iki kadar adacık ve kayalık üzerindeki İtalyan hakimiyeti tanınırken, yirmi kadar adacık ve kayalık Türkiye’ye bırakıldı. </a:t>
            </a:r>
          </a:p>
          <a:p>
            <a:pPr marL="0" indent="0" algn="just">
              <a:buFont typeface="Arial" charset="0"/>
              <a:buNone/>
            </a:pPr>
            <a:r>
              <a:rPr lang="tr-TR" smtClean="0"/>
              <a:t>İtalya’nın 1934 yılından itibaren Almanya’daki Hitler ve İspanya’daki Franko rejiminden destek alarak Orta ve Yakındoğu’ya yayılma emellerini açıktan dile getirmeye başlaması Türk-İtalyan ilişkilerini de olumsuz etkiledi. Mussolini Akdeniz’den Mare Nostrum (Bizim Deniz) diye söz etmesi Türkiye’yi endişelendirmekteydi. Türkiye bu tehdite Balkan Antantı ve Sadabat Paktı ile cevap verdi.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37890" name="Title 1"/>
          <p:cNvSpPr txBox="1">
            <a:spLocks/>
          </p:cNvSpPr>
          <p:nvPr/>
        </p:nvSpPr>
        <p:spPr bwMode="auto">
          <a:xfrm>
            <a:off x="1054100" y="388938"/>
            <a:ext cx="9932988" cy="6013450"/>
          </a:xfrm>
          <a:prstGeom prst="rect">
            <a:avLst/>
          </a:prstGeom>
          <a:noFill/>
          <a:ln w="9525">
            <a:noFill/>
            <a:miter lim="800000"/>
            <a:headEnd/>
            <a:tailEnd/>
          </a:ln>
        </p:spPr>
        <p:txBody>
          <a:bodyPr/>
          <a:lstStyle/>
          <a:p>
            <a:pPr marL="457200" indent="-457200" algn="just">
              <a:lnSpc>
                <a:spcPct val="90000"/>
              </a:lnSpc>
              <a:buFont typeface="Arial" charset="0"/>
              <a:buChar char="•"/>
            </a:pPr>
            <a:r>
              <a:rPr lang="tr-TR" sz="2800">
                <a:solidFill>
                  <a:srgbClr val="D82331"/>
                </a:solidFill>
                <a:latin typeface="Calibri" pitchFamily="34" charset="0"/>
                <a:cs typeface="Times New Roman" pitchFamily="18" charset="0"/>
              </a:rPr>
              <a:t>1923-1938 arası döneme ait meseleleri iki ana başlık altında toplamak mümkündür:</a:t>
            </a:r>
          </a:p>
          <a:p>
            <a:pPr marL="457200" indent="-457200" algn="just">
              <a:lnSpc>
                <a:spcPct val="90000"/>
              </a:lnSpc>
              <a:buFont typeface="Arial" charset="0"/>
              <a:buChar char="•"/>
            </a:pPr>
            <a:endParaRPr lang="tr-TR" sz="2800">
              <a:solidFill>
                <a:srgbClr val="D82331"/>
              </a:solidFill>
              <a:latin typeface="Calibri" pitchFamily="34" charset="0"/>
              <a:cs typeface="Times New Roman" pitchFamily="18" charset="0"/>
            </a:endParaRPr>
          </a:p>
          <a:p>
            <a:pPr marL="457200" indent="-457200" algn="just">
              <a:lnSpc>
                <a:spcPct val="90000"/>
              </a:lnSpc>
              <a:buFont typeface="Arial" charset="0"/>
              <a:buChar char="•"/>
            </a:pPr>
            <a:r>
              <a:rPr lang="tr-TR" sz="2800">
                <a:solidFill>
                  <a:srgbClr val="D82331"/>
                </a:solidFill>
                <a:latin typeface="Calibri" pitchFamily="34" charset="0"/>
                <a:cs typeface="Times New Roman" pitchFamily="18" charset="0"/>
              </a:rPr>
              <a:t>1. </a:t>
            </a:r>
            <a:r>
              <a:rPr lang="tr-TR" sz="2800" b="1">
                <a:solidFill>
                  <a:srgbClr val="D82331"/>
                </a:solidFill>
                <a:latin typeface="Calibri" pitchFamily="34" charset="0"/>
                <a:cs typeface="Times New Roman" pitchFamily="18" charset="0"/>
              </a:rPr>
              <a:t>Lozan Sonrasında Oluşan Meseleler:</a:t>
            </a:r>
          </a:p>
          <a:p>
            <a:pPr marL="457200" indent="-457200" algn="just">
              <a:lnSpc>
                <a:spcPct val="90000"/>
              </a:lnSpc>
              <a:buFont typeface="Arial" charset="0"/>
              <a:buChar char="•"/>
            </a:pPr>
            <a:r>
              <a:rPr lang="tr-TR" sz="2800">
                <a:solidFill>
                  <a:schemeClr val="hlink"/>
                </a:solidFill>
                <a:latin typeface="Calibri" pitchFamily="34" charset="0"/>
                <a:cs typeface="Times New Roman" pitchFamily="18" charset="0"/>
              </a:rPr>
              <a:t>1. Musul sorunu (İngiltere ile)</a:t>
            </a:r>
          </a:p>
          <a:p>
            <a:pPr marL="457200" indent="-457200" algn="just">
              <a:lnSpc>
                <a:spcPct val="90000"/>
              </a:lnSpc>
            </a:pPr>
            <a:r>
              <a:rPr lang="tr-TR" sz="2800">
                <a:solidFill>
                  <a:schemeClr val="hlink"/>
                </a:solidFill>
                <a:latin typeface="Calibri" pitchFamily="34" charset="0"/>
                <a:cs typeface="Times New Roman" pitchFamily="18" charset="0"/>
              </a:rPr>
              <a:t>	2. Etabli sorunu (Yunanistan ile)</a:t>
            </a:r>
          </a:p>
          <a:p>
            <a:pPr marL="457200" indent="-457200" algn="just">
              <a:lnSpc>
                <a:spcPct val="90000"/>
              </a:lnSpc>
            </a:pPr>
            <a:r>
              <a:rPr lang="tr-TR" sz="2800">
                <a:solidFill>
                  <a:schemeClr val="hlink"/>
                </a:solidFill>
                <a:latin typeface="Calibri" pitchFamily="34" charset="0"/>
                <a:cs typeface="Times New Roman" pitchFamily="18" charset="0"/>
              </a:rPr>
              <a:t>	3. Patrikhane sorunu (Yunanistan ile)</a:t>
            </a:r>
          </a:p>
          <a:p>
            <a:pPr marL="457200" indent="-457200" algn="just">
              <a:lnSpc>
                <a:spcPct val="90000"/>
              </a:lnSpc>
            </a:pPr>
            <a:r>
              <a:rPr lang="tr-TR" sz="2800">
                <a:solidFill>
                  <a:schemeClr val="hlink"/>
                </a:solidFill>
                <a:latin typeface="Calibri" pitchFamily="34" charset="0"/>
                <a:cs typeface="Times New Roman" pitchFamily="18" charset="0"/>
              </a:rPr>
              <a:t>	4. Hatay sorunu (Fransa ile)</a:t>
            </a:r>
          </a:p>
          <a:p>
            <a:pPr marL="457200" indent="-457200" algn="just">
              <a:lnSpc>
                <a:spcPct val="90000"/>
              </a:lnSpc>
            </a:pPr>
            <a:r>
              <a:rPr lang="tr-TR" sz="2800">
                <a:solidFill>
                  <a:schemeClr val="hlink"/>
                </a:solidFill>
                <a:latin typeface="Calibri" pitchFamily="34" charset="0"/>
                <a:cs typeface="Times New Roman" pitchFamily="18" charset="0"/>
              </a:rPr>
              <a:t>	5. Dış borçlar sorunu (Fransa ile )</a:t>
            </a:r>
          </a:p>
          <a:p>
            <a:pPr marL="457200" indent="-457200" algn="just">
              <a:lnSpc>
                <a:spcPct val="90000"/>
              </a:lnSpc>
            </a:pPr>
            <a:r>
              <a:rPr lang="tr-TR" sz="2800">
                <a:solidFill>
                  <a:schemeClr val="hlink"/>
                </a:solidFill>
                <a:latin typeface="Calibri" pitchFamily="34" charset="0"/>
                <a:cs typeface="Times New Roman" pitchFamily="18" charset="0"/>
              </a:rPr>
              <a:t>	6. Bozkurt-Lotus Davası (Fransa ile) </a:t>
            </a:r>
          </a:p>
          <a:p>
            <a:pPr marL="457200" indent="-457200" algn="just">
              <a:lnSpc>
                <a:spcPct val="90000"/>
              </a:lnSpc>
            </a:pPr>
            <a:r>
              <a:rPr lang="tr-TR" sz="2800">
                <a:solidFill>
                  <a:schemeClr val="hlink"/>
                </a:solidFill>
                <a:latin typeface="Calibri" pitchFamily="34" charset="0"/>
                <a:cs typeface="Times New Roman" pitchFamily="18" charset="0"/>
              </a:rPr>
              <a:t>	7. Boğazlar sorunu (Montrö Boğazlar Söz.)</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subTitle" idx="4294967295"/>
          </p:nvPr>
        </p:nvSpPr>
        <p:spPr>
          <a:xfrm>
            <a:off x="434975" y="373063"/>
            <a:ext cx="11495088" cy="5962650"/>
          </a:xfrm>
        </p:spPr>
        <p:txBody>
          <a:bodyPr/>
          <a:lstStyle/>
          <a:p>
            <a:pPr marL="0" indent="0" algn="just"/>
            <a:r>
              <a:rPr lang="tr-TR" smtClean="0"/>
              <a:t> İtalya’nın On İki Adaları silahlandırması ve 1935’te Habeşistan’ın işgali Türkiye’yi tedirgin etmiştir. Bu nedenle Türkiye Milletler Cemiyeti’nin İtalya’ya yaptırım kararına uyarak İtalya ile ilişkilerini kesti.</a:t>
            </a:r>
          </a:p>
          <a:p>
            <a:pPr marL="0" indent="0" algn="just"/>
            <a:r>
              <a:rPr lang="tr-TR" smtClean="0"/>
              <a:t> Ancak 2 Ocak 1937 tarihinde İngiltere bloğunun Akdeniz konusunda bir antlaşma imzalamaları, Türk - İtalyan ilişkilerinin iyileşmesi için bir şans oldu. </a:t>
            </a:r>
          </a:p>
          <a:p>
            <a:pPr marL="0" indent="0" algn="just"/>
            <a:r>
              <a:rPr lang="tr-TR" smtClean="0"/>
              <a:t> Türk Dışişleri Bakanı, Şubat 1937’de İtalya’yı ziyaret etti. Fakat 10-11 Eylül 1937 tarihinde Avrupa devletlerinin katılmasıyla Nyon’da düzenlenen konferansa, İtalya katılmazken, Türkiye’nin katılarak İngiltere ve Fransa’yı desteklemesi, Türk - İtalyan ilişkilerini yeniden gerginleştirdi.</a:t>
            </a:r>
          </a:p>
          <a:p>
            <a:pPr marL="0" indent="0" algn="just"/>
            <a:r>
              <a:rPr lang="tr-TR" smtClean="0"/>
              <a:t> Bu dönemde düzensiz bir seyir takip eden Türk - İtalyan ilişkileri, Türkiye’nin yavaş yavaş statükocu devletlerin tarafına geçmesinde de etkili olmuştur.</a:t>
            </a:r>
          </a:p>
          <a:p>
            <a:pPr marL="0" indent="0" algn="just">
              <a:buFont typeface="Arial" charset="0"/>
              <a:buNone/>
            </a:pPr>
            <a:endParaRPr lang="tr-TR"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p:cNvSpPr>
          <p:nvPr>
            <p:ph type="subTitle" idx="4294967295"/>
          </p:nvPr>
        </p:nvSpPr>
        <p:spPr>
          <a:xfrm>
            <a:off x="317500" y="285750"/>
            <a:ext cx="11583988" cy="6107113"/>
          </a:xfrm>
        </p:spPr>
        <p:txBody>
          <a:bodyPr/>
          <a:lstStyle/>
          <a:p>
            <a:pPr marL="0" indent="0" algn="just">
              <a:buFont typeface="Arial" charset="0"/>
              <a:buNone/>
            </a:pPr>
            <a:r>
              <a:rPr lang="tr-TR" b="1" smtClean="0">
                <a:solidFill>
                  <a:srgbClr val="D82331"/>
                </a:solidFill>
              </a:rPr>
              <a:t>Sovyet Sosyalist Cumhuriyetler Birliği (SSCB) ile İlişkiler:</a:t>
            </a:r>
          </a:p>
          <a:p>
            <a:pPr marL="0" indent="0" algn="just"/>
            <a:r>
              <a:rPr lang="tr-TR" smtClean="0"/>
              <a:t> Türk-Sovyet ilişkileri, cumhuriyetin ilk yıllarında oldukça sıkı bir dostluk havası içinde geçerken, iki devlet arasındaki bu ilişkiler, Türkiye’nin 1930’lardan itibaren Batılı devletlerle işbirliğine girmesinden olumsuz etkilendi. Yine de II. Dünya Savaşı’na kadar Sovyetlerle dostluk ve işbirliği devam etti.</a:t>
            </a:r>
          </a:p>
          <a:p>
            <a:pPr marL="0" indent="0" algn="just"/>
            <a:r>
              <a:rPr lang="tr-TR" smtClean="0"/>
              <a:t> 1932 yılında Başbakan İsmet Paşa SSCB’yi ziyaret etti (25 Nisan-10 Mayıs 1932). Bu gezi sırasında Türkiye SSCB’yi Milletler Cemiyeti’ne girme konusunda ikna etti. 1934’te SSCB de MC’ye üye olunca bu alanda işbirliği gelişti. </a:t>
            </a:r>
          </a:p>
          <a:p>
            <a:pPr marL="0" indent="0" algn="just"/>
            <a:r>
              <a:rPr lang="tr-TR" smtClean="0"/>
              <a:t> 7 Kasım 1935’te 1925 tarihli antlaşma süresiz olarak uzatıldı. </a:t>
            </a:r>
          </a:p>
          <a:p>
            <a:pPr marL="0" indent="0" algn="just"/>
            <a:r>
              <a:rPr lang="tr-TR" smtClean="0"/>
              <a:t> 1936 Montrö Boğazlar Sözleşmesinin imzalanmasından sonra, Türk-Sovyet ilişkilerinde bozulmaya başladı. Konferans sırasında ve sonrasında Türkiye boğazlar üzerindeki Sovyet taleplerinin hepsini geri çevirdi. Boğazların silahlandırılması Sovyetler yerine İngiltere’ye, kontrolörlüğü de Almanya’ya verildi.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type="subTitle" idx="4294967295"/>
          </p:nvPr>
        </p:nvSpPr>
        <p:spPr>
          <a:xfrm>
            <a:off x="390525" y="387350"/>
            <a:ext cx="11495088" cy="5962650"/>
          </a:xfrm>
        </p:spPr>
        <p:txBody>
          <a:bodyPr/>
          <a:lstStyle/>
          <a:p>
            <a:pPr marL="0" indent="0" algn="just"/>
            <a:r>
              <a:rPr lang="tr-TR" smtClean="0"/>
              <a:t> Montrö Boğazlar Sözleşmesi’nin imzalanmasından sonra 13 Temmuz 1937’de Moskova’ya giden Dışişleri Bakanı Tevfik Rüştü Aras heyeti iyi karşılanmadığı gibi Stalin tarafından da kabul edilmedi. </a:t>
            </a:r>
          </a:p>
          <a:p>
            <a:pPr marL="0" indent="0" algn="just"/>
            <a:r>
              <a:rPr lang="tr-TR" smtClean="0"/>
              <a:t> İkinci Dünya Savaşı başlamadan önce ittifak arayışı içerisinde olan ve İngiltere-Fransa ile ittifak yolunda görüşmelerini sürdüren Türkiye ittifakta Sovyetlerin de olmasını istiyordu. Bu amaçla savaş başlamadan hemen önce Dışişleri Bakanı Saraçoğlu Eylül 1939’da SSCB’ye gitti. Ancak Sovyet-Alman ittifakı ve Sovyetlerin Boğazlar üzerinde talepleri nedeniyle görüşmeler başarısızlıkla sonuçlandı. </a:t>
            </a:r>
          </a:p>
          <a:p>
            <a:pPr marL="0" indent="0" algn="just"/>
            <a:r>
              <a:rPr lang="tr-TR" smtClean="0"/>
              <a:t> Sonuç olarak Sovyetlerle 1919’da koşulların dayatmasıyla emperyalizme karşı kader birliği, Lozan’dan sonra işbirliğine dönüştü. 1936 Montrö Boğazlar Sözleşmesi sonrasında yaklaşan savaş sürecinde iki devlet için değişen öncelikler nedeniyle bozulmaya başladı.</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type="subTitle" idx="4294967295"/>
          </p:nvPr>
        </p:nvSpPr>
        <p:spPr>
          <a:xfrm>
            <a:off x="434975" y="373063"/>
            <a:ext cx="11495088" cy="5962650"/>
          </a:xfrm>
        </p:spPr>
        <p:txBody>
          <a:bodyPr/>
          <a:lstStyle/>
          <a:p>
            <a:pPr marL="0" indent="0" algn="just">
              <a:buFont typeface="Arial" charset="0"/>
              <a:buNone/>
            </a:pPr>
            <a:r>
              <a:rPr lang="tr-TR" smtClean="0"/>
              <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body" idx="4294967295"/>
          </p:nvPr>
        </p:nvSpPr>
        <p:spPr>
          <a:xfrm>
            <a:off x="460375" y="622300"/>
            <a:ext cx="10848975" cy="5251450"/>
          </a:xfrm>
        </p:spPr>
        <p:txBody>
          <a:bodyPr/>
          <a:lstStyle/>
          <a:p>
            <a:pPr algn="just" eaLnBrk="1" hangingPunct="1">
              <a:lnSpc>
                <a:spcPct val="80000"/>
              </a:lnSpc>
              <a:spcBef>
                <a:spcPct val="0"/>
              </a:spcBef>
            </a:pPr>
            <a:r>
              <a:rPr lang="tr-TR" b="1" smtClean="0">
                <a:solidFill>
                  <a:srgbClr val="D82331"/>
                </a:solidFill>
              </a:rPr>
              <a:t>2. II. Dünya Savaşı Öncesinde Çevresel Güvenliğin Sağlanması Meselesi:</a:t>
            </a:r>
          </a:p>
          <a:p>
            <a:pPr>
              <a:lnSpc>
                <a:spcPct val="80000"/>
              </a:lnSpc>
            </a:pPr>
            <a:r>
              <a:rPr lang="tr-TR" smtClean="0">
                <a:solidFill>
                  <a:schemeClr val="hlink"/>
                </a:solidFill>
              </a:rPr>
              <a:t>Cenevre Silahsızlanma Konferansı (1928)</a:t>
            </a:r>
          </a:p>
          <a:p>
            <a:pPr>
              <a:lnSpc>
                <a:spcPct val="80000"/>
              </a:lnSpc>
            </a:pPr>
            <a:r>
              <a:rPr lang="tr-TR" smtClean="0">
                <a:solidFill>
                  <a:schemeClr val="hlink"/>
                </a:solidFill>
              </a:rPr>
              <a:t>Briand-Kellog Paktı (1929)</a:t>
            </a:r>
          </a:p>
          <a:p>
            <a:pPr>
              <a:lnSpc>
                <a:spcPct val="80000"/>
              </a:lnSpc>
            </a:pPr>
            <a:r>
              <a:rPr lang="tr-TR" smtClean="0">
                <a:solidFill>
                  <a:schemeClr val="hlink"/>
                </a:solidFill>
              </a:rPr>
              <a:t>Litvinov Protokolü (1929)</a:t>
            </a:r>
          </a:p>
          <a:p>
            <a:pPr>
              <a:lnSpc>
                <a:spcPct val="80000"/>
              </a:lnSpc>
            </a:pPr>
            <a:r>
              <a:rPr lang="tr-TR" smtClean="0">
                <a:solidFill>
                  <a:schemeClr val="hlink"/>
                </a:solidFill>
              </a:rPr>
              <a:t>Milletler Cemiyeti’ne üyelik (1932)</a:t>
            </a:r>
          </a:p>
          <a:p>
            <a:pPr>
              <a:lnSpc>
                <a:spcPct val="80000"/>
              </a:lnSpc>
            </a:pPr>
            <a:r>
              <a:rPr lang="tr-TR" smtClean="0">
                <a:solidFill>
                  <a:schemeClr val="hlink"/>
                </a:solidFill>
              </a:rPr>
              <a:t>Balkan Antantı (1934)</a:t>
            </a:r>
          </a:p>
          <a:p>
            <a:pPr>
              <a:lnSpc>
                <a:spcPct val="80000"/>
              </a:lnSpc>
            </a:pPr>
            <a:r>
              <a:rPr lang="tr-TR" smtClean="0">
                <a:solidFill>
                  <a:schemeClr val="hlink"/>
                </a:solidFill>
              </a:rPr>
              <a:t>Akdeniz Paktı (1936) 	</a:t>
            </a:r>
          </a:p>
          <a:p>
            <a:pPr>
              <a:lnSpc>
                <a:spcPct val="80000"/>
              </a:lnSpc>
            </a:pPr>
            <a:r>
              <a:rPr lang="tr-TR" smtClean="0">
                <a:solidFill>
                  <a:schemeClr val="hlink"/>
                </a:solidFill>
              </a:rPr>
              <a:t>Sadabat Paktı (1937)</a:t>
            </a:r>
          </a:p>
          <a:p>
            <a:pPr>
              <a:lnSpc>
                <a:spcPct val="80000"/>
              </a:lnSpc>
            </a:pPr>
            <a:r>
              <a:rPr lang="tr-TR" smtClean="0">
                <a:solidFill>
                  <a:schemeClr val="hlink"/>
                </a:solidFill>
              </a:rPr>
              <a:t>Nyon Konferansı (1937)</a:t>
            </a:r>
          </a:p>
          <a:p>
            <a:pPr>
              <a:lnSpc>
                <a:spcPct val="80000"/>
              </a:lnSpc>
            </a:pPr>
            <a:r>
              <a:rPr lang="tr-TR" smtClean="0">
                <a:solidFill>
                  <a:schemeClr val="hlink"/>
                </a:solidFill>
              </a:rPr>
              <a:t>Ankara Paktı (Türkiye, İngiltere, Fransa) (1939)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body" idx="4294967295"/>
          </p:nvPr>
        </p:nvSpPr>
        <p:spPr>
          <a:xfrm>
            <a:off x="549275" y="315913"/>
            <a:ext cx="11037888" cy="6311900"/>
          </a:xfrm>
        </p:spPr>
        <p:txBody>
          <a:bodyPr/>
          <a:lstStyle/>
          <a:p>
            <a:pPr algn="just"/>
            <a:r>
              <a:rPr lang="tr-TR" smtClean="0"/>
              <a:t>1930 yılından itibaren hem Avrupa hem de Ortadoğu’daki dengeler bozulmaya başladı. Filistin’e artan Yahudi göçü Ortadoğu’da rahatsızlıklara neden olmaya başladı ve bu durum Arap milliyetçiliğinin gelişmesine yol açtı.</a:t>
            </a:r>
          </a:p>
          <a:p>
            <a:pPr algn="just"/>
            <a:r>
              <a:rPr lang="tr-TR" smtClean="0"/>
              <a:t>Avrupa’da da Almanya ve İtalya’da iktidara gelen hükümet ve yeni ideolojilerin Versailles Antlaşmasının kurduğu düzeni değiştirme istekleri (revizyonist politiklar) II. Dünya Savaşı’na giden süreci başlatmıştı.</a:t>
            </a:r>
          </a:p>
          <a:p>
            <a:pPr algn="just"/>
            <a:r>
              <a:rPr lang="tr-TR" smtClean="0"/>
              <a:t>1929 Dünya ekonomik bunalımının etkileri ile Avrupa ülkeleri arasındaki kamplaşmayı arttırdı. İngiltere ile Fransa liderliğindeki “Statüko”cu kampla Almanya ve İtalya’nın liderliğindeki “Revizyonist” kamp arasındaki gerginlik belirginleşti.</a:t>
            </a:r>
          </a:p>
          <a:p>
            <a:pPr algn="just"/>
            <a:r>
              <a:rPr lang="tr-TR" smtClean="0"/>
              <a:t>Türkiye 1930’lu yıllara Lozan’dan kalan sorunların büyük bir kısmını halletmiş olarak girdi. Misak-ı Milli’yi tam olarak gerçekleştiremediğini düşünmekle birlikte revizyonist bloğun yanında yer almadı.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txBox="1">
            <a:spLocks/>
          </p:cNvSpPr>
          <p:nvPr/>
        </p:nvSpPr>
        <p:spPr bwMode="auto">
          <a:xfrm>
            <a:off x="257175" y="269875"/>
            <a:ext cx="11398250" cy="6149975"/>
          </a:xfrm>
          <a:prstGeom prst="rect">
            <a:avLst/>
          </a:prstGeom>
          <a:noFill/>
          <a:ln w="9525">
            <a:noFill/>
            <a:miter lim="800000"/>
            <a:headEnd/>
            <a:tailEnd/>
          </a:ln>
        </p:spPr>
        <p:txBody>
          <a:bodyPr/>
          <a:lstStyle/>
          <a:p>
            <a:pPr marL="228600" indent="-228600" algn="just" eaLnBrk="0" hangingPunct="0">
              <a:lnSpc>
                <a:spcPct val="80000"/>
              </a:lnSpc>
              <a:spcBef>
                <a:spcPts val="1000"/>
              </a:spcBef>
              <a:buFont typeface="Arial" charset="0"/>
              <a:buChar char="•"/>
            </a:pPr>
            <a:r>
              <a:rPr lang="tr-TR" sz="2800">
                <a:latin typeface="Calibri" pitchFamily="34" charset="0"/>
              </a:rPr>
              <a:t>Hatta Akdeniz’deki İtalyan tehdidi sebebiyle zaman içerisinde Statükocu devletler bloğuna daha bir yaklaştı.</a:t>
            </a:r>
          </a:p>
          <a:p>
            <a:pPr marL="228600" indent="-228600" algn="just">
              <a:lnSpc>
                <a:spcPct val="90000"/>
              </a:lnSpc>
              <a:spcBef>
                <a:spcPts val="1000"/>
              </a:spcBef>
              <a:buFont typeface="Arial" charset="0"/>
              <a:buChar char="•"/>
            </a:pPr>
            <a:r>
              <a:rPr lang="tr-TR" sz="2800">
                <a:latin typeface="Calibri" pitchFamily="34" charset="0"/>
              </a:rPr>
              <a:t>Bu dönemde uygulanan barış yanlısı, realist, tam bağımsız dış politika sayesinde Türkiye Lozan sonrasında yeniden gündeme gelen sorunları (Musul hariç) kendi lehinde çözmeyi başarmıştır.</a:t>
            </a:r>
          </a:p>
          <a:p>
            <a:pPr marL="228600" indent="-228600" algn="just">
              <a:lnSpc>
                <a:spcPct val="90000"/>
              </a:lnSpc>
              <a:spcBef>
                <a:spcPts val="1000"/>
              </a:spcBef>
              <a:buFont typeface="Arial" charset="0"/>
              <a:buChar char="•"/>
            </a:pPr>
            <a:r>
              <a:rPr lang="tr-TR" sz="2800">
                <a:latin typeface="Calibri" pitchFamily="34" charset="0"/>
              </a:rPr>
              <a:t>İkinci olarak doğu ve batı ile iyi ilişkiler geliştirme ve bu doğrultuda oluşturulan uluslararası ittifaklar ile sınırların güvenliği sağlanmıştır.</a:t>
            </a:r>
          </a:p>
          <a:p>
            <a:pPr marL="228600" indent="-228600" algn="just">
              <a:lnSpc>
                <a:spcPct val="90000"/>
              </a:lnSpc>
              <a:spcBef>
                <a:spcPts val="1000"/>
              </a:spcBef>
              <a:buFont typeface="Arial" charset="0"/>
              <a:buChar char="•"/>
            </a:pPr>
            <a:r>
              <a:rPr lang="tr-TR" sz="2800">
                <a:latin typeface="Calibri" pitchFamily="34" charset="0"/>
              </a:rPr>
              <a:t>Üçüncü olarak Türkiye bölgesel ve küresel boyutta barıştan yana (statükocu) bir siyaset uygulayarak dünya siyasetinde küresel bir aktör olmayı başarmıştır. (Montrö Boğazlar Sözleşmesi, Balkan Antantı, Sadabat Paktı, Ankara Paktı)</a:t>
            </a:r>
          </a:p>
          <a:p>
            <a:pPr marL="228600" indent="-228600" algn="just">
              <a:lnSpc>
                <a:spcPct val="90000"/>
              </a:lnSpc>
              <a:spcBef>
                <a:spcPts val="1000"/>
              </a:spcBef>
              <a:buFont typeface="Arial" charset="0"/>
              <a:buChar char="•"/>
            </a:pPr>
            <a:r>
              <a:rPr lang="tr-TR" sz="2800">
                <a:latin typeface="Calibri" pitchFamily="34" charset="0"/>
              </a:rPr>
              <a:t>Türkiye batı ve doğu ile geliştirdiği iyi ilişkilerin meyvesini II. Dünya Savaşı’na girmeyerek, savaş dışı kalmayı başararak toplamıştır.</a:t>
            </a:r>
            <a:r>
              <a:rPr lang="tr-TR" sz="2800">
                <a:solidFill>
                  <a:srgbClr val="FF0000"/>
                </a:solidFill>
                <a:latin typeface="Calibri"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838200" y="482600"/>
            <a:ext cx="10515600" cy="5694363"/>
          </a:xfrm>
        </p:spPr>
        <p:txBody>
          <a:bodyPr/>
          <a:lstStyle/>
          <a:p>
            <a:pPr algn="just"/>
            <a:r>
              <a:rPr lang="tr-TR" b="1" smtClean="0">
                <a:solidFill>
                  <a:srgbClr val="D82331"/>
                </a:solidFill>
              </a:rPr>
              <a:t>Komşularıyla ve Doğu İle İlişkiler:</a:t>
            </a:r>
          </a:p>
          <a:p>
            <a:pPr algn="just"/>
            <a:r>
              <a:rPr lang="tr-TR" smtClean="0"/>
              <a:t>Türkiye’nin bu dönemde komşuları ve doğu ülkeleriyle ilişkilerini bölgesel ve uluslar arası güvenlik endişesi büyük ölçüde etkiledi.</a:t>
            </a:r>
          </a:p>
          <a:p>
            <a:pPr algn="just"/>
            <a:r>
              <a:rPr lang="tr-TR" smtClean="0"/>
              <a:t>Türkiye gerek İran’la (1926-1932), gerek Suriye’nin mandateri Fransa (1926) ve Irak’ın mandateri İngiltere (1926) ile çeşitli dostluk, iyi komşuluk ve tarafsızlık antlaşmaları imzaladı.</a:t>
            </a:r>
          </a:p>
          <a:p>
            <a:pPr algn="just"/>
            <a:r>
              <a:rPr lang="tr-TR" smtClean="0"/>
              <a:t>Kürt aşiretlerinin denetimini ortaklaşa sağlamak fikri Atatürk döneminde Türkiye’nin komşularıyla olan ilişkilerini belirleyici nitelikte idi.</a:t>
            </a:r>
          </a:p>
          <a:p>
            <a:pPr algn="just"/>
            <a:r>
              <a:rPr lang="tr-TR" smtClean="0"/>
              <a:t>Türkiye yine İran, Irak, Afganistan’la birlikte bölgesel güvenliği sağlamak amacıyla Sadabat Paktı’nı (1937) kurdu.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subTitle" idx="4294967295"/>
          </p:nvPr>
        </p:nvSpPr>
        <p:spPr>
          <a:xfrm>
            <a:off x="246063" y="203200"/>
            <a:ext cx="11495087" cy="6364288"/>
          </a:xfrm>
        </p:spPr>
        <p:txBody>
          <a:bodyPr/>
          <a:lstStyle/>
          <a:p>
            <a:pPr marL="0" indent="0" algn="just">
              <a:lnSpc>
                <a:spcPct val="80000"/>
              </a:lnSpc>
              <a:buFont typeface="Arial" charset="0"/>
              <a:buNone/>
            </a:pPr>
            <a:r>
              <a:rPr lang="tr-TR" b="1" smtClean="0">
                <a:solidFill>
                  <a:srgbClr val="D82331"/>
                </a:solidFill>
              </a:rPr>
              <a:t>Türkiye’nin Milletler Cemiyetine (Cemiyet-i Akvam) Girişi:</a:t>
            </a:r>
          </a:p>
          <a:p>
            <a:pPr marL="0" indent="0" algn="just">
              <a:lnSpc>
                <a:spcPct val="80000"/>
              </a:lnSpc>
            </a:pPr>
            <a:r>
              <a:rPr lang="tr-TR" smtClean="0"/>
              <a:t> Milletler Cemiyeti, I. Dünya Savaşı sonunda toplanan Paris Barış Konferansı’nda galip devletler tarafından, dünya barışının korunması ve uluslararası işbirliğinin arttırılması amacıyla kuruldu. Ancak Ocak 1920’de faaliyetlerine başlayan örgüt kısa zamanda İngiltere ve Fransa’nın çıkarlarına hizmet eden bir kurum haline geldi.</a:t>
            </a:r>
          </a:p>
          <a:p>
            <a:pPr marL="0" indent="0" algn="just">
              <a:lnSpc>
                <a:spcPct val="80000"/>
              </a:lnSpc>
            </a:pPr>
            <a:r>
              <a:rPr lang="tr-TR" smtClean="0"/>
              <a:t> 1920’li yıllar boyunca İngiltere Türkiye’yi MC’ye üye olması için telkinlerde bulundu. Fakat Türkiye,</a:t>
            </a:r>
          </a:p>
          <a:p>
            <a:pPr marL="0" indent="0" algn="just">
              <a:lnSpc>
                <a:spcPct val="80000"/>
              </a:lnSpc>
            </a:pPr>
            <a:r>
              <a:rPr lang="tr-TR" smtClean="0">
                <a:solidFill>
                  <a:schemeClr val="hlink"/>
                </a:solidFill>
              </a:rPr>
              <a:t> Musul konusunda MC’nin İngiltere’nin etkisinde kalarak Türkiye aleyhinde karar alması,</a:t>
            </a:r>
          </a:p>
          <a:p>
            <a:pPr marL="0" indent="0" algn="just">
              <a:lnSpc>
                <a:spcPct val="80000"/>
              </a:lnSpc>
            </a:pPr>
            <a:r>
              <a:rPr lang="tr-TR" smtClean="0">
                <a:solidFill>
                  <a:schemeClr val="hlink"/>
                </a:solidFill>
              </a:rPr>
              <a:t> MC’nin İngiltere ve Fransa’nın etkisinde kaldığından diğer ülkeler gibi Türkiye tarafından da barışı sürdürmek için başarı şansının sorgulandığından,</a:t>
            </a:r>
          </a:p>
          <a:p>
            <a:pPr marL="0" indent="0" algn="just">
              <a:lnSpc>
                <a:spcPct val="80000"/>
              </a:lnSpc>
            </a:pPr>
            <a:r>
              <a:rPr lang="tr-TR" smtClean="0">
                <a:solidFill>
                  <a:schemeClr val="hlink"/>
                </a:solidFill>
              </a:rPr>
              <a:t> 1925 Antlaşması uyarınca üyelik konusunda SSCB’yi ikna etmek zorunda kalışı,</a:t>
            </a:r>
          </a:p>
          <a:p>
            <a:pPr marL="0" indent="0" algn="just">
              <a:lnSpc>
                <a:spcPct val="80000"/>
              </a:lnSpc>
              <a:buFont typeface="Arial" charset="0"/>
              <a:buNone/>
            </a:pPr>
            <a:r>
              <a:rPr lang="tr-TR" smtClean="0"/>
              <a:t> üyelik konusunda aceleci davranmadı.</a:t>
            </a:r>
          </a:p>
          <a:p>
            <a:pPr marL="0" indent="0" algn="just">
              <a:lnSpc>
                <a:spcPct val="80000"/>
              </a:lnSpc>
              <a:buFont typeface="Arial" charset="0"/>
              <a:buNone/>
            </a:pPr>
            <a:endParaRPr lang="tr-TR"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type="subTitle" idx="4294967295"/>
          </p:nvPr>
        </p:nvSpPr>
        <p:spPr>
          <a:xfrm>
            <a:off x="247650" y="214313"/>
            <a:ext cx="11755438" cy="6432550"/>
          </a:xfrm>
        </p:spPr>
        <p:txBody>
          <a:bodyPr/>
          <a:lstStyle/>
          <a:p>
            <a:pPr marL="0" indent="0" algn="just">
              <a:lnSpc>
                <a:spcPct val="80000"/>
              </a:lnSpc>
            </a:pPr>
            <a:r>
              <a:rPr lang="tr-TR" smtClean="0"/>
              <a:t> 1928 yılından itibaren İngiltere ve Fransa ile ilişkilerin tamamen rayına oturması, MC’nin silahsızlanma konusundaki çalışmaları, örgüte üyeliğin  “Yurtta Sulh Cihanda Sulh” felsefesi ile örtüşmesi 1932’de Türkiye’nin MC’ye üye olmasında etkili oldu. </a:t>
            </a:r>
          </a:p>
          <a:p>
            <a:pPr marL="0" indent="0" algn="just">
              <a:lnSpc>
                <a:spcPct val="80000"/>
              </a:lnSpc>
            </a:pPr>
            <a:r>
              <a:rPr lang="tr-TR" smtClean="0"/>
              <a:t> Türkiye, 1929 yılında Briand - Kellog Paktını imzalayarak, uluslararası ilişkilerde savaşı reddettiğini açıkça ortaya koymuştu. İngiltere ile yakınlaşmanın artması üzerine de MC’ye üye olmayı düşünmeye başladı. Rusya da üyelik konusunda isteksiz değildi. Sonuçta Nisan 1932’de yapılan Cenevre Silahsızlanma Konferansında Türkiye, Milletler Cemiyeti ile işbirliğine hazır olduğunu bildirdi. </a:t>
            </a:r>
          </a:p>
          <a:p>
            <a:pPr marL="0" indent="0" algn="just">
              <a:lnSpc>
                <a:spcPct val="80000"/>
              </a:lnSpc>
            </a:pPr>
            <a:r>
              <a:rPr lang="tr-TR" smtClean="0"/>
              <a:t> Türkiye’nin MC’ye üyeliği konusu ciddi hale gelince Mustafa Kemal, üyeliğin Türkiye’nin başvurusuyla değil, MC’nin daveti sonucu gerçekleşmesini istedi. Bunun üzerine MC’nin 6 Temmuz 1932 oturumunda MC İspanya’nın resmi daveti ve Yunanistan’ın desteğiyle Türkiye’nin Milletler Cemiyetine üye olarak kabul edilmesi yönünde bir bir karar aldı.</a:t>
            </a:r>
          </a:p>
          <a:p>
            <a:pPr marL="0" indent="0" algn="just">
              <a:lnSpc>
                <a:spcPct val="80000"/>
              </a:lnSpc>
            </a:pPr>
            <a:r>
              <a:rPr lang="tr-TR" smtClean="0"/>
              <a:t>. 9 Temmuz’da bakanlar kururu kararıyla davetin kabul edildiği bildirildi. 18 Temmuz 1932 günü de MC Genel Kurulu Türkiye’nin üyeliğini 43 üyenin oybirliğiyle kabul etti.</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5642</TotalTime>
  <Words>3894</Words>
  <Application>Microsoft Office PowerPoint</Application>
  <PresentationFormat>Geniş ekran</PresentationFormat>
  <Paragraphs>156</Paragraphs>
  <Slides>33</Slides>
  <Notes>0</Notes>
  <HiddenSlides>0</HiddenSlides>
  <MMClips>0</MMClips>
  <ScaleCrop>false</ScaleCrop>
  <HeadingPairs>
    <vt:vector size="6" baseType="variant">
      <vt:variant>
        <vt:lpstr>Kullanılan Yazı Tipleri</vt:lpstr>
      </vt:variant>
      <vt:variant>
        <vt:i4>7</vt:i4>
      </vt:variant>
      <vt:variant>
        <vt:lpstr>Tema</vt:lpstr>
      </vt:variant>
      <vt:variant>
        <vt:i4>3</vt:i4>
      </vt:variant>
      <vt:variant>
        <vt:lpstr>Slayt Başlıkları</vt:lpstr>
      </vt:variant>
      <vt:variant>
        <vt:i4>33</vt:i4>
      </vt:variant>
    </vt:vector>
  </HeadingPairs>
  <TitlesOfParts>
    <vt:vector size="43" baseType="lpstr">
      <vt:lpstr>Arial</vt:lpstr>
      <vt:lpstr>Calibri</vt:lpstr>
      <vt:lpstr>Calibri Light</vt:lpstr>
      <vt:lpstr>Gill Sans MT</vt:lpstr>
      <vt:lpstr>Times New Roman</vt:lpstr>
      <vt:lpstr>Verdana</vt:lpstr>
      <vt:lpstr>Wingdings 2</vt:lpstr>
      <vt:lpstr>Office Teması</vt:lpstr>
      <vt:lpstr>Gündönümü</vt:lpstr>
      <vt:lpstr>1_Gündönümü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Uze</cp:lastModifiedBy>
  <cp:revision>476</cp:revision>
  <dcterms:created xsi:type="dcterms:W3CDTF">2017-09-26T06:44:30Z</dcterms:created>
  <dcterms:modified xsi:type="dcterms:W3CDTF">2022-02-28T12:04:46Z</dcterms:modified>
</cp:coreProperties>
</file>