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4" r:id="rId8"/>
    <p:sldId id="265" r:id="rId9"/>
    <p:sldId id="263" r:id="rId10"/>
    <p:sldId id="267" r:id="rId11"/>
    <p:sldId id="268" r:id="rId12"/>
    <p:sldId id="269" r:id="rId13"/>
    <p:sldId id="270" r:id="rId14"/>
    <p:sldId id="26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884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7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7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7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86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6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7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673DFA-7F11-42C0-BB32-3F217AE05CC9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B3790CB-59CA-4194-8729-66CCC0C0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4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2EAC-535C-417F-B0F7-3E15AC987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Default in Peer-to-Peer Lending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EA3A5-993B-4B7D-B31B-98592CFCA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Evan Generoli</a:t>
            </a:r>
          </a:p>
          <a:p>
            <a:r>
              <a:rPr lang="en-US" dirty="0"/>
              <a:t>Bayesian Statistics</a:t>
            </a:r>
          </a:p>
          <a:p>
            <a:r>
              <a:rPr lang="en-US" dirty="0"/>
              <a:t>University of Colorado Denver</a:t>
            </a:r>
          </a:p>
        </p:txBody>
      </p:sp>
    </p:spTree>
    <p:extLst>
      <p:ext uri="{BB962C8B-B14F-4D97-AF65-F5344CB8AC3E}">
        <p14:creationId xmlns:p14="http://schemas.microsoft.com/office/powerpoint/2010/main" val="351524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548D-8B2B-4BA9-914A-389B3D4C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07962"/>
            <a:ext cx="10515600" cy="1325563"/>
          </a:xfrm>
        </p:spPr>
        <p:txBody>
          <a:bodyPr/>
          <a:lstStyle/>
          <a:p>
            <a:r>
              <a:rPr lang="en-US" dirty="0"/>
              <a:t>Selected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12CC87-A475-44F4-9B13-A92C21207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739" b="33076"/>
          <a:stretch/>
        </p:blipFill>
        <p:spPr>
          <a:xfrm>
            <a:off x="2376487" y="1981479"/>
            <a:ext cx="7210426" cy="46685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BE9D24-69F7-4369-9BF3-DEEAD8EABF15}"/>
                  </a:ext>
                </a:extLst>
              </p:cNvPr>
              <p:cNvSpPr txBox="1"/>
              <p:nvPr/>
            </p:nvSpPr>
            <p:spPr>
              <a:xfrm>
                <a:off x="1204912" y="1403559"/>
                <a:ext cx="95535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logit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Interest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Annual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Income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+ 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Employment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Length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BE9D24-69F7-4369-9BF3-DEEAD8EAB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12" y="1403559"/>
                <a:ext cx="95535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56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9CCD-6BE2-4076-8704-DC09190A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6" y="133190"/>
            <a:ext cx="6850260" cy="1325563"/>
          </a:xfrm>
        </p:spPr>
        <p:txBody>
          <a:bodyPr/>
          <a:lstStyle/>
          <a:p>
            <a:r>
              <a:rPr lang="en-US" dirty="0"/>
              <a:t>Posterior Predictive Checks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53ABD-7AC6-4DC2-B1DC-051775D73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" t="1111" r="654" b="972"/>
          <a:stretch/>
        </p:blipFill>
        <p:spPr>
          <a:xfrm>
            <a:off x="6705478" y="3337672"/>
            <a:ext cx="4892275" cy="3425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4D72C-A4CB-4F33-BE99-37CE23AA0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479" y="114140"/>
            <a:ext cx="4892275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18DB2-78A7-4E57-A865-46465FA99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34" y="1304925"/>
            <a:ext cx="4473682" cy="3142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5A1004-F830-4130-A957-8DA6301E3572}"/>
              </a:ext>
            </a:extLst>
          </p:cNvPr>
          <p:cNvSpPr txBox="1"/>
          <p:nvPr/>
        </p:nvSpPr>
        <p:spPr>
          <a:xfrm>
            <a:off x="8437240" y="392860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9BABC-4749-4FF5-932F-95C3FE0B78F4}"/>
              </a:ext>
            </a:extLst>
          </p:cNvPr>
          <p:cNvSpPr txBox="1"/>
          <p:nvPr/>
        </p:nvSpPr>
        <p:spPr>
          <a:xfrm>
            <a:off x="8437240" y="611305"/>
            <a:ext cx="169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Rounded to 0/1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8138AA-C199-42D5-9A99-FE59624837CD}"/>
                  </a:ext>
                </a:extLst>
              </p:cNvPr>
              <p:cNvSpPr txBox="1"/>
              <p:nvPr/>
            </p:nvSpPr>
            <p:spPr>
              <a:xfrm>
                <a:off x="819150" y="4819650"/>
                <a:ext cx="4154566" cy="161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Test Quantity 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𝑟𝑒𝑝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8138AA-C199-42D5-9A99-FE5962483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4819650"/>
                <a:ext cx="4154566" cy="1615892"/>
              </a:xfrm>
              <a:prstGeom prst="rect">
                <a:avLst/>
              </a:prstGeom>
              <a:blipFill>
                <a:blip r:embed="rId5"/>
                <a:stretch>
                  <a:fillRect l="-1173" t="-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33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D58F-DE81-4FC4-B269-DDB57ABD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313586"/>
            <a:ext cx="4076700" cy="159617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9BE459-80CE-4277-A8BF-BD21331E1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56113"/>
              </p:ext>
            </p:extLst>
          </p:nvPr>
        </p:nvGraphicFramePr>
        <p:xfrm>
          <a:off x="361950" y="1995488"/>
          <a:ext cx="4524376" cy="2595960"/>
        </p:xfrm>
        <a:graphic>
          <a:graphicData uri="http://schemas.openxmlformats.org/drawingml/2006/table">
            <a:tbl>
              <a:tblPr/>
              <a:tblGrid>
                <a:gridCol w="1365540">
                  <a:extLst>
                    <a:ext uri="{9D8B030D-6E8A-4147-A177-3AD203B41FA5}">
                      <a16:colId xmlns:a16="http://schemas.microsoft.com/office/drawing/2014/main" val="4089022448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74270543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704251740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968155680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3936249444"/>
                    </a:ext>
                  </a:extLst>
                </a:gridCol>
              </a:tblGrid>
              <a:tr h="288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Mean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Median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97.5%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716554"/>
                  </a:ext>
                </a:extLst>
              </a:tr>
              <a:tr h="288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beta[1]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-1.469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075873"/>
                  </a:ext>
                </a:extLst>
              </a:tr>
              <a:tr h="288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beta[2]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61715"/>
                  </a:ext>
                </a:extLst>
              </a:tr>
              <a:tr h="288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beta[3]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-0.892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783416"/>
                  </a:ext>
                </a:extLst>
              </a:tr>
              <a:tr h="288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beta[4]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912467"/>
                  </a:ext>
                </a:extLst>
              </a:tr>
              <a:tr h="288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exp_beta[1]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313383"/>
                  </a:ext>
                </a:extLst>
              </a:tr>
              <a:tr h="288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exp_beta[2]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500051"/>
                  </a:ext>
                </a:extLst>
              </a:tr>
              <a:tr h="288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exp_beta[3]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109587"/>
                  </a:ext>
                </a:extLst>
              </a:tr>
              <a:tr h="288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exp_beta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[4]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38390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F941777-483C-49A6-877C-25416A502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884" y="810636"/>
            <a:ext cx="6512166" cy="523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6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B821-8203-4A11-B9BE-07586D05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C93509D-4B43-4BBE-81F9-F7DBEE3D5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1 percentage point increase in interest rate is associated with a ~16% increase in the odds of default</a:t>
                </a:r>
              </a:p>
              <a:p>
                <a:endParaRPr lang="en-US" dirty="0"/>
              </a:p>
              <a:p>
                <a:r>
                  <a:rPr lang="en-US" dirty="0"/>
                  <a:t>A 1 unit increase in Log(Annual Income) (</a:t>
                </a:r>
                <a:r>
                  <a:rPr lang="en-US" dirty="0" err="1"/>
                  <a:t>ie</a:t>
                </a:r>
                <a:r>
                  <a:rPr lang="en-US" dirty="0"/>
                  <a:t>. an increase by a factor of 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2.7) is associated with a ~40% decrease in the odds of default</a:t>
                </a:r>
              </a:p>
              <a:p>
                <a:endParaRPr lang="en-US" dirty="0"/>
              </a:p>
              <a:p>
                <a:r>
                  <a:rPr lang="en-US" dirty="0"/>
                  <a:t>A 1 year increase in Employment Length is associated with a ~4% decreases the odds of default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C93509D-4B43-4BBE-81F9-F7DBEE3D5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9" t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75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B812-135A-495D-A7B8-0C63FD45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427A-9EBB-4F45-9274-C906371A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ownership does not seem to be a particularly strong predictor of loan default in this dataset (not strong enough to end up in the final model)</a:t>
            </a:r>
          </a:p>
          <a:p>
            <a:endParaRPr lang="en-US" dirty="0"/>
          </a:p>
          <a:p>
            <a:r>
              <a:rPr lang="en-US" dirty="0"/>
              <a:t>Annual Income is quite strong at predicting loan default</a:t>
            </a:r>
          </a:p>
          <a:p>
            <a:endParaRPr lang="en-US" dirty="0"/>
          </a:p>
          <a:p>
            <a:r>
              <a:rPr lang="en-US" dirty="0"/>
              <a:t>Employment Length appears to be a stronger predictor of loan default than Age of Oldest Credit Line</a:t>
            </a:r>
          </a:p>
        </p:txBody>
      </p:sp>
    </p:spTree>
    <p:extLst>
      <p:ext uri="{BB962C8B-B14F-4D97-AF65-F5344CB8AC3E}">
        <p14:creationId xmlns:p14="http://schemas.microsoft.com/office/powerpoint/2010/main" val="299736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C5F1-3720-4EA6-8940-25B1773B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73B-141E-4D4D-8184-407DFD80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data analysis is not well suited to large datasets and/or complex models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Need more variables</a:t>
            </a:r>
          </a:p>
          <a:p>
            <a:endParaRPr lang="en-US" dirty="0"/>
          </a:p>
          <a:p>
            <a:r>
              <a:rPr lang="en-US" dirty="0"/>
              <a:t>Need more computing power/memory to use larger sample size</a:t>
            </a:r>
          </a:p>
          <a:p>
            <a:pPr lvl="1"/>
            <a:r>
              <a:rPr lang="en-US" dirty="0"/>
              <a:t>Faster computer, cloud services, SQL database?</a:t>
            </a:r>
          </a:p>
        </p:txBody>
      </p:sp>
    </p:spTree>
    <p:extLst>
      <p:ext uri="{BB962C8B-B14F-4D97-AF65-F5344CB8AC3E}">
        <p14:creationId xmlns:p14="http://schemas.microsoft.com/office/powerpoint/2010/main" val="92145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1412-B688-4037-A53B-043A000A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48C8-08F5-424C-AEC8-5494A012D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People don’t like risk/uncertainty</a:t>
            </a:r>
          </a:p>
          <a:p>
            <a:pPr lvl="1"/>
            <a:r>
              <a:rPr lang="en-US" dirty="0"/>
              <a:t>Particularly when it comes to their finances</a:t>
            </a:r>
          </a:p>
          <a:p>
            <a:pPr lvl="1"/>
            <a:endParaRPr lang="en-US" dirty="0"/>
          </a:p>
          <a:p>
            <a:r>
              <a:rPr lang="en-US" dirty="0"/>
              <a:t>Investors like to know how risky an asset is before investing in it</a:t>
            </a:r>
          </a:p>
          <a:p>
            <a:endParaRPr lang="en-US" dirty="0"/>
          </a:p>
          <a:p>
            <a:r>
              <a:rPr lang="en-US" dirty="0"/>
              <a:t>There is demand for predicting the likelihood of loan default based on available information</a:t>
            </a:r>
          </a:p>
          <a:p>
            <a:endParaRPr lang="en-US" dirty="0"/>
          </a:p>
          <a:p>
            <a:r>
              <a:rPr lang="en-US" dirty="0"/>
              <a:t>I analyze Lending Club loan data and build a model to predict default</a:t>
            </a:r>
          </a:p>
        </p:txBody>
      </p:sp>
    </p:spTree>
    <p:extLst>
      <p:ext uri="{BB962C8B-B14F-4D97-AF65-F5344CB8AC3E}">
        <p14:creationId xmlns:p14="http://schemas.microsoft.com/office/powerpoint/2010/main" val="418427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057A-F2A2-41B5-91EA-9AC13ED9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108A-A44D-4449-B899-978A0465D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Lending Club is a Peer-to-Peer (P2P) lending company</a:t>
            </a:r>
          </a:p>
          <a:p>
            <a:endParaRPr lang="en-US" dirty="0"/>
          </a:p>
          <a:p>
            <a:r>
              <a:rPr lang="en-US" dirty="0"/>
              <a:t>P2P lending companies act as middlemen matching investors with borrowers seeking personal loans</a:t>
            </a:r>
          </a:p>
          <a:p>
            <a:pPr lvl="1"/>
            <a:r>
              <a:rPr lang="en-US" dirty="0"/>
              <a:t>Somewhat like “the UBER of personal loans”</a:t>
            </a:r>
          </a:p>
          <a:p>
            <a:pPr lvl="1"/>
            <a:endParaRPr lang="en-US" dirty="0"/>
          </a:p>
          <a:p>
            <a:r>
              <a:rPr lang="en-US" dirty="0"/>
              <a:t>Reduced overhead compared to banks provides better terms to both borrowers &amp; investors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8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2328-9EDE-457D-8823-FB82C683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E123-7FBB-43C6-BFD8-7CD2E4AFC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dataset of all Lending Club loans issued from 2007-2018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Original dataset was about 890,000 observations</a:t>
            </a:r>
          </a:p>
          <a:p>
            <a:pPr lvl="1"/>
            <a:r>
              <a:rPr lang="en-US" dirty="0"/>
              <a:t>I selected only those loans whose terms have finished, leaving only settled loans (</a:t>
            </a:r>
            <a:r>
              <a:rPr lang="en-US" dirty="0" err="1"/>
              <a:t>ie</a:t>
            </a:r>
            <a:r>
              <a:rPr lang="en-US" dirty="0"/>
              <a:t>. fully paid or written off) ~ 380,000 loans met this criteria</a:t>
            </a:r>
          </a:p>
          <a:p>
            <a:endParaRPr lang="en-US" dirty="0"/>
          </a:p>
          <a:p>
            <a:r>
              <a:rPr lang="en-US" dirty="0"/>
              <a:t>For computational feasibility, I took a random sample of n = 1000 observations</a:t>
            </a:r>
          </a:p>
        </p:txBody>
      </p:sp>
    </p:spTree>
    <p:extLst>
      <p:ext uri="{BB962C8B-B14F-4D97-AF65-F5344CB8AC3E}">
        <p14:creationId xmlns:p14="http://schemas.microsoft.com/office/powerpoint/2010/main" val="259605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D99F-C456-4DA4-A364-729FAF1C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435B-A900-42F7-9632-567134CA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Does home ownership substantially reduce the probability of default?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How strong is annual income as a predictor of default? (likely an inverse relationship)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Is length of employment or age of oldest credit line a better predictor of default?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2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B4C681-A3E8-4379-A9C0-72957F0E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101" y="0"/>
            <a:ext cx="6849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9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218951-B38E-4BAE-8757-09773BBC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65" y="0"/>
            <a:ext cx="7352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3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8997-88FC-4DCA-BEEB-BF22DB7B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F0741-A677-4CA9-BBBF-D7669FCAB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Data distribution: 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𝑑𝑒𝑓𝑎𝑢𝑙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𝑏𝑒𝑟𝑛𝑜𝑢𝑙𝑙𝑖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	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𝒍𝒐𝒈𝒊𝒕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Prior distribution (g-prior):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𝑚𝑙𝑒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F0741-A677-4CA9-BBBF-D7669FCAB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85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8981-0537-43AB-A946-95E78A3E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-95250"/>
            <a:ext cx="10715624" cy="1325563"/>
          </a:xfrm>
        </p:spPr>
        <p:txBody>
          <a:bodyPr/>
          <a:lstStyle/>
          <a:p>
            <a:r>
              <a:rPr lang="en-US" dirty="0"/>
              <a:t>Model Selection – forward Stepwise Selection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1CA34F-CA75-40ED-B6D7-ADC03BEF7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800430"/>
              </p:ext>
            </p:extLst>
          </p:nvPr>
        </p:nvGraphicFramePr>
        <p:xfrm>
          <a:off x="180974" y="894080"/>
          <a:ext cx="7762876" cy="5754370"/>
        </p:xfrm>
        <a:graphic>
          <a:graphicData uri="http://schemas.openxmlformats.org/drawingml/2006/table">
            <a:tbl>
              <a:tblPr/>
              <a:tblGrid>
                <a:gridCol w="6849211">
                  <a:extLst>
                    <a:ext uri="{9D8B030D-6E8A-4147-A177-3AD203B41FA5}">
                      <a16:colId xmlns:a16="http://schemas.microsoft.com/office/drawing/2014/main" val="3779274567"/>
                    </a:ext>
                  </a:extLst>
                </a:gridCol>
                <a:gridCol w="913665">
                  <a:extLst>
                    <a:ext uri="{9D8B030D-6E8A-4147-A177-3AD203B41FA5}">
                      <a16:colId xmlns:a16="http://schemas.microsoft.com/office/drawing/2014/main" val="269650206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 in Model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4890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812.074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0131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Employment Length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851.8296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870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Debt-to-Income Ratio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849.2093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8140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Owner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855.4523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392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Log(Annual Income)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840.122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080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Log(Credit Length)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851.7088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560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Log(Loan Amount)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856.2157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663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+ Employment Length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807.7218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7360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+ Debt-to-Income Ratio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810.838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0575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+ Home Owner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813.9563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136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+ Log(Annual Income)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802.3916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8333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+ Log(Credit Length)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812.5074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8234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+ Log(Loan Amount)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813.5095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9106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+ Log(Annual Income) + Employment Length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801.8712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7993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+ Log(Annual Income) + Debt-to-Income Ratio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803.0758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8362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+ Log(Annual Income) + Home Owner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804.2344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2143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+ Log(Annual Income) + Log(Credit Length)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804.4707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2809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+ Log(Annual Income) + Log(Loan Amount)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803.5515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9610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+ Log(Annual Income) + Employment Length + Debt-to-Income Ratio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801.9076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0018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+ Log(Annual Income) + Employment Length + Home Owner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803.3039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0353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+ Log(Annual Income) + Employment Length + Log(Credit Length)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803.7277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5160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 + Log(Annual Income) + Employment Length + Log(Loan Amount)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802.6592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3667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E83DE6-4C73-439D-B13D-A50DB45901CD}"/>
              </a:ext>
            </a:extLst>
          </p:cNvPr>
          <p:cNvSpPr txBox="1"/>
          <p:nvPr/>
        </p:nvSpPr>
        <p:spPr>
          <a:xfrm>
            <a:off x="8467725" y="1557337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models were fit with 3 chains of 10,000 iterations each (1</a:t>
            </a:r>
            <a:r>
              <a:rPr lang="en-US" baseline="30000" dirty="0"/>
              <a:t>st</a:t>
            </a:r>
            <a:r>
              <a:rPr lang="en-US" dirty="0"/>
              <a:t> half discarded as warmup)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of the Gelman-Rubin statistics were between 0.9998549 &amp; 1.0024992, suggesting convergence</a:t>
            </a:r>
          </a:p>
        </p:txBody>
      </p:sp>
    </p:spTree>
    <p:extLst>
      <p:ext uri="{BB962C8B-B14F-4D97-AF65-F5344CB8AC3E}">
        <p14:creationId xmlns:p14="http://schemas.microsoft.com/office/powerpoint/2010/main" val="33726564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2532</TotalTime>
  <Words>773</Words>
  <Application>Microsoft Office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Lucida Console</vt:lpstr>
      <vt:lpstr>Tw Cen MT</vt:lpstr>
      <vt:lpstr>Droplet</vt:lpstr>
      <vt:lpstr>Predicting Default in Peer-to-Peer Lending</vt:lpstr>
      <vt:lpstr>Introduction</vt:lpstr>
      <vt:lpstr>Background</vt:lpstr>
      <vt:lpstr>Data</vt:lpstr>
      <vt:lpstr>Research Questions</vt:lpstr>
      <vt:lpstr>PowerPoint Presentation</vt:lpstr>
      <vt:lpstr>PowerPoint Presentation</vt:lpstr>
      <vt:lpstr>Model</vt:lpstr>
      <vt:lpstr>Model Selection – forward Stepwise Selection</vt:lpstr>
      <vt:lpstr>Selected Model</vt:lpstr>
      <vt:lpstr>Posterior Predictive Checks</vt:lpstr>
      <vt:lpstr>Results</vt:lpstr>
      <vt:lpstr>Interpreting Results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Generoli</dc:creator>
  <cp:lastModifiedBy>Evan Generoli</cp:lastModifiedBy>
  <cp:revision>78</cp:revision>
  <dcterms:created xsi:type="dcterms:W3CDTF">2019-06-25T20:29:20Z</dcterms:created>
  <dcterms:modified xsi:type="dcterms:W3CDTF">2019-07-01T04:11:57Z</dcterms:modified>
</cp:coreProperties>
</file>