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Palanquin Dark" panose="020B0604020202020204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Spartan" panose="020B0604020202020204" charset="0"/>
      <p:regular r:id="rId34"/>
      <p:bold r:id="rId35"/>
    </p:embeddedFont>
    <p:embeddedFont>
      <p:font typeface="Spartan ExtraBold" panose="020B0604020202020204" charset="0"/>
      <p:bold r:id="rId36"/>
    </p:embeddedFont>
    <p:embeddedFont>
      <p:font typeface="Spartan Medium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9E20A-F84D-4B5C-B69F-44681CBAA73A}">
  <a:tblStyle styleId="{D089E20A-F84D-4B5C-B69F-44681CBAA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cf9b4e90d5_1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cf9b4e90d5_1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cf9b4e90d5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cf9b4e90d5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4739c1702_1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4739c1702_1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f9b4e90d5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f9b4e90d5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04739c1702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04739c1702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cf9b4e90d5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cf9b4e90d5_7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cf9b4e90d5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cf9b4e90d5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cf9b4e90d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cf9b4e90d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f9b4e90d5_1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f9b4e90d5_1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cf9b4e90d5_1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cf9b4e90d5_1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cf9b4e90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cf9b4e90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104a499b2e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104a499b2e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cf9b4e90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cf9b4e90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cf9b4e90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cf9b4e90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cf9b4e90d5_1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cf9b4e90d5_1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cf9b4e90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cf9b4e90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04c390c4a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104c390c4a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cf9b4e90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cf9b4e90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cf9b4e90d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cf9b4e90d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cf9b4e90d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cf9b4e90d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1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552" name="Google Shape;552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554" name="Google Shape;554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title" hasCustomPrompt="1"/>
          </p:nvPr>
        </p:nvSpPr>
        <p:spPr>
          <a:xfrm>
            <a:off x="2204850" y="1587476"/>
            <a:ext cx="4734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2" name="Google Shape;572;p11"/>
          <p:cNvSpPr txBox="1">
            <a:spLocks noGrp="1"/>
          </p:cNvSpPr>
          <p:nvPr>
            <p:ph type="subTitle" idx="1"/>
          </p:nvPr>
        </p:nvSpPr>
        <p:spPr>
          <a:xfrm flipH="1">
            <a:off x="2633250" y="2892325"/>
            <a:ext cx="3877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915828" y="2140786"/>
            <a:ext cx="10975656" cy="3469432"/>
            <a:chOff x="-915828" y="2140786"/>
            <a:chExt cx="10975656" cy="3469432"/>
          </a:xfrm>
        </p:grpSpPr>
        <p:grpSp>
          <p:nvGrpSpPr>
            <p:cNvPr id="574" name="Google Shape;574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75" name="Google Shape;575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607" name="Google Shape;607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5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758" name="Google Shape;758;p15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759" name="Google Shape;759;p1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5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791" name="Google Shape;791;p1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2" name="Google Shape;822;p15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823" name="Google Shape;823;p15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824" name="Google Shape;824;p15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5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7" name="Google Shape;827;p15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15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831" name="Google Shape;831;p15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15"/>
          <p:cNvSpPr txBox="1">
            <a:spLocks noGrp="1"/>
          </p:cNvSpPr>
          <p:nvPr>
            <p:ph type="body" idx="1"/>
          </p:nvPr>
        </p:nvSpPr>
        <p:spPr>
          <a:xfrm>
            <a:off x="4021950" y="1779500"/>
            <a:ext cx="39183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6" name="Google Shape;836;p15"/>
          <p:cNvSpPr txBox="1">
            <a:spLocks noGrp="1"/>
          </p:cNvSpPr>
          <p:nvPr>
            <p:ph type="body" idx="2"/>
          </p:nvPr>
        </p:nvSpPr>
        <p:spPr>
          <a:xfrm>
            <a:off x="720000" y="1779500"/>
            <a:ext cx="29157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7" name="Google Shape;837;p1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2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7"/>
          <p:cNvSpPr txBox="1">
            <a:spLocks noGrp="1"/>
          </p:cNvSpPr>
          <p:nvPr>
            <p:ph type="title" hasCustomPrompt="1"/>
          </p:nvPr>
        </p:nvSpPr>
        <p:spPr>
          <a:xfrm>
            <a:off x="4109102" y="13557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6" name="Google Shape;926;p17"/>
          <p:cNvSpPr txBox="1">
            <a:spLocks noGrp="1"/>
          </p:cNvSpPr>
          <p:nvPr>
            <p:ph type="subTitle" idx="1"/>
          </p:nvPr>
        </p:nvSpPr>
        <p:spPr>
          <a:xfrm>
            <a:off x="5263099" y="1334107"/>
            <a:ext cx="3054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27" name="Google Shape;927;p17"/>
          <p:cNvSpPr txBox="1">
            <a:spLocks noGrp="1"/>
          </p:cNvSpPr>
          <p:nvPr>
            <p:ph type="subTitle" idx="2"/>
          </p:nvPr>
        </p:nvSpPr>
        <p:spPr>
          <a:xfrm>
            <a:off x="5263099" y="1671901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7"/>
          <p:cNvSpPr txBox="1">
            <a:spLocks noGrp="1"/>
          </p:cNvSpPr>
          <p:nvPr>
            <p:ph type="title" idx="3" hasCustomPrompt="1"/>
          </p:nvPr>
        </p:nvSpPr>
        <p:spPr>
          <a:xfrm>
            <a:off x="4109102" y="24795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7"/>
          <p:cNvSpPr txBox="1">
            <a:spLocks noGrp="1"/>
          </p:cNvSpPr>
          <p:nvPr>
            <p:ph type="subTitle" idx="4"/>
          </p:nvPr>
        </p:nvSpPr>
        <p:spPr>
          <a:xfrm>
            <a:off x="5263099" y="2457919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30" name="Google Shape;930;p17"/>
          <p:cNvSpPr txBox="1">
            <a:spLocks noGrp="1"/>
          </p:cNvSpPr>
          <p:nvPr>
            <p:ph type="subTitle" idx="5"/>
          </p:nvPr>
        </p:nvSpPr>
        <p:spPr>
          <a:xfrm>
            <a:off x="5263099" y="2795712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7"/>
          <p:cNvSpPr txBox="1">
            <a:spLocks noGrp="1"/>
          </p:cNvSpPr>
          <p:nvPr>
            <p:ph type="title" idx="6" hasCustomPrompt="1"/>
          </p:nvPr>
        </p:nvSpPr>
        <p:spPr>
          <a:xfrm>
            <a:off x="4109102" y="36033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2" name="Google Shape;932;p17"/>
          <p:cNvSpPr txBox="1">
            <a:spLocks noGrp="1"/>
          </p:cNvSpPr>
          <p:nvPr>
            <p:ph type="subTitle" idx="7"/>
          </p:nvPr>
        </p:nvSpPr>
        <p:spPr>
          <a:xfrm>
            <a:off x="5263099" y="3581731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33" name="Google Shape;933;p17"/>
          <p:cNvSpPr txBox="1">
            <a:spLocks noGrp="1"/>
          </p:cNvSpPr>
          <p:nvPr>
            <p:ph type="subTitle" idx="8"/>
          </p:nvPr>
        </p:nvSpPr>
        <p:spPr>
          <a:xfrm>
            <a:off x="5263099" y="3919524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7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935" name="Google Shape;935;p17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sp>
          <p:nvSpPr>
            <p:cNvPr id="936" name="Google Shape;936;p17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17"/>
            <p:cNvGrpSpPr/>
            <p:nvPr/>
          </p:nvGrpSpPr>
          <p:grpSpPr>
            <a:xfrm>
              <a:off x="783924" y="4009249"/>
              <a:ext cx="3356789" cy="1723858"/>
              <a:chOff x="791415" y="4009249"/>
              <a:chExt cx="3356789" cy="1723858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17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17"/>
          <p:cNvGrpSpPr/>
          <p:nvPr/>
        </p:nvGrpSpPr>
        <p:grpSpPr>
          <a:xfrm rot="-2700000" flipH="1">
            <a:off x="454678" y="3080690"/>
            <a:ext cx="732250" cy="3055771"/>
            <a:chOff x="3615675" y="367825"/>
            <a:chExt cx="808650" cy="3374600"/>
          </a:xfrm>
        </p:grpSpPr>
        <p:sp>
          <p:nvSpPr>
            <p:cNvPr id="949" name="Google Shape;949;p1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18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982" name="Google Shape;982;p18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983" name="Google Shape;983;p18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984" name="Google Shape;984;p18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8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8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7" name="Google Shape;987;p18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18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991" name="Google Shape;991;p18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8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8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18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5" name="Google Shape;995;p1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8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997" name="Google Shape;997;p1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18"/>
          <p:cNvSpPr txBox="1">
            <a:spLocks noGrp="1"/>
          </p:cNvSpPr>
          <p:nvPr>
            <p:ph type="subTitle" idx="1"/>
          </p:nvPr>
        </p:nvSpPr>
        <p:spPr>
          <a:xfrm>
            <a:off x="777778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29" name="Google Shape;1029;p18"/>
          <p:cNvSpPr txBox="1">
            <a:spLocks noGrp="1"/>
          </p:cNvSpPr>
          <p:nvPr>
            <p:ph type="subTitle" idx="2"/>
          </p:nvPr>
        </p:nvSpPr>
        <p:spPr>
          <a:xfrm>
            <a:off x="777778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18"/>
          <p:cNvSpPr txBox="1">
            <a:spLocks noGrp="1"/>
          </p:cNvSpPr>
          <p:nvPr>
            <p:ph type="subTitle" idx="3"/>
          </p:nvPr>
        </p:nvSpPr>
        <p:spPr>
          <a:xfrm>
            <a:off x="3428100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1" name="Google Shape;1031;p18"/>
          <p:cNvSpPr txBox="1">
            <a:spLocks noGrp="1"/>
          </p:cNvSpPr>
          <p:nvPr>
            <p:ph type="subTitle" idx="4"/>
          </p:nvPr>
        </p:nvSpPr>
        <p:spPr>
          <a:xfrm>
            <a:off x="3428100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8"/>
          <p:cNvSpPr txBox="1">
            <a:spLocks noGrp="1"/>
          </p:cNvSpPr>
          <p:nvPr>
            <p:ph type="subTitle" idx="5"/>
          </p:nvPr>
        </p:nvSpPr>
        <p:spPr>
          <a:xfrm>
            <a:off x="6078422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3" name="Google Shape;1033;p18"/>
          <p:cNvSpPr txBox="1">
            <a:spLocks noGrp="1"/>
          </p:cNvSpPr>
          <p:nvPr>
            <p:ph type="subTitle" idx="6"/>
          </p:nvPr>
        </p:nvSpPr>
        <p:spPr>
          <a:xfrm>
            <a:off x="6078422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18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9"/>
          <p:cNvSpPr txBox="1">
            <a:spLocks noGrp="1"/>
          </p:cNvSpPr>
          <p:nvPr>
            <p:ph type="subTitle" idx="1"/>
          </p:nvPr>
        </p:nvSpPr>
        <p:spPr>
          <a:xfrm>
            <a:off x="719544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7" name="Google Shape;1037;p19"/>
          <p:cNvSpPr txBox="1">
            <a:spLocks noGrp="1"/>
          </p:cNvSpPr>
          <p:nvPr>
            <p:ph type="subTitle" idx="2"/>
          </p:nvPr>
        </p:nvSpPr>
        <p:spPr>
          <a:xfrm>
            <a:off x="719544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9"/>
          <p:cNvSpPr txBox="1">
            <a:spLocks noGrp="1"/>
          </p:cNvSpPr>
          <p:nvPr>
            <p:ph type="subTitle" idx="3"/>
          </p:nvPr>
        </p:nvSpPr>
        <p:spPr>
          <a:xfrm>
            <a:off x="3413842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9" name="Google Shape;1039;p19"/>
          <p:cNvSpPr txBox="1">
            <a:spLocks noGrp="1"/>
          </p:cNvSpPr>
          <p:nvPr>
            <p:ph type="subTitle" idx="4"/>
          </p:nvPr>
        </p:nvSpPr>
        <p:spPr>
          <a:xfrm>
            <a:off x="3413858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19"/>
          <p:cNvSpPr txBox="1">
            <a:spLocks noGrp="1"/>
          </p:cNvSpPr>
          <p:nvPr>
            <p:ph type="subTitle" idx="5"/>
          </p:nvPr>
        </p:nvSpPr>
        <p:spPr>
          <a:xfrm>
            <a:off x="6108156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41" name="Google Shape;1041;p19"/>
          <p:cNvSpPr txBox="1">
            <a:spLocks noGrp="1"/>
          </p:cNvSpPr>
          <p:nvPr>
            <p:ph type="subTitle" idx="6"/>
          </p:nvPr>
        </p:nvSpPr>
        <p:spPr>
          <a:xfrm>
            <a:off x="6108156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043" name="Google Shape;1043;p1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1044" name="Google Shape;1044;p19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1045" name="Google Shape;1045;p19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1046" name="Google Shape;1046;p19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9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9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" name="Google Shape;1049;p19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19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053" name="Google Shape;1053;p19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19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19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19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7" name="Google Shape;1057;p1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9"/>
          <p:cNvGrpSpPr/>
          <p:nvPr/>
        </p:nvGrpSpPr>
        <p:grpSpPr>
          <a:xfrm rot="-2700000" flipH="1">
            <a:off x="7987760" y="-819910"/>
            <a:ext cx="732250" cy="3055771"/>
            <a:chOff x="3615675" y="367825"/>
            <a:chExt cx="808650" cy="3374600"/>
          </a:xfrm>
        </p:grpSpPr>
        <p:sp>
          <p:nvSpPr>
            <p:cNvPr id="1059" name="Google Shape;1059;p1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1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0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1092" name="Google Shape;1092;p20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1093" name="Google Shape;1093;p20"/>
              <p:cNvGrpSpPr/>
              <p:nvPr/>
            </p:nvGrpSpPr>
            <p:grpSpPr>
              <a:xfrm>
                <a:off x="7011514" y="-294805"/>
                <a:ext cx="2132496" cy="2018670"/>
                <a:chOff x="7011514" y="-294805"/>
                <a:chExt cx="2132496" cy="2018670"/>
              </a:xfrm>
            </p:grpSpPr>
            <p:sp>
              <p:nvSpPr>
                <p:cNvPr id="1094" name="Google Shape;1094;p20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20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9" name="Google Shape;1099;p20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100" name="Google Shape;1100;p20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04" name="Google Shape;1104;p20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06" name="Google Shape;1106;p2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0"/>
          <p:cNvSpPr txBox="1">
            <a:spLocks noGrp="1"/>
          </p:cNvSpPr>
          <p:nvPr>
            <p:ph type="subTitle" idx="1"/>
          </p:nvPr>
        </p:nvSpPr>
        <p:spPr>
          <a:xfrm>
            <a:off x="175266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2"/>
          </p:nvPr>
        </p:nvSpPr>
        <p:spPr>
          <a:xfrm>
            <a:off x="175266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subTitle" idx="3"/>
          </p:nvPr>
        </p:nvSpPr>
        <p:spPr>
          <a:xfrm>
            <a:off x="175266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4"/>
          </p:nvPr>
        </p:nvSpPr>
        <p:spPr>
          <a:xfrm>
            <a:off x="175266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subTitle" idx="5"/>
          </p:nvPr>
        </p:nvSpPr>
        <p:spPr>
          <a:xfrm>
            <a:off x="568871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2" name="Google Shape;1142;p20"/>
          <p:cNvSpPr txBox="1">
            <a:spLocks noGrp="1"/>
          </p:cNvSpPr>
          <p:nvPr>
            <p:ph type="subTitle" idx="6"/>
          </p:nvPr>
        </p:nvSpPr>
        <p:spPr>
          <a:xfrm>
            <a:off x="568871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0"/>
          <p:cNvSpPr txBox="1">
            <a:spLocks noGrp="1"/>
          </p:cNvSpPr>
          <p:nvPr>
            <p:ph type="subTitle" idx="7"/>
          </p:nvPr>
        </p:nvSpPr>
        <p:spPr>
          <a:xfrm>
            <a:off x="568871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4" name="Google Shape;1144;p20"/>
          <p:cNvSpPr txBox="1">
            <a:spLocks noGrp="1"/>
          </p:cNvSpPr>
          <p:nvPr>
            <p:ph type="subTitle" idx="8"/>
          </p:nvPr>
        </p:nvSpPr>
        <p:spPr>
          <a:xfrm>
            <a:off x="568871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0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1"/>
          <p:cNvSpPr txBox="1">
            <a:spLocks noGrp="1"/>
          </p:cNvSpPr>
          <p:nvPr>
            <p:ph type="subTitle" idx="1"/>
          </p:nvPr>
        </p:nvSpPr>
        <p:spPr>
          <a:xfrm>
            <a:off x="5688718" y="24579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8" name="Google Shape;1148;p21"/>
          <p:cNvSpPr txBox="1">
            <a:spLocks noGrp="1"/>
          </p:cNvSpPr>
          <p:nvPr>
            <p:ph type="subTitle" idx="2"/>
          </p:nvPr>
        </p:nvSpPr>
        <p:spPr>
          <a:xfrm>
            <a:off x="5688718" y="279571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1"/>
          <p:cNvSpPr txBox="1">
            <a:spLocks noGrp="1"/>
          </p:cNvSpPr>
          <p:nvPr>
            <p:ph type="subTitle" idx="3"/>
          </p:nvPr>
        </p:nvSpPr>
        <p:spPr>
          <a:xfrm>
            <a:off x="5688718" y="133410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0" name="Google Shape;1150;p21"/>
          <p:cNvSpPr txBox="1">
            <a:spLocks noGrp="1"/>
          </p:cNvSpPr>
          <p:nvPr>
            <p:ph type="subTitle" idx="4"/>
          </p:nvPr>
        </p:nvSpPr>
        <p:spPr>
          <a:xfrm>
            <a:off x="5688718" y="167190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1"/>
          <p:cNvSpPr txBox="1">
            <a:spLocks noGrp="1"/>
          </p:cNvSpPr>
          <p:nvPr>
            <p:ph type="subTitle" idx="5"/>
          </p:nvPr>
        </p:nvSpPr>
        <p:spPr>
          <a:xfrm>
            <a:off x="5688718" y="3581731"/>
            <a:ext cx="2641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2" name="Google Shape;1152;p21"/>
          <p:cNvSpPr txBox="1">
            <a:spLocks noGrp="1"/>
          </p:cNvSpPr>
          <p:nvPr>
            <p:ph type="subTitle" idx="6"/>
          </p:nvPr>
        </p:nvSpPr>
        <p:spPr>
          <a:xfrm>
            <a:off x="5688718" y="391952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1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4" name="Google Shape;1154;p21"/>
          <p:cNvSpPr txBox="1">
            <a:spLocks noGrp="1"/>
          </p:cNvSpPr>
          <p:nvPr>
            <p:ph type="subTitle" idx="8"/>
          </p:nvPr>
        </p:nvSpPr>
        <p:spPr>
          <a:xfrm>
            <a:off x="1752668" y="167189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1"/>
          <p:cNvSpPr txBox="1">
            <a:spLocks noGrp="1"/>
          </p:cNvSpPr>
          <p:nvPr>
            <p:ph type="subTitle" idx="9"/>
          </p:nvPr>
        </p:nvSpPr>
        <p:spPr>
          <a:xfrm>
            <a:off x="1752668" y="245791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6" name="Google Shape;1156;p21"/>
          <p:cNvSpPr txBox="1">
            <a:spLocks noGrp="1"/>
          </p:cNvSpPr>
          <p:nvPr>
            <p:ph type="subTitle" idx="13"/>
          </p:nvPr>
        </p:nvSpPr>
        <p:spPr>
          <a:xfrm>
            <a:off x="1752668" y="27957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1"/>
          <p:cNvSpPr txBox="1">
            <a:spLocks noGrp="1"/>
          </p:cNvSpPr>
          <p:nvPr>
            <p:ph type="subTitle" idx="14"/>
          </p:nvPr>
        </p:nvSpPr>
        <p:spPr>
          <a:xfrm>
            <a:off x="1752668" y="358173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8" name="Google Shape;1158;p21"/>
          <p:cNvSpPr txBox="1">
            <a:spLocks noGrp="1"/>
          </p:cNvSpPr>
          <p:nvPr>
            <p:ph type="subTitle" idx="15"/>
          </p:nvPr>
        </p:nvSpPr>
        <p:spPr>
          <a:xfrm>
            <a:off x="1752668" y="391952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21"/>
          <p:cNvGrpSpPr/>
          <p:nvPr/>
        </p:nvGrpSpPr>
        <p:grpSpPr>
          <a:xfrm>
            <a:off x="26" y="-294805"/>
            <a:ext cx="9136493" cy="5773048"/>
            <a:chOff x="26" y="-294805"/>
            <a:chExt cx="9136493" cy="5773048"/>
          </a:xfrm>
        </p:grpSpPr>
        <p:sp>
          <p:nvSpPr>
            <p:cNvPr id="1160" name="Google Shape;1160;p21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1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1168" name="Google Shape;1168;p2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22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202" name="Google Shape;1202;p22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3" name="Google Shape;1203;p22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22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>
            <a:off x="-583066" y="-489218"/>
            <a:ext cx="2502211" cy="6121936"/>
            <a:chOff x="-583066" y="-489218"/>
            <a:chExt cx="2502211" cy="6121936"/>
          </a:xfrm>
        </p:grpSpPr>
        <p:grpSp>
          <p:nvGrpSpPr>
            <p:cNvPr id="1224" name="Google Shape;1224;p22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225" name="Google Shape;1225;p2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22"/>
            <p:cNvGrpSpPr/>
            <p:nvPr/>
          </p:nvGrpSpPr>
          <p:grpSpPr>
            <a:xfrm rot="-2358486" flipH="1">
              <a:off x="301940" y="2690893"/>
              <a:ext cx="732200" cy="3055564"/>
              <a:chOff x="3615675" y="367825"/>
              <a:chExt cx="808650" cy="3374600"/>
            </a:xfrm>
          </p:grpSpPr>
          <p:sp>
            <p:nvSpPr>
              <p:cNvPr id="1257" name="Google Shape;1257;p2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22"/>
          <p:cNvSpPr txBox="1">
            <a:spLocks noGrp="1"/>
          </p:cNvSpPr>
          <p:nvPr>
            <p:ph type="title" hasCustomPrompt="1"/>
          </p:nvPr>
        </p:nvSpPr>
        <p:spPr>
          <a:xfrm>
            <a:off x="1072263" y="1932534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89" name="Google Shape;1289;p22"/>
          <p:cNvSpPr txBox="1">
            <a:spLocks noGrp="1"/>
          </p:cNvSpPr>
          <p:nvPr>
            <p:ph type="subTitle" idx="1"/>
          </p:nvPr>
        </p:nvSpPr>
        <p:spPr>
          <a:xfrm>
            <a:off x="1072276" y="2728240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0" name="Google Shape;1290;p22"/>
          <p:cNvSpPr txBox="1">
            <a:spLocks noGrp="1"/>
          </p:cNvSpPr>
          <p:nvPr>
            <p:ph type="title" idx="2" hasCustomPrompt="1"/>
          </p:nvPr>
        </p:nvSpPr>
        <p:spPr>
          <a:xfrm>
            <a:off x="4925850" y="918949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91" name="Google Shape;1291;p22"/>
          <p:cNvSpPr txBox="1">
            <a:spLocks noGrp="1"/>
          </p:cNvSpPr>
          <p:nvPr>
            <p:ph type="subTitle" idx="3"/>
          </p:nvPr>
        </p:nvSpPr>
        <p:spPr>
          <a:xfrm>
            <a:off x="4925850" y="1714655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2" name="Google Shape;129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5850" y="2946119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3" name="Google Shape;1293;p22"/>
          <p:cNvSpPr txBox="1">
            <a:spLocks noGrp="1"/>
          </p:cNvSpPr>
          <p:nvPr>
            <p:ph type="subTitle" idx="5"/>
          </p:nvPr>
        </p:nvSpPr>
        <p:spPr>
          <a:xfrm>
            <a:off x="4925850" y="3741825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3"/>
          <p:cNvSpPr txBox="1">
            <a:spLocks noGrp="1"/>
          </p:cNvSpPr>
          <p:nvPr>
            <p:ph type="title" hasCustomPrompt="1"/>
          </p:nvPr>
        </p:nvSpPr>
        <p:spPr>
          <a:xfrm>
            <a:off x="7758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96" name="Google Shape;1296;p23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7" name="Google Shape;1297;p23"/>
          <p:cNvSpPr txBox="1">
            <a:spLocks noGrp="1"/>
          </p:cNvSpPr>
          <p:nvPr>
            <p:ph type="subTitle" idx="1"/>
          </p:nvPr>
        </p:nvSpPr>
        <p:spPr>
          <a:xfrm flipH="1">
            <a:off x="7758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298" name="Google Shape;1298;p23"/>
          <p:cNvSpPr txBox="1">
            <a:spLocks noGrp="1"/>
          </p:cNvSpPr>
          <p:nvPr>
            <p:ph type="subTitle" idx="3"/>
          </p:nvPr>
        </p:nvSpPr>
        <p:spPr>
          <a:xfrm flipH="1">
            <a:off x="7758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3"/>
          <p:cNvSpPr txBox="1">
            <a:spLocks noGrp="1"/>
          </p:cNvSpPr>
          <p:nvPr>
            <p:ph type="subTitle" idx="4"/>
          </p:nvPr>
        </p:nvSpPr>
        <p:spPr>
          <a:xfrm flipH="1">
            <a:off x="60740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300" name="Google Shape;1300;p23"/>
          <p:cNvSpPr txBox="1">
            <a:spLocks noGrp="1"/>
          </p:cNvSpPr>
          <p:nvPr>
            <p:ph type="subTitle" idx="5"/>
          </p:nvPr>
        </p:nvSpPr>
        <p:spPr>
          <a:xfrm flipH="1">
            <a:off x="60740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title" idx="6" hasCustomPrompt="1"/>
          </p:nvPr>
        </p:nvSpPr>
        <p:spPr>
          <a:xfrm>
            <a:off x="3424975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7"/>
          </p:nvPr>
        </p:nvSpPr>
        <p:spPr>
          <a:xfrm flipH="1">
            <a:off x="3424975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8"/>
          </p:nvPr>
        </p:nvSpPr>
        <p:spPr>
          <a:xfrm flipH="1">
            <a:off x="3424975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305" name="Google Shape;1305;p2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306" name="Google Shape;1306;p2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2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308" name="Google Shape;1308;p2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2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3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323" name="Google Shape;1323;p23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23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356" name="Google Shape;1356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2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471" name="Google Shape;1471;p25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2" name="Google Shape;1472;p25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473" name="Google Shape;1473;p25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5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2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-874705" y="3166983"/>
            <a:ext cx="10893410" cy="2678535"/>
            <a:chOff x="-874705" y="3166983"/>
            <a:chExt cx="10893410" cy="2678535"/>
          </a:xfrm>
        </p:grpSpPr>
        <p:grpSp>
          <p:nvGrpSpPr>
            <p:cNvPr id="1486" name="Google Shape;1486;p25"/>
            <p:cNvGrpSpPr/>
            <p:nvPr/>
          </p:nvGrpSpPr>
          <p:grpSpPr>
            <a:xfrm rot="-2700000" flipH="1">
              <a:off x="98438" y="2978365"/>
              <a:ext cx="732250" cy="3055771"/>
              <a:chOff x="3615675" y="367825"/>
              <a:chExt cx="808650" cy="3374600"/>
            </a:xfrm>
          </p:grpSpPr>
          <p:sp>
            <p:nvSpPr>
              <p:cNvPr id="1487" name="Google Shape;1487;p2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5"/>
            <p:cNvGrpSpPr/>
            <p:nvPr/>
          </p:nvGrpSpPr>
          <p:grpSpPr>
            <a:xfrm rot="2700000">
              <a:off x="8313313" y="2978365"/>
              <a:ext cx="732250" cy="3055771"/>
              <a:chOff x="3615675" y="367825"/>
              <a:chExt cx="808650" cy="3374600"/>
            </a:xfrm>
          </p:grpSpPr>
          <p:sp>
            <p:nvSpPr>
              <p:cNvPr id="1519" name="Google Shape;1519;p2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0" name="Google Shape;1550;p25"/>
          <p:cNvSpPr txBox="1">
            <a:spLocks noGrp="1"/>
          </p:cNvSpPr>
          <p:nvPr>
            <p:ph type="subTitle" idx="1"/>
          </p:nvPr>
        </p:nvSpPr>
        <p:spPr>
          <a:xfrm>
            <a:off x="1626600" y="3975634"/>
            <a:ext cx="58908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554" name="Google Shape;1554;p26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555" name="Google Shape;1555;p26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6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26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6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571" name="Google Shape;1571;p26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6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27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637" name="Google Shape;1637;p2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27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639" name="Google Shape;1639;p2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2" name="Google Shape;1642;p2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 rot="-2700000" flipH="1">
            <a:off x="450721" y="3080683"/>
            <a:ext cx="732250" cy="3055771"/>
            <a:chOff x="3615675" y="367825"/>
            <a:chExt cx="808650" cy="3374600"/>
          </a:xfrm>
        </p:grpSpPr>
        <p:sp>
          <p:nvSpPr>
            <p:cNvPr id="1650" name="Google Shape;1650;p2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28"/>
          <p:cNvGrpSpPr/>
          <p:nvPr/>
        </p:nvGrpSpPr>
        <p:grpSpPr>
          <a:xfrm>
            <a:off x="-207975" y="-294805"/>
            <a:ext cx="9351984" cy="6027911"/>
            <a:chOff x="-207975" y="-294805"/>
            <a:chExt cx="9351984" cy="6027911"/>
          </a:xfrm>
        </p:grpSpPr>
        <p:sp>
          <p:nvSpPr>
            <p:cNvPr id="1683" name="Google Shape;1683;p2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77784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736806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74071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28"/>
            <p:cNvGrpSpPr/>
            <p:nvPr/>
          </p:nvGrpSpPr>
          <p:grpSpPr>
            <a:xfrm>
              <a:off x="-207975" y="8"/>
              <a:ext cx="5667571" cy="5143520"/>
              <a:chOff x="-207975" y="8"/>
              <a:chExt cx="5667571" cy="5143520"/>
            </a:xfrm>
          </p:grpSpPr>
          <p:sp>
            <p:nvSpPr>
              <p:cNvPr id="1693" name="Google Shape;1693;p28"/>
              <p:cNvSpPr/>
              <p:nvPr/>
            </p:nvSpPr>
            <p:spPr>
              <a:xfrm>
                <a:off x="791180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-20797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6" y="8"/>
                <a:ext cx="3441330" cy="4226827"/>
              </a:xfrm>
              <a:custGeom>
                <a:avLst/>
                <a:gdLst/>
                <a:ahLst/>
                <a:cxnLst/>
                <a:rect l="l" t="t" r="r" b="b"/>
                <a:pathLst>
                  <a:path w="78141" h="95977" extrusionOk="0">
                    <a:moveTo>
                      <a:pt x="67242" y="0"/>
                    </a:moveTo>
                    <a:lnTo>
                      <a:pt x="0" y="82572"/>
                    </a:lnTo>
                    <a:lnTo>
                      <a:pt x="0" y="95976"/>
                    </a:lnTo>
                    <a:lnTo>
                      <a:pt x="781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8" name="Google Shape;1698;p2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674708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28"/>
          <p:cNvSpPr txBox="1">
            <a:spLocks noGrp="1"/>
          </p:cNvSpPr>
          <p:nvPr>
            <p:ph type="title"/>
          </p:nvPr>
        </p:nvSpPr>
        <p:spPr>
          <a:xfrm flipH="1">
            <a:off x="4036350" y="14244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8"/>
          <p:cNvSpPr txBox="1">
            <a:spLocks noGrp="1"/>
          </p:cNvSpPr>
          <p:nvPr>
            <p:ph type="subTitle" idx="1"/>
          </p:nvPr>
        </p:nvSpPr>
        <p:spPr>
          <a:xfrm flipH="1">
            <a:off x="4036350" y="2407031"/>
            <a:ext cx="4048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8"/>
          <p:cNvSpPr txBox="1"/>
          <p:nvPr/>
        </p:nvSpPr>
        <p:spPr>
          <a:xfrm>
            <a:off x="4036359" y="3575853"/>
            <a:ext cx="40485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6"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1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402838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402838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260462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260462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hasCustomPrompt="1"/>
          </p:nvPr>
        </p:nvSpPr>
        <p:spPr>
          <a:xfrm>
            <a:off x="2061488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 idx="5" hasCustomPrompt="1"/>
          </p:nvPr>
        </p:nvSpPr>
        <p:spPr>
          <a:xfrm>
            <a:off x="5919112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2" name="Google Shape;152;p5"/>
          <p:cNvGrpSpPr/>
          <p:nvPr/>
        </p:nvGrpSpPr>
        <p:grpSpPr>
          <a:xfrm>
            <a:off x="-529580" y="3102246"/>
            <a:ext cx="10203160" cy="2678535"/>
            <a:chOff x="-529580" y="3102246"/>
            <a:chExt cx="10203160" cy="2678535"/>
          </a:xfrm>
        </p:grpSpPr>
        <p:grpSp>
          <p:nvGrpSpPr>
            <p:cNvPr id="153" name="Google Shape;153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5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19" name="Google Shape;219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228" name="Google Shape;228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Google Shape;231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235" name="Google Shape;235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36" name="Google Shape;236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37" name="Google Shape;237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38" name="Google Shape;238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0" name="Google Shape;240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" name="Google Shape;243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44" name="Google Shape;244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8" name="Google Shape;248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52" name="Google Shape;252;p6"/>
          <p:cNvGrpSpPr/>
          <p:nvPr/>
        </p:nvGrpSpPr>
        <p:grpSpPr>
          <a:xfrm rot="2434760" flipH="1">
            <a:off x="8222976" y="3178977"/>
            <a:ext cx="732198" cy="3055555"/>
            <a:chOff x="3615675" y="367825"/>
            <a:chExt cx="808650" cy="3374600"/>
          </a:xfrm>
        </p:grpSpPr>
        <p:sp>
          <p:nvSpPr>
            <p:cNvPr id="253" name="Google Shape;253;p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113375" y="1487325"/>
            <a:ext cx="31614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ubTitle" idx="1"/>
          </p:nvPr>
        </p:nvSpPr>
        <p:spPr>
          <a:xfrm>
            <a:off x="1113375" y="2376350"/>
            <a:ext cx="3161400" cy="13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7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88" name="Google Shape;288;p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7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90" name="Google Shape;290;p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7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7"/>
          <p:cNvGrpSpPr/>
          <p:nvPr/>
        </p:nvGrpSpPr>
        <p:grpSpPr>
          <a:xfrm>
            <a:off x="-854095" y="-625525"/>
            <a:ext cx="10852190" cy="6394550"/>
            <a:chOff x="-854095" y="-625525"/>
            <a:chExt cx="10852190" cy="6394550"/>
          </a:xfrm>
        </p:grpSpPr>
        <p:grpSp>
          <p:nvGrpSpPr>
            <p:cNvPr id="308" name="Google Shape;308;p7"/>
            <p:cNvGrpSpPr/>
            <p:nvPr/>
          </p:nvGrpSpPr>
          <p:grpSpPr>
            <a:xfrm rot="2400048">
              <a:off x="8369292" y="2835216"/>
              <a:ext cx="732291" cy="3055942"/>
              <a:chOff x="3615675" y="367825"/>
              <a:chExt cx="808650" cy="3374600"/>
            </a:xfrm>
          </p:grpSpPr>
          <p:sp>
            <p:nvSpPr>
              <p:cNvPr id="309" name="Google Shape;309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7"/>
            <p:cNvGrpSpPr/>
            <p:nvPr/>
          </p:nvGrpSpPr>
          <p:grpSpPr>
            <a:xfrm rot="2400048">
              <a:off x="42417" y="-747659"/>
              <a:ext cx="732291" cy="3055942"/>
              <a:chOff x="3615675" y="367825"/>
              <a:chExt cx="808650" cy="337460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374" name="Google Shape;374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-860333" y="-565711"/>
            <a:ext cx="10864667" cy="6274921"/>
            <a:chOff x="-860333" y="-565711"/>
            <a:chExt cx="10864667" cy="6274921"/>
          </a:xfrm>
        </p:grpSpPr>
        <p:grpSp>
          <p:nvGrpSpPr>
            <p:cNvPr id="396" name="Google Shape;396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/>
          <p:nvPr/>
        </p:nvSpPr>
        <p:spPr>
          <a:xfrm>
            <a:off x="0" y="0"/>
            <a:ext cx="4008000" cy="33864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"/>
          <p:cNvSpPr txBox="1">
            <a:spLocks noGrp="1"/>
          </p:cNvSpPr>
          <p:nvPr>
            <p:ph type="title"/>
          </p:nvPr>
        </p:nvSpPr>
        <p:spPr>
          <a:xfrm>
            <a:off x="722375" y="411875"/>
            <a:ext cx="2593500" cy="19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 rot="2700000" flipH="1">
            <a:off x="8055500" y="2928445"/>
            <a:ext cx="732250" cy="3055771"/>
            <a:chOff x="3615675" y="367825"/>
            <a:chExt cx="808650" cy="3374600"/>
          </a:xfrm>
        </p:grpSpPr>
        <p:sp>
          <p:nvSpPr>
            <p:cNvPr id="519" name="Google Shape;519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metree.org/" TargetMode="External"/><Relationship Id="rId3" Type="http://schemas.openxmlformats.org/officeDocument/2006/relationships/hyperlink" Target="https://doi.org/10.1186/s13104-019-4286-0" TargetMode="External"/><Relationship Id="rId7" Type="http://schemas.openxmlformats.org/officeDocument/2006/relationships/hyperlink" Target="https://software.broadinstitute.org/software/igv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amtools.sourceforge.net/" TargetMode="External"/><Relationship Id="rId5" Type="http://schemas.openxmlformats.org/officeDocument/2006/relationships/hyperlink" Target="https://www.ncbi.nlm.nih.gov/genome/?term=Lachancea%20thermotolerans%5BOrganism%5D&amp;cmd=DetailsSearch" TargetMode="External"/><Relationship Id="rId10" Type="http://schemas.openxmlformats.org/officeDocument/2006/relationships/hyperlink" Target="https://fungi.ensembl.org/info/data/ftp/index.html" TargetMode="External"/><Relationship Id="rId4" Type="http://schemas.openxmlformats.org/officeDocument/2006/relationships/hyperlink" Target="https://doi.org/10.1186/1471-2164-15-552" TargetMode="External"/><Relationship Id="rId9" Type="http://schemas.openxmlformats.org/officeDocument/2006/relationships/hyperlink" Target="https://biit.cs.ut.ee/gprofiler/go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2"/>
          <p:cNvSpPr txBox="1">
            <a:spLocks noGrp="1"/>
          </p:cNvSpPr>
          <p:nvPr>
            <p:ph type="ctrTitle"/>
          </p:nvPr>
        </p:nvSpPr>
        <p:spPr>
          <a:xfrm>
            <a:off x="646175" y="2174425"/>
            <a:ext cx="55950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300"/>
              <a:t>The transcriptome analysis </a:t>
            </a:r>
            <a:r>
              <a:rPr lang="en" sz="2800">
                <a:solidFill>
                  <a:schemeClr val="accent3"/>
                </a:solidFill>
              </a:rPr>
              <a:t>•</a:t>
            </a:r>
            <a:endParaRPr sz="2300"/>
          </a:p>
        </p:txBody>
      </p:sp>
      <p:sp>
        <p:nvSpPr>
          <p:cNvPr id="1876" name="Google Shape;1876;p32"/>
          <p:cNvSpPr txBox="1">
            <a:spLocks noGrp="1"/>
          </p:cNvSpPr>
          <p:nvPr>
            <p:ph type="subTitle" idx="1"/>
          </p:nvPr>
        </p:nvSpPr>
        <p:spPr>
          <a:xfrm>
            <a:off x="896225" y="3169675"/>
            <a:ext cx="25782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Neus Pou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Natasa Mortvanski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 Mendizabal</a:t>
            </a:r>
            <a:endParaRPr sz="1200"/>
          </a:p>
        </p:txBody>
      </p:sp>
      <p:sp>
        <p:nvSpPr>
          <p:cNvPr id="1877" name="Google Shape;1877;p32"/>
          <p:cNvSpPr txBox="1">
            <a:spLocks noGrp="1"/>
          </p:cNvSpPr>
          <p:nvPr>
            <p:ph type="ctrTitle"/>
          </p:nvPr>
        </p:nvSpPr>
        <p:spPr>
          <a:xfrm>
            <a:off x="646175" y="739375"/>
            <a:ext cx="8120700" cy="1979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Lachancea thermotolerans</a:t>
            </a:r>
            <a:endParaRPr i="1">
              <a:solidFill>
                <a:srgbClr val="00C3B1"/>
              </a:solidFill>
            </a:endParaRPr>
          </a:p>
        </p:txBody>
      </p:sp>
      <p:grpSp>
        <p:nvGrpSpPr>
          <p:cNvPr id="1878" name="Google Shape;1878;p32"/>
          <p:cNvGrpSpPr/>
          <p:nvPr/>
        </p:nvGrpSpPr>
        <p:grpSpPr>
          <a:xfrm rot="2293958">
            <a:off x="7889075" y="2374530"/>
            <a:ext cx="835103" cy="4145317"/>
            <a:chOff x="3615675" y="367825"/>
            <a:chExt cx="808650" cy="3374600"/>
          </a:xfrm>
        </p:grpSpPr>
        <p:sp>
          <p:nvSpPr>
            <p:cNvPr id="1879" name="Google Shape;1879;p32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0" name="Google Shape;19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25" y="4059475"/>
            <a:ext cx="1438500" cy="71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1" name="Google Shape;1911;p32"/>
          <p:cNvCxnSpPr/>
          <p:nvPr/>
        </p:nvCxnSpPr>
        <p:spPr>
          <a:xfrm flipH="1">
            <a:off x="2583325" y="4182350"/>
            <a:ext cx="6600" cy="48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2" name="Google Shape;1912;p32"/>
          <p:cNvSpPr txBox="1">
            <a:spLocks noGrp="1"/>
          </p:cNvSpPr>
          <p:nvPr>
            <p:ph type="subTitle" idx="1"/>
          </p:nvPr>
        </p:nvSpPr>
        <p:spPr>
          <a:xfrm>
            <a:off x="2776100" y="3933638"/>
            <a:ext cx="24972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Nunito"/>
                <a:ea typeface="Nunito"/>
                <a:cs typeface="Nunito"/>
                <a:sym typeface="Nunito"/>
              </a:rPr>
              <a:t>Principles of Genome Bioinformatics</a:t>
            </a:r>
            <a:endParaRPr sz="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Nunito"/>
                <a:ea typeface="Nunito"/>
                <a:cs typeface="Nunito"/>
                <a:sym typeface="Nunito"/>
              </a:rPr>
              <a:t>MSc Bioinformatics for Health Sciences</a:t>
            </a:r>
            <a:endParaRPr sz="9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1"/>
          <p:cNvSpPr txBox="1">
            <a:spLocks noGrp="1"/>
          </p:cNvSpPr>
          <p:nvPr>
            <p:ph type="title"/>
          </p:nvPr>
        </p:nvSpPr>
        <p:spPr>
          <a:xfrm>
            <a:off x="769800" y="1378050"/>
            <a:ext cx="76044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 </a:t>
            </a:r>
            <a:r>
              <a:rPr lang="en" sz="5100">
                <a:solidFill>
                  <a:srgbClr val="00C3B1"/>
                </a:solidFill>
              </a:rPr>
              <a:t>• Known</a:t>
            </a:r>
            <a:r>
              <a:rPr lang="en" sz="5100"/>
              <a:t> vs </a:t>
            </a:r>
            <a:r>
              <a:rPr lang="en" sz="5100">
                <a:solidFill>
                  <a:schemeClr val="lt2"/>
                </a:solidFill>
              </a:rPr>
              <a:t>Novel</a:t>
            </a:r>
            <a:r>
              <a:rPr lang="en" sz="5100"/>
              <a:t> </a:t>
            </a:r>
            <a:r>
              <a:rPr lang="en" sz="5100">
                <a:solidFill>
                  <a:schemeClr val="lt2"/>
                </a:solidFill>
              </a:rPr>
              <a:t>• </a:t>
            </a:r>
            <a:r>
              <a:rPr lang="en" sz="5100"/>
              <a:t>Transcripts</a:t>
            </a:r>
            <a:endParaRPr sz="5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 txBox="1">
            <a:spLocks noGrp="1"/>
          </p:cNvSpPr>
          <p:nvPr>
            <p:ph type="title" idx="4294967295"/>
          </p:nvPr>
        </p:nvSpPr>
        <p:spPr>
          <a:xfrm>
            <a:off x="680525" y="1116025"/>
            <a:ext cx="148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GC%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2059" name="Google Shape;2059;p42"/>
          <p:cNvSpPr txBox="1">
            <a:spLocks noGrp="1"/>
          </p:cNvSpPr>
          <p:nvPr>
            <p:ph type="title" idx="4294967295"/>
          </p:nvPr>
        </p:nvSpPr>
        <p:spPr>
          <a:xfrm>
            <a:off x="2455575" y="1078325"/>
            <a:ext cx="1518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Length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2060" name="Google Shape;2060;p42"/>
          <p:cNvSpPr txBox="1">
            <a:spLocks noGrp="1"/>
          </p:cNvSpPr>
          <p:nvPr>
            <p:ph type="title"/>
          </p:nvPr>
        </p:nvSpPr>
        <p:spPr>
          <a:xfrm>
            <a:off x="37575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800"/>
              <a:t>Transcripts</a:t>
            </a:r>
            <a:endParaRPr sz="2800"/>
          </a:p>
        </p:txBody>
      </p:sp>
      <p:sp>
        <p:nvSpPr>
          <p:cNvPr id="2061" name="Google Shape;2061;p42"/>
          <p:cNvSpPr/>
          <p:nvPr/>
        </p:nvSpPr>
        <p:spPr>
          <a:xfrm flipH="1">
            <a:off x="661451" y="3030963"/>
            <a:ext cx="15189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62" name="Google Shape;2062;p42"/>
          <p:cNvSpPr/>
          <p:nvPr/>
        </p:nvSpPr>
        <p:spPr>
          <a:xfrm flipH="1">
            <a:off x="661454" y="1727804"/>
            <a:ext cx="1518900" cy="11049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63" name="Google Shape;2063;p42"/>
          <p:cNvSpPr txBox="1">
            <a:spLocks noGrp="1"/>
          </p:cNvSpPr>
          <p:nvPr>
            <p:ph type="subTitle" idx="4294967295"/>
          </p:nvPr>
        </p:nvSpPr>
        <p:spPr>
          <a:xfrm>
            <a:off x="773840" y="3163051"/>
            <a:ext cx="1293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46.41</a:t>
            </a:r>
            <a:endParaRPr sz="23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64" name="Google Shape;2064;p42"/>
          <p:cNvSpPr txBox="1">
            <a:spLocks noGrp="1"/>
          </p:cNvSpPr>
          <p:nvPr>
            <p:ph type="subTitle" idx="4294967295"/>
          </p:nvPr>
        </p:nvSpPr>
        <p:spPr>
          <a:xfrm>
            <a:off x="773829" y="1859913"/>
            <a:ext cx="1293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49.30</a:t>
            </a:r>
            <a:endParaRPr sz="12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65" name="Google Shape;2065;p42"/>
          <p:cNvSpPr/>
          <p:nvPr/>
        </p:nvSpPr>
        <p:spPr>
          <a:xfrm flipH="1">
            <a:off x="2455575" y="3030963"/>
            <a:ext cx="15189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66" name="Google Shape;2066;p42"/>
          <p:cNvSpPr/>
          <p:nvPr/>
        </p:nvSpPr>
        <p:spPr>
          <a:xfrm flipH="1">
            <a:off x="2455575" y="1727804"/>
            <a:ext cx="1518900" cy="11049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67" name="Google Shape;2067;p42"/>
          <p:cNvSpPr txBox="1">
            <a:spLocks noGrp="1"/>
          </p:cNvSpPr>
          <p:nvPr>
            <p:ph type="subTitle" idx="4294967295"/>
          </p:nvPr>
        </p:nvSpPr>
        <p:spPr>
          <a:xfrm>
            <a:off x="2567956" y="3163051"/>
            <a:ext cx="1293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872</a:t>
            </a:r>
            <a:endParaRPr sz="23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68" name="Google Shape;2068;p42"/>
          <p:cNvSpPr txBox="1">
            <a:spLocks noGrp="1"/>
          </p:cNvSpPr>
          <p:nvPr>
            <p:ph type="subTitle" idx="4294967295"/>
          </p:nvPr>
        </p:nvSpPr>
        <p:spPr>
          <a:xfrm>
            <a:off x="2567945" y="1859913"/>
            <a:ext cx="1293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1209</a:t>
            </a:r>
            <a:endParaRPr sz="12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69" name="Google Shape;2069;p42"/>
          <p:cNvSpPr txBox="1">
            <a:spLocks noGrp="1"/>
          </p:cNvSpPr>
          <p:nvPr>
            <p:ph type="subTitle" idx="4294967295"/>
          </p:nvPr>
        </p:nvSpPr>
        <p:spPr>
          <a:xfrm>
            <a:off x="680650" y="3662460"/>
            <a:ext cx="1480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GC% for novel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transcripts</a:t>
            </a:r>
            <a:endParaRPr sz="1000"/>
          </a:p>
        </p:txBody>
      </p:sp>
      <p:sp>
        <p:nvSpPr>
          <p:cNvPr id="2070" name="Google Shape;2070;p42"/>
          <p:cNvSpPr txBox="1">
            <a:spLocks noGrp="1"/>
          </p:cNvSpPr>
          <p:nvPr>
            <p:ph type="subTitle" idx="4294967295"/>
          </p:nvPr>
        </p:nvSpPr>
        <p:spPr>
          <a:xfrm>
            <a:off x="680650" y="2337960"/>
            <a:ext cx="1480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GC% for known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transcripts</a:t>
            </a:r>
            <a:endParaRPr sz="1000"/>
          </a:p>
        </p:txBody>
      </p:sp>
      <p:sp>
        <p:nvSpPr>
          <p:cNvPr id="2071" name="Google Shape;2071;p42"/>
          <p:cNvSpPr txBox="1">
            <a:spLocks noGrp="1"/>
          </p:cNvSpPr>
          <p:nvPr>
            <p:ph type="subTitle" idx="4294967295"/>
          </p:nvPr>
        </p:nvSpPr>
        <p:spPr>
          <a:xfrm>
            <a:off x="2474650" y="2337972"/>
            <a:ext cx="1480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Median length for known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transcripts</a:t>
            </a:r>
            <a:endParaRPr sz="1000"/>
          </a:p>
        </p:txBody>
      </p:sp>
      <p:sp>
        <p:nvSpPr>
          <p:cNvPr id="2072" name="Google Shape;2072;p42"/>
          <p:cNvSpPr txBox="1">
            <a:spLocks noGrp="1"/>
          </p:cNvSpPr>
          <p:nvPr>
            <p:ph type="subTitle" idx="4294967295"/>
          </p:nvPr>
        </p:nvSpPr>
        <p:spPr>
          <a:xfrm>
            <a:off x="2501688" y="3662460"/>
            <a:ext cx="1480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Median length for novel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transcripts</a:t>
            </a:r>
            <a:endParaRPr sz="1000"/>
          </a:p>
        </p:txBody>
      </p:sp>
      <p:pic>
        <p:nvPicPr>
          <p:cNvPr id="2073" name="Google Shape;20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50" y="260650"/>
            <a:ext cx="4164999" cy="45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42"/>
          <p:cNvSpPr/>
          <p:nvPr/>
        </p:nvSpPr>
        <p:spPr>
          <a:xfrm>
            <a:off x="1173550" y="4469900"/>
            <a:ext cx="2285100" cy="415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Mann-Whitney-Wilcoxon test, 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p-value &lt; 2.2e-16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75" name="Google Shape;2075;p42"/>
          <p:cNvSpPr/>
          <p:nvPr/>
        </p:nvSpPr>
        <p:spPr>
          <a:xfrm rot="5400000">
            <a:off x="2272450" y="2551475"/>
            <a:ext cx="87300" cy="3396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3"/>
          <p:cNvSpPr txBox="1">
            <a:spLocks noGrp="1"/>
          </p:cNvSpPr>
          <p:nvPr>
            <p:ph type="subTitle" idx="1"/>
          </p:nvPr>
        </p:nvSpPr>
        <p:spPr>
          <a:xfrm>
            <a:off x="814525" y="1125200"/>
            <a:ext cx="3710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way of comparing expression levels is comparing TPM values between </a:t>
            </a:r>
            <a:r>
              <a:rPr lang="en" sz="1600">
                <a:solidFill>
                  <a:srgbClr val="00C3B1"/>
                </a:solidFill>
              </a:rPr>
              <a:t>known</a:t>
            </a:r>
            <a:r>
              <a:rPr lang="en" sz="1600"/>
              <a:t> and </a:t>
            </a:r>
            <a:r>
              <a:rPr lang="en" sz="1600">
                <a:solidFill>
                  <a:schemeClr val="lt2"/>
                </a:solidFill>
              </a:rPr>
              <a:t>novel</a:t>
            </a:r>
            <a:r>
              <a:rPr lang="en" sz="1600"/>
              <a:t> genes. </a:t>
            </a:r>
            <a:endParaRPr sz="1600"/>
          </a:p>
        </p:txBody>
      </p:sp>
      <p:pic>
        <p:nvPicPr>
          <p:cNvPr id="2081" name="Google Shape;20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00" y="844075"/>
            <a:ext cx="4082450" cy="33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2" name="Google Shape;2082;p43"/>
          <p:cNvSpPr/>
          <p:nvPr/>
        </p:nvSpPr>
        <p:spPr>
          <a:xfrm flipH="1">
            <a:off x="883650" y="2620700"/>
            <a:ext cx="1737900" cy="14304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3"/>
          <p:cNvSpPr/>
          <p:nvPr/>
        </p:nvSpPr>
        <p:spPr>
          <a:xfrm flipH="1">
            <a:off x="2867863" y="2620697"/>
            <a:ext cx="1737900" cy="14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43"/>
          <p:cNvSpPr txBox="1">
            <a:spLocks noGrp="1"/>
          </p:cNvSpPr>
          <p:nvPr>
            <p:ph type="subTitle" idx="4294967295"/>
          </p:nvPr>
        </p:nvSpPr>
        <p:spPr>
          <a:xfrm>
            <a:off x="1012350" y="2848019"/>
            <a:ext cx="1480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179.91</a:t>
            </a:r>
            <a:endParaRPr sz="27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85" name="Google Shape;2085;p43"/>
          <p:cNvSpPr txBox="1">
            <a:spLocks noGrp="1"/>
          </p:cNvSpPr>
          <p:nvPr>
            <p:ph type="subTitle" idx="4294967295"/>
          </p:nvPr>
        </p:nvSpPr>
        <p:spPr>
          <a:xfrm>
            <a:off x="1012350" y="3347040"/>
            <a:ext cx="14805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Mean TPM for known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transcripts</a:t>
            </a:r>
            <a:endParaRPr sz="1300"/>
          </a:p>
        </p:txBody>
      </p:sp>
      <p:sp>
        <p:nvSpPr>
          <p:cNvPr id="2086" name="Google Shape;2086;p43"/>
          <p:cNvSpPr txBox="1">
            <a:spLocks noGrp="1"/>
          </p:cNvSpPr>
          <p:nvPr>
            <p:ph type="subTitle" idx="4294967295"/>
          </p:nvPr>
        </p:nvSpPr>
        <p:spPr>
          <a:xfrm>
            <a:off x="2996563" y="2848019"/>
            <a:ext cx="1480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21.46</a:t>
            </a:r>
            <a:endParaRPr sz="16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087" name="Google Shape;2087;p43"/>
          <p:cNvSpPr txBox="1">
            <a:spLocks noGrp="1"/>
          </p:cNvSpPr>
          <p:nvPr>
            <p:ph type="subTitle" idx="4294967295"/>
          </p:nvPr>
        </p:nvSpPr>
        <p:spPr>
          <a:xfrm>
            <a:off x="2996563" y="3347040"/>
            <a:ext cx="14805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Mean TPM for novel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transcripts</a:t>
            </a:r>
            <a:endParaRPr/>
          </a:p>
        </p:txBody>
      </p:sp>
      <p:sp>
        <p:nvSpPr>
          <p:cNvPr id="2088" name="Google Shape;2088;p43"/>
          <p:cNvSpPr txBox="1">
            <a:spLocks noGrp="1"/>
          </p:cNvSpPr>
          <p:nvPr>
            <p:ph type="title"/>
          </p:nvPr>
        </p:nvSpPr>
        <p:spPr>
          <a:xfrm>
            <a:off x="507900" y="47232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800"/>
              <a:t>TPM </a:t>
            </a:r>
            <a:endParaRPr sz="1500"/>
          </a:p>
        </p:txBody>
      </p:sp>
      <p:sp>
        <p:nvSpPr>
          <p:cNvPr id="2089" name="Google Shape;2089;p43"/>
          <p:cNvSpPr txBox="1">
            <a:spLocks noGrp="1"/>
          </p:cNvSpPr>
          <p:nvPr>
            <p:ph type="title"/>
          </p:nvPr>
        </p:nvSpPr>
        <p:spPr>
          <a:xfrm>
            <a:off x="1740300" y="472325"/>
            <a:ext cx="31737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(Transcripts per million)</a:t>
            </a:r>
            <a:endParaRPr sz="1500"/>
          </a:p>
        </p:txBody>
      </p:sp>
      <p:grpSp>
        <p:nvGrpSpPr>
          <p:cNvPr id="2090" name="Google Shape;2090;p43"/>
          <p:cNvGrpSpPr/>
          <p:nvPr/>
        </p:nvGrpSpPr>
        <p:grpSpPr>
          <a:xfrm>
            <a:off x="5038096" y="4309425"/>
            <a:ext cx="3601879" cy="521150"/>
            <a:chOff x="2752096" y="4385625"/>
            <a:chExt cx="3601879" cy="521150"/>
          </a:xfrm>
        </p:grpSpPr>
        <p:grpSp>
          <p:nvGrpSpPr>
            <p:cNvPr id="2091" name="Google Shape;2091;p43"/>
            <p:cNvGrpSpPr/>
            <p:nvPr/>
          </p:nvGrpSpPr>
          <p:grpSpPr>
            <a:xfrm>
              <a:off x="2752096" y="4385625"/>
              <a:ext cx="3601813" cy="521150"/>
              <a:chOff x="2752096" y="4385625"/>
              <a:chExt cx="3601813" cy="521150"/>
            </a:xfrm>
          </p:grpSpPr>
          <p:sp>
            <p:nvSpPr>
              <p:cNvPr id="2092" name="Google Shape;2092;p43"/>
              <p:cNvSpPr/>
              <p:nvPr/>
            </p:nvSpPr>
            <p:spPr>
              <a:xfrm>
                <a:off x="2752096" y="4385625"/>
                <a:ext cx="688574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C2C2C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3"/>
              <p:cNvSpPr/>
              <p:nvPr/>
            </p:nvSpPr>
            <p:spPr>
              <a:xfrm>
                <a:off x="3125350" y="4385625"/>
                <a:ext cx="322856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4" name="Google Shape;2094;p43"/>
            <p:cNvSpPr txBox="1"/>
            <p:nvPr/>
          </p:nvSpPr>
          <p:spPr>
            <a:xfrm>
              <a:off x="3440675" y="4391675"/>
              <a:ext cx="2913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Spartan Medium"/>
                  <a:ea typeface="Spartan Medium"/>
                  <a:cs typeface="Spartan Medium"/>
                  <a:sym typeface="Spartan Medium"/>
                </a:rPr>
                <a:t>TPM scale was transformed by log10 for better representation of  the results.</a:t>
              </a:r>
              <a:endParaRPr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endParaRPr>
            </a:p>
          </p:txBody>
        </p:sp>
      </p:grpSp>
      <p:sp>
        <p:nvSpPr>
          <p:cNvPr id="2095" name="Google Shape;2095;p43"/>
          <p:cNvSpPr/>
          <p:nvPr/>
        </p:nvSpPr>
        <p:spPr>
          <a:xfrm>
            <a:off x="1629325" y="4309425"/>
            <a:ext cx="2285100" cy="415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Mann-Whitney-Wilcoxon test, 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p-value &lt; 2.2e-16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Google Shape;21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900" y="1198575"/>
            <a:ext cx="3951001" cy="325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50" y="1198575"/>
            <a:ext cx="3951001" cy="32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44"/>
          <p:cNvSpPr txBox="1">
            <a:spLocks noGrp="1"/>
          </p:cNvSpPr>
          <p:nvPr>
            <p:ph type="title"/>
          </p:nvPr>
        </p:nvSpPr>
        <p:spPr>
          <a:xfrm>
            <a:off x="544500" y="418625"/>
            <a:ext cx="6042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>
                <a:solidFill>
                  <a:schemeClr val="accent5"/>
                </a:solidFill>
              </a:rPr>
              <a:t> </a:t>
            </a:r>
            <a:r>
              <a:rPr lang="en" sz="2800"/>
              <a:t>ORFs GC%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/>
              <a:t>vs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/>
              <a:t>Length</a:t>
            </a:r>
            <a:r>
              <a:rPr lang="en" sz="2800">
                <a:solidFill>
                  <a:schemeClr val="accent5"/>
                </a:solidFill>
              </a:rPr>
              <a:t> </a:t>
            </a:r>
            <a:endParaRPr sz="2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5"/>
          <p:cNvSpPr txBox="1">
            <a:spLocks noGrp="1"/>
          </p:cNvSpPr>
          <p:nvPr>
            <p:ph type="subTitle" idx="1"/>
          </p:nvPr>
        </p:nvSpPr>
        <p:spPr>
          <a:xfrm>
            <a:off x="516650" y="1087350"/>
            <a:ext cx="3710700" cy="31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performed the same analysis mentioned before but sorting the transcripts by chromosomes/scaffolds.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expected that there might be difference in  the expression levels between the chromosomes.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However, </a:t>
            </a:r>
            <a:r>
              <a:rPr lang="en" sz="1600" b="1">
                <a:latin typeface="Spartan"/>
                <a:ea typeface="Spartan"/>
                <a:cs typeface="Spartan"/>
                <a:sym typeface="Spartan"/>
              </a:rPr>
              <a:t>all of them seemed to have similar TPM values</a:t>
            </a:r>
            <a:r>
              <a:rPr lang="en" sz="1600"/>
              <a:t>.</a:t>
            </a:r>
            <a:endParaRPr sz="1600"/>
          </a:p>
        </p:txBody>
      </p:sp>
      <p:sp>
        <p:nvSpPr>
          <p:cNvPr id="2108" name="Google Shape;2108;p45"/>
          <p:cNvSpPr txBox="1">
            <a:spLocks noGrp="1"/>
          </p:cNvSpPr>
          <p:nvPr>
            <p:ph type="title"/>
          </p:nvPr>
        </p:nvSpPr>
        <p:spPr>
          <a:xfrm>
            <a:off x="283225" y="326725"/>
            <a:ext cx="4896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800"/>
              <a:t>Chromosome location</a:t>
            </a:r>
            <a:endParaRPr sz="2800"/>
          </a:p>
        </p:txBody>
      </p:sp>
      <p:pic>
        <p:nvPicPr>
          <p:cNvPr id="2109" name="Google Shape;21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95" y="989450"/>
            <a:ext cx="4346606" cy="3313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45"/>
          <p:cNvSpPr/>
          <p:nvPr/>
        </p:nvSpPr>
        <p:spPr>
          <a:xfrm>
            <a:off x="6346200" y="4469900"/>
            <a:ext cx="1419900" cy="415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Anova, 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p-value = 0.76</a:t>
            </a:r>
            <a:endParaRPr sz="1000">
              <a:solidFill>
                <a:schemeClr val="dk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46"/>
          <p:cNvSpPr txBox="1">
            <a:spLocks noGrp="1"/>
          </p:cNvSpPr>
          <p:nvPr>
            <p:ph type="title"/>
          </p:nvPr>
        </p:nvSpPr>
        <p:spPr>
          <a:xfrm>
            <a:off x="769800" y="1378050"/>
            <a:ext cx="76044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524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Char char="●"/>
            </a:pPr>
            <a:r>
              <a:rPr lang="en" sz="5100">
                <a:solidFill>
                  <a:schemeClr val="lt2"/>
                </a:solidFill>
              </a:rPr>
              <a:t>Novel</a:t>
            </a:r>
            <a:r>
              <a:rPr lang="en" sz="5100"/>
              <a:t> </a:t>
            </a:r>
            <a:r>
              <a:rPr lang="en" sz="5100">
                <a:solidFill>
                  <a:schemeClr val="lt2"/>
                </a:solidFill>
              </a:rPr>
              <a:t>• </a:t>
            </a:r>
            <a:endParaRPr sz="51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Transcripts</a:t>
            </a:r>
            <a:endParaRPr sz="5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47"/>
          <p:cNvSpPr txBox="1">
            <a:spLocks noGrp="1"/>
          </p:cNvSpPr>
          <p:nvPr>
            <p:ph type="title"/>
          </p:nvPr>
        </p:nvSpPr>
        <p:spPr>
          <a:xfrm>
            <a:off x="389250" y="283475"/>
            <a:ext cx="7704000" cy="7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• </a:t>
            </a:r>
            <a:r>
              <a:rPr lang="en" sz="2800"/>
              <a:t>BLASTX</a:t>
            </a:r>
            <a:endParaRPr/>
          </a:p>
        </p:txBody>
      </p:sp>
      <p:pic>
        <p:nvPicPr>
          <p:cNvPr id="2121" name="Google Shape;2121;p47"/>
          <p:cNvPicPr preferRelativeResize="0"/>
          <p:nvPr/>
        </p:nvPicPr>
        <p:blipFill rotWithShape="1">
          <a:blip r:embed="rId3">
            <a:alphaModFix/>
          </a:blip>
          <a:srcRect t="19801" r="8775"/>
          <a:stretch/>
        </p:blipFill>
        <p:spPr>
          <a:xfrm>
            <a:off x="1049200" y="1068150"/>
            <a:ext cx="7045601" cy="15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47"/>
          <p:cNvSpPr/>
          <p:nvPr/>
        </p:nvSpPr>
        <p:spPr>
          <a:xfrm flipH="1">
            <a:off x="4683525" y="2859725"/>
            <a:ext cx="2386800" cy="15603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L. </a:t>
            </a:r>
            <a:r>
              <a:rPr lang="en" sz="1600" b="1" i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thermotolerans</a:t>
            </a:r>
            <a:r>
              <a:rPr lang="en" sz="16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 vs </a:t>
            </a:r>
            <a:endParaRPr sz="16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S. cerevisiae</a:t>
            </a:r>
            <a:endParaRPr sz="1600" b="1" i="1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871 matches</a:t>
            </a:r>
            <a:endParaRPr sz="1900" b="1"/>
          </a:p>
        </p:txBody>
      </p:sp>
      <p:sp>
        <p:nvSpPr>
          <p:cNvPr id="2123" name="Google Shape;2123;p47"/>
          <p:cNvSpPr/>
          <p:nvPr/>
        </p:nvSpPr>
        <p:spPr>
          <a:xfrm flipH="1">
            <a:off x="2073675" y="2859725"/>
            <a:ext cx="2386800" cy="156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L. </a:t>
            </a:r>
            <a:r>
              <a:rPr lang="en" sz="1600" b="1" i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thermotolerans</a:t>
            </a:r>
            <a:r>
              <a:rPr lang="en" sz="16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 vs </a:t>
            </a:r>
            <a:endParaRPr sz="16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S. pombe</a:t>
            </a:r>
            <a:endParaRPr sz="1600" b="1" i="1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555 matches</a:t>
            </a:r>
            <a:endParaRPr sz="1900" b="1"/>
          </a:p>
        </p:txBody>
      </p:sp>
      <p:grpSp>
        <p:nvGrpSpPr>
          <p:cNvPr id="2124" name="Google Shape;2124;p47"/>
          <p:cNvGrpSpPr/>
          <p:nvPr/>
        </p:nvGrpSpPr>
        <p:grpSpPr>
          <a:xfrm>
            <a:off x="2771071" y="4351567"/>
            <a:ext cx="3601854" cy="521150"/>
            <a:chOff x="2752096" y="4385625"/>
            <a:chExt cx="3601854" cy="521150"/>
          </a:xfrm>
        </p:grpSpPr>
        <p:grpSp>
          <p:nvGrpSpPr>
            <p:cNvPr id="2125" name="Google Shape;2125;p47"/>
            <p:cNvGrpSpPr/>
            <p:nvPr/>
          </p:nvGrpSpPr>
          <p:grpSpPr>
            <a:xfrm>
              <a:off x="2752096" y="4385625"/>
              <a:ext cx="3601813" cy="521150"/>
              <a:chOff x="2752096" y="4385625"/>
              <a:chExt cx="3601813" cy="521150"/>
            </a:xfrm>
          </p:grpSpPr>
          <p:sp>
            <p:nvSpPr>
              <p:cNvPr id="2126" name="Google Shape;2126;p47"/>
              <p:cNvSpPr/>
              <p:nvPr/>
            </p:nvSpPr>
            <p:spPr>
              <a:xfrm>
                <a:off x="2752096" y="4385625"/>
                <a:ext cx="688574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C2C2C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7"/>
              <p:cNvSpPr/>
              <p:nvPr/>
            </p:nvSpPr>
            <p:spPr>
              <a:xfrm>
                <a:off x="3125350" y="4385625"/>
                <a:ext cx="322856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8" name="Google Shape;2128;p47"/>
            <p:cNvSpPr txBox="1"/>
            <p:nvPr/>
          </p:nvSpPr>
          <p:spPr>
            <a:xfrm>
              <a:off x="3440650" y="4476850"/>
              <a:ext cx="2913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Spartan Medium"/>
                  <a:ea typeface="Spartan Medium"/>
                  <a:cs typeface="Spartan Medium"/>
                  <a:sym typeface="Spartan Medium"/>
                </a:rPr>
                <a:t>The genome annotation is incomplete.</a:t>
              </a:r>
              <a:endParaRPr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8"/>
          <p:cNvSpPr txBox="1">
            <a:spLocks noGrp="1"/>
          </p:cNvSpPr>
          <p:nvPr>
            <p:ph type="title"/>
          </p:nvPr>
        </p:nvSpPr>
        <p:spPr>
          <a:xfrm>
            <a:off x="389250" y="283475"/>
            <a:ext cx="8379000" cy="7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• </a:t>
            </a:r>
            <a:r>
              <a:rPr lang="en" sz="2800"/>
              <a:t>BLASTX</a:t>
            </a:r>
            <a:endParaRPr/>
          </a:p>
        </p:txBody>
      </p:sp>
      <p:pic>
        <p:nvPicPr>
          <p:cNvPr id="2134" name="Google Shape;21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50" y="1004075"/>
            <a:ext cx="5769593" cy="3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49"/>
          <p:cNvGrpSpPr/>
          <p:nvPr/>
        </p:nvGrpSpPr>
        <p:grpSpPr>
          <a:xfrm>
            <a:off x="493563" y="1532750"/>
            <a:ext cx="4069050" cy="387300"/>
            <a:chOff x="871550" y="1671650"/>
            <a:chExt cx="4069050" cy="387300"/>
          </a:xfrm>
        </p:grpSpPr>
        <p:sp>
          <p:nvSpPr>
            <p:cNvPr id="2140" name="Google Shape;2140;p49"/>
            <p:cNvSpPr/>
            <p:nvPr/>
          </p:nvSpPr>
          <p:spPr>
            <a:xfrm>
              <a:off x="871550" y="1671650"/>
              <a:ext cx="2034600" cy="387300"/>
            </a:xfrm>
            <a:prstGeom prst="rect">
              <a:avLst/>
            </a:prstGeom>
            <a:solidFill>
              <a:srgbClr val="00C3B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2906000" y="1671650"/>
              <a:ext cx="2034600" cy="38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2" name="Google Shape;2142;p49"/>
          <p:cNvSpPr txBox="1">
            <a:spLocks noGrp="1"/>
          </p:cNvSpPr>
          <p:nvPr>
            <p:ph type="title"/>
          </p:nvPr>
        </p:nvSpPr>
        <p:spPr>
          <a:xfrm>
            <a:off x="382500" y="368225"/>
            <a:ext cx="7704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• </a:t>
            </a:r>
            <a:r>
              <a:rPr lang="en" sz="2800"/>
              <a:t>Enrichment analysis</a:t>
            </a:r>
            <a:endParaRPr sz="2100"/>
          </a:p>
        </p:txBody>
      </p:sp>
      <p:graphicFrame>
        <p:nvGraphicFramePr>
          <p:cNvPr id="2143" name="Google Shape;2143;p49"/>
          <p:cNvGraphicFramePr/>
          <p:nvPr/>
        </p:nvGraphicFramePr>
        <p:xfrm>
          <a:off x="490438" y="1523700"/>
          <a:ext cx="4075150" cy="2804015"/>
        </p:xfrm>
        <a:graphic>
          <a:graphicData uri="http://schemas.openxmlformats.org/drawingml/2006/table">
            <a:tbl>
              <a:tblPr>
                <a:noFill/>
                <a:tableStyleId>{D089E20A-F84D-4B5C-B69F-44681CBAA73A}</a:tableStyleId>
              </a:tblPr>
              <a:tblGrid>
                <a:gridCol w="20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S. pombe</a:t>
                      </a:r>
                      <a:endParaRPr b="1" i="1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S. cerevisiae</a:t>
                      </a:r>
                      <a:endParaRPr b="1" i="1">
                        <a:solidFill>
                          <a:schemeClr val="lt1"/>
                        </a:solidFill>
                        <a:highlight>
                          <a:schemeClr val="lt2"/>
                        </a:highlight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Vacuole</a:t>
                      </a:r>
                      <a:r>
                        <a:rPr lang="en" sz="1300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 </a:t>
                      </a: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related</a:t>
                      </a:r>
                      <a:r>
                        <a:rPr lang="en" sz="1300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 </a:t>
                      </a: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cellular components</a:t>
                      </a:r>
                      <a:endParaRPr sz="1300" b="1">
                        <a:solidFill>
                          <a:schemeClr val="accen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(p-value=1.439x10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-3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 sz="1300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Vacuole related cellular components</a:t>
                      </a:r>
                      <a:endParaRPr sz="1300" b="1">
                        <a:solidFill>
                          <a:schemeClr val="accen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(p-value=1.693x10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-3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Autophagy</a:t>
                      </a:r>
                      <a:endParaRPr sz="1300" b="1">
                        <a:solidFill>
                          <a:schemeClr val="accen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(p-value=8.555x10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-3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 sz="1300" b="1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Transporter activity</a:t>
                      </a:r>
                      <a:endParaRPr sz="1300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(p-value=8.806x10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-5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 sz="1300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Autophagy</a:t>
                      </a:r>
                      <a:endParaRPr sz="1300" b="1">
                        <a:solidFill>
                          <a:schemeClr val="accen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(p-value=4.961x10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-2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Molecules binding</a:t>
                      </a:r>
                      <a:endParaRPr sz="1300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(p-value=6.946x10</a:t>
                      </a:r>
                      <a:r>
                        <a:rPr lang="en" sz="1000" baseline="30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-4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)</a:t>
                      </a:r>
                      <a:endParaRPr sz="1300"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4" name="Google Shape;2144;p49"/>
          <p:cNvSpPr txBox="1">
            <a:spLocks noGrp="1"/>
          </p:cNvSpPr>
          <p:nvPr>
            <p:ph type="subTitle" idx="1"/>
          </p:nvPr>
        </p:nvSpPr>
        <p:spPr>
          <a:xfrm>
            <a:off x="5059900" y="2099700"/>
            <a:ext cx="3445200" cy="20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Essential proteins</a:t>
            </a:r>
            <a:r>
              <a:rPr lang="en" sz="1600"/>
              <a:t> in yeast, especially through the fermentation process.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find 13 proteins that are part of the </a:t>
            </a:r>
            <a:r>
              <a:rPr lang="en" sz="1600" b="1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rPr>
              <a:t>‘fermentome’</a:t>
            </a:r>
            <a:r>
              <a:rPr lang="en" sz="1600" i="1"/>
              <a:t> </a:t>
            </a:r>
            <a:r>
              <a:rPr lang="en" sz="1600"/>
              <a:t>of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S. cerevisiae.</a:t>
            </a:r>
            <a:endParaRPr sz="1600"/>
          </a:p>
        </p:txBody>
      </p:sp>
      <p:sp>
        <p:nvSpPr>
          <p:cNvPr id="2145" name="Google Shape;2145;p49"/>
          <p:cNvSpPr/>
          <p:nvPr/>
        </p:nvSpPr>
        <p:spPr>
          <a:xfrm>
            <a:off x="4752000" y="1950750"/>
            <a:ext cx="121500" cy="2376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0"/>
          <p:cNvSpPr txBox="1">
            <a:spLocks noGrp="1"/>
          </p:cNvSpPr>
          <p:nvPr>
            <p:ph type="title"/>
          </p:nvPr>
        </p:nvSpPr>
        <p:spPr>
          <a:xfrm>
            <a:off x="720000" y="7166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</a:rPr>
              <a:t>•</a:t>
            </a:r>
            <a:r>
              <a:rPr lang="en" sz="4500">
                <a:solidFill>
                  <a:schemeClr val="lt2"/>
                </a:solidFill>
              </a:rPr>
              <a:t> </a:t>
            </a:r>
            <a:r>
              <a:rPr lang="en" sz="4500"/>
              <a:t>Conclusions</a:t>
            </a:r>
            <a:r>
              <a:rPr lang="en" sz="4500">
                <a:solidFill>
                  <a:schemeClr val="accent3"/>
                </a:solidFill>
              </a:rPr>
              <a:t> •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2151" name="Google Shape;2151;p50"/>
          <p:cNvSpPr txBox="1">
            <a:spLocks noGrp="1"/>
          </p:cNvSpPr>
          <p:nvPr>
            <p:ph type="subTitle" idx="1"/>
          </p:nvPr>
        </p:nvSpPr>
        <p:spPr>
          <a:xfrm>
            <a:off x="1448450" y="3225200"/>
            <a:ext cx="6975600" cy="149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found that protein products of </a:t>
            </a:r>
            <a:r>
              <a:rPr lang="en" sz="1800">
                <a:solidFill>
                  <a:schemeClr val="lt2"/>
                </a:solidFill>
              </a:rPr>
              <a:t>novel</a:t>
            </a:r>
            <a:r>
              <a:rPr lang="en" sz="1800"/>
              <a:t> transcripts are 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conserved</a:t>
            </a:r>
            <a:r>
              <a:rPr lang="en" sz="1800"/>
              <a:t> among the phylogenetic tree. It suggests that the genome 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annotation is incomplete</a:t>
            </a:r>
            <a:r>
              <a:rPr lang="en" sz="1800"/>
              <a:t>. They are proteins with functions related to the 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fermentation</a:t>
            </a:r>
            <a:r>
              <a:rPr lang="en" sz="1800"/>
              <a:t> process. </a:t>
            </a:r>
            <a:endParaRPr sz="1800"/>
          </a:p>
        </p:txBody>
      </p:sp>
      <p:sp>
        <p:nvSpPr>
          <p:cNvPr id="2152" name="Google Shape;2152;p50"/>
          <p:cNvSpPr txBox="1">
            <a:spLocks noGrp="1"/>
          </p:cNvSpPr>
          <p:nvPr>
            <p:ph type="body" idx="4294967295"/>
          </p:nvPr>
        </p:nvSpPr>
        <p:spPr>
          <a:xfrm>
            <a:off x="1448450" y="1660300"/>
            <a:ext cx="6918900" cy="132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Mann-Whitney-Wilcoxon test proved that </a:t>
            </a:r>
            <a:r>
              <a:rPr lang="en" sz="1800">
                <a:solidFill>
                  <a:srgbClr val="00C3B1"/>
                </a:solidFill>
              </a:rPr>
              <a:t>known</a:t>
            </a:r>
            <a:r>
              <a:rPr lang="en" sz="1800"/>
              <a:t> and </a:t>
            </a:r>
            <a:r>
              <a:rPr lang="en" sz="1800">
                <a:solidFill>
                  <a:schemeClr val="lt2"/>
                </a:solidFill>
              </a:rPr>
              <a:t>novel</a:t>
            </a:r>
            <a:r>
              <a:rPr lang="en" sz="1800"/>
              <a:t> transcripts found in </a:t>
            </a:r>
            <a:r>
              <a:rPr lang="en" sz="1800" b="1" i="1">
                <a:latin typeface="Spartan"/>
                <a:ea typeface="Spartan"/>
                <a:cs typeface="Spartan"/>
                <a:sym typeface="Spartan"/>
              </a:rPr>
              <a:t>L. thermotolerans </a:t>
            </a:r>
            <a:r>
              <a:rPr lang="en" sz="1800"/>
              <a:t>transcriptome have significant differences in 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lengths</a:t>
            </a:r>
            <a:r>
              <a:rPr lang="en" sz="1800"/>
              <a:t>, 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GC%</a:t>
            </a:r>
            <a:r>
              <a:rPr lang="en" sz="1800"/>
              <a:t> and expression values (</a:t>
            </a:r>
            <a:r>
              <a:rPr lang="en" sz="1800" b="1">
                <a:latin typeface="Spartan"/>
                <a:ea typeface="Spartan"/>
                <a:cs typeface="Spartan"/>
                <a:sym typeface="Spartan"/>
              </a:rPr>
              <a:t>TPM</a:t>
            </a:r>
            <a:r>
              <a:rPr lang="en" sz="1800"/>
              <a:t>).</a:t>
            </a:r>
            <a:endParaRPr sz="1800"/>
          </a:p>
        </p:txBody>
      </p:sp>
      <p:sp>
        <p:nvSpPr>
          <p:cNvPr id="2153" name="Google Shape;2153;p50"/>
          <p:cNvSpPr/>
          <p:nvPr/>
        </p:nvSpPr>
        <p:spPr>
          <a:xfrm>
            <a:off x="776651" y="1736497"/>
            <a:ext cx="388024" cy="317252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50"/>
          <p:cNvSpPr/>
          <p:nvPr/>
        </p:nvSpPr>
        <p:spPr>
          <a:xfrm>
            <a:off x="776651" y="3299147"/>
            <a:ext cx="388024" cy="317252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p33"/>
          <p:cNvPicPr preferRelativeResize="0"/>
          <p:nvPr/>
        </p:nvPicPr>
        <p:blipFill rotWithShape="1">
          <a:blip r:embed="rId3">
            <a:alphaModFix/>
          </a:blip>
          <a:srcRect l="16093" r="16086"/>
          <a:stretch/>
        </p:blipFill>
        <p:spPr>
          <a:xfrm>
            <a:off x="5320145" y="1108050"/>
            <a:ext cx="3054000" cy="3054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18" name="Google Shape;1918;p33"/>
          <p:cNvSpPr txBox="1">
            <a:spLocks noGrp="1"/>
          </p:cNvSpPr>
          <p:nvPr>
            <p:ph type="title"/>
          </p:nvPr>
        </p:nvSpPr>
        <p:spPr>
          <a:xfrm>
            <a:off x="402238" y="515849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/>
              <a:t> Introduction</a:t>
            </a:r>
            <a:endParaRPr sz="2800"/>
          </a:p>
        </p:txBody>
      </p:sp>
      <p:sp>
        <p:nvSpPr>
          <p:cNvPr id="1919" name="Google Shape;1919;p33"/>
          <p:cNvSpPr txBox="1"/>
          <p:nvPr/>
        </p:nvSpPr>
        <p:spPr>
          <a:xfrm>
            <a:off x="402249" y="1108050"/>
            <a:ext cx="42855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00C3B1"/>
                </a:solidFill>
                <a:latin typeface="Spartan"/>
                <a:ea typeface="Spartan"/>
                <a:cs typeface="Spartan"/>
                <a:sym typeface="Spartan"/>
              </a:rPr>
              <a:t>Lachancea thermotolerans</a:t>
            </a: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is a species of yeast of the genus </a:t>
            </a:r>
            <a:r>
              <a:rPr lang="en" sz="1500" i="1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Lachancea</a:t>
            </a: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. It is a diploid yeast associated with fruits, known for the ability to produce lactic acid through fermentation. </a:t>
            </a:r>
            <a:endParaRPr sz="1500"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320040" marR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Its genome has a median total length of 10.6 Mb, a median protein count of 5092 and median GC content of 47.3%. Its representative genome assembly has 10 contiges and 8 scaffolds (chromosomes). </a:t>
            </a:r>
            <a:endParaRPr sz="1000" i="1"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51"/>
          <p:cNvSpPr txBox="1">
            <a:spLocks noGrp="1"/>
          </p:cNvSpPr>
          <p:nvPr>
            <p:ph type="ctrTitle"/>
          </p:nvPr>
        </p:nvSpPr>
        <p:spPr>
          <a:xfrm>
            <a:off x="1492200" y="61950"/>
            <a:ext cx="6159600" cy="5019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Thank you for your attention!</a:t>
            </a:r>
            <a:r>
              <a:rPr lang="en" b="1" i="1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i="1">
              <a:solidFill>
                <a:srgbClr val="00C3B1"/>
              </a:solidFill>
            </a:endParaRPr>
          </a:p>
        </p:txBody>
      </p:sp>
      <p:grpSp>
        <p:nvGrpSpPr>
          <p:cNvPr id="2160" name="Google Shape;2160;p51"/>
          <p:cNvGrpSpPr/>
          <p:nvPr/>
        </p:nvGrpSpPr>
        <p:grpSpPr>
          <a:xfrm rot="2293958">
            <a:off x="7889075" y="2374530"/>
            <a:ext cx="835103" cy="4145317"/>
            <a:chOff x="3615675" y="367825"/>
            <a:chExt cx="808650" cy="3374600"/>
          </a:xfrm>
        </p:grpSpPr>
        <p:sp>
          <p:nvSpPr>
            <p:cNvPr id="2161" name="Google Shape;2161;p5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51"/>
          <p:cNvGrpSpPr/>
          <p:nvPr/>
        </p:nvGrpSpPr>
        <p:grpSpPr>
          <a:xfrm rot="2293958">
            <a:off x="275225" y="-999195"/>
            <a:ext cx="835103" cy="4145317"/>
            <a:chOff x="3615675" y="367825"/>
            <a:chExt cx="808650" cy="3374600"/>
          </a:xfrm>
        </p:grpSpPr>
        <p:sp>
          <p:nvSpPr>
            <p:cNvPr id="2193" name="Google Shape;2193;p5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24" name="Google Shape;22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1451">
            <a:off x="6867110" y="510592"/>
            <a:ext cx="1627152" cy="1125735"/>
          </a:xfrm>
          <a:prstGeom prst="wedgeEllipseCallout">
            <a:avLst>
              <a:gd name="adj1" fmla="val -38265"/>
              <a:gd name="adj2" fmla="val 5474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52"/>
          <p:cNvSpPr txBox="1">
            <a:spLocks noGrp="1"/>
          </p:cNvSpPr>
          <p:nvPr>
            <p:ph type="title"/>
          </p:nvPr>
        </p:nvSpPr>
        <p:spPr>
          <a:xfrm>
            <a:off x="375900" y="40512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800"/>
              <a:t>Bibliography</a:t>
            </a:r>
            <a:endParaRPr sz="2800"/>
          </a:p>
        </p:txBody>
      </p:sp>
      <p:sp>
        <p:nvSpPr>
          <p:cNvPr id="2230" name="Google Shape;2230;p52"/>
          <p:cNvSpPr txBox="1">
            <a:spLocks noGrp="1"/>
          </p:cNvSpPr>
          <p:nvPr>
            <p:ph type="body" idx="4294967295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Spartan"/>
                <a:ea typeface="Spartan"/>
                <a:cs typeface="Spartan"/>
                <a:sym typeface="Spartan"/>
              </a:rPr>
              <a:t>Blevins, W.R., Carey, L.B. &amp; Albà, M.M. (2019). Transcriptomics data of 11 species of yeast identically grown in rich media and oxidative stress conditions. </a:t>
            </a:r>
            <a:r>
              <a:rPr lang="en" sz="1100" i="1">
                <a:latin typeface="Spartan"/>
                <a:ea typeface="Spartan"/>
                <a:cs typeface="Spartan"/>
                <a:sym typeface="Spartan"/>
              </a:rPr>
              <a:t>BMC Res Notes</a:t>
            </a:r>
            <a:r>
              <a:rPr lang="en" sz="1100"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" sz="1100" b="1">
                <a:latin typeface="Spartan"/>
                <a:ea typeface="Spartan"/>
                <a:cs typeface="Spartan"/>
                <a:sym typeface="Spartan"/>
              </a:rPr>
              <a:t>12, </a:t>
            </a:r>
            <a:r>
              <a:rPr lang="en" sz="1100">
                <a:latin typeface="Spartan"/>
                <a:ea typeface="Spartan"/>
                <a:cs typeface="Spartan"/>
                <a:sym typeface="Spartan"/>
              </a:rPr>
              <a:t>250. </a:t>
            </a:r>
            <a:r>
              <a:rPr lang="en" sz="1100" u="sng">
                <a:latin typeface="Spartan"/>
                <a:ea typeface="Spartan"/>
                <a:cs typeface="Spartan"/>
                <a:sym typeface="Spartan"/>
                <a:hlinkClick r:id="rId3"/>
              </a:rPr>
              <a:t>https://doi.org/10.1186/s13104-019-4286-0</a:t>
            </a:r>
            <a:r>
              <a:rPr lang="en" sz="1100">
                <a:latin typeface="Spartan"/>
                <a:ea typeface="Spartan"/>
                <a:cs typeface="Spartan"/>
                <a:sym typeface="Spartan"/>
              </a:rPr>
              <a:t> </a:t>
            </a:r>
            <a:endParaRPr sz="1100">
              <a:solidFill>
                <a:srgbClr val="F2F2F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F2F2F2"/>
                </a:solidFill>
                <a:latin typeface="Spartan"/>
                <a:ea typeface="Spartan"/>
                <a:cs typeface="Spartan"/>
                <a:sym typeface="Spartan"/>
              </a:rPr>
              <a:t>Walker, M. E., Nguyen, T. D., Liccioli, T., Schmid, F., Kalatzis, N., Sundstrom, J. F., Gardner, J. M., &amp; Jiranek, V. (2014). Genome-wide identification of the Fermentome; genes required for successful and timely completion of wine-like fermentation by Saccharomyces cerevisiae. </a:t>
            </a:r>
            <a:r>
              <a:rPr lang="en" sz="1100" i="1">
                <a:solidFill>
                  <a:srgbClr val="F2F2F2"/>
                </a:solidFill>
                <a:latin typeface="Spartan"/>
                <a:ea typeface="Spartan"/>
                <a:cs typeface="Spartan"/>
                <a:sym typeface="Spartan"/>
              </a:rPr>
              <a:t>BMC genomics</a:t>
            </a:r>
            <a:r>
              <a:rPr lang="en" sz="1100">
                <a:solidFill>
                  <a:srgbClr val="F2F2F2"/>
                </a:solidFill>
                <a:latin typeface="Spartan"/>
                <a:ea typeface="Spartan"/>
                <a:cs typeface="Spartan"/>
                <a:sym typeface="Spartan"/>
              </a:rPr>
              <a:t>, </a:t>
            </a:r>
            <a:r>
              <a:rPr lang="en" sz="1100" i="1">
                <a:solidFill>
                  <a:srgbClr val="F2F2F2"/>
                </a:solidFill>
                <a:latin typeface="Spartan"/>
                <a:ea typeface="Spartan"/>
                <a:cs typeface="Spartan"/>
                <a:sym typeface="Spartan"/>
              </a:rPr>
              <a:t>15</a:t>
            </a:r>
            <a:r>
              <a:rPr lang="en" sz="1100">
                <a:solidFill>
                  <a:srgbClr val="F2F2F2"/>
                </a:solidFill>
                <a:latin typeface="Spartan"/>
                <a:ea typeface="Spartan"/>
                <a:cs typeface="Spartan"/>
                <a:sym typeface="Spartan"/>
              </a:rPr>
              <a:t>(1), 552. </a:t>
            </a:r>
            <a:r>
              <a:rPr lang="en" sz="1100" u="sng">
                <a:solidFill>
                  <a:schemeClr val="hlink"/>
                </a:solidFill>
                <a:latin typeface="Spartan"/>
                <a:ea typeface="Spartan"/>
                <a:cs typeface="Spartan"/>
                <a:sym typeface="Spartan"/>
                <a:hlinkClick r:id="rId4"/>
              </a:rPr>
              <a:t>https://doi.org/10.1186/1471-2164-15-552</a:t>
            </a:r>
            <a:endParaRPr sz="1100">
              <a:latin typeface="Spartan"/>
              <a:ea typeface="Spartan"/>
              <a:cs typeface="Spartan"/>
              <a:sym typeface="Spartan"/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https://www.ncbi.nlm.nih.gov/genome/?term=Lachancea%20thermotolerans[Organism]&amp;cmd=DetailsSearch</a:t>
            </a:r>
            <a:r>
              <a:rPr lang="en" sz="1100"/>
              <a:t> 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http://samtools.sourceforge.net/</a:t>
            </a:r>
            <a:r>
              <a:rPr lang="en" sz="1100"/>
              <a:t> 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https://software.broadinstitute.org/software/igv/</a:t>
            </a:r>
            <a:r>
              <a:rPr lang="en" sz="1100"/>
              <a:t> 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http://www.timetree.org/</a:t>
            </a:r>
            <a:r>
              <a:rPr lang="en" sz="1100"/>
              <a:t> 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https://biit.cs.ut.ee/gprofiler/gost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https://fungi.ensembl.org/info/data/ftp/index.html</a:t>
            </a:r>
            <a:r>
              <a:rPr lang="en" sz="11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4"/>
          <p:cNvSpPr txBox="1">
            <a:spLocks noGrp="1"/>
          </p:cNvSpPr>
          <p:nvPr>
            <p:ph type="title"/>
          </p:nvPr>
        </p:nvSpPr>
        <p:spPr>
          <a:xfrm>
            <a:off x="402238" y="515849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/>
              <a:t> Introduction</a:t>
            </a:r>
            <a:endParaRPr sz="2800"/>
          </a:p>
        </p:txBody>
      </p:sp>
      <p:sp>
        <p:nvSpPr>
          <p:cNvPr id="1925" name="Google Shape;1925;p34"/>
          <p:cNvSpPr/>
          <p:nvPr/>
        </p:nvSpPr>
        <p:spPr>
          <a:xfrm>
            <a:off x="777400" y="1190100"/>
            <a:ext cx="4682100" cy="35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6" name="Google Shape;19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74" y="1068600"/>
            <a:ext cx="4775249" cy="37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34"/>
          <p:cNvSpPr txBox="1"/>
          <p:nvPr/>
        </p:nvSpPr>
        <p:spPr>
          <a:xfrm>
            <a:off x="5716050" y="1737300"/>
            <a:ext cx="3157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The picture shows the position of </a:t>
            </a:r>
            <a:r>
              <a:rPr lang="en" sz="1500" i="1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Lachancea thermotolerans</a:t>
            </a:r>
            <a:r>
              <a:rPr lang="en" sz="1500" i="1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</a:t>
            </a: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in yeast phylogenetic tree . </a:t>
            </a:r>
            <a:endParaRPr sz="1500"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It shares a common ancestor with 11 yeasts. All of them except the </a:t>
            </a:r>
            <a:r>
              <a:rPr lang="en" sz="1500" i="1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S. pombe</a:t>
            </a: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belong to the </a:t>
            </a:r>
            <a:r>
              <a:rPr lang="en" sz="1500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family Saccharomycetaceae</a:t>
            </a: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.</a:t>
            </a:r>
            <a:endParaRPr sz="1500"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1928" name="Google Shape;1928;p34"/>
          <p:cNvSpPr/>
          <p:nvPr/>
        </p:nvSpPr>
        <p:spPr>
          <a:xfrm>
            <a:off x="3529475" y="3387325"/>
            <a:ext cx="1857000" cy="281100"/>
          </a:xfrm>
          <a:prstGeom prst="rect">
            <a:avLst/>
          </a:prstGeom>
          <a:noFill/>
          <a:ln w="38100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5"/>
          <p:cNvSpPr txBox="1">
            <a:spLocks noGrp="1"/>
          </p:cNvSpPr>
          <p:nvPr>
            <p:ph type="title"/>
          </p:nvPr>
        </p:nvSpPr>
        <p:spPr>
          <a:xfrm>
            <a:off x="900000" y="1295825"/>
            <a:ext cx="73440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</a:rPr>
              <a:t>•</a:t>
            </a:r>
            <a:r>
              <a:rPr lang="en" sz="4500"/>
              <a:t> Project objectives </a:t>
            </a:r>
            <a:r>
              <a:rPr lang="en" sz="4500">
                <a:solidFill>
                  <a:schemeClr val="accent3"/>
                </a:solidFill>
              </a:rPr>
              <a:t>•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1934" name="Google Shape;1934;p35"/>
          <p:cNvSpPr/>
          <p:nvPr/>
        </p:nvSpPr>
        <p:spPr>
          <a:xfrm>
            <a:off x="1581188" y="2564247"/>
            <a:ext cx="388024" cy="317252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35"/>
          <p:cNvSpPr/>
          <p:nvPr/>
        </p:nvSpPr>
        <p:spPr>
          <a:xfrm>
            <a:off x="1581188" y="3173847"/>
            <a:ext cx="388024" cy="317252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35"/>
          <p:cNvSpPr txBox="1"/>
          <p:nvPr/>
        </p:nvSpPr>
        <p:spPr>
          <a:xfrm>
            <a:off x="2252975" y="2492025"/>
            <a:ext cx="55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To compare </a:t>
            </a:r>
            <a:r>
              <a:rPr lang="en" sz="1800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known</a:t>
            </a:r>
            <a:r>
              <a:rPr lang="en" sz="18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and </a:t>
            </a:r>
            <a:r>
              <a:rPr lang="en" sz="1800">
                <a:solidFill>
                  <a:schemeClr val="lt2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novel</a:t>
            </a:r>
            <a:r>
              <a:rPr lang="en" sz="18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transcripts.</a:t>
            </a:r>
            <a:endParaRPr sz="17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937" name="Google Shape;1937;p35"/>
          <p:cNvSpPr txBox="1"/>
          <p:nvPr/>
        </p:nvSpPr>
        <p:spPr>
          <a:xfrm>
            <a:off x="2252975" y="3064600"/>
            <a:ext cx="559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To determine possible functions of </a:t>
            </a:r>
            <a:r>
              <a:rPr lang="en" sz="1800">
                <a:solidFill>
                  <a:schemeClr val="lt2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novel</a:t>
            </a:r>
            <a:r>
              <a:rPr lang="en" sz="18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transcript products by finding homologues in related yeast species.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36"/>
          <p:cNvSpPr txBox="1">
            <a:spLocks noGrp="1"/>
          </p:cNvSpPr>
          <p:nvPr>
            <p:ph type="title"/>
          </p:nvPr>
        </p:nvSpPr>
        <p:spPr>
          <a:xfrm>
            <a:off x="370725" y="4261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 </a:t>
            </a:r>
            <a:r>
              <a:rPr lang="en" sz="2800"/>
              <a:t>Project overview:</a:t>
            </a:r>
            <a:endParaRPr sz="2800"/>
          </a:p>
        </p:txBody>
      </p:sp>
      <p:sp>
        <p:nvSpPr>
          <p:cNvPr id="1943" name="Google Shape;1943;p36"/>
          <p:cNvSpPr/>
          <p:nvPr/>
        </p:nvSpPr>
        <p:spPr>
          <a:xfrm>
            <a:off x="2199858" y="1422913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36"/>
          <p:cNvSpPr txBox="1">
            <a:spLocks noGrp="1"/>
          </p:cNvSpPr>
          <p:nvPr>
            <p:ph type="title" idx="4294967295"/>
          </p:nvPr>
        </p:nvSpPr>
        <p:spPr>
          <a:xfrm flipH="1">
            <a:off x="1722408" y="15889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  <p:sp>
        <p:nvSpPr>
          <p:cNvPr id="1945" name="Google Shape;1945;p36"/>
          <p:cNvSpPr txBox="1">
            <a:spLocks noGrp="1"/>
          </p:cNvSpPr>
          <p:nvPr>
            <p:ph type="subTitle" idx="4294967295"/>
          </p:nvPr>
        </p:nvSpPr>
        <p:spPr>
          <a:xfrm flipH="1">
            <a:off x="5609275" y="2363858"/>
            <a:ext cx="176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BLASTX</a:t>
            </a:r>
            <a:endParaRPr sz="2000">
              <a:solidFill>
                <a:schemeClr val="accent2"/>
              </a:solidFill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1946" name="Google Shape;1946;p36"/>
          <p:cNvSpPr/>
          <p:nvPr/>
        </p:nvSpPr>
        <p:spPr>
          <a:xfrm>
            <a:off x="370725" y="2168241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36"/>
          <p:cNvSpPr/>
          <p:nvPr/>
        </p:nvSpPr>
        <p:spPr>
          <a:xfrm>
            <a:off x="4105192" y="2168241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36"/>
          <p:cNvSpPr/>
          <p:nvPr/>
        </p:nvSpPr>
        <p:spPr>
          <a:xfrm>
            <a:off x="6086725" y="1422913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9" name="Google Shape;1949;p36"/>
          <p:cNvGrpSpPr/>
          <p:nvPr/>
        </p:nvGrpSpPr>
        <p:grpSpPr>
          <a:xfrm>
            <a:off x="1178025" y="1826563"/>
            <a:ext cx="4908700" cy="745329"/>
            <a:chOff x="2117650" y="1805138"/>
            <a:chExt cx="4908700" cy="745329"/>
          </a:xfrm>
        </p:grpSpPr>
        <p:cxnSp>
          <p:nvCxnSpPr>
            <p:cNvPr id="1950" name="Google Shape;1950;p36"/>
            <p:cNvCxnSpPr>
              <a:stCxn id="1946" idx="6"/>
              <a:endCxn id="1943" idx="2"/>
            </p:cNvCxnSpPr>
            <p:nvPr/>
          </p:nvCxnSpPr>
          <p:spPr>
            <a:xfrm rot="10800000" flipH="1">
              <a:off x="2117650" y="1805266"/>
              <a:ext cx="10218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36"/>
            <p:cNvCxnSpPr>
              <a:stCxn id="1943" idx="6"/>
              <a:endCxn id="1947" idx="2"/>
            </p:cNvCxnSpPr>
            <p:nvPr/>
          </p:nvCxnSpPr>
          <p:spPr>
            <a:xfrm>
              <a:off x="3946783" y="1805138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36"/>
            <p:cNvCxnSpPr>
              <a:stCxn id="1948" idx="2"/>
              <a:endCxn id="1947" idx="6"/>
            </p:cNvCxnSpPr>
            <p:nvPr/>
          </p:nvCxnSpPr>
          <p:spPr>
            <a:xfrm flipH="1">
              <a:off x="5852150" y="1805138"/>
              <a:ext cx="1174200" cy="7452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3" name="Google Shape;1953;p36"/>
          <p:cNvSpPr/>
          <p:nvPr/>
        </p:nvSpPr>
        <p:spPr>
          <a:xfrm>
            <a:off x="7990725" y="2168241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4" name="Google Shape;1954;p36"/>
          <p:cNvCxnSpPr/>
          <p:nvPr/>
        </p:nvCxnSpPr>
        <p:spPr>
          <a:xfrm>
            <a:off x="6893025" y="1826691"/>
            <a:ext cx="1098000" cy="745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5" name="Google Shape;1955;p36"/>
          <p:cNvSpPr txBox="1">
            <a:spLocks noGrp="1"/>
          </p:cNvSpPr>
          <p:nvPr>
            <p:ph type="title" idx="4294967295"/>
          </p:nvPr>
        </p:nvSpPr>
        <p:spPr>
          <a:xfrm flipH="1">
            <a:off x="-106725" y="23555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1956" name="Google Shape;1956;p36"/>
          <p:cNvSpPr txBox="1">
            <a:spLocks noGrp="1"/>
          </p:cNvSpPr>
          <p:nvPr>
            <p:ph type="title" idx="4294967295"/>
          </p:nvPr>
        </p:nvSpPr>
        <p:spPr>
          <a:xfrm flipH="1">
            <a:off x="3627742" y="23555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03</a:t>
            </a:r>
            <a:endParaRPr sz="3400"/>
          </a:p>
        </p:txBody>
      </p:sp>
      <p:sp>
        <p:nvSpPr>
          <p:cNvPr id="1957" name="Google Shape;1957;p36"/>
          <p:cNvSpPr txBox="1">
            <a:spLocks noGrp="1"/>
          </p:cNvSpPr>
          <p:nvPr>
            <p:ph type="title" idx="4294967295"/>
          </p:nvPr>
        </p:nvSpPr>
        <p:spPr>
          <a:xfrm flipH="1">
            <a:off x="5609275" y="15889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04</a:t>
            </a:r>
            <a:endParaRPr sz="3400"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4294967295"/>
          </p:nvPr>
        </p:nvSpPr>
        <p:spPr>
          <a:xfrm flipH="1">
            <a:off x="7513275" y="23555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05</a:t>
            </a:r>
            <a:endParaRPr sz="3400"/>
          </a:p>
        </p:txBody>
      </p:sp>
      <p:sp>
        <p:nvSpPr>
          <p:cNvPr id="1959" name="Google Shape;1959;p36"/>
          <p:cNvSpPr txBox="1">
            <a:spLocks noGrp="1"/>
          </p:cNvSpPr>
          <p:nvPr>
            <p:ph type="subTitle" idx="4294967295"/>
          </p:nvPr>
        </p:nvSpPr>
        <p:spPr>
          <a:xfrm>
            <a:off x="-131478" y="3225375"/>
            <a:ext cx="1811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5F4F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Quality </a:t>
            </a:r>
            <a:endParaRPr sz="1800">
              <a:solidFill>
                <a:srgbClr val="F75F4F"/>
              </a:solidFill>
              <a:latin typeface="Spartan ExtraBold"/>
              <a:ea typeface="Spartan ExtraBold"/>
              <a:cs typeface="Spartan ExtraBold"/>
              <a:sym typeface="Spartan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5F4F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Control</a:t>
            </a:r>
            <a:endParaRPr sz="1800">
              <a:solidFill>
                <a:srgbClr val="F75F4F"/>
              </a:solidFill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1960" name="Google Shape;1960;p36"/>
          <p:cNvSpPr txBox="1">
            <a:spLocks noGrp="1"/>
          </p:cNvSpPr>
          <p:nvPr>
            <p:ph type="subTitle" idx="4294967295"/>
          </p:nvPr>
        </p:nvSpPr>
        <p:spPr>
          <a:xfrm>
            <a:off x="-21679" y="3642575"/>
            <a:ext cx="1592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FastQC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Trimmomatic</a:t>
            </a:r>
            <a:endParaRPr sz="190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1961" name="Google Shape;1961;p36"/>
          <p:cNvSpPr txBox="1">
            <a:spLocks noGrp="1"/>
          </p:cNvSpPr>
          <p:nvPr>
            <p:ph type="subTitle" idx="4294967295"/>
          </p:nvPr>
        </p:nvSpPr>
        <p:spPr>
          <a:xfrm>
            <a:off x="1282741" y="246826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Alignment and assembling</a:t>
            </a:r>
            <a:endParaRPr sz="1800">
              <a:solidFill>
                <a:schemeClr val="accent3"/>
              </a:solidFill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1962" name="Google Shape;1962;p36"/>
          <p:cNvSpPr txBox="1">
            <a:spLocks noGrp="1"/>
          </p:cNvSpPr>
          <p:nvPr>
            <p:ph type="subTitle" idx="4294967295"/>
          </p:nvPr>
        </p:nvSpPr>
        <p:spPr>
          <a:xfrm>
            <a:off x="1282741" y="307773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Hisat2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StringTie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Samtools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Bedtools</a:t>
            </a:r>
            <a:endParaRPr sz="1400"/>
          </a:p>
        </p:txBody>
      </p:sp>
      <p:sp>
        <p:nvSpPr>
          <p:cNvPr id="1963" name="Google Shape;1963;p36"/>
          <p:cNvSpPr txBox="1">
            <a:spLocks noGrp="1"/>
          </p:cNvSpPr>
          <p:nvPr>
            <p:ph type="subTitle" idx="4294967295"/>
          </p:nvPr>
        </p:nvSpPr>
        <p:spPr>
          <a:xfrm>
            <a:off x="3250361" y="32253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Known</a:t>
            </a:r>
            <a:r>
              <a:rPr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vs Novel</a:t>
            </a:r>
            <a:r>
              <a:rPr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transcripts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64" name="Google Shape;1964;p36"/>
          <p:cNvSpPr txBox="1">
            <a:spLocks noGrp="1"/>
          </p:cNvSpPr>
          <p:nvPr>
            <p:ph type="subTitle" idx="4294967295"/>
          </p:nvPr>
        </p:nvSpPr>
        <p:spPr>
          <a:xfrm>
            <a:off x="2950650" y="3642575"/>
            <a:ext cx="3242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Infoseq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Mann-Whitney-Wilcoxon test</a:t>
            </a:r>
            <a:endParaRPr sz="1400"/>
          </a:p>
        </p:txBody>
      </p:sp>
      <p:sp>
        <p:nvSpPr>
          <p:cNvPr id="1965" name="Google Shape;1965;p36"/>
          <p:cNvSpPr txBox="1"/>
          <p:nvPr/>
        </p:nvSpPr>
        <p:spPr>
          <a:xfrm>
            <a:off x="7456125" y="3034925"/>
            <a:ext cx="181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5F4F"/>
                </a:solidFill>
                <a:latin typeface="Spartan ExtraBold"/>
                <a:ea typeface="Spartan ExtraBold"/>
                <a:cs typeface="Spartan ExtraBold"/>
                <a:sym typeface="Spartan ExtraBold"/>
              </a:rPr>
              <a:t>Enrichment analysis</a:t>
            </a:r>
            <a:endParaRPr sz="1800">
              <a:solidFill>
                <a:srgbClr val="F75F4F"/>
              </a:solidFill>
            </a:endParaRPr>
          </a:p>
        </p:txBody>
      </p:sp>
      <p:sp>
        <p:nvSpPr>
          <p:cNvPr id="1966" name="Google Shape;1966;p36"/>
          <p:cNvSpPr txBox="1"/>
          <p:nvPr/>
        </p:nvSpPr>
        <p:spPr>
          <a:xfrm>
            <a:off x="7690575" y="3642575"/>
            <a:ext cx="1342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g:Profiler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00" y="1821900"/>
            <a:ext cx="3674552" cy="28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821900"/>
            <a:ext cx="3702049" cy="28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37"/>
          <p:cNvSpPr txBox="1"/>
          <p:nvPr/>
        </p:nvSpPr>
        <p:spPr>
          <a:xfrm>
            <a:off x="762000" y="990600"/>
            <a:ext cx="756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FASTQC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is a quality control tool for high throughput sequence data. In the </a:t>
            </a:r>
            <a:r>
              <a:rPr lang="en" i="1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Per base sequence quality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section we obtained the following graph that shows an overview of the range of quality values across all bases at each position.</a:t>
            </a:r>
            <a:endParaRPr>
              <a:solidFill>
                <a:schemeClr val="lt1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grpSp>
        <p:nvGrpSpPr>
          <p:cNvPr id="1974" name="Google Shape;1974;p37"/>
          <p:cNvGrpSpPr/>
          <p:nvPr/>
        </p:nvGrpSpPr>
        <p:grpSpPr>
          <a:xfrm>
            <a:off x="2752096" y="4087200"/>
            <a:ext cx="3665354" cy="537625"/>
            <a:chOff x="2752096" y="4087200"/>
            <a:chExt cx="3665354" cy="537625"/>
          </a:xfrm>
        </p:grpSpPr>
        <p:grpSp>
          <p:nvGrpSpPr>
            <p:cNvPr id="1975" name="Google Shape;1975;p37"/>
            <p:cNvGrpSpPr/>
            <p:nvPr/>
          </p:nvGrpSpPr>
          <p:grpSpPr>
            <a:xfrm>
              <a:off x="2752096" y="4103675"/>
              <a:ext cx="3601813" cy="521150"/>
              <a:chOff x="2752096" y="4103675"/>
              <a:chExt cx="3601813" cy="521150"/>
            </a:xfrm>
          </p:grpSpPr>
          <p:sp>
            <p:nvSpPr>
              <p:cNvPr id="1976" name="Google Shape;1976;p37"/>
              <p:cNvSpPr/>
              <p:nvPr/>
            </p:nvSpPr>
            <p:spPr>
              <a:xfrm>
                <a:off x="2752096" y="4103675"/>
                <a:ext cx="688574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C2C2C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3125350" y="4103675"/>
                <a:ext cx="322856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8" name="Google Shape;1978;p37"/>
            <p:cNvSpPr txBox="1"/>
            <p:nvPr/>
          </p:nvSpPr>
          <p:spPr>
            <a:xfrm>
              <a:off x="3417450" y="4087200"/>
              <a:ext cx="300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Spartan Medium"/>
                  <a:ea typeface="Spartan Medium"/>
                  <a:cs typeface="Spartan Medium"/>
                  <a:sym typeface="Spartan Medium"/>
                </a:rPr>
                <a:t>Beginnings and ends of both read 1 and read 2 have some lower quality positions</a:t>
              </a:r>
              <a:endParaRPr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endParaRPr>
            </a:p>
          </p:txBody>
        </p:sp>
      </p:grpSp>
      <p:sp>
        <p:nvSpPr>
          <p:cNvPr id="1979" name="Google Shape;1979;p37"/>
          <p:cNvSpPr txBox="1">
            <a:spLocks noGrp="1"/>
          </p:cNvSpPr>
          <p:nvPr>
            <p:ph type="title"/>
          </p:nvPr>
        </p:nvSpPr>
        <p:spPr>
          <a:xfrm>
            <a:off x="416700" y="398399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 </a:t>
            </a: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>
                <a:solidFill>
                  <a:schemeClr val="accent5"/>
                </a:solidFill>
              </a:rPr>
              <a:t>  </a:t>
            </a:r>
            <a:r>
              <a:rPr lang="en" sz="2800"/>
              <a:t>Quality control</a:t>
            </a:r>
            <a:endParaRPr sz="2800"/>
          </a:p>
        </p:txBody>
      </p:sp>
      <p:grpSp>
        <p:nvGrpSpPr>
          <p:cNvPr id="1980" name="Google Shape;1980;p37"/>
          <p:cNvGrpSpPr/>
          <p:nvPr/>
        </p:nvGrpSpPr>
        <p:grpSpPr>
          <a:xfrm>
            <a:off x="2745258" y="2772275"/>
            <a:ext cx="3601879" cy="646500"/>
            <a:chOff x="2758033" y="3938550"/>
            <a:chExt cx="3601879" cy="646500"/>
          </a:xfrm>
        </p:grpSpPr>
        <p:grpSp>
          <p:nvGrpSpPr>
            <p:cNvPr id="1981" name="Google Shape;1981;p37"/>
            <p:cNvGrpSpPr/>
            <p:nvPr/>
          </p:nvGrpSpPr>
          <p:grpSpPr>
            <a:xfrm>
              <a:off x="2758033" y="4001225"/>
              <a:ext cx="3601813" cy="521150"/>
              <a:chOff x="2758033" y="4001225"/>
              <a:chExt cx="3601813" cy="521150"/>
            </a:xfrm>
          </p:grpSpPr>
          <p:sp>
            <p:nvSpPr>
              <p:cNvPr id="1982" name="Google Shape;1982;p37"/>
              <p:cNvSpPr/>
              <p:nvPr/>
            </p:nvSpPr>
            <p:spPr>
              <a:xfrm>
                <a:off x="2758033" y="4001225"/>
                <a:ext cx="688574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C2C2C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3131287" y="4001225"/>
                <a:ext cx="322856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4" name="Google Shape;1984;p37"/>
            <p:cNvSpPr txBox="1"/>
            <p:nvPr/>
          </p:nvSpPr>
          <p:spPr>
            <a:xfrm>
              <a:off x="3446613" y="3938550"/>
              <a:ext cx="2913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Spartan Medium"/>
                  <a:ea typeface="Spartan Medium"/>
                  <a:cs typeface="Spartan Medium"/>
                  <a:sym typeface="Spartan Medium"/>
                </a:rPr>
                <a:t>Our data showed a good sequence quality with a higher quality score than 28 for the most of the positions.</a:t>
              </a:r>
              <a:endParaRPr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00" y="1792000"/>
            <a:ext cx="3702049" cy="2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38"/>
          <p:cNvSpPr txBox="1">
            <a:spLocks noGrp="1"/>
          </p:cNvSpPr>
          <p:nvPr>
            <p:ph type="title"/>
          </p:nvPr>
        </p:nvSpPr>
        <p:spPr>
          <a:xfrm>
            <a:off x="412488" y="3869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 • </a:t>
            </a:r>
            <a:r>
              <a:rPr lang="en" sz="2800"/>
              <a:t> Quality control</a:t>
            </a:r>
            <a:endParaRPr sz="2800"/>
          </a:p>
        </p:txBody>
      </p:sp>
      <p:sp>
        <p:nvSpPr>
          <p:cNvPr id="1991" name="Google Shape;1991;p38"/>
          <p:cNvSpPr txBox="1"/>
          <p:nvPr/>
        </p:nvSpPr>
        <p:spPr>
          <a:xfrm>
            <a:off x="743250" y="979175"/>
            <a:ext cx="765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Therefore, we </a:t>
            </a:r>
            <a:r>
              <a:rPr lang="en">
                <a:solidFill>
                  <a:schemeClr val="lt2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processed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our files with </a:t>
            </a:r>
            <a:r>
              <a:rPr lang="en">
                <a:solidFill>
                  <a:schemeClr val="lt2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Trimmomatic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, a tool for read trimming and filtering to improve overall sequence quality. We checked again the quality with </a:t>
            </a:r>
            <a:r>
              <a:rPr lang="en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FASTQC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to obtain the </a:t>
            </a:r>
            <a:r>
              <a:rPr lang="en" i="1">
                <a:solidFill>
                  <a:srgbClr val="00C3B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Per base sequence quality</a:t>
            </a:r>
            <a:r>
              <a:rPr lang="en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graph.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992" name="Google Shape;19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8" y="1792000"/>
            <a:ext cx="3743523" cy="283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3" name="Google Shape;1993;p38"/>
          <p:cNvGrpSpPr/>
          <p:nvPr/>
        </p:nvGrpSpPr>
        <p:grpSpPr>
          <a:xfrm>
            <a:off x="2739321" y="4038650"/>
            <a:ext cx="3601879" cy="646500"/>
            <a:chOff x="2752096" y="4041000"/>
            <a:chExt cx="3601879" cy="646500"/>
          </a:xfrm>
        </p:grpSpPr>
        <p:grpSp>
          <p:nvGrpSpPr>
            <p:cNvPr id="1994" name="Google Shape;1994;p38"/>
            <p:cNvGrpSpPr/>
            <p:nvPr/>
          </p:nvGrpSpPr>
          <p:grpSpPr>
            <a:xfrm>
              <a:off x="2752096" y="4103675"/>
              <a:ext cx="3601813" cy="521150"/>
              <a:chOff x="2752096" y="4103675"/>
              <a:chExt cx="3601813" cy="521150"/>
            </a:xfrm>
          </p:grpSpPr>
          <p:sp>
            <p:nvSpPr>
              <p:cNvPr id="1995" name="Google Shape;1995;p38"/>
              <p:cNvSpPr/>
              <p:nvPr/>
            </p:nvSpPr>
            <p:spPr>
              <a:xfrm>
                <a:off x="2752096" y="4103675"/>
                <a:ext cx="688574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C2C2C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8"/>
              <p:cNvSpPr/>
              <p:nvPr/>
            </p:nvSpPr>
            <p:spPr>
              <a:xfrm>
                <a:off x="3125350" y="4103675"/>
                <a:ext cx="322856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7" name="Google Shape;1997;p38"/>
            <p:cNvSpPr txBox="1"/>
            <p:nvPr/>
          </p:nvSpPr>
          <p:spPr>
            <a:xfrm>
              <a:off x="3440675" y="4041000"/>
              <a:ext cx="2913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Spartan Medium"/>
                  <a:ea typeface="Spartan Medium"/>
                  <a:cs typeface="Spartan Medium"/>
                  <a:sym typeface="Spartan Medium"/>
                </a:rPr>
                <a:t>It showed a better sequence quality with a extremely high quality score for all positions.</a:t>
              </a:r>
              <a:endParaRPr sz="1000">
                <a:solidFill>
                  <a:schemeClr val="dk1"/>
                </a:solidFill>
                <a:latin typeface="Spartan Medium"/>
                <a:ea typeface="Spartan Medium"/>
                <a:cs typeface="Spartan Medium"/>
                <a:sym typeface="Spartan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9"/>
          <p:cNvSpPr/>
          <p:nvPr/>
        </p:nvSpPr>
        <p:spPr>
          <a:xfrm>
            <a:off x="777370" y="1334519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9"/>
          <p:cNvSpPr/>
          <p:nvPr/>
        </p:nvSpPr>
        <p:spPr>
          <a:xfrm>
            <a:off x="784845" y="2528569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9"/>
          <p:cNvSpPr/>
          <p:nvPr/>
        </p:nvSpPr>
        <p:spPr>
          <a:xfrm>
            <a:off x="784845" y="3722622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9"/>
          <p:cNvSpPr txBox="1">
            <a:spLocks noGrp="1"/>
          </p:cNvSpPr>
          <p:nvPr>
            <p:ph type="subTitle" idx="4294967295"/>
          </p:nvPr>
        </p:nvSpPr>
        <p:spPr>
          <a:xfrm>
            <a:off x="1853212" y="1479575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genome.fasta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genome.index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paired.fastq</a:t>
            </a:r>
            <a:endParaRPr sz="1300"/>
          </a:p>
        </p:txBody>
      </p:sp>
      <p:sp>
        <p:nvSpPr>
          <p:cNvPr id="2006" name="Google Shape;2006;p39"/>
          <p:cNvSpPr txBox="1">
            <a:spLocks noGrp="1"/>
          </p:cNvSpPr>
          <p:nvPr>
            <p:ph type="subTitle" idx="4294967295"/>
          </p:nvPr>
        </p:nvSpPr>
        <p:spPr>
          <a:xfrm>
            <a:off x="1723713" y="1108163"/>
            <a:ext cx="290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Hisat2 &amp; SAMtools</a:t>
            </a:r>
            <a:endParaRPr sz="1700" b="1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007" name="Google Shape;2007;p39"/>
          <p:cNvSpPr txBox="1">
            <a:spLocks noGrp="1"/>
          </p:cNvSpPr>
          <p:nvPr>
            <p:ph type="subTitle" idx="4294967295"/>
          </p:nvPr>
        </p:nvSpPr>
        <p:spPr>
          <a:xfrm>
            <a:off x="1856630" y="234516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rPr>
              <a:t>StringTie</a:t>
            </a:r>
            <a:endParaRPr sz="1700" b="1">
              <a:solidFill>
                <a:schemeClr val="accent3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008" name="Google Shape;2008;p39"/>
          <p:cNvSpPr txBox="1">
            <a:spLocks noGrp="1"/>
          </p:cNvSpPr>
          <p:nvPr>
            <p:ph type="subTitle" idx="4294967295"/>
          </p:nvPr>
        </p:nvSpPr>
        <p:spPr>
          <a:xfrm>
            <a:off x="1856630" y="3582168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Spartan"/>
                <a:ea typeface="Spartan"/>
                <a:cs typeface="Spartan"/>
                <a:sym typeface="Spartan"/>
              </a:rPr>
              <a:t>BEDtools</a:t>
            </a:r>
            <a:endParaRPr sz="1700" b="1">
              <a:solidFill>
                <a:schemeClr val="accent5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009" name="Google Shape;2009;p39"/>
          <p:cNvSpPr txBox="1">
            <a:spLocks noGrp="1"/>
          </p:cNvSpPr>
          <p:nvPr>
            <p:ph type="title"/>
          </p:nvPr>
        </p:nvSpPr>
        <p:spPr>
          <a:xfrm>
            <a:off x="347450" y="278071"/>
            <a:ext cx="77040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>
                <a:solidFill>
                  <a:schemeClr val="accent5"/>
                </a:solidFill>
              </a:rPr>
              <a:t> </a:t>
            </a:r>
            <a:r>
              <a:rPr lang="en" sz="2800"/>
              <a:t>Alignment</a:t>
            </a:r>
            <a:r>
              <a:rPr lang="e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/>
              <a:t>and</a:t>
            </a:r>
            <a:r>
              <a:rPr lang="e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/>
              <a:t>assembling</a:t>
            </a:r>
            <a:endParaRPr sz="2800"/>
          </a:p>
        </p:txBody>
      </p:sp>
      <p:sp>
        <p:nvSpPr>
          <p:cNvPr id="2010" name="Google Shape;2010;p39"/>
          <p:cNvSpPr/>
          <p:nvPr/>
        </p:nvSpPr>
        <p:spPr>
          <a:xfrm>
            <a:off x="978888" y="3940563"/>
            <a:ext cx="419175" cy="371400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9"/>
          <p:cNvSpPr/>
          <p:nvPr/>
        </p:nvSpPr>
        <p:spPr>
          <a:xfrm>
            <a:off x="955337" y="2715138"/>
            <a:ext cx="451387" cy="453738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39"/>
          <p:cNvGrpSpPr/>
          <p:nvPr/>
        </p:nvGrpSpPr>
        <p:grpSpPr>
          <a:xfrm>
            <a:off x="1026710" y="1479563"/>
            <a:ext cx="290393" cy="517304"/>
            <a:chOff x="6275635" y="4282651"/>
            <a:chExt cx="209383" cy="366778"/>
          </a:xfrm>
        </p:grpSpPr>
        <p:sp>
          <p:nvSpPr>
            <p:cNvPr id="2013" name="Google Shape;2013;p39"/>
            <p:cNvSpPr/>
            <p:nvPr/>
          </p:nvSpPr>
          <p:spPr>
            <a:xfrm>
              <a:off x="6275635" y="4282651"/>
              <a:ext cx="89162" cy="366778"/>
            </a:xfrm>
            <a:custGeom>
              <a:avLst/>
              <a:gdLst/>
              <a:ahLst/>
              <a:cxnLst/>
              <a:rect l="l" t="t" r="r" b="b"/>
              <a:pathLst>
                <a:path w="2799" h="11514" extrusionOk="0">
                  <a:moveTo>
                    <a:pt x="1382" y="1751"/>
                  </a:moveTo>
                  <a:cubicBezTo>
                    <a:pt x="1667" y="1917"/>
                    <a:pt x="1929" y="2084"/>
                    <a:pt x="2132" y="2275"/>
                  </a:cubicBezTo>
                  <a:lnTo>
                    <a:pt x="620" y="2275"/>
                  </a:lnTo>
                  <a:cubicBezTo>
                    <a:pt x="822" y="2084"/>
                    <a:pt x="1084" y="1917"/>
                    <a:pt x="1382" y="1751"/>
                  </a:cubicBezTo>
                  <a:close/>
                  <a:moveTo>
                    <a:pt x="2370" y="2620"/>
                  </a:moveTo>
                  <a:cubicBezTo>
                    <a:pt x="2465" y="2822"/>
                    <a:pt x="2489" y="3048"/>
                    <a:pt x="2382" y="3298"/>
                  </a:cubicBezTo>
                  <a:lnTo>
                    <a:pt x="381" y="3298"/>
                  </a:lnTo>
                  <a:cubicBezTo>
                    <a:pt x="298" y="3084"/>
                    <a:pt x="286" y="2858"/>
                    <a:pt x="381" y="2620"/>
                  </a:cubicBezTo>
                  <a:close/>
                  <a:moveTo>
                    <a:pt x="2144" y="3644"/>
                  </a:moveTo>
                  <a:cubicBezTo>
                    <a:pt x="1953" y="3834"/>
                    <a:pt x="1679" y="4001"/>
                    <a:pt x="1382" y="4168"/>
                  </a:cubicBezTo>
                  <a:cubicBezTo>
                    <a:pt x="1096" y="4001"/>
                    <a:pt x="822" y="3834"/>
                    <a:pt x="620" y="3644"/>
                  </a:cubicBezTo>
                  <a:close/>
                  <a:moveTo>
                    <a:pt x="2441" y="5918"/>
                  </a:moveTo>
                  <a:cubicBezTo>
                    <a:pt x="2334" y="6394"/>
                    <a:pt x="1893" y="6680"/>
                    <a:pt x="1382" y="6966"/>
                  </a:cubicBezTo>
                  <a:cubicBezTo>
                    <a:pt x="881" y="6680"/>
                    <a:pt x="429" y="6394"/>
                    <a:pt x="346" y="5918"/>
                  </a:cubicBezTo>
                  <a:close/>
                  <a:moveTo>
                    <a:pt x="1382" y="7347"/>
                  </a:moveTo>
                  <a:cubicBezTo>
                    <a:pt x="1679" y="7513"/>
                    <a:pt x="1953" y="7680"/>
                    <a:pt x="2144" y="7870"/>
                  </a:cubicBezTo>
                  <a:lnTo>
                    <a:pt x="620" y="7870"/>
                  </a:lnTo>
                  <a:cubicBezTo>
                    <a:pt x="822" y="7680"/>
                    <a:pt x="1096" y="7513"/>
                    <a:pt x="1382" y="7347"/>
                  </a:cubicBezTo>
                  <a:close/>
                  <a:moveTo>
                    <a:pt x="2394" y="8216"/>
                  </a:moveTo>
                  <a:cubicBezTo>
                    <a:pt x="2489" y="8454"/>
                    <a:pt x="2489" y="8680"/>
                    <a:pt x="2382" y="8894"/>
                  </a:cubicBezTo>
                  <a:lnTo>
                    <a:pt x="405" y="8894"/>
                  </a:lnTo>
                  <a:cubicBezTo>
                    <a:pt x="298" y="8656"/>
                    <a:pt x="298" y="8442"/>
                    <a:pt x="405" y="8216"/>
                  </a:cubicBezTo>
                  <a:close/>
                  <a:moveTo>
                    <a:pt x="2132" y="9240"/>
                  </a:moveTo>
                  <a:cubicBezTo>
                    <a:pt x="1929" y="9430"/>
                    <a:pt x="1667" y="9597"/>
                    <a:pt x="1382" y="9764"/>
                  </a:cubicBezTo>
                  <a:cubicBezTo>
                    <a:pt x="1096" y="9597"/>
                    <a:pt x="834" y="9430"/>
                    <a:pt x="620" y="924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846"/>
                    <a:pt x="524" y="1251"/>
                    <a:pt x="1072" y="1560"/>
                  </a:cubicBezTo>
                  <a:cubicBezTo>
                    <a:pt x="500" y="1894"/>
                    <a:pt x="0" y="2310"/>
                    <a:pt x="0" y="2965"/>
                  </a:cubicBezTo>
                  <a:cubicBezTo>
                    <a:pt x="0" y="3644"/>
                    <a:pt x="524" y="4049"/>
                    <a:pt x="1072" y="4358"/>
                  </a:cubicBezTo>
                  <a:cubicBezTo>
                    <a:pt x="524" y="4668"/>
                    <a:pt x="0" y="5072"/>
                    <a:pt x="0" y="5763"/>
                  </a:cubicBezTo>
                  <a:cubicBezTo>
                    <a:pt x="0" y="6442"/>
                    <a:pt x="524" y="6847"/>
                    <a:pt x="1072" y="7156"/>
                  </a:cubicBezTo>
                  <a:cubicBezTo>
                    <a:pt x="524" y="7466"/>
                    <a:pt x="0" y="7870"/>
                    <a:pt x="0" y="8549"/>
                  </a:cubicBezTo>
                  <a:cubicBezTo>
                    <a:pt x="0" y="8799"/>
                    <a:pt x="72" y="9002"/>
                    <a:pt x="179" y="9180"/>
                  </a:cubicBezTo>
                  <a:cubicBezTo>
                    <a:pt x="227" y="9240"/>
                    <a:pt x="322" y="9525"/>
                    <a:pt x="1072" y="9954"/>
                  </a:cubicBezTo>
                  <a:cubicBezTo>
                    <a:pt x="524" y="10264"/>
                    <a:pt x="0" y="10668"/>
                    <a:pt x="0" y="11359"/>
                  </a:cubicBezTo>
                  <a:cubicBezTo>
                    <a:pt x="0" y="11442"/>
                    <a:pt x="72" y="11514"/>
                    <a:pt x="167" y="11514"/>
                  </a:cubicBezTo>
                  <a:cubicBezTo>
                    <a:pt x="250" y="11514"/>
                    <a:pt x="322" y="11442"/>
                    <a:pt x="322" y="11359"/>
                  </a:cubicBezTo>
                  <a:cubicBezTo>
                    <a:pt x="322" y="10776"/>
                    <a:pt x="834" y="10466"/>
                    <a:pt x="1393" y="10145"/>
                  </a:cubicBezTo>
                  <a:cubicBezTo>
                    <a:pt x="1965" y="10466"/>
                    <a:pt x="2465" y="10776"/>
                    <a:pt x="2465" y="11359"/>
                  </a:cubicBezTo>
                  <a:cubicBezTo>
                    <a:pt x="2465" y="11442"/>
                    <a:pt x="2548" y="11514"/>
                    <a:pt x="2632" y="11514"/>
                  </a:cubicBezTo>
                  <a:cubicBezTo>
                    <a:pt x="2727" y="11514"/>
                    <a:pt x="2798" y="11442"/>
                    <a:pt x="2798" y="11359"/>
                  </a:cubicBezTo>
                  <a:cubicBezTo>
                    <a:pt x="2798" y="10668"/>
                    <a:pt x="2274" y="10264"/>
                    <a:pt x="1727" y="9954"/>
                  </a:cubicBezTo>
                  <a:cubicBezTo>
                    <a:pt x="2286" y="9633"/>
                    <a:pt x="2798" y="9216"/>
                    <a:pt x="2798" y="8561"/>
                  </a:cubicBezTo>
                  <a:cubicBezTo>
                    <a:pt x="2798" y="7870"/>
                    <a:pt x="2274" y="7466"/>
                    <a:pt x="1727" y="7156"/>
                  </a:cubicBezTo>
                  <a:cubicBezTo>
                    <a:pt x="2274" y="6847"/>
                    <a:pt x="2798" y="6442"/>
                    <a:pt x="2798" y="5763"/>
                  </a:cubicBezTo>
                  <a:cubicBezTo>
                    <a:pt x="2798" y="5608"/>
                    <a:pt x="2763" y="5465"/>
                    <a:pt x="2727" y="5346"/>
                  </a:cubicBezTo>
                  <a:cubicBezTo>
                    <a:pt x="2699" y="5273"/>
                    <a:pt x="2629" y="5227"/>
                    <a:pt x="2560" y="5227"/>
                  </a:cubicBezTo>
                  <a:cubicBezTo>
                    <a:pt x="2539" y="5227"/>
                    <a:pt x="2519" y="5231"/>
                    <a:pt x="2501" y="5239"/>
                  </a:cubicBezTo>
                  <a:cubicBezTo>
                    <a:pt x="2405" y="5263"/>
                    <a:pt x="2370" y="5370"/>
                    <a:pt x="2394" y="5465"/>
                  </a:cubicBezTo>
                  <a:cubicBezTo>
                    <a:pt x="2405" y="5501"/>
                    <a:pt x="2405" y="5549"/>
                    <a:pt x="2405" y="5596"/>
                  </a:cubicBezTo>
                  <a:lnTo>
                    <a:pt x="322" y="5596"/>
                  </a:lnTo>
                  <a:cubicBezTo>
                    <a:pt x="417" y="5132"/>
                    <a:pt x="881" y="4834"/>
                    <a:pt x="1370" y="4549"/>
                  </a:cubicBezTo>
                  <a:cubicBezTo>
                    <a:pt x="1560" y="4656"/>
                    <a:pt x="1774" y="4775"/>
                    <a:pt x="1929" y="4906"/>
                  </a:cubicBezTo>
                  <a:cubicBezTo>
                    <a:pt x="1960" y="4932"/>
                    <a:pt x="1998" y="4944"/>
                    <a:pt x="2035" y="4944"/>
                  </a:cubicBezTo>
                  <a:cubicBezTo>
                    <a:pt x="2084" y="4944"/>
                    <a:pt x="2134" y="4923"/>
                    <a:pt x="2167" y="4882"/>
                  </a:cubicBezTo>
                  <a:cubicBezTo>
                    <a:pt x="2227" y="4811"/>
                    <a:pt x="2215" y="4703"/>
                    <a:pt x="2144" y="4644"/>
                  </a:cubicBezTo>
                  <a:cubicBezTo>
                    <a:pt x="2001" y="4537"/>
                    <a:pt x="1858" y="4453"/>
                    <a:pt x="1703" y="4358"/>
                  </a:cubicBezTo>
                  <a:cubicBezTo>
                    <a:pt x="2263" y="4049"/>
                    <a:pt x="2775" y="3644"/>
                    <a:pt x="2775" y="2965"/>
                  </a:cubicBezTo>
                  <a:cubicBezTo>
                    <a:pt x="2775" y="2727"/>
                    <a:pt x="2703" y="2513"/>
                    <a:pt x="2596" y="2334"/>
                  </a:cubicBezTo>
                  <a:cubicBezTo>
                    <a:pt x="2560" y="2275"/>
                    <a:pt x="2441" y="1989"/>
                    <a:pt x="1703" y="1560"/>
                  </a:cubicBezTo>
                  <a:cubicBezTo>
                    <a:pt x="2263" y="1239"/>
                    <a:pt x="2798" y="846"/>
                    <a:pt x="2798" y="167"/>
                  </a:cubicBezTo>
                  <a:cubicBezTo>
                    <a:pt x="2798" y="72"/>
                    <a:pt x="2727" y="0"/>
                    <a:pt x="2632" y="0"/>
                  </a:cubicBezTo>
                  <a:cubicBezTo>
                    <a:pt x="2548" y="0"/>
                    <a:pt x="2465" y="72"/>
                    <a:pt x="2465" y="167"/>
                  </a:cubicBezTo>
                  <a:cubicBezTo>
                    <a:pt x="2465" y="739"/>
                    <a:pt x="1965" y="1060"/>
                    <a:pt x="1393" y="1370"/>
                  </a:cubicBezTo>
                  <a:cubicBezTo>
                    <a:pt x="834" y="1060"/>
                    <a:pt x="322" y="727"/>
                    <a:pt x="322" y="167"/>
                  </a:cubicBez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6395474" y="4282651"/>
              <a:ext cx="89544" cy="366778"/>
            </a:xfrm>
            <a:custGeom>
              <a:avLst/>
              <a:gdLst/>
              <a:ahLst/>
              <a:cxnLst/>
              <a:rect l="l" t="t" r="r" b="b"/>
              <a:pathLst>
                <a:path w="2811" h="11514" extrusionOk="0">
                  <a:moveTo>
                    <a:pt x="2799" y="2906"/>
                  </a:moveTo>
                  <a:cubicBezTo>
                    <a:pt x="2799" y="2912"/>
                    <a:pt x="2802" y="2914"/>
                    <a:pt x="2803" y="2914"/>
                  </a:cubicBezTo>
                  <a:cubicBezTo>
                    <a:pt x="2805" y="2914"/>
                    <a:pt x="2805" y="2912"/>
                    <a:pt x="2799" y="2906"/>
                  </a:cubicBezTo>
                  <a:close/>
                  <a:moveTo>
                    <a:pt x="2453" y="3096"/>
                  </a:moveTo>
                  <a:cubicBezTo>
                    <a:pt x="2382" y="3584"/>
                    <a:pt x="1918" y="3870"/>
                    <a:pt x="1406" y="4168"/>
                  </a:cubicBezTo>
                  <a:cubicBezTo>
                    <a:pt x="882" y="3870"/>
                    <a:pt x="417" y="3584"/>
                    <a:pt x="346" y="3096"/>
                  </a:cubicBezTo>
                  <a:close/>
                  <a:moveTo>
                    <a:pt x="1394" y="4549"/>
                  </a:moveTo>
                  <a:cubicBezTo>
                    <a:pt x="1680" y="4715"/>
                    <a:pt x="1965" y="4882"/>
                    <a:pt x="2156" y="5072"/>
                  </a:cubicBezTo>
                  <a:lnTo>
                    <a:pt x="644" y="5072"/>
                  </a:lnTo>
                  <a:cubicBezTo>
                    <a:pt x="834" y="4882"/>
                    <a:pt x="1120" y="4715"/>
                    <a:pt x="1394" y="4549"/>
                  </a:cubicBezTo>
                  <a:close/>
                  <a:moveTo>
                    <a:pt x="2394" y="5418"/>
                  </a:moveTo>
                  <a:cubicBezTo>
                    <a:pt x="2501" y="5644"/>
                    <a:pt x="2501" y="5858"/>
                    <a:pt x="2394" y="6096"/>
                  </a:cubicBezTo>
                  <a:lnTo>
                    <a:pt x="406" y="6096"/>
                  </a:lnTo>
                  <a:cubicBezTo>
                    <a:pt x="298" y="5858"/>
                    <a:pt x="298" y="5644"/>
                    <a:pt x="406" y="5418"/>
                  </a:cubicBezTo>
                  <a:close/>
                  <a:moveTo>
                    <a:pt x="2156" y="6442"/>
                  </a:moveTo>
                  <a:cubicBezTo>
                    <a:pt x="1965" y="6632"/>
                    <a:pt x="1680" y="6799"/>
                    <a:pt x="1406" y="6966"/>
                  </a:cubicBezTo>
                  <a:cubicBezTo>
                    <a:pt x="1120" y="6799"/>
                    <a:pt x="846" y="6632"/>
                    <a:pt x="644" y="6442"/>
                  </a:cubicBezTo>
                  <a:close/>
                  <a:moveTo>
                    <a:pt x="1406" y="7347"/>
                  </a:moveTo>
                  <a:cubicBezTo>
                    <a:pt x="1906" y="7632"/>
                    <a:pt x="2358" y="7918"/>
                    <a:pt x="2453" y="8382"/>
                  </a:cubicBezTo>
                  <a:lnTo>
                    <a:pt x="358" y="8382"/>
                  </a:lnTo>
                  <a:cubicBezTo>
                    <a:pt x="453" y="7918"/>
                    <a:pt x="906" y="7632"/>
                    <a:pt x="1406" y="7347"/>
                  </a:cubicBezTo>
                  <a:close/>
                  <a:moveTo>
                    <a:pt x="2442" y="8716"/>
                  </a:moveTo>
                  <a:cubicBezTo>
                    <a:pt x="2370" y="9180"/>
                    <a:pt x="1906" y="9478"/>
                    <a:pt x="1406" y="9764"/>
                  </a:cubicBezTo>
                  <a:cubicBezTo>
                    <a:pt x="894" y="9478"/>
                    <a:pt x="429" y="9192"/>
                    <a:pt x="346" y="8716"/>
                  </a:cubicBezTo>
                  <a:close/>
                  <a:moveTo>
                    <a:pt x="179" y="0"/>
                  </a:moveTo>
                  <a:cubicBezTo>
                    <a:pt x="96" y="0"/>
                    <a:pt x="13" y="72"/>
                    <a:pt x="13" y="167"/>
                  </a:cubicBezTo>
                  <a:cubicBezTo>
                    <a:pt x="13" y="858"/>
                    <a:pt x="548" y="1251"/>
                    <a:pt x="1084" y="1560"/>
                  </a:cubicBezTo>
                  <a:cubicBezTo>
                    <a:pt x="953" y="1632"/>
                    <a:pt x="834" y="1715"/>
                    <a:pt x="715" y="1786"/>
                  </a:cubicBezTo>
                  <a:cubicBezTo>
                    <a:pt x="584" y="1870"/>
                    <a:pt x="656" y="2096"/>
                    <a:pt x="822" y="2096"/>
                  </a:cubicBezTo>
                  <a:cubicBezTo>
                    <a:pt x="906" y="2096"/>
                    <a:pt x="870" y="2072"/>
                    <a:pt x="1430" y="1751"/>
                  </a:cubicBezTo>
                  <a:cubicBezTo>
                    <a:pt x="1918" y="2036"/>
                    <a:pt x="2370" y="2310"/>
                    <a:pt x="2477" y="2751"/>
                  </a:cubicBezTo>
                  <a:lnTo>
                    <a:pt x="406" y="2751"/>
                  </a:lnTo>
                  <a:cubicBezTo>
                    <a:pt x="417" y="2703"/>
                    <a:pt x="417" y="2644"/>
                    <a:pt x="429" y="2608"/>
                  </a:cubicBezTo>
                  <a:cubicBezTo>
                    <a:pt x="477" y="2513"/>
                    <a:pt x="429" y="2429"/>
                    <a:pt x="346" y="2382"/>
                  </a:cubicBezTo>
                  <a:cubicBezTo>
                    <a:pt x="320" y="2369"/>
                    <a:pt x="295" y="2363"/>
                    <a:pt x="271" y="2363"/>
                  </a:cubicBezTo>
                  <a:cubicBezTo>
                    <a:pt x="208" y="2363"/>
                    <a:pt x="154" y="2404"/>
                    <a:pt x="120" y="2465"/>
                  </a:cubicBezTo>
                  <a:cubicBezTo>
                    <a:pt x="60" y="2608"/>
                    <a:pt x="36" y="2751"/>
                    <a:pt x="13" y="2917"/>
                  </a:cubicBezTo>
                  <a:lnTo>
                    <a:pt x="13" y="2929"/>
                  </a:lnTo>
                  <a:cubicBezTo>
                    <a:pt x="1" y="3620"/>
                    <a:pt x="489" y="4013"/>
                    <a:pt x="1084" y="4358"/>
                  </a:cubicBezTo>
                  <a:cubicBezTo>
                    <a:pt x="537" y="4668"/>
                    <a:pt x="13" y="5072"/>
                    <a:pt x="13" y="5763"/>
                  </a:cubicBezTo>
                  <a:cubicBezTo>
                    <a:pt x="13" y="6442"/>
                    <a:pt x="537" y="6847"/>
                    <a:pt x="1084" y="7156"/>
                  </a:cubicBezTo>
                  <a:cubicBezTo>
                    <a:pt x="513" y="7501"/>
                    <a:pt x="13" y="7882"/>
                    <a:pt x="13" y="8561"/>
                  </a:cubicBezTo>
                  <a:cubicBezTo>
                    <a:pt x="13" y="9240"/>
                    <a:pt x="537" y="9644"/>
                    <a:pt x="1084" y="9954"/>
                  </a:cubicBezTo>
                  <a:cubicBezTo>
                    <a:pt x="537" y="10264"/>
                    <a:pt x="13" y="10668"/>
                    <a:pt x="13" y="11359"/>
                  </a:cubicBezTo>
                  <a:cubicBezTo>
                    <a:pt x="13" y="11442"/>
                    <a:pt x="96" y="11514"/>
                    <a:pt x="179" y="11514"/>
                  </a:cubicBezTo>
                  <a:cubicBezTo>
                    <a:pt x="275" y="11514"/>
                    <a:pt x="346" y="11442"/>
                    <a:pt x="346" y="11359"/>
                  </a:cubicBezTo>
                  <a:cubicBezTo>
                    <a:pt x="346" y="10776"/>
                    <a:pt x="846" y="10466"/>
                    <a:pt x="1418" y="10145"/>
                  </a:cubicBezTo>
                  <a:cubicBezTo>
                    <a:pt x="1977" y="10466"/>
                    <a:pt x="2489" y="10776"/>
                    <a:pt x="2489" y="11359"/>
                  </a:cubicBezTo>
                  <a:cubicBezTo>
                    <a:pt x="2489" y="11442"/>
                    <a:pt x="2561" y="11514"/>
                    <a:pt x="2656" y="11514"/>
                  </a:cubicBezTo>
                  <a:cubicBezTo>
                    <a:pt x="2739" y="11514"/>
                    <a:pt x="2811" y="11442"/>
                    <a:pt x="2811" y="11359"/>
                  </a:cubicBezTo>
                  <a:cubicBezTo>
                    <a:pt x="2811" y="10668"/>
                    <a:pt x="2299" y="10264"/>
                    <a:pt x="1739" y="9954"/>
                  </a:cubicBezTo>
                  <a:cubicBezTo>
                    <a:pt x="2322" y="9609"/>
                    <a:pt x="2811" y="9228"/>
                    <a:pt x="2811" y="8537"/>
                  </a:cubicBezTo>
                  <a:cubicBezTo>
                    <a:pt x="2811" y="7859"/>
                    <a:pt x="2299" y="7466"/>
                    <a:pt x="1739" y="7144"/>
                  </a:cubicBezTo>
                  <a:cubicBezTo>
                    <a:pt x="2299" y="6835"/>
                    <a:pt x="2811" y="6430"/>
                    <a:pt x="2811" y="5739"/>
                  </a:cubicBezTo>
                  <a:cubicBezTo>
                    <a:pt x="2811" y="5061"/>
                    <a:pt x="2299" y="4656"/>
                    <a:pt x="1739" y="4346"/>
                  </a:cubicBezTo>
                  <a:cubicBezTo>
                    <a:pt x="2358" y="4001"/>
                    <a:pt x="2799" y="3632"/>
                    <a:pt x="2799" y="2906"/>
                  </a:cubicBezTo>
                  <a:cubicBezTo>
                    <a:pt x="2775" y="2251"/>
                    <a:pt x="2263" y="1870"/>
                    <a:pt x="1739" y="1560"/>
                  </a:cubicBezTo>
                  <a:cubicBezTo>
                    <a:pt x="2299" y="1251"/>
                    <a:pt x="2811" y="846"/>
                    <a:pt x="2811" y="167"/>
                  </a:cubicBezTo>
                  <a:cubicBezTo>
                    <a:pt x="2811" y="72"/>
                    <a:pt x="2739" y="0"/>
                    <a:pt x="2656" y="0"/>
                  </a:cubicBezTo>
                  <a:cubicBezTo>
                    <a:pt x="2561" y="0"/>
                    <a:pt x="2489" y="72"/>
                    <a:pt x="2489" y="167"/>
                  </a:cubicBezTo>
                  <a:cubicBezTo>
                    <a:pt x="2489" y="739"/>
                    <a:pt x="1977" y="1060"/>
                    <a:pt x="1418" y="1370"/>
                  </a:cubicBezTo>
                  <a:cubicBezTo>
                    <a:pt x="846" y="1060"/>
                    <a:pt x="346" y="727"/>
                    <a:pt x="346" y="167"/>
                  </a:cubicBezTo>
                  <a:cubicBezTo>
                    <a:pt x="346" y="72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39"/>
          <p:cNvSpPr txBox="1">
            <a:spLocks noGrp="1"/>
          </p:cNvSpPr>
          <p:nvPr>
            <p:ph type="subTitle" idx="4294967295"/>
          </p:nvPr>
        </p:nvSpPr>
        <p:spPr>
          <a:xfrm>
            <a:off x="4330687" y="1479575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LT.sam</a:t>
            </a:r>
            <a:endParaRPr sz="1300"/>
          </a:p>
        </p:txBody>
      </p:sp>
      <p:sp>
        <p:nvSpPr>
          <p:cNvPr id="2016" name="Google Shape;2016;p39"/>
          <p:cNvSpPr txBox="1">
            <a:spLocks noGrp="1"/>
          </p:cNvSpPr>
          <p:nvPr>
            <p:ph type="subTitle" idx="4294967295"/>
          </p:nvPr>
        </p:nvSpPr>
        <p:spPr>
          <a:xfrm>
            <a:off x="6446212" y="1479563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LT.bam</a:t>
            </a:r>
            <a:endParaRPr sz="1300"/>
          </a:p>
        </p:txBody>
      </p:sp>
      <p:cxnSp>
        <p:nvCxnSpPr>
          <p:cNvPr id="2017" name="Google Shape;2017;p39"/>
          <p:cNvCxnSpPr>
            <a:stCxn id="2005" idx="3"/>
            <a:endCxn id="2005" idx="3"/>
          </p:cNvCxnSpPr>
          <p:nvPr/>
        </p:nvCxnSpPr>
        <p:spPr>
          <a:xfrm>
            <a:off x="3867112" y="18292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39"/>
          <p:cNvCxnSpPr>
            <a:stCxn id="2005" idx="3"/>
          </p:cNvCxnSpPr>
          <p:nvPr/>
        </p:nvCxnSpPr>
        <p:spPr>
          <a:xfrm rot="10800000" flipH="1">
            <a:off x="3867112" y="1823825"/>
            <a:ext cx="941100" cy="5400"/>
          </a:xfrm>
          <a:prstGeom prst="straightConnector1">
            <a:avLst/>
          </a:prstGeom>
          <a:noFill/>
          <a:ln w="28575" cap="flat" cmpd="sng">
            <a:solidFill>
              <a:srgbClr val="869FB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19" name="Google Shape;2019;p39"/>
          <p:cNvCxnSpPr/>
          <p:nvPr/>
        </p:nvCxnSpPr>
        <p:spPr>
          <a:xfrm rot="10800000" flipH="1">
            <a:off x="5979312" y="1823825"/>
            <a:ext cx="941100" cy="5400"/>
          </a:xfrm>
          <a:prstGeom prst="straightConnector1">
            <a:avLst/>
          </a:prstGeom>
          <a:noFill/>
          <a:ln w="28575" cap="flat" cmpd="sng">
            <a:solidFill>
              <a:srgbClr val="869FB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20" name="Google Shape;2020;p39"/>
          <p:cNvSpPr txBox="1">
            <a:spLocks noGrp="1"/>
          </p:cNvSpPr>
          <p:nvPr>
            <p:ph type="subTitle" idx="4294967295"/>
          </p:nvPr>
        </p:nvSpPr>
        <p:spPr>
          <a:xfrm>
            <a:off x="3990563" y="1812413"/>
            <a:ext cx="6942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69FB1"/>
                </a:solidFill>
              </a:rPr>
              <a:t>Hisat2</a:t>
            </a:r>
            <a:endParaRPr sz="1000">
              <a:solidFill>
                <a:srgbClr val="869FB1"/>
              </a:solidFill>
            </a:endParaRPr>
          </a:p>
        </p:txBody>
      </p:sp>
      <p:sp>
        <p:nvSpPr>
          <p:cNvPr id="2021" name="Google Shape;2021;p39"/>
          <p:cNvSpPr txBox="1">
            <a:spLocks noGrp="1"/>
          </p:cNvSpPr>
          <p:nvPr>
            <p:ph type="subTitle" idx="4294967295"/>
          </p:nvPr>
        </p:nvSpPr>
        <p:spPr>
          <a:xfrm>
            <a:off x="5979313" y="1812425"/>
            <a:ext cx="8379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69FB1"/>
                </a:solidFill>
              </a:rPr>
              <a:t>SAMtools</a:t>
            </a:r>
            <a:endParaRPr sz="1000">
              <a:solidFill>
                <a:srgbClr val="869FB1"/>
              </a:solidFill>
            </a:endParaRPr>
          </a:p>
        </p:txBody>
      </p:sp>
      <p:sp>
        <p:nvSpPr>
          <p:cNvPr id="2022" name="Google Shape;2022;p39"/>
          <p:cNvSpPr txBox="1">
            <a:spLocks noGrp="1"/>
          </p:cNvSpPr>
          <p:nvPr>
            <p:ph type="subTitle" idx="4294967295"/>
          </p:nvPr>
        </p:nvSpPr>
        <p:spPr>
          <a:xfrm>
            <a:off x="1918250" y="2727350"/>
            <a:ext cx="1156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LT.gff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LT.bam</a:t>
            </a:r>
            <a:endParaRPr sz="1300"/>
          </a:p>
        </p:txBody>
      </p:sp>
      <p:sp>
        <p:nvSpPr>
          <p:cNvPr id="2023" name="Google Shape;2023;p39"/>
          <p:cNvSpPr txBox="1">
            <a:spLocks noGrp="1"/>
          </p:cNvSpPr>
          <p:nvPr>
            <p:ph type="subTitle" idx="4294967295"/>
          </p:nvPr>
        </p:nvSpPr>
        <p:spPr>
          <a:xfrm>
            <a:off x="4055600" y="2757438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transcriptome.gff</a:t>
            </a:r>
            <a:endParaRPr sz="1300"/>
          </a:p>
        </p:txBody>
      </p:sp>
      <p:sp>
        <p:nvSpPr>
          <p:cNvPr id="2024" name="Google Shape;2024;p39"/>
          <p:cNvSpPr txBox="1">
            <a:spLocks noGrp="1"/>
          </p:cNvSpPr>
          <p:nvPr>
            <p:ph type="subTitle" idx="4294967295"/>
          </p:nvPr>
        </p:nvSpPr>
        <p:spPr>
          <a:xfrm>
            <a:off x="7166425" y="2727350"/>
            <a:ext cx="1590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known.gff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novel.gff</a:t>
            </a:r>
            <a:endParaRPr sz="1300"/>
          </a:p>
        </p:txBody>
      </p:sp>
      <p:cxnSp>
        <p:nvCxnSpPr>
          <p:cNvPr id="2025" name="Google Shape;2025;p39"/>
          <p:cNvCxnSpPr>
            <a:stCxn id="2022" idx="3"/>
          </p:cNvCxnSpPr>
          <p:nvPr/>
        </p:nvCxnSpPr>
        <p:spPr>
          <a:xfrm rot="10800000" flipH="1">
            <a:off x="3074750" y="3071600"/>
            <a:ext cx="941100" cy="5400"/>
          </a:xfrm>
          <a:prstGeom prst="straightConnector1">
            <a:avLst/>
          </a:prstGeom>
          <a:noFill/>
          <a:ln w="28575" cap="flat" cmpd="sng">
            <a:solidFill>
              <a:srgbClr val="869FB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26" name="Google Shape;2026;p39"/>
          <p:cNvCxnSpPr/>
          <p:nvPr/>
        </p:nvCxnSpPr>
        <p:spPr>
          <a:xfrm rot="10800000" flipH="1">
            <a:off x="6225325" y="3069125"/>
            <a:ext cx="941100" cy="5400"/>
          </a:xfrm>
          <a:prstGeom prst="straightConnector1">
            <a:avLst/>
          </a:prstGeom>
          <a:noFill/>
          <a:ln w="28575" cap="flat" cmpd="sng">
            <a:solidFill>
              <a:srgbClr val="869FB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27" name="Google Shape;2027;p39"/>
          <p:cNvSpPr txBox="1">
            <a:spLocks noGrp="1"/>
          </p:cNvSpPr>
          <p:nvPr>
            <p:ph type="subTitle" idx="4294967295"/>
          </p:nvPr>
        </p:nvSpPr>
        <p:spPr>
          <a:xfrm>
            <a:off x="3092475" y="3090288"/>
            <a:ext cx="807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69FB1"/>
                </a:solidFill>
              </a:rPr>
              <a:t>StringTie</a:t>
            </a:r>
            <a:endParaRPr sz="1000">
              <a:solidFill>
                <a:srgbClr val="869FB1"/>
              </a:solidFill>
            </a:endParaRPr>
          </a:p>
        </p:txBody>
      </p:sp>
      <p:sp>
        <p:nvSpPr>
          <p:cNvPr id="2028" name="Google Shape;2028;p39"/>
          <p:cNvSpPr txBox="1">
            <a:spLocks noGrp="1"/>
          </p:cNvSpPr>
          <p:nvPr>
            <p:ph type="subTitle" idx="4294967295"/>
          </p:nvPr>
        </p:nvSpPr>
        <p:spPr>
          <a:xfrm>
            <a:off x="6225325" y="3057725"/>
            <a:ext cx="8379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69FB1"/>
                </a:solidFill>
              </a:rPr>
              <a:t>AWK</a:t>
            </a:r>
            <a:endParaRPr sz="900">
              <a:solidFill>
                <a:srgbClr val="869FB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69FB1"/>
                </a:solidFill>
              </a:rPr>
              <a:t>GREP</a:t>
            </a:r>
            <a:endParaRPr sz="900">
              <a:solidFill>
                <a:srgbClr val="869FB1"/>
              </a:solidFill>
            </a:endParaRPr>
          </a:p>
        </p:txBody>
      </p:sp>
      <p:sp>
        <p:nvSpPr>
          <p:cNvPr id="2029" name="Google Shape;2029;p39"/>
          <p:cNvSpPr txBox="1">
            <a:spLocks noGrp="1"/>
          </p:cNvSpPr>
          <p:nvPr>
            <p:ph type="subTitle" idx="4294967295"/>
          </p:nvPr>
        </p:nvSpPr>
        <p:spPr>
          <a:xfrm>
            <a:off x="2634163" y="3975113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genome.fasta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known.gff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novel.gff</a:t>
            </a:r>
            <a:endParaRPr sz="1300"/>
          </a:p>
        </p:txBody>
      </p:sp>
      <p:sp>
        <p:nvSpPr>
          <p:cNvPr id="2030" name="Google Shape;2030;p39"/>
          <p:cNvSpPr txBox="1">
            <a:spLocks noGrp="1"/>
          </p:cNvSpPr>
          <p:nvPr>
            <p:ph type="subTitle" idx="4294967295"/>
          </p:nvPr>
        </p:nvSpPr>
        <p:spPr>
          <a:xfrm>
            <a:off x="5477037" y="3975113"/>
            <a:ext cx="2013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known.fasta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LT novel.fasta</a:t>
            </a:r>
            <a:endParaRPr sz="1300"/>
          </a:p>
        </p:txBody>
      </p:sp>
      <p:cxnSp>
        <p:nvCxnSpPr>
          <p:cNvPr id="2031" name="Google Shape;2031;p39"/>
          <p:cNvCxnSpPr>
            <a:stCxn id="2029" idx="3"/>
          </p:cNvCxnSpPr>
          <p:nvPr/>
        </p:nvCxnSpPr>
        <p:spPr>
          <a:xfrm rot="10800000" flipH="1">
            <a:off x="4648063" y="4319363"/>
            <a:ext cx="941100" cy="5400"/>
          </a:xfrm>
          <a:prstGeom prst="straightConnector1">
            <a:avLst/>
          </a:prstGeom>
          <a:noFill/>
          <a:ln w="28575" cap="flat" cmpd="sng">
            <a:solidFill>
              <a:srgbClr val="869FB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32" name="Google Shape;2032;p39"/>
          <p:cNvSpPr txBox="1">
            <a:spLocks noGrp="1"/>
          </p:cNvSpPr>
          <p:nvPr>
            <p:ph type="subTitle" idx="4294967295"/>
          </p:nvPr>
        </p:nvSpPr>
        <p:spPr>
          <a:xfrm>
            <a:off x="4615688" y="4324763"/>
            <a:ext cx="807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69FB1"/>
                </a:solidFill>
              </a:rPr>
              <a:t>BEDTools</a:t>
            </a:r>
            <a:endParaRPr sz="1000">
              <a:solidFill>
                <a:srgbClr val="869FB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0"/>
          <p:cNvSpPr txBox="1">
            <a:spLocks noGrp="1"/>
          </p:cNvSpPr>
          <p:nvPr>
            <p:ph type="title"/>
          </p:nvPr>
        </p:nvSpPr>
        <p:spPr>
          <a:xfrm>
            <a:off x="347450" y="278071"/>
            <a:ext cx="77040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•</a:t>
            </a:r>
            <a:r>
              <a:rPr lang="en" sz="2800">
                <a:solidFill>
                  <a:schemeClr val="accent5"/>
                </a:solidFill>
              </a:rPr>
              <a:t> </a:t>
            </a:r>
            <a:r>
              <a:rPr lang="en" sz="2800"/>
              <a:t>Alignment</a:t>
            </a:r>
            <a:r>
              <a:rPr lang="e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/>
              <a:t>and</a:t>
            </a:r>
            <a:r>
              <a:rPr lang="e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/>
              <a:t>assembling</a:t>
            </a:r>
            <a:endParaRPr sz="2800"/>
          </a:p>
        </p:txBody>
      </p:sp>
      <p:pic>
        <p:nvPicPr>
          <p:cNvPr id="2038" name="Google Shape;2038;p40"/>
          <p:cNvPicPr preferRelativeResize="0"/>
          <p:nvPr/>
        </p:nvPicPr>
        <p:blipFill rotWithShape="1">
          <a:blip r:embed="rId3">
            <a:alphaModFix/>
          </a:blip>
          <a:srcRect t="5362" r="1176" b="9516"/>
          <a:stretch/>
        </p:blipFill>
        <p:spPr>
          <a:xfrm>
            <a:off x="657850" y="1004075"/>
            <a:ext cx="7828275" cy="3845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9" name="Google Shape;2039;p40"/>
          <p:cNvSpPr txBox="1"/>
          <p:nvPr/>
        </p:nvSpPr>
        <p:spPr>
          <a:xfrm>
            <a:off x="719988" y="1040525"/>
            <a:ext cx="817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genome.fasta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0" name="Google Shape;2040;p40"/>
          <p:cNvSpPr txBox="1"/>
          <p:nvPr/>
        </p:nvSpPr>
        <p:spPr>
          <a:xfrm>
            <a:off x="719988" y="1804925"/>
            <a:ext cx="649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sorted.sam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Coverage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1" name="Google Shape;2041;p40"/>
          <p:cNvSpPr txBox="1"/>
          <p:nvPr/>
        </p:nvSpPr>
        <p:spPr>
          <a:xfrm>
            <a:off x="719988" y="2022875"/>
            <a:ext cx="649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sorted.sam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Junctions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2" name="Google Shape;2042;p40"/>
          <p:cNvSpPr txBox="1"/>
          <p:nvPr/>
        </p:nvSpPr>
        <p:spPr>
          <a:xfrm>
            <a:off x="719988" y="3226475"/>
            <a:ext cx="649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sorted.sam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3" name="Google Shape;2043;p40"/>
          <p:cNvSpPr txBox="1"/>
          <p:nvPr/>
        </p:nvSpPr>
        <p:spPr>
          <a:xfrm>
            <a:off x="719988" y="4337675"/>
            <a:ext cx="649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genome.gff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4" name="Google Shape;2044;p40"/>
          <p:cNvSpPr txBox="1"/>
          <p:nvPr/>
        </p:nvSpPr>
        <p:spPr>
          <a:xfrm>
            <a:off x="719988" y="4511900"/>
            <a:ext cx="649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known.gff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5" name="Google Shape;2045;p40"/>
          <p:cNvSpPr txBox="1"/>
          <p:nvPr/>
        </p:nvSpPr>
        <p:spPr>
          <a:xfrm>
            <a:off x="774588" y="4686125"/>
            <a:ext cx="540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Spartan Medium"/>
                <a:ea typeface="Spartan Medium"/>
                <a:cs typeface="Spartan Medium"/>
                <a:sym typeface="Spartan Medium"/>
              </a:rPr>
              <a:t>Lt novel.gff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Spartan Medium"/>
              <a:ea typeface="Spartan Medium"/>
              <a:cs typeface="Spartan Medium"/>
              <a:sym typeface="Spartan Medium"/>
            </a:endParaRPr>
          </a:p>
        </p:txBody>
      </p:sp>
      <p:sp>
        <p:nvSpPr>
          <p:cNvPr id="2046" name="Google Shape;2046;p40"/>
          <p:cNvSpPr/>
          <p:nvPr/>
        </p:nvSpPr>
        <p:spPr>
          <a:xfrm>
            <a:off x="1369488" y="4445900"/>
            <a:ext cx="7116600" cy="224400"/>
          </a:xfrm>
          <a:prstGeom prst="rect">
            <a:avLst/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0"/>
          <p:cNvSpPr/>
          <p:nvPr/>
        </p:nvSpPr>
        <p:spPr>
          <a:xfrm>
            <a:off x="6195988" y="4670300"/>
            <a:ext cx="577500" cy="1848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0"/>
          <p:cNvSpPr/>
          <p:nvPr/>
        </p:nvSpPr>
        <p:spPr>
          <a:xfrm>
            <a:off x="3608463" y="4670300"/>
            <a:ext cx="861900" cy="1848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Presentación en pantalla (16:9)</PresentationFormat>
  <Paragraphs>165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Roboto Condensed Light</vt:lpstr>
      <vt:lpstr>Spartan ExtraBold</vt:lpstr>
      <vt:lpstr>Arial</vt:lpstr>
      <vt:lpstr>Palanquin Dark</vt:lpstr>
      <vt:lpstr>Spartan</vt:lpstr>
      <vt:lpstr>Maven Pro</vt:lpstr>
      <vt:lpstr>Spartan Medium</vt:lpstr>
      <vt:lpstr>Nunito</vt:lpstr>
      <vt:lpstr>DNA: The Human Body Recipe by Slidesgo</vt:lpstr>
      <vt:lpstr> • The transcriptome analysis •</vt:lpstr>
      <vt:lpstr>• Introduction</vt:lpstr>
      <vt:lpstr>• Introduction</vt:lpstr>
      <vt:lpstr>• Project objectives •</vt:lpstr>
      <vt:lpstr>• Project overview:</vt:lpstr>
      <vt:lpstr> •  Quality control</vt:lpstr>
      <vt:lpstr> •  Quality control</vt:lpstr>
      <vt:lpstr>• Alignment and assembling</vt:lpstr>
      <vt:lpstr>• Alignment and assembling</vt:lpstr>
      <vt:lpstr> • Known vs Novel • Transcripts</vt:lpstr>
      <vt:lpstr>GC%</vt:lpstr>
      <vt:lpstr>• TPM </vt:lpstr>
      <vt:lpstr>• ORFs GC% vs Length </vt:lpstr>
      <vt:lpstr>• Chromosome location</vt:lpstr>
      <vt:lpstr>Novel •  Transcripts</vt:lpstr>
      <vt:lpstr>• BLASTX</vt:lpstr>
      <vt:lpstr>• BLASTX</vt:lpstr>
      <vt:lpstr>• Enrichment analysis</vt:lpstr>
      <vt:lpstr>• Conclusions •</vt:lpstr>
      <vt:lpstr>Thank you for your attention! </vt:lpstr>
      <vt:lpstr>•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• The transcriptome analysis •</dc:title>
  <cp:lastModifiedBy>Ana Mendizabal Sasieta</cp:lastModifiedBy>
  <cp:revision>1</cp:revision>
  <dcterms:modified xsi:type="dcterms:W3CDTF">2021-11-29T19:25:02Z</dcterms:modified>
</cp:coreProperties>
</file>