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</p:sldMasterIdLst>
  <p:notesMasterIdLst>
    <p:notesMasterId r:id="rId23"/>
  </p:notesMasterIdLst>
  <p:sldIdLst>
    <p:sldId id="256" r:id="rId5"/>
    <p:sldId id="270" r:id="rId6"/>
    <p:sldId id="277" r:id="rId7"/>
    <p:sldId id="271" r:id="rId8"/>
    <p:sldId id="274" r:id="rId9"/>
    <p:sldId id="275" r:id="rId10"/>
    <p:sldId id="278" r:id="rId11"/>
    <p:sldId id="258" r:id="rId12"/>
    <p:sldId id="257" r:id="rId13"/>
    <p:sldId id="272" r:id="rId14"/>
    <p:sldId id="280" r:id="rId15"/>
    <p:sldId id="268" r:id="rId16"/>
    <p:sldId id="262" r:id="rId17"/>
    <p:sldId id="279" r:id="rId18"/>
    <p:sldId id="259" r:id="rId19"/>
    <p:sldId id="276" r:id="rId20"/>
    <p:sldId id="281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0772B-135D-4DD3-991E-9C9A58EAD6A1}" v="45" dt="2021-11-29T09:43:41.676"/>
    <p1510:client id="{363BAD19-4463-416C-AA2C-F388E26A408E}" v="31" dt="2021-11-29T10:34:39.185"/>
    <p1510:client id="{394D182E-1F46-AA44-83AD-80CD107CE2A2}" v="977" dt="2021-11-29T11:17:12.869"/>
    <p1510:client id="{5D96A93A-BA6C-4E3D-BB22-2CB0A23F33B9}" v="609" dt="2021-11-29T11:28:20.975"/>
    <p1510:client id="{6DA7E484-7E38-4EB6-9752-73A83931A417}" v="21" dt="2021-11-28T16:48:27.326"/>
    <p1510:client id="{74E2AF3D-6F2A-46FB-972C-BF5CD8B162DE}" v="522" dt="2021-11-28T16:24:17.025"/>
    <p1510:client id="{8218CC3C-C7F3-4EF3-8A26-D8F4638AA9A7}" v="288" dt="2021-11-29T09:56:40.133"/>
    <p1510:client id="{87971D2D-6B93-4B6C-93B0-03BFD60951C6}" v="1" dt="2021-11-28T12:08:59.467"/>
    <p1510:client id="{90077D2D-15A4-41AE-85B6-9C16AAC0F4F8}" v="71" dt="2021-11-28T18:06:34.192"/>
    <p1510:client id="{93AF157F-D82D-405E-8661-714CE7C7AE0B}" v="43" dt="2021-11-28T16:32:35.083"/>
    <p1510:client id="{ABA7938F-AB38-4EF6-BE1E-A63931385A83}" v="3" dt="2021-11-28T18:20:31.284"/>
    <p1510:client id="{B02DC2A7-39F4-42E1-892F-657B0C32B5AB}" v="214" dt="2021-11-28T17:22:09.923"/>
    <p1510:client id="{CB1361BD-724E-4B49-8B70-9F2399A311B2}" v="6" dt="2021-11-29T07:34:27.434"/>
    <p1510:client id="{E5A3B85B-0100-465B-8380-F522F1C975B3}" v="85" dt="2021-11-29T10:18:04.970"/>
    <p1510:client id="{FA08C204-A569-401F-A3AA-7BBFD6E4C75F}" v="183" dt="2021-11-29T11:23:06.637"/>
    <p1510:client id="{FE36EF93-D4DE-4E38-98FD-7981A891D82C}" v="453" dt="2021-11-29T01:22:19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9E32A-AE26-4DE5-85CE-64EE5F5C25B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5917A-07BF-4212-9A45-F7F0732C7C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F781C-4EF2-43CA-AE72-ED29A626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8A200-CF82-40E6-8D09-DA5A7A85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B04FF-3FC2-45E2-9F3A-A4A77920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F4D23-B281-4AD1-B9B5-1F1230E4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BA1C-504E-4E63-B5D0-750C19B8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80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C3ED3-7514-4D3B-AC92-C59258F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8150E8-8989-4D7D-85A6-C6F13DE0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5090E-5604-40A6-A6F1-02CED30D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CD694-E6C4-4714-861C-A26C950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34DBE-F334-4C9C-9E97-464752E0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10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30A2B4-0EC4-437F-94EC-C4DC7052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009D55-81D9-4B4D-AD04-A47E4938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82BAA-5AE4-4C21-894D-1CBAD41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72B99-2CD9-4749-839F-C469FFC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F60D2-296C-42D3-B27C-28B2EA29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23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9E9F4-6520-4436-98E9-57E83D1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A1F39-E345-45C1-97D3-0520F7E9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D5EE26-1D24-4A67-832E-F5FB4561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72DF6-64BE-4DCD-B5C6-521E619B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876D2-E19D-4304-BB2D-83A4370A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32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75FD-4C83-4750-9F80-4367160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CD547-0F77-45C5-B3CB-1072E7F9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FB19F-F930-4719-B9C1-C2F80EBF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68452-BF7D-46E2-9C49-3401D1AB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8B689-9C77-4DBA-98B0-C1A08B4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7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F2FB1-68EE-47CB-A39E-2F4FF064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FFFB5-9C23-4F05-9ABB-4C9FD80F8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2A3FAB-E1B3-4E49-85F4-A39E2E35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9E57C-E402-4A84-B8F2-5327706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26EC-7EC5-46C5-8D6E-37293605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342BF-207A-4D8B-AF93-8A7ABA18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15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FC83-FAAF-4AF2-9C86-C956E3CC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524EA0-5CBE-4215-8C5E-7EDD13D8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8AB44C-F7AA-4E77-80D9-A3F3A176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0DDDD8-F5CA-4B73-97FD-A10434F1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72AEF-3968-4B20-801F-ECF71448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661A2A-B214-4EB7-882F-96AEB07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311349-AE53-4F13-8C63-7DD9D21A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38D7C-C1B1-4407-BD98-3ED4BEA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09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F5709-A72D-4516-8488-68356FC4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424FE-1856-4CC7-AEAE-FD0E1E1A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734FDB-86A7-4604-865D-972C7F0E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724CC9-2BAC-4EF2-83E9-CB325D62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27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8FC6C7-6949-48EB-AA1E-58C01DF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0229DB-820B-4F7C-9B9A-C96D50C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7C69DD-D146-4105-BE10-93E53F3B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81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4E2CF-8A60-4E86-B091-BEE980F1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3DFD7-E928-4B69-A6A8-1F7406E8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BC2F96-AF1C-48DE-8EA0-59E821FC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4032C-FCB1-490E-9F76-31A63C9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5EFC62-DCF4-4BF8-89A8-D6ACF633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FB45BE-2F9E-461D-B147-C301FFEE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29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0316-F10A-44E6-8806-AD4B1783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6B2A5A-9616-427E-AF8F-E8103FD06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63B81B-5B58-4624-8833-4AD8B91C3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222DD-F775-4CCA-8832-210F82E3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A1B81-42A1-46ED-BCFE-70F71AA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779E8-22F5-4A8E-92E4-302613EA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34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388477-1BD6-44FF-A625-D0B2D432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05F8E-6A8C-47F9-9C9F-45A41F6B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896F9-7D4F-4734-ADFA-F3C32D58C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6FB6-477A-4015-A0C9-344964AAFA1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13557-9050-403B-A07A-D1702FE56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58CE9-6BDA-4C00-B626-0073E6E7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omyco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Un coral en el agua&#10;&#10;Descripción generada automáticamente con confianza baja">
            <a:extLst>
              <a:ext uri="{FF2B5EF4-FFF2-40B4-BE49-F238E27FC236}">
                <a16:creationId xmlns:a16="http://schemas.microsoft.com/office/drawing/2014/main" id="{CFC947D8-D4E1-4CF6-9F9F-896DAFC2D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00" r="2600"/>
          <a:stretch/>
        </p:blipFill>
        <p:spPr>
          <a:xfrm>
            <a:off x="4319710" y="10"/>
            <a:ext cx="787229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37193"/>
            <a:ext cx="4319710" cy="3204134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n-GB" sz="4000" b="1">
                <a:latin typeface="Avenir Next LT Pro Light" panose="020B0304020202020204" pitchFamily="34" charset="0"/>
              </a:rPr>
              <a:t>RNA SEQUENCING </a:t>
            </a:r>
            <a:br>
              <a:rPr lang="en-GB" sz="4000" b="1">
                <a:latin typeface="Avenir Next LT Pro Light" panose="020B0304020202020204" pitchFamily="34" charset="0"/>
              </a:rPr>
            </a:br>
            <a:r>
              <a:rPr lang="en-GB" sz="4000" b="1">
                <a:latin typeface="Avenir Next LT Pro Light" panose="020B0304020202020204" pitchFamily="34" charset="0"/>
              </a:rPr>
              <a:t>DATA ANALYSIS OF</a:t>
            </a:r>
            <a:br>
              <a:rPr lang="en-GB" sz="4000" b="1">
                <a:latin typeface="Avenir Next LT Pro Light" panose="020B0304020202020204" pitchFamily="34" charset="0"/>
              </a:rPr>
            </a:br>
            <a:r>
              <a:rPr lang="en-GB" sz="4000" b="1" i="1">
                <a:latin typeface="Avenir Next LT Pro Light" panose="020B0304020202020204" pitchFamily="34" charset="0"/>
              </a:rPr>
              <a:t>Naumovozyma castellii</a:t>
            </a:r>
            <a:endParaRPr lang="en-GB" sz="4000" b="1">
              <a:latin typeface="Avenir Next LT Pro Light" panose="020B03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261390"/>
            <a:ext cx="4122838" cy="192965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S" sz="1200" b="1" u="sng"/>
              <a:t>PRINCIPLES OF GENOME BIOINFORMATICS (UPF)</a:t>
            </a:r>
          </a:p>
          <a:p>
            <a:pPr algn="l">
              <a:lnSpc>
                <a:spcPct val="100000"/>
              </a:lnSpc>
            </a:pPr>
            <a:r>
              <a:rPr lang="es-ES" sz="1200"/>
              <a:t>Xavier Soler </a:t>
            </a:r>
          </a:p>
          <a:p>
            <a:pPr algn="l">
              <a:lnSpc>
                <a:spcPct val="100000"/>
              </a:lnSpc>
            </a:pPr>
            <a:r>
              <a:rPr lang="es-ES" sz="1200"/>
              <a:t>Sergio Suárez </a:t>
            </a:r>
          </a:p>
          <a:p>
            <a:pPr algn="l">
              <a:lnSpc>
                <a:spcPct val="100000"/>
              </a:lnSpc>
            </a:pPr>
            <a:r>
              <a:rPr lang="es-ES" sz="1200"/>
              <a:t>Marina Vallejo</a:t>
            </a:r>
          </a:p>
          <a:p>
            <a:pPr algn="l">
              <a:lnSpc>
                <a:spcPct val="100000"/>
              </a:lnSpc>
            </a:pPr>
            <a:r>
              <a:rPr lang="es-ES" sz="1200"/>
              <a:t>01/12/2021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825EB0-B9DF-4A40-A749-D1D93273F263}"/>
              </a:ext>
            </a:extLst>
          </p:cNvPr>
          <p:cNvSpPr txBox="1"/>
          <p:nvPr/>
        </p:nvSpPr>
        <p:spPr>
          <a:xfrm>
            <a:off x="9157855" y="6613312"/>
            <a:ext cx="303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rgbClr val="000000"/>
                </a:solidFill>
                <a:hlinkClick r:id="rId3" tooltip="https://en.wikipedia.org/wiki/Ascomyco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GB" sz="900">
                <a:solidFill>
                  <a:srgbClr val="000000"/>
                </a:solidFill>
              </a:rPr>
              <a:t> de Autor </a:t>
            </a:r>
            <a:r>
              <a:rPr lang="en-GB" sz="900" err="1">
                <a:solidFill>
                  <a:srgbClr val="000000"/>
                </a:solidFill>
              </a:rPr>
              <a:t>desconocido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 err="1">
                <a:solidFill>
                  <a:srgbClr val="000000"/>
                </a:solidFill>
              </a:rPr>
              <a:t>está</a:t>
            </a:r>
            <a:r>
              <a:rPr lang="en-GB" sz="900">
                <a:solidFill>
                  <a:srgbClr val="000000"/>
                </a:solidFill>
              </a:rPr>
              <a:t> bajo </a:t>
            </a:r>
            <a:r>
              <a:rPr lang="en-GB" sz="900" err="1">
                <a:solidFill>
                  <a:srgbClr val="000000"/>
                </a:solidFill>
              </a:rPr>
              <a:t>licencia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000000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FF2BBFD-2318-4B8F-A2B2-33C350B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53B5A1-9EF5-4505-AA3E-8E225852115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C471FD8-6844-4A04-AF77-6BAA66A7D044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/>
              <a:t>BLASTp</a:t>
            </a:r>
            <a:endParaRPr lang="en-GB"/>
          </a:p>
        </p:txBody>
      </p:sp>
      <p:pic>
        <p:nvPicPr>
          <p:cNvPr id="7" name="Picture 235">
            <a:extLst>
              <a:ext uri="{FF2B5EF4-FFF2-40B4-BE49-F238E27FC236}">
                <a16:creationId xmlns:a16="http://schemas.microsoft.com/office/drawing/2014/main" id="{9DAC3AEB-0063-430B-A8B3-79EED0714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9795" y="1970128"/>
            <a:ext cx="4704169" cy="3298364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B079DF6C-260F-4ED1-A0BF-CAF96C19A797}"/>
              </a:ext>
            </a:extLst>
          </p:cNvPr>
          <p:cNvSpPr/>
          <p:nvPr/>
        </p:nvSpPr>
        <p:spPr>
          <a:xfrm>
            <a:off x="4018245" y="5295539"/>
            <a:ext cx="1028921" cy="365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Will </a:t>
            </a:r>
            <a:r>
              <a:rPr lang="es-ES" sz="1200" b="0" strike="noStrike" spc="-1" err="1">
                <a:solidFill>
                  <a:srgbClr val="000000"/>
                </a:solidFill>
                <a:latin typeface="Calibri"/>
                <a:ea typeface="DejaVu Sans"/>
              </a:rPr>
              <a:t>Blevins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FFEBC36-87EC-405F-BD83-DC1B8032458B}"/>
              </a:ext>
            </a:extLst>
          </p:cNvPr>
          <p:cNvSpPr/>
          <p:nvPr/>
        </p:nvSpPr>
        <p:spPr>
          <a:xfrm>
            <a:off x="3068299" y="3183945"/>
            <a:ext cx="1094510" cy="3325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ACF103E-E268-4532-A513-67223EC3DF05}"/>
              </a:ext>
            </a:extLst>
          </p:cNvPr>
          <p:cNvCxnSpPr/>
          <p:nvPr/>
        </p:nvCxnSpPr>
        <p:spPr>
          <a:xfrm flipH="1">
            <a:off x="4097418" y="4929617"/>
            <a:ext cx="675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029A882-447F-46A9-9728-D3BEFA2C581B}"/>
              </a:ext>
            </a:extLst>
          </p:cNvPr>
          <p:cNvCxnSpPr/>
          <p:nvPr/>
        </p:nvCxnSpPr>
        <p:spPr>
          <a:xfrm flipH="1">
            <a:off x="4018245" y="3675781"/>
            <a:ext cx="675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4587CF-07CA-4A85-A443-51068DBA6973}"/>
              </a:ext>
            </a:extLst>
          </p:cNvPr>
          <p:cNvCxnSpPr/>
          <p:nvPr/>
        </p:nvCxnSpPr>
        <p:spPr>
          <a:xfrm flipH="1">
            <a:off x="4375932" y="2352672"/>
            <a:ext cx="675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C6519A79-A77F-E749-A7A7-D62FD637300E}"/>
              </a:ext>
            </a:extLst>
          </p:cNvPr>
          <p:cNvSpPr/>
          <p:nvPr/>
        </p:nvSpPr>
        <p:spPr>
          <a:xfrm>
            <a:off x="6316598" y="1165302"/>
            <a:ext cx="5120188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BLASTp</a:t>
            </a:r>
            <a:r>
              <a:rPr lang="en-GB" dirty="0">
                <a:solidFill>
                  <a:schemeClr val="tx1"/>
                </a:solidFill>
              </a:rPr>
              <a:t> - Compare our transcript with proteins of other organisms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FA7893-AB2E-F34B-A398-522DAD990E5B}"/>
              </a:ext>
            </a:extLst>
          </p:cNvPr>
          <p:cNvSpPr txBox="1"/>
          <p:nvPr/>
        </p:nvSpPr>
        <p:spPr>
          <a:xfrm>
            <a:off x="5024637" y="2211170"/>
            <a:ext cx="91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Reference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DC1388-E66C-5B40-8AB5-429D06150751}"/>
              </a:ext>
            </a:extLst>
          </p:cNvPr>
          <p:cNvSpPr txBox="1"/>
          <p:nvPr/>
        </p:nvSpPr>
        <p:spPr>
          <a:xfrm>
            <a:off x="4773048" y="35218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Closer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CE7FFF-8127-2D44-BDCA-A0A676376EDC}"/>
              </a:ext>
            </a:extLst>
          </p:cNvPr>
          <p:cNvSpPr txBox="1"/>
          <p:nvPr/>
        </p:nvSpPr>
        <p:spPr>
          <a:xfrm>
            <a:off x="4814709" y="4775728"/>
            <a:ext cx="112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First – More studied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8F8B2A6-743A-E04D-94DE-CBE981ED32D5}"/>
              </a:ext>
            </a:extLst>
          </p:cNvPr>
          <p:cNvSpPr/>
          <p:nvPr/>
        </p:nvSpPr>
        <p:spPr>
          <a:xfrm>
            <a:off x="6316598" y="2983126"/>
            <a:ext cx="2205727" cy="540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N. </a:t>
            </a:r>
            <a:r>
              <a:rPr lang="en-GB" i="1" dirty="0" err="1">
                <a:solidFill>
                  <a:schemeClr val="tx1"/>
                </a:solidFill>
              </a:rPr>
              <a:t>castellii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C69796C1-B040-A14B-9C98-77406C204CB4}"/>
              </a:ext>
            </a:extLst>
          </p:cNvPr>
          <p:cNvSpPr/>
          <p:nvPr/>
        </p:nvSpPr>
        <p:spPr>
          <a:xfrm>
            <a:off x="6316597" y="4679797"/>
            <a:ext cx="2205727" cy="540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K. lactis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80E90D2A-0400-E845-9A0D-57DD209D3934}"/>
              </a:ext>
            </a:extLst>
          </p:cNvPr>
          <p:cNvSpPr/>
          <p:nvPr/>
        </p:nvSpPr>
        <p:spPr>
          <a:xfrm>
            <a:off x="9231059" y="4661702"/>
            <a:ext cx="2205727" cy="540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S. pombe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0AA60A48-99EC-7347-8196-EF9BBE4AB06A}"/>
              </a:ext>
            </a:extLst>
          </p:cNvPr>
          <p:cNvSpPr/>
          <p:nvPr/>
        </p:nvSpPr>
        <p:spPr>
          <a:xfrm>
            <a:off x="9231059" y="2983126"/>
            <a:ext cx="2205727" cy="540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S. </a:t>
            </a:r>
            <a:r>
              <a:rPr lang="en-GB" i="1" dirty="0" err="1">
                <a:solidFill>
                  <a:schemeClr val="tx1"/>
                </a:solidFill>
              </a:rPr>
              <a:t>Cerevisae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269648B-F216-F444-8B1D-DC318DD958A5}"/>
              </a:ext>
            </a:extLst>
          </p:cNvPr>
          <p:cNvSpPr txBox="1"/>
          <p:nvPr/>
        </p:nvSpPr>
        <p:spPr>
          <a:xfrm>
            <a:off x="6316597" y="3699083"/>
            <a:ext cx="220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5867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95.3%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D634576-4432-5643-A377-EF449CDF0DF9}"/>
              </a:ext>
            </a:extLst>
          </p:cNvPr>
          <p:cNvSpPr txBox="1"/>
          <p:nvPr/>
        </p:nvSpPr>
        <p:spPr>
          <a:xfrm>
            <a:off x="9231059" y="3699083"/>
            <a:ext cx="220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6464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93.1%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A20E11-2AA9-8A48-A724-82EB174AEF38}"/>
              </a:ext>
            </a:extLst>
          </p:cNvPr>
          <p:cNvSpPr txBox="1"/>
          <p:nvPr/>
        </p:nvSpPr>
        <p:spPr>
          <a:xfrm>
            <a:off x="6316596" y="5339877"/>
            <a:ext cx="220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5335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95.3%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EC0BB2B-6348-2844-A678-C2BEC0F97B1A}"/>
              </a:ext>
            </a:extLst>
          </p:cNvPr>
          <p:cNvSpPr txBox="1"/>
          <p:nvPr/>
        </p:nvSpPr>
        <p:spPr>
          <a:xfrm>
            <a:off x="9231059" y="5339877"/>
            <a:ext cx="220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6974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73.6%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04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E6ADF4-7CC5-5A4D-A374-09AF14C9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E63D6B4-2E7B-5441-A2D2-CFBA1DA379D6}"/>
              </a:ext>
            </a:extLst>
          </p:cNvPr>
          <p:cNvSpPr/>
          <p:nvPr/>
        </p:nvSpPr>
        <p:spPr>
          <a:xfrm>
            <a:off x="5487253" y="123311"/>
            <a:ext cx="1445169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Matches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C00D55E-B628-ED47-AD8F-EA71B453BCD3}"/>
              </a:ext>
            </a:extLst>
          </p:cNvPr>
          <p:cNvSpPr/>
          <p:nvPr/>
        </p:nvSpPr>
        <p:spPr>
          <a:xfrm>
            <a:off x="7596043" y="123311"/>
            <a:ext cx="1813765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e-value &gt; 0.1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305250-88B0-5C4F-B03A-E10C67B84E0E}"/>
              </a:ext>
            </a:extLst>
          </p:cNvPr>
          <p:cNvSpPr txBox="1"/>
          <p:nvPr/>
        </p:nvSpPr>
        <p:spPr>
          <a:xfrm>
            <a:off x="1095148" y="1843345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S. cerevisiae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35E2AB5-6B70-C448-A0BC-368E486CAFBA}"/>
              </a:ext>
            </a:extLst>
          </p:cNvPr>
          <p:cNvSpPr/>
          <p:nvPr/>
        </p:nvSpPr>
        <p:spPr>
          <a:xfrm>
            <a:off x="3412991" y="123310"/>
            <a:ext cx="1445169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Transcript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0196B5-2F2E-9748-94EB-FEE012F2CBB7}"/>
              </a:ext>
            </a:extLst>
          </p:cNvPr>
          <p:cNvSpPr txBox="1"/>
          <p:nvPr/>
        </p:nvSpPr>
        <p:spPr>
          <a:xfrm>
            <a:off x="3412991" y="1115213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Known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Novel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Database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5E09D9-F17C-4D44-8D45-82F184BE46D0}"/>
              </a:ext>
            </a:extLst>
          </p:cNvPr>
          <p:cNvSpPr txBox="1"/>
          <p:nvPr/>
        </p:nvSpPr>
        <p:spPr>
          <a:xfrm>
            <a:off x="5544109" y="1115213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573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84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541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6489B5-2ACC-C94C-AADA-4EF804551925}"/>
              </a:ext>
            </a:extLst>
          </p:cNvPr>
          <p:cNvSpPr txBox="1"/>
          <p:nvPr/>
        </p:nvSpPr>
        <p:spPr>
          <a:xfrm>
            <a:off x="7837197" y="1115212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3 – 0.5%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0 – 0%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5 – 0.9%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EC690A-24B6-644D-A2B3-5ABAE9F90338}"/>
              </a:ext>
            </a:extLst>
          </p:cNvPr>
          <p:cNvSpPr txBox="1"/>
          <p:nvPr/>
        </p:nvSpPr>
        <p:spPr>
          <a:xfrm>
            <a:off x="1095148" y="35200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K. lactis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30DFE4-05AE-1548-B936-07479650C1DB}"/>
              </a:ext>
            </a:extLst>
          </p:cNvPr>
          <p:cNvSpPr txBox="1"/>
          <p:nvPr/>
        </p:nvSpPr>
        <p:spPr>
          <a:xfrm>
            <a:off x="3412991" y="2791954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Known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Novel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Database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B393618-9E65-9E48-BBBE-C310D14A4964}"/>
              </a:ext>
            </a:extLst>
          </p:cNvPr>
          <p:cNvSpPr txBox="1"/>
          <p:nvPr/>
        </p:nvSpPr>
        <p:spPr>
          <a:xfrm>
            <a:off x="5544109" y="2791954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644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117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591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EDD8F2-B368-4443-97EF-C7532ECF638B}"/>
              </a:ext>
            </a:extLst>
          </p:cNvPr>
          <p:cNvSpPr txBox="1"/>
          <p:nvPr/>
        </p:nvSpPr>
        <p:spPr>
          <a:xfrm>
            <a:off x="7837197" y="2791953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2 – 0.3%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1 – 0.9%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2 – 0.3%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750211-AEF1-1149-A935-AA8F93F0BA5F}"/>
              </a:ext>
            </a:extLst>
          </p:cNvPr>
          <p:cNvSpPr txBox="1"/>
          <p:nvPr/>
        </p:nvSpPr>
        <p:spPr>
          <a:xfrm>
            <a:off x="1095148" y="519682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S. pombe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E80CCC-A4A1-8E4F-86C6-F67A06EEADE7}"/>
              </a:ext>
            </a:extLst>
          </p:cNvPr>
          <p:cNvSpPr txBox="1"/>
          <p:nvPr/>
        </p:nvSpPr>
        <p:spPr>
          <a:xfrm>
            <a:off x="3412991" y="4468695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Known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Novel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Database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EE24B20-A1A1-5A4C-B113-F0434B6BF325}"/>
              </a:ext>
            </a:extLst>
          </p:cNvPr>
          <p:cNvSpPr txBox="1"/>
          <p:nvPr/>
        </p:nvSpPr>
        <p:spPr>
          <a:xfrm>
            <a:off x="5544109" y="4468695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628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134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607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AC36A6-27A5-2C4D-BA23-6879AE43AD6C}"/>
              </a:ext>
            </a:extLst>
          </p:cNvPr>
          <p:cNvSpPr txBox="1"/>
          <p:nvPr/>
        </p:nvSpPr>
        <p:spPr>
          <a:xfrm>
            <a:off x="7837197" y="4468694"/>
            <a:ext cx="13314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dirty="0"/>
              <a:t>4 – 0.6%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0 – 0%</a:t>
            </a:r>
          </a:p>
          <a:p>
            <a:pPr algn="ctr">
              <a:lnSpc>
                <a:spcPct val="200000"/>
              </a:lnSpc>
            </a:pPr>
            <a:r>
              <a:rPr lang="en-GB" dirty="0"/>
              <a:t>4 – 0.7%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34BA43B-B73D-7A4E-B682-3E21572CEFA4}"/>
              </a:ext>
            </a:extLst>
          </p:cNvPr>
          <p:cNvCxnSpPr/>
          <p:nvPr/>
        </p:nvCxnSpPr>
        <p:spPr>
          <a:xfrm>
            <a:off x="1095148" y="4564391"/>
            <a:ext cx="8793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D322573-55E6-B746-B413-7C2B54687BE9}"/>
              </a:ext>
            </a:extLst>
          </p:cNvPr>
          <p:cNvCxnSpPr/>
          <p:nvPr/>
        </p:nvCxnSpPr>
        <p:spPr>
          <a:xfrm>
            <a:off x="1090690" y="2919888"/>
            <a:ext cx="87931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4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SEQUENCE </a:t>
            </a:r>
            <a:r>
              <a:rPr lang="en-GB" dirty="0"/>
              <a:t>LENGTH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2556EB-BD7F-44C6-AA3B-E37CBBC2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27" y="1133000"/>
            <a:ext cx="4480193" cy="4480193"/>
          </a:xfrm>
          <a:prstGeom prst="rect">
            <a:avLst/>
          </a:prstGeom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2B7BC988-9A2C-CC42-AECD-0D96809FEF0D}"/>
              </a:ext>
            </a:extLst>
          </p:cNvPr>
          <p:cNvSpPr/>
          <p:nvPr/>
        </p:nvSpPr>
        <p:spPr>
          <a:xfrm>
            <a:off x="7797149" y="5662940"/>
            <a:ext cx="2296692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Novel most part sort Probably no-coding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5B4ED23-1FC4-5E45-97EB-7EE9818027CE}"/>
              </a:ext>
            </a:extLst>
          </p:cNvPr>
          <p:cNvSpPr/>
          <p:nvPr/>
        </p:nvSpPr>
        <p:spPr>
          <a:xfrm>
            <a:off x="9096029" y="1358400"/>
            <a:ext cx="2296692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All groups have statistical significance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5CEA27-1830-4BB8-93D7-F55A9E54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1" y="1208226"/>
            <a:ext cx="5997720" cy="55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5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AC33DB-5275-4984-8FF8-E10AD72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E39C38FB-78AC-4C36-89AC-81FE0EDFC065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pic>
        <p:nvPicPr>
          <p:cNvPr id="2" name="Imagen 8">
            <a:extLst>
              <a:ext uri="{FF2B5EF4-FFF2-40B4-BE49-F238E27FC236}">
                <a16:creationId xmlns:a16="http://schemas.microsoft.com/office/drawing/2014/main" id="{D40AAF6F-B269-44E9-A064-9DEE260F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59" y="2036219"/>
            <a:ext cx="9923282" cy="1387253"/>
          </a:xfrm>
          <a:prstGeom prst="rect">
            <a:avLst/>
          </a:prstGeom>
        </p:spPr>
      </p:pic>
      <p:pic>
        <p:nvPicPr>
          <p:cNvPr id="9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39B41BB-506A-424F-970C-9922AD96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297" y="4576137"/>
            <a:ext cx="4212210" cy="125878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A022328-9BD7-4BBC-AA76-5745114227C2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CODING SCORE</a:t>
            </a:r>
            <a:r>
              <a:rPr lang="en-GB"/>
              <a:t> (CIPHER)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8089E1-330A-4403-8B07-0BFD4D44DA5C}"/>
              </a:ext>
            </a:extLst>
          </p:cNvPr>
          <p:cNvSpPr txBox="1"/>
          <p:nvPr/>
        </p:nvSpPr>
        <p:spPr>
          <a:xfrm>
            <a:off x="0" y="6550223"/>
            <a:ext cx="2993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https://github.com/jorruior/CIPHER</a:t>
            </a:r>
          </a:p>
        </p:txBody>
      </p:sp>
    </p:spTree>
    <p:extLst>
      <p:ext uri="{BB962C8B-B14F-4D97-AF65-F5344CB8AC3E}">
        <p14:creationId xmlns:p14="http://schemas.microsoft.com/office/powerpoint/2010/main" val="369912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AC33DB-5275-4984-8FF8-E10AD72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CED24-F375-49EE-BE01-73E48398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6920" r="18819"/>
          <a:stretch/>
        </p:blipFill>
        <p:spPr bwMode="auto">
          <a:xfrm>
            <a:off x="7610913" y="2264265"/>
            <a:ext cx="4270398" cy="36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E39C38FB-78AC-4C36-89AC-81FE0EDFC065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C461FA2-CAEB-4C8E-8F78-F7BFE3AFB140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CODING SCORE</a:t>
            </a:r>
            <a:r>
              <a:rPr lang="en-GB"/>
              <a:t> (CIPHER)</a:t>
            </a:r>
            <a:endParaRPr lang="en-GB" dirty="0"/>
          </a:p>
        </p:txBody>
      </p:sp>
      <p:sp>
        <p:nvSpPr>
          <p:cNvPr id="2" name="Rectángulo redondeado 10">
            <a:extLst>
              <a:ext uri="{FF2B5EF4-FFF2-40B4-BE49-F238E27FC236}">
                <a16:creationId xmlns:a16="http://schemas.microsoft.com/office/drawing/2014/main" id="{3759D395-F63A-42B5-9FE3-7A73E155E4EE}"/>
              </a:ext>
            </a:extLst>
          </p:cNvPr>
          <p:cNvSpPr/>
          <p:nvPr/>
        </p:nvSpPr>
        <p:spPr>
          <a:xfrm>
            <a:off x="3023153" y="1252720"/>
            <a:ext cx="6128809" cy="3819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Novel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transcripts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with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coding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capacity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are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specie-specific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55861E-A3A9-4BFE-9275-776DC434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9" y="1679133"/>
            <a:ext cx="6361243" cy="4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6512C88-0A5B-4451-921E-56304AC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9202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5CFF7B-787F-4724-B172-DAA630D6B6E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260505F-369A-4BBB-AE4E-F364F8BBBBCE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ORFS PER TRANSCRIPT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4E7FB1BC-9DCF-4F9F-A211-8F9CD1A7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2"/>
          <a:stretch/>
        </p:blipFill>
        <p:spPr>
          <a:xfrm>
            <a:off x="7186622" y="3217725"/>
            <a:ext cx="3644180" cy="3457712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FE342720-926B-4CD3-8C8A-8FF9A8D1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0632" y="1687250"/>
            <a:ext cx="4256038" cy="5000845"/>
          </a:xfrm>
          <a:prstGeom prst="rect">
            <a:avLst/>
          </a:prstGeom>
        </p:spPr>
      </p:pic>
      <p:sp>
        <p:nvSpPr>
          <p:cNvPr id="10" name="Rectángulo redondeado 10">
            <a:extLst>
              <a:ext uri="{FF2B5EF4-FFF2-40B4-BE49-F238E27FC236}">
                <a16:creationId xmlns:a16="http://schemas.microsoft.com/office/drawing/2014/main" id="{3F928023-DEDA-4992-A6E2-6701A1435EF3}"/>
              </a:ext>
            </a:extLst>
          </p:cNvPr>
          <p:cNvSpPr/>
          <p:nvPr/>
        </p:nvSpPr>
        <p:spPr>
          <a:xfrm>
            <a:off x="7584029" y="2120400"/>
            <a:ext cx="2980692" cy="737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95% CI for difference: (0.1561422 - 0.3842968)</a:t>
            </a:r>
            <a:endParaRPr lang="en-GB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BB5ED42B-4FB3-4ED5-B5C6-806B34CE2BEC}"/>
              </a:ext>
            </a:extLst>
          </p:cNvPr>
          <p:cNvSpPr/>
          <p:nvPr/>
        </p:nvSpPr>
        <p:spPr>
          <a:xfrm>
            <a:off x="2416890" y="1241596"/>
            <a:ext cx="7363582" cy="3819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Pervasive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translation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transcriptome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reflected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in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 novel </a:t>
            </a:r>
            <a:r>
              <a:rPr lang="es-ES" err="1">
                <a:solidFill>
                  <a:schemeClr val="tx1"/>
                </a:solidFill>
                <a:ea typeface="+mn-lt"/>
                <a:cs typeface="+mn-lt"/>
              </a:rPr>
              <a:t>transcripts</a:t>
            </a:r>
            <a:endParaRPr lang="en-US" err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56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DE32462-D305-435A-8DBF-7D096D84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28" y="1837803"/>
            <a:ext cx="6010204" cy="4678045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6512C88-0A5B-4451-921E-56304AC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9202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5CFF7B-787F-4724-B172-DAA630D6B6E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260505F-369A-4BBB-AE4E-F364F8BBBBCE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TRANSCRIPT PER MILION (TPM)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865648-AFE6-6847-8DFD-191314BFF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08"/>
          <a:stretch/>
        </p:blipFill>
        <p:spPr>
          <a:xfrm>
            <a:off x="6666367" y="1740464"/>
            <a:ext cx="5031205" cy="4775384"/>
          </a:xfrm>
          <a:prstGeom prst="rect">
            <a:avLst/>
          </a:prstGeom>
        </p:spPr>
      </p:pic>
      <p:sp>
        <p:nvSpPr>
          <p:cNvPr id="2" name="Rectángulo redondeado 10">
            <a:extLst>
              <a:ext uri="{FF2B5EF4-FFF2-40B4-BE49-F238E27FC236}">
                <a16:creationId xmlns:a16="http://schemas.microsoft.com/office/drawing/2014/main" id="{E1F11043-0D58-464B-BEF2-03196E3484A5}"/>
              </a:ext>
            </a:extLst>
          </p:cNvPr>
          <p:cNvSpPr/>
          <p:nvPr/>
        </p:nvSpPr>
        <p:spPr>
          <a:xfrm>
            <a:off x="2756175" y="1208224"/>
            <a:ext cx="6685013" cy="3819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 cannot be sure of the coding capacity of the short transcripts</a:t>
            </a:r>
            <a:endParaRPr lang="es-ES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29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6512C88-0A5B-4451-921E-56304AC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9202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5CFF7B-787F-4724-B172-DAA630D6B6E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260505F-369A-4BBB-AE4E-F364F8BBBBCE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CONCLUSIONS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3DC0A6-1FE1-F444-AB34-D4095547D61F}"/>
              </a:ext>
            </a:extLst>
          </p:cNvPr>
          <p:cNvSpPr txBox="1"/>
          <p:nvPr/>
        </p:nvSpPr>
        <p:spPr>
          <a:xfrm>
            <a:off x="829336" y="2026380"/>
            <a:ext cx="414337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/>
              <a:t>Lower GC content</a:t>
            </a: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Low homology in BLAST</a:t>
            </a:r>
          </a:p>
          <a:p>
            <a:pPr marL="285750" indent="-285750">
              <a:buFont typeface="Arial"/>
              <a:buChar char="•"/>
            </a:pPr>
            <a:endParaRPr lang="en-GB" sz="2400"/>
          </a:p>
          <a:p>
            <a:pPr marL="285750" indent="-285750">
              <a:buFont typeface="Arial"/>
              <a:buChar char="•"/>
            </a:pPr>
            <a:r>
              <a:rPr lang="en-GB" sz="2400"/>
              <a:t>Higher ORF number</a:t>
            </a:r>
            <a:endParaRPr lang="en-GB" sz="240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697827-90EF-CB43-A3D4-7B48D7581A21}"/>
              </a:ext>
            </a:extLst>
          </p:cNvPr>
          <p:cNvSpPr txBox="1"/>
          <p:nvPr/>
        </p:nvSpPr>
        <p:spPr>
          <a:xfrm>
            <a:off x="726402" y="5145066"/>
            <a:ext cx="429172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Low homology in BLAST</a:t>
            </a: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cs typeface="Calibri"/>
              </a:rPr>
              <a:t>High variability in TPM and CS</a:t>
            </a:r>
          </a:p>
        </p:txBody>
      </p:sp>
      <p:sp>
        <p:nvSpPr>
          <p:cNvPr id="301" name="Rectángulo redondeado 10">
            <a:extLst>
              <a:ext uri="{FF2B5EF4-FFF2-40B4-BE49-F238E27FC236}">
                <a16:creationId xmlns:a16="http://schemas.microsoft.com/office/drawing/2014/main" id="{BB70DCBB-48F7-4774-802D-9EF657D3E5F5}"/>
              </a:ext>
            </a:extLst>
          </p:cNvPr>
          <p:cNvSpPr/>
          <p:nvPr/>
        </p:nvSpPr>
        <p:spPr>
          <a:xfrm>
            <a:off x="381183" y="4400838"/>
            <a:ext cx="8075523" cy="4764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Uncertainty about the coding capacity of the short transcripts</a:t>
            </a:r>
            <a:endParaRPr lang="es-ES">
              <a:solidFill>
                <a:schemeClr val="tx1"/>
              </a:solidFill>
            </a:endParaRPr>
          </a:p>
          <a:p>
            <a:endParaRPr lang="en-GB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303" name="Rectángulo redondeado 10">
            <a:extLst>
              <a:ext uri="{FF2B5EF4-FFF2-40B4-BE49-F238E27FC236}">
                <a16:creationId xmlns:a16="http://schemas.microsoft.com/office/drawing/2014/main" id="{691E725F-0EE5-438C-A91B-A0FD5F3E653F}"/>
              </a:ext>
            </a:extLst>
          </p:cNvPr>
          <p:cNvSpPr/>
          <p:nvPr/>
        </p:nvSpPr>
        <p:spPr>
          <a:xfrm>
            <a:off x="383408" y="1405120"/>
            <a:ext cx="7241217" cy="482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Novel genes seem to be developed in novel transcript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005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94AF976-8011-4B67-9773-525992166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149009"/>
              </p:ext>
            </p:extLst>
          </p:nvPr>
        </p:nvGraphicFramePr>
        <p:xfrm>
          <a:off x="3065026" y="1375488"/>
          <a:ext cx="6061948" cy="195643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28088">
                  <a:extLst>
                    <a:ext uri="{9D8B030D-6E8A-4147-A177-3AD203B41FA5}">
                      <a16:colId xmlns:a16="http://schemas.microsoft.com/office/drawing/2014/main" val="1761340175"/>
                    </a:ext>
                  </a:extLst>
                </a:gridCol>
                <a:gridCol w="1918855">
                  <a:extLst>
                    <a:ext uri="{9D8B030D-6E8A-4147-A177-3AD203B41FA5}">
                      <a16:colId xmlns:a16="http://schemas.microsoft.com/office/drawing/2014/main" val="322091688"/>
                    </a:ext>
                  </a:extLst>
                </a:gridCol>
                <a:gridCol w="2115005">
                  <a:extLst>
                    <a:ext uri="{9D8B030D-6E8A-4147-A177-3AD203B41FA5}">
                      <a16:colId xmlns:a16="http://schemas.microsoft.com/office/drawing/2014/main" val="2252507912"/>
                    </a:ext>
                  </a:extLst>
                </a:gridCol>
              </a:tblGrid>
              <a:tr h="37707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MACHINE 1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MACHINE 2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MACHINE 3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87606"/>
                  </a:ext>
                </a:extLst>
              </a:tr>
              <a:tr h="3773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 11.6 - Darwin 20.6.0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 Monterey – 12.0.1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20.04.2-Ubuntu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73879"/>
                  </a:ext>
                </a:extLst>
              </a:tr>
              <a:tr h="4552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i5 CPU 2.3 GHz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i5 CPU 2.3 GHz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i7 CPU  2.7 GHz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7915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GB RAM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76031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Cores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Cores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Cores</a:t>
                      </a:r>
                      <a:endParaRPr lang="es-ES" sz="12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77896"/>
                  </a:ext>
                </a:extLst>
              </a:tr>
            </a:tbl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58B86C-B80D-4977-95B4-641E5E4C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2BD2AB-6A7F-419E-A033-968B4617D322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B967FF7-B31D-49FB-BEAB-2F2D1AAD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MACHINES AND TOOLS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D8F17F-64CF-4C90-928F-1775F911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0719"/>
              </p:ext>
            </p:extLst>
          </p:nvPr>
        </p:nvGraphicFramePr>
        <p:xfrm>
          <a:off x="4037723" y="3548536"/>
          <a:ext cx="4116554" cy="29907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8277">
                  <a:extLst>
                    <a:ext uri="{9D8B030D-6E8A-4147-A177-3AD203B41FA5}">
                      <a16:colId xmlns:a16="http://schemas.microsoft.com/office/drawing/2014/main" val="2581905067"/>
                    </a:ext>
                  </a:extLst>
                </a:gridCol>
                <a:gridCol w="2058277">
                  <a:extLst>
                    <a:ext uri="{9D8B030D-6E8A-4147-A177-3AD203B41FA5}">
                      <a16:colId xmlns:a16="http://schemas.microsoft.com/office/drawing/2014/main" val="212856953"/>
                    </a:ext>
                  </a:extLst>
                </a:gridCol>
              </a:tblGrid>
              <a:tr h="37707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BASIC ANALYSIS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EXTENDED ANALYSIS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262"/>
                  </a:ext>
                </a:extLst>
              </a:tr>
              <a:tr h="32148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fastQC 0.11.5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EMBOSS 6.6.0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 2.4.1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blastp  2.12.0+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1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stringtie 1.3.4d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CIPHER 1.0.0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77011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Trimmomatic 0.36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2.7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32887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 v5.30.0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4.0.2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55984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hisat2-2.2.0</a:t>
                      </a:r>
                    </a:p>
                  </a:txBody>
                  <a:tcPr marL="95250" marR="95250" marT="95250" marB="95250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MATLAB_R2021a</a:t>
                      </a:r>
                    </a:p>
                  </a:txBody>
                  <a:tcPr marL="95250" marR="95250" marT="95250" marB="952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242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E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bedtools-2.28.0</a:t>
                      </a:r>
                    </a:p>
                  </a:txBody>
                  <a:tcPr marL="95249" marR="95249" marT="95249" marB="95249">
                    <a:lnL w="12700">
                      <a:solidFill>
                        <a:schemeClr val="tx1"/>
                      </a:solidFill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9" marR="95249" marT="95249" marB="95249">
                    <a:lnR w="12700">
                      <a:solidFill>
                        <a:schemeClr val="tx1"/>
                      </a:solidFill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92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 dirty="0"/>
              <a:t>RAW DATA</a:t>
            </a:r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63D6A6-04CB-43AD-9F1D-32F11C35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35" y="1790496"/>
            <a:ext cx="9947928" cy="165584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4F21A62-59C8-42CD-B95F-EE42956DF9D4}"/>
              </a:ext>
            </a:extLst>
          </p:cNvPr>
          <p:cNvSpPr txBox="1"/>
          <p:nvPr/>
        </p:nvSpPr>
        <p:spPr>
          <a:xfrm>
            <a:off x="4561566" y="3823964"/>
            <a:ext cx="3068865" cy="25237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b="1" u="sng" dirty="0">
                <a:solidFill>
                  <a:srgbClr val="24292F"/>
                </a:solidFill>
              </a:rPr>
              <a:t>FILES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</a:rPr>
              <a:t>illumina_truseq_adapters.fa</a:t>
            </a:r>
            <a:endParaRPr lang="en-US" dirty="0">
              <a:solidFill>
                <a:srgbClr val="24292F"/>
              </a:solidFill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</a:rPr>
              <a:t>n_castellii.fa</a:t>
            </a:r>
            <a:endParaRPr lang="en-US" dirty="0">
              <a:solidFill>
                <a:srgbClr val="24292F"/>
              </a:solidFill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</a:rPr>
              <a:t>n_castellii.gff</a:t>
            </a:r>
            <a:endParaRPr lang="en-US" dirty="0">
              <a:solidFill>
                <a:srgbClr val="24292F"/>
              </a:solidFill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</a:rPr>
              <a:t>n_castellii</a:t>
            </a:r>
            <a:r>
              <a:rPr lang="en-US" dirty="0">
                <a:solidFill>
                  <a:srgbClr val="24292F"/>
                </a:solidFill>
              </a:rPr>
              <a:t> _read1.fastq.gz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</a:rPr>
              <a:t>n_castellii</a:t>
            </a:r>
            <a:r>
              <a:rPr lang="en-US" dirty="0">
                <a:solidFill>
                  <a:srgbClr val="24292F"/>
                </a:solidFill>
              </a:rPr>
              <a:t> _read2.fastq.gz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530CBC-D62C-42B0-A863-17AFFB021BF0}"/>
              </a:ext>
            </a:extLst>
          </p:cNvPr>
          <p:cNvSpPr txBox="1"/>
          <p:nvPr/>
        </p:nvSpPr>
        <p:spPr>
          <a:xfrm>
            <a:off x="0" y="6581001"/>
            <a:ext cx="9826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https://bmcresnotes.biomedcentral.com/articles/10.1186/s13104-019-4286-0/tables/1</a:t>
            </a:r>
          </a:p>
        </p:txBody>
      </p:sp>
    </p:spTree>
    <p:extLst>
      <p:ext uri="{BB962C8B-B14F-4D97-AF65-F5344CB8AC3E}">
        <p14:creationId xmlns:p14="http://schemas.microsoft.com/office/powerpoint/2010/main" val="40302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92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62BD33-068B-4C6B-98C9-FF21536614BC}"/>
              </a:ext>
            </a:extLst>
          </p:cNvPr>
          <p:cNvSpPr txBox="1"/>
          <p:nvPr/>
        </p:nvSpPr>
        <p:spPr>
          <a:xfrm>
            <a:off x="693637" y="1890117"/>
            <a:ext cx="4946073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BASIC:</a:t>
            </a: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 Read filtering</a:t>
            </a:r>
            <a:endParaRPr lang="en-US" sz="2400" b="0" i="0" u="none" strike="noStrike">
              <a:solidFill>
                <a:srgbClr val="24292F"/>
              </a:solidFill>
              <a:effectLst/>
              <a:cs typeface="Calibri" panose="020F0502020204030204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24292F"/>
                </a:solidFill>
              </a:rPr>
              <a:t> </a:t>
            </a: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RNA-Seq alignment</a:t>
            </a:r>
            <a:endParaRPr lang="en-US" sz="2400" b="0" i="0" u="none" strike="noStrike">
              <a:solidFill>
                <a:srgbClr val="24292F"/>
              </a:solidFill>
              <a:effectLst/>
              <a:cs typeface="Calibri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 Transcript assembly</a:t>
            </a:r>
            <a:endParaRPr lang="en-US" sz="2400" b="0" i="0" u="none" strike="noStrike">
              <a:solidFill>
                <a:srgbClr val="24292F"/>
              </a:solidFill>
              <a:effectLst/>
              <a:cs typeface="Calibri" panose="020F0502020204030204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 FASTA and ORF obtention</a:t>
            </a:r>
            <a:endParaRPr lang="en-US" sz="2400" b="0" i="0" u="none" strike="noStrike">
              <a:solidFill>
                <a:srgbClr val="24292F"/>
              </a:solidFill>
              <a:effectLst/>
              <a:cs typeface="Calibri" panose="020F0502020204030204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0F7E4E-AE3A-4C47-A945-39DC88DE817F}"/>
              </a:ext>
            </a:extLst>
          </p:cNvPr>
          <p:cNvSpPr txBox="1"/>
          <p:nvPr/>
        </p:nvSpPr>
        <p:spPr>
          <a:xfrm>
            <a:off x="6552292" y="1885513"/>
            <a:ext cx="4378036" cy="4124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EXTENDED:</a:t>
            </a: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en-US" sz="2400" dirty="0">
                <a:solidFill>
                  <a:srgbClr val="24292F"/>
                </a:solidFill>
              </a:rPr>
              <a:t>Codon usage</a:t>
            </a:r>
            <a:endParaRPr lang="en-US" sz="2400">
              <a:solidFill>
                <a:srgbClr val="24292F"/>
              </a:solidFill>
              <a:cs typeface="Calibri" panose="020F0502020204030204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</a:rPr>
              <a:t> GC content</a:t>
            </a:r>
            <a:endParaRPr lang="en-US" sz="2400" b="0" i="0" u="none" strike="noStrike">
              <a:solidFill>
                <a:srgbClr val="24292F"/>
              </a:solidFill>
              <a:effectLst/>
              <a:cs typeface="Calibri" panose="020F0502020204030204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24292F"/>
                </a:solidFill>
              </a:rPr>
              <a:t> </a:t>
            </a:r>
            <a:r>
              <a:rPr lang="en-US" sz="2400" err="1">
                <a:solidFill>
                  <a:srgbClr val="24292F"/>
                </a:solidFill>
              </a:rPr>
              <a:t>BLASTp</a:t>
            </a:r>
            <a:endParaRPr lang="en-US" sz="2400" b="0" i="0" u="none" strike="noStrike" err="1">
              <a:solidFill>
                <a:srgbClr val="24292F"/>
              </a:solidFill>
              <a:effectLst/>
              <a:cs typeface="Calibri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24292F"/>
                </a:solidFill>
                <a:cs typeface="Calibri" panose="020F0502020204030204"/>
              </a:rPr>
              <a:t> Sequence length </a:t>
            </a:r>
            <a:r>
              <a:rPr lang="en-US" sz="2400">
                <a:solidFill>
                  <a:srgbClr val="24292F"/>
                </a:solidFill>
                <a:ea typeface="+mn-lt"/>
                <a:cs typeface="+mn-lt"/>
              </a:rPr>
              <a:t>extended</a:t>
            </a:r>
            <a:endParaRPr lang="en-US" sz="2400" b="0" i="0" u="none" strike="noStrike">
              <a:solidFill>
                <a:srgbClr val="24292F"/>
              </a:solidFill>
              <a:effectLst/>
              <a:ea typeface="+mn-lt"/>
              <a:cs typeface="+mn-lt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24292F"/>
                </a:solidFill>
              </a:rPr>
              <a:t> Coding Score (</a:t>
            </a:r>
            <a:r>
              <a:rPr lang="en-US" sz="2400" dirty="0">
                <a:solidFill>
                  <a:srgbClr val="24292F"/>
                </a:solidFill>
              </a:rPr>
              <a:t>CIPHER</a:t>
            </a:r>
            <a:r>
              <a:rPr lang="en-US" sz="2400">
                <a:solidFill>
                  <a:srgbClr val="24292F"/>
                </a:solidFill>
              </a:rPr>
              <a:t>)</a:t>
            </a:r>
            <a:endParaRPr lang="en-US" sz="2400">
              <a:solidFill>
                <a:srgbClr val="24292F"/>
              </a:solidFill>
              <a:cs typeface="Calibri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24292F"/>
                </a:solidFill>
              </a:rPr>
              <a:t> </a:t>
            </a:r>
            <a:r>
              <a:rPr lang="en-US" sz="2400" dirty="0">
                <a:solidFill>
                  <a:srgbClr val="24292F"/>
                </a:solidFill>
              </a:rPr>
              <a:t>TPM </a:t>
            </a:r>
            <a:r>
              <a:rPr lang="en-US" sz="2400">
                <a:solidFill>
                  <a:srgbClr val="24292F"/>
                </a:solidFill>
              </a:rPr>
              <a:t>extended</a:t>
            </a:r>
            <a:endParaRPr lang="en-US" sz="2400">
              <a:solidFill>
                <a:srgbClr val="24292F"/>
              </a:solidFill>
              <a:cs typeface="Calibri" panose="020F0502020204030204"/>
            </a:endParaRPr>
          </a:p>
          <a:p>
            <a:pPr marL="800100" lvl="1" indent="-179705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b="0" i="0" u="none" strike="noStrike">
              <a:solidFill>
                <a:srgbClr val="24292F"/>
              </a:solidFill>
              <a:effectLst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42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3345" y="6492875"/>
            <a:ext cx="318655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READ FILTERING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8B16EA-F7B2-453C-8975-B9E5FA9B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1" y="1631661"/>
            <a:ext cx="4420466" cy="33944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28AAAE-1514-40C9-A600-56A02675D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3"/>
          <a:stretch/>
        </p:blipFill>
        <p:spPr>
          <a:xfrm>
            <a:off x="1520119" y="3570169"/>
            <a:ext cx="4380538" cy="31713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E010E-2430-4C7C-A5E3-93BA16DAF789}"/>
              </a:ext>
            </a:extLst>
          </p:cNvPr>
          <p:cNvSpPr txBox="1"/>
          <p:nvPr/>
        </p:nvSpPr>
        <p:spPr>
          <a:xfrm>
            <a:off x="2387106" y="1685980"/>
            <a:ext cx="203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READ 1, 26769999 sequences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59B667-434C-4126-9831-A0384FA331BF}"/>
              </a:ext>
            </a:extLst>
          </p:cNvPr>
          <p:cNvSpPr txBox="1"/>
          <p:nvPr/>
        </p:nvSpPr>
        <p:spPr>
          <a:xfrm>
            <a:off x="2558873" y="3342104"/>
            <a:ext cx="2109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READ 2, 26769999 sequences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0F0EA0-88D5-46EA-8465-D5D42C323262}"/>
              </a:ext>
            </a:extLst>
          </p:cNvPr>
          <p:cNvSpPr txBox="1"/>
          <p:nvPr/>
        </p:nvSpPr>
        <p:spPr>
          <a:xfrm>
            <a:off x="381910" y="1077879"/>
            <a:ext cx="24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BEFORE TRIMMOMATIC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31EBA8-6918-4EE8-9DE5-C0F9A34D808F}"/>
              </a:ext>
            </a:extLst>
          </p:cNvPr>
          <p:cNvSpPr txBox="1"/>
          <p:nvPr/>
        </p:nvSpPr>
        <p:spPr>
          <a:xfrm>
            <a:off x="5947177" y="1089357"/>
            <a:ext cx="22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AFTER TRIMMOMATIC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DE5BAE7-5FD3-4AF1-A059-4BDF9D53F68C}"/>
              </a:ext>
            </a:extLst>
          </p:cNvPr>
          <p:cNvSpPr/>
          <p:nvPr/>
        </p:nvSpPr>
        <p:spPr>
          <a:xfrm>
            <a:off x="709002" y="1962979"/>
            <a:ext cx="857674" cy="756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B70094-5D06-42D9-89B3-734EE1EAB2A7}"/>
              </a:ext>
            </a:extLst>
          </p:cNvPr>
          <p:cNvSpPr/>
          <p:nvPr/>
        </p:nvSpPr>
        <p:spPr>
          <a:xfrm>
            <a:off x="1356542" y="3541214"/>
            <a:ext cx="857674" cy="756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16F9B-F732-4E19-8D8A-57801832D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90" y="1631661"/>
            <a:ext cx="4380539" cy="32748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461EAAE-9B8F-4636-BA86-B5817C901158}"/>
              </a:ext>
            </a:extLst>
          </p:cNvPr>
          <p:cNvSpPr txBox="1"/>
          <p:nvPr/>
        </p:nvSpPr>
        <p:spPr>
          <a:xfrm>
            <a:off x="8175759" y="1652809"/>
            <a:ext cx="203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READ 1, 19221687 sequences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F694CD-A41D-4A01-8E9D-29C68E10E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31" t="10921"/>
          <a:stretch/>
        </p:blipFill>
        <p:spPr>
          <a:xfrm>
            <a:off x="7079590" y="3493769"/>
            <a:ext cx="4615609" cy="32748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3AC93CF-8FD9-4A6B-AE5C-F8C8E549E080}"/>
              </a:ext>
            </a:extLst>
          </p:cNvPr>
          <p:cNvSpPr txBox="1"/>
          <p:nvPr/>
        </p:nvSpPr>
        <p:spPr>
          <a:xfrm>
            <a:off x="8220172" y="3254869"/>
            <a:ext cx="203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READ 2, 19221687 sequences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B2EBC3-7B97-4EDE-B63E-470066B8AE9F}"/>
              </a:ext>
            </a:extLst>
          </p:cNvPr>
          <p:cNvSpPr txBox="1"/>
          <p:nvPr/>
        </p:nvSpPr>
        <p:spPr>
          <a:xfrm>
            <a:off x="8464104" y="107779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2" name="Rectángulo redondeado 9">
            <a:extLst>
              <a:ext uri="{FF2B5EF4-FFF2-40B4-BE49-F238E27FC236}">
                <a16:creationId xmlns:a16="http://schemas.microsoft.com/office/drawing/2014/main" id="{1563813A-7892-47DD-9CE7-9B830078F595}"/>
              </a:ext>
            </a:extLst>
          </p:cNvPr>
          <p:cNvSpPr/>
          <p:nvPr/>
        </p:nvSpPr>
        <p:spPr>
          <a:xfrm>
            <a:off x="9323258" y="1077124"/>
            <a:ext cx="2188460" cy="370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1400">
                <a:solidFill>
                  <a:srgbClr val="000000"/>
                </a:solidFill>
                <a:ea typeface="+mn-lt"/>
                <a:cs typeface="+mn-lt"/>
              </a:rPr>
              <a:t>Drop 7,548,312 sequences</a:t>
            </a:r>
          </a:p>
          <a:p>
            <a:pPr algn="ctr"/>
            <a:endParaRPr lang="en-GB" sz="1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4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3345" y="6492875"/>
            <a:ext cx="318655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RNA-SEQ ALIGNMENT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412AB3D-4350-4E0D-A54F-671A1DC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1" y="1502332"/>
            <a:ext cx="11176314" cy="517310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465A680-5263-425D-A1AB-B3BE23A02BF4}"/>
              </a:ext>
            </a:extLst>
          </p:cNvPr>
          <p:cNvSpPr txBox="1"/>
          <p:nvPr/>
        </p:nvSpPr>
        <p:spPr>
          <a:xfrm>
            <a:off x="380544" y="1133000"/>
            <a:ext cx="219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4292F"/>
                </a:solidFill>
              </a:rPr>
              <a:t>hisat2, </a:t>
            </a:r>
            <a:r>
              <a:rPr lang="en-US" sz="1800" dirty="0" err="1">
                <a:solidFill>
                  <a:srgbClr val="24292F"/>
                </a:solidFill>
              </a:rPr>
              <a:t>samtools</a:t>
            </a:r>
            <a:r>
              <a:rPr lang="en-US" sz="1800" dirty="0">
                <a:solidFill>
                  <a:srgbClr val="24292F"/>
                </a:solidFill>
              </a:rPr>
              <a:t>, IGV</a:t>
            </a:r>
          </a:p>
        </p:txBody>
      </p:sp>
    </p:spTree>
    <p:extLst>
      <p:ext uri="{BB962C8B-B14F-4D97-AF65-F5344CB8AC3E}">
        <p14:creationId xmlns:p14="http://schemas.microsoft.com/office/powerpoint/2010/main" val="8498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3345" y="6492875"/>
            <a:ext cx="318655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TRANSCRIPT ASSEMBLY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8B76BF-B8E1-4B5A-9C18-111B2B793550}"/>
              </a:ext>
            </a:extLst>
          </p:cNvPr>
          <p:cNvSpPr txBox="1"/>
          <p:nvPr/>
        </p:nvSpPr>
        <p:spPr>
          <a:xfrm>
            <a:off x="380543" y="1092706"/>
            <a:ext cx="219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err="1">
                <a:solidFill>
                  <a:srgbClr val="24292F"/>
                </a:solidFill>
              </a:rPr>
              <a:t>stringtie</a:t>
            </a:r>
            <a:r>
              <a:rPr lang="en-US">
                <a:solidFill>
                  <a:srgbClr val="24292F"/>
                </a:solidFill>
              </a:rPr>
              <a:t> + awk</a:t>
            </a:r>
            <a:endParaRPr lang="en-US" sz="1800" dirty="0">
              <a:solidFill>
                <a:srgbClr val="24292F"/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F924A49-DC2C-42D5-82E3-E282EF633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5"/>
          <a:stretch/>
        </p:blipFill>
        <p:spPr>
          <a:xfrm>
            <a:off x="1981722" y="1299865"/>
            <a:ext cx="9891623" cy="5385573"/>
          </a:xfrm>
          <a:prstGeom prst="rect">
            <a:avLst/>
          </a:prstGeom>
        </p:spPr>
      </p:pic>
      <p:sp>
        <p:nvSpPr>
          <p:cNvPr id="9" name="Rectángulo redondeado 9">
            <a:extLst>
              <a:ext uri="{FF2B5EF4-FFF2-40B4-BE49-F238E27FC236}">
                <a16:creationId xmlns:a16="http://schemas.microsoft.com/office/drawing/2014/main" id="{83AE039D-3335-45AB-A1FF-7708304641A1}"/>
              </a:ext>
            </a:extLst>
          </p:cNvPr>
          <p:cNvSpPr/>
          <p:nvPr/>
        </p:nvSpPr>
        <p:spPr>
          <a:xfrm>
            <a:off x="75982" y="1746240"/>
            <a:ext cx="1905740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u="sng">
                <a:solidFill>
                  <a:schemeClr val="tx1"/>
                </a:solidFill>
              </a:rPr>
              <a:t>TRANSCRIPT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815 Novel (12%)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5969 Known (88%)</a:t>
            </a:r>
          </a:p>
          <a:p>
            <a:pPr algn="ctr"/>
            <a:r>
              <a:rPr lang="en-GB" sz="1600">
                <a:solidFill>
                  <a:schemeClr val="tx1"/>
                </a:solidFill>
              </a:rPr>
              <a:t>6511 Total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C90510D-743A-4153-822F-802CCCF58A1C}"/>
              </a:ext>
            </a:extLst>
          </p:cNvPr>
          <p:cNvSpPr/>
          <p:nvPr/>
        </p:nvSpPr>
        <p:spPr>
          <a:xfrm>
            <a:off x="380543" y="3104331"/>
            <a:ext cx="1153289" cy="7155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Known = annotated</a:t>
            </a:r>
          </a:p>
        </p:txBody>
      </p:sp>
    </p:spTree>
    <p:extLst>
      <p:ext uri="{BB962C8B-B14F-4D97-AF65-F5344CB8AC3E}">
        <p14:creationId xmlns:p14="http://schemas.microsoft.com/office/powerpoint/2010/main" val="2420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3345" y="6492875"/>
            <a:ext cx="318655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FASTA AND ORF OBTENTION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842-C927-4311-B342-9C3F9FA4A9D3}"/>
              </a:ext>
            </a:extLst>
          </p:cNvPr>
          <p:cNvSpPr txBox="1"/>
          <p:nvPr/>
        </p:nvSpPr>
        <p:spPr>
          <a:xfrm>
            <a:off x="693637" y="1315023"/>
            <a:ext cx="5468501" cy="4124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>
                <a:solidFill>
                  <a:srgbClr val="24292F"/>
                </a:solidFill>
                <a:cs typeface="Calibri"/>
              </a:rPr>
              <a:t>FASTA</a:t>
            </a:r>
            <a:endParaRPr lang="en-US" sz="2400" b="1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err="1">
                <a:solidFill>
                  <a:srgbClr val="24292F"/>
                </a:solidFill>
              </a:rPr>
              <a:t>getfasta</a:t>
            </a:r>
            <a:r>
              <a:rPr lang="en-US" sz="2400">
                <a:solidFill>
                  <a:srgbClr val="24292F"/>
                </a:solidFill>
              </a:rPr>
              <a:t> (</a:t>
            </a:r>
            <a:r>
              <a:rPr lang="en-US" sz="2400" err="1">
                <a:solidFill>
                  <a:srgbClr val="24292F"/>
                </a:solidFill>
              </a:rPr>
              <a:t>bedtools</a:t>
            </a:r>
            <a:r>
              <a:rPr lang="en-US" sz="2400">
                <a:solidFill>
                  <a:srgbClr val="24292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Input:    global FASTA+ known/novel </a:t>
            </a:r>
            <a:r>
              <a:rPr lang="en-US" sz="2400" err="1">
                <a:solidFill>
                  <a:srgbClr val="24292F"/>
                </a:solidFill>
                <a:cs typeface="Calibri"/>
              </a:rPr>
              <a:t>gff</a:t>
            </a:r>
            <a:endParaRPr lang="en-US" sz="2400">
              <a:solidFill>
                <a:srgbClr val="24292F"/>
              </a:solidFill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Output: known/novel FASTA</a:t>
            </a:r>
          </a:p>
          <a:p>
            <a:pPr>
              <a:spcAft>
                <a:spcPts val="1200"/>
              </a:spcAft>
            </a:pPr>
            <a:endParaRPr lang="en-US" sz="2400">
              <a:solidFill>
                <a:srgbClr val="24292F"/>
              </a:solidFill>
              <a:cs typeface="Calibri"/>
            </a:endParaRPr>
          </a:p>
          <a:p>
            <a:pPr>
              <a:spcAft>
                <a:spcPts val="1200"/>
              </a:spcAft>
            </a:pPr>
            <a:endParaRPr lang="en-US" sz="2400">
              <a:solidFill>
                <a:srgbClr val="24292F"/>
              </a:solidFill>
              <a:cs typeface="Calibri"/>
            </a:endParaRPr>
          </a:p>
          <a:p>
            <a:pPr>
              <a:spcAft>
                <a:spcPts val="1200"/>
              </a:spcAft>
            </a:pPr>
            <a:endParaRPr lang="en-US" sz="2400">
              <a:solidFill>
                <a:srgbClr val="24292F"/>
              </a:solidFill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Number of sequences: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A885AB-5BA2-453F-8B1E-522743094F78}"/>
              </a:ext>
            </a:extLst>
          </p:cNvPr>
          <p:cNvSpPr txBox="1"/>
          <p:nvPr/>
        </p:nvSpPr>
        <p:spPr>
          <a:xfrm>
            <a:off x="6933410" y="1315022"/>
            <a:ext cx="4946073" cy="30777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>
                <a:solidFill>
                  <a:srgbClr val="24292F"/>
                </a:solidFill>
                <a:cs typeface="Calibri"/>
              </a:rPr>
              <a:t>ORF</a:t>
            </a:r>
            <a:endParaRPr lang="en-US" sz="2400" b="1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Perl script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Input:     known/novel FASTA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Output:  longest ORF FASTA +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                randomized ORF FASTA + </a:t>
            </a:r>
          </a:p>
          <a:p>
            <a:pPr>
              <a:spcAft>
                <a:spcPts val="1200"/>
              </a:spcAft>
            </a:pPr>
            <a:r>
              <a:rPr lang="en-US" sz="2400">
                <a:solidFill>
                  <a:srgbClr val="24292F"/>
                </a:solidFill>
                <a:cs typeface="Calibri"/>
              </a:rPr>
              <a:t>                lengths</a:t>
            </a:r>
          </a:p>
        </p:txBody>
      </p:sp>
      <p:pic>
        <p:nvPicPr>
          <p:cNvPr id="10" name="Imagen 10" descr="Imagen que contiene interior, botella, foto, tabla&#10;&#10;Descripción generada automáticamente">
            <a:extLst>
              <a:ext uri="{FF2B5EF4-FFF2-40B4-BE49-F238E27FC236}">
                <a16:creationId xmlns:a16="http://schemas.microsoft.com/office/drawing/2014/main" id="{4114C962-3635-4F0C-B0D9-11D816647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" b="2690"/>
          <a:stretch/>
        </p:blipFill>
        <p:spPr>
          <a:xfrm>
            <a:off x="828135" y="3360708"/>
            <a:ext cx="5273615" cy="1462015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1C8773F3-9269-4E55-AFA6-0A47682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5438373"/>
            <a:ext cx="5273615" cy="82641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92007C7-F791-4A63-81CD-A53752EF4817}"/>
              </a:ext>
            </a:extLst>
          </p:cNvPr>
          <p:cNvSpPr/>
          <p:nvPr/>
        </p:nvSpPr>
        <p:spPr>
          <a:xfrm>
            <a:off x="494577" y="5331576"/>
            <a:ext cx="1166671" cy="1054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redondeado 1">
            <a:extLst>
              <a:ext uri="{FF2B5EF4-FFF2-40B4-BE49-F238E27FC236}">
                <a16:creationId xmlns:a16="http://schemas.microsoft.com/office/drawing/2014/main" id="{120D8CCA-A962-456D-94B6-0BD868B10EDB}"/>
              </a:ext>
            </a:extLst>
          </p:cNvPr>
          <p:cNvSpPr/>
          <p:nvPr/>
        </p:nvSpPr>
        <p:spPr>
          <a:xfrm>
            <a:off x="7983679" y="4692147"/>
            <a:ext cx="2456121" cy="16062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>
                <a:solidFill>
                  <a:schemeClr val="tx1"/>
                </a:solidFill>
              </a:rPr>
              <a:t>MAX ORF LENGTH (</a:t>
            </a:r>
            <a:r>
              <a:rPr lang="en-GB" b="1" u="sng" err="1">
                <a:solidFill>
                  <a:schemeClr val="tx1"/>
                </a:solidFill>
              </a:rPr>
              <a:t>nt</a:t>
            </a:r>
            <a:r>
              <a:rPr lang="en-GB" b="1" u="sng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Known: 14805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Known random: 564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Novel: 5367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Novel random:  666</a:t>
            </a:r>
          </a:p>
        </p:txBody>
      </p:sp>
    </p:spTree>
    <p:extLst>
      <p:ext uri="{BB962C8B-B14F-4D97-AF65-F5344CB8AC3E}">
        <p14:creationId xmlns:p14="http://schemas.microsoft.com/office/powerpoint/2010/main" val="24324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FF2BBFD-2318-4B8F-A2B2-33C350B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79CE2E-E772-4DF4-98E2-9A22D965E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/>
          <a:stretch/>
        </p:blipFill>
        <p:spPr bwMode="auto">
          <a:xfrm>
            <a:off x="748146" y="1728216"/>
            <a:ext cx="10285092" cy="51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53B5A1-9EF5-4505-AA3E-8E225852115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C471FD8-6844-4A04-AF77-6BAA66A7D044}"/>
              </a:ext>
            </a:extLst>
          </p:cNvPr>
          <p:cNvSpPr txBox="1">
            <a:spLocks/>
          </p:cNvSpPr>
          <p:nvPr/>
        </p:nvSpPr>
        <p:spPr>
          <a:xfrm>
            <a:off x="381910" y="-11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CODON USAGE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8B66BA-3432-41F4-9AEB-681D514D6950}"/>
              </a:ext>
            </a:extLst>
          </p:cNvPr>
          <p:cNvSpPr txBox="1"/>
          <p:nvPr/>
        </p:nvSpPr>
        <p:spPr>
          <a:xfrm>
            <a:off x="381910" y="120822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>
                <a:solidFill>
                  <a:srgbClr val="24292F"/>
                </a:solidFill>
              </a:rPr>
              <a:t>cusp (EMBOSS)</a:t>
            </a:r>
            <a:endParaRPr lang="en-US" sz="2000" b="0">
              <a:effectLst/>
            </a:endParaRPr>
          </a:p>
          <a:p>
            <a:br>
              <a:rPr lang="en-US" sz="2000"/>
            </a:b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25924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394AE6-E7F4-4326-BF55-1EF055D09E28}"/>
              </a:ext>
            </a:extLst>
          </p:cNvPr>
          <p:cNvSpPr txBox="1"/>
          <p:nvPr/>
        </p:nvSpPr>
        <p:spPr>
          <a:xfrm>
            <a:off x="381910" y="1164134"/>
            <a:ext cx="41310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dirty="0" err="1">
                <a:solidFill>
                  <a:srgbClr val="24292F"/>
                </a:solidFill>
              </a:rPr>
              <a:t>infoseq</a:t>
            </a:r>
            <a:r>
              <a:rPr lang="en-US" sz="2000" dirty="0">
                <a:solidFill>
                  <a:srgbClr val="24292F"/>
                </a:solidFill>
              </a:rPr>
              <a:t> (EMBOSS)</a:t>
            </a:r>
          </a:p>
          <a:p>
            <a:pPr>
              <a:spcAft>
                <a:spcPts val="1200"/>
              </a:spcAft>
            </a:pPr>
            <a:r>
              <a:rPr lang="en-US" sz="2000" b="0" dirty="0">
                <a:solidFill>
                  <a:srgbClr val="24292F"/>
                </a:solidFill>
                <a:effectLst/>
              </a:rPr>
              <a:t>D</a:t>
            </a:r>
            <a:r>
              <a:rPr lang="en-US" sz="2000" dirty="0">
                <a:solidFill>
                  <a:srgbClr val="24292F"/>
                </a:solidFill>
              </a:rPr>
              <a:t>escriptive statistics:</a:t>
            </a:r>
          </a:p>
          <a:p>
            <a:pPr>
              <a:spcAft>
                <a:spcPts val="1200"/>
              </a:spcAft>
            </a:pPr>
            <a:endParaRPr lang="en-US" sz="2000" b="0" dirty="0">
              <a:solidFill>
                <a:srgbClr val="24292F"/>
              </a:solidFill>
              <a:effectLst/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2000" b="0" dirty="0">
              <a:solidFill>
                <a:srgbClr val="24292F"/>
              </a:solidFill>
              <a:effectLst/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8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24292F"/>
                </a:solidFill>
              </a:rPr>
              <a:t>Kolmogorov-Smirnov test:</a:t>
            </a: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24292F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30BD8D-5F51-42BE-8A50-12C03FD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0945" y="6520427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1FCCDF-69DE-4E9F-AE8F-4BB9542139B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60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20AAB9-BCAA-4F6E-8BCD-2628F5A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0" y="-117337"/>
            <a:ext cx="10515600" cy="1325563"/>
          </a:xfrm>
        </p:spPr>
        <p:txBody>
          <a:bodyPr/>
          <a:lstStyle/>
          <a:p>
            <a:r>
              <a:rPr lang="en-GB"/>
              <a:t>GC CONTENT</a:t>
            </a:r>
          </a:p>
        </p:txBody>
      </p:sp>
      <p:graphicFrame>
        <p:nvGraphicFramePr>
          <p:cNvPr id="9" name="Marcador de contenido 6">
            <a:extLst>
              <a:ext uri="{FF2B5EF4-FFF2-40B4-BE49-F238E27FC236}">
                <a16:creationId xmlns:a16="http://schemas.microsoft.com/office/drawing/2014/main" id="{96CEC4CD-828C-4832-9147-62632966D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454298"/>
              </p:ext>
            </p:extLst>
          </p:nvPr>
        </p:nvGraphicFramePr>
        <p:xfrm>
          <a:off x="466156" y="2004379"/>
          <a:ext cx="2292017" cy="249994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1871">
                  <a:extLst>
                    <a:ext uri="{9D8B030D-6E8A-4147-A177-3AD203B41FA5}">
                      <a16:colId xmlns:a16="http://schemas.microsoft.com/office/drawing/2014/main" val="1761340175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2209168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252507912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TRANSCRIPT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58131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NOVEL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87606"/>
                  </a:ext>
                </a:extLst>
              </a:tr>
              <a:tr h="216585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Min.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28.21 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25.15 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73879"/>
                  </a:ext>
                </a:extLst>
              </a:tr>
              <a:tr h="182943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1st Qu.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35.99 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34.19 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Median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37.74 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36.43 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76031"/>
                  </a:ext>
                </a:extLst>
              </a:tr>
              <a:tr h="119309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Mean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38.59 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37.01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7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3rd Qu.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40.04 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39.30 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14243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Max.</a:t>
                      </a:r>
                      <a:endParaRPr lang="en-GB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66.67</a:t>
                      </a:r>
                      <a:endParaRPr lang="en-GB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56.82 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6330"/>
                  </a:ext>
                </a:extLst>
              </a:tr>
            </a:tbl>
          </a:graphicData>
        </a:graphic>
      </p:graphicFrame>
      <p:pic>
        <p:nvPicPr>
          <p:cNvPr id="40" name="Imagen 39">
            <a:extLst>
              <a:ext uri="{FF2B5EF4-FFF2-40B4-BE49-F238E27FC236}">
                <a16:creationId xmlns:a16="http://schemas.microsoft.com/office/drawing/2014/main" id="{831825FE-92BD-44FB-AD0F-3ACCC08F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4" y="1610994"/>
            <a:ext cx="4683811" cy="4699228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367260E9-B103-4694-B607-64A4A041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94135"/>
              </p:ext>
            </p:extLst>
          </p:nvPr>
        </p:nvGraphicFramePr>
        <p:xfrm>
          <a:off x="381910" y="5107917"/>
          <a:ext cx="2708018" cy="159507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65018">
                  <a:extLst>
                    <a:ext uri="{9D8B030D-6E8A-4147-A177-3AD203B41FA5}">
                      <a16:colId xmlns:a16="http://schemas.microsoft.com/office/drawing/2014/main" val="23729333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45766306"/>
                    </a:ext>
                  </a:extLst>
                </a:gridCol>
              </a:tblGrid>
              <a:tr h="232525">
                <a:tc>
                  <a:txBody>
                    <a:bodyPr/>
                    <a:lstStyle/>
                    <a:p>
                      <a:pPr algn="r"/>
                      <a:endParaRPr lang="en-GB" sz="1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/>
                        <a:t>TRANSCRIPT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68035"/>
                  </a:ext>
                </a:extLst>
              </a:tr>
              <a:tr h="232525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P </a:t>
                      </a:r>
                      <a:r>
                        <a:rPr lang="es-ES" sz="1200" err="1"/>
                        <a:t>value</a:t>
                      </a:r>
                      <a:endParaRPr lang="en-GB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&lt;0.0001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79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 P value summary</a:t>
                      </a:r>
                      <a:endParaRPr lang="en-GB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/>
                        <a:t>**** </a:t>
                      </a:r>
                      <a:endParaRPr lang="en-GB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06251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effectLst/>
                          <a:latin typeface="+mn-lt"/>
                        </a:rPr>
                        <a:t>Significantly different </a:t>
                      </a:r>
                    </a:p>
                    <a:p>
                      <a:pPr algn="r" fontAlgn="b"/>
                      <a:r>
                        <a:rPr lang="es-ES" sz="1200" b="0" i="0" u="none" strike="noStrike">
                          <a:effectLst/>
                          <a:latin typeface="+mn-lt"/>
                        </a:rPr>
                        <a:t>(P &lt; 0.05)?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Yes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01948"/>
                  </a:ext>
                </a:extLst>
              </a:tr>
              <a:tr h="366347"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effectLst/>
                          <a:latin typeface="+mn-lt"/>
                        </a:rPr>
                        <a:t> Kolmogorov-Smirnov D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0.2043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26141"/>
                  </a:ext>
                </a:extLst>
              </a:tr>
            </a:tbl>
          </a:graphicData>
        </a:graphic>
      </p:graphicFrame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6BE8A0A6-E369-D041-8B4D-291A76BE47D2}"/>
              </a:ext>
            </a:extLst>
          </p:cNvPr>
          <p:cNvSpPr/>
          <p:nvPr/>
        </p:nvSpPr>
        <p:spPr>
          <a:xfrm>
            <a:off x="8750595" y="1722474"/>
            <a:ext cx="2456121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GC content lower in Novel transcript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990DC2FF-97E0-174B-962A-D928E18B1C5C}"/>
              </a:ext>
            </a:extLst>
          </p:cNvPr>
          <p:cNvSpPr/>
          <p:nvPr/>
        </p:nvSpPr>
        <p:spPr>
          <a:xfrm>
            <a:off x="8750594" y="3150781"/>
            <a:ext cx="2456121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Higher GC content related with mRNA stabilization 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41DA7A0E-1CBF-7340-8112-E5D5E512B672}"/>
              </a:ext>
            </a:extLst>
          </p:cNvPr>
          <p:cNvSpPr/>
          <p:nvPr/>
        </p:nvSpPr>
        <p:spPr>
          <a:xfrm>
            <a:off x="8750594" y="4579088"/>
            <a:ext cx="2456121" cy="10738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New gens evolution positive to increase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GC content</a:t>
            </a:r>
          </a:p>
        </p:txBody>
      </p:sp>
    </p:spTree>
    <p:extLst>
      <p:ext uri="{BB962C8B-B14F-4D97-AF65-F5344CB8AC3E}">
        <p14:creationId xmlns:p14="http://schemas.microsoft.com/office/powerpoint/2010/main" val="4009899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C5E0BF8998A49B2CF9B85DEC5742B" ma:contentTypeVersion="4" ma:contentTypeDescription="Crea un document nou" ma:contentTypeScope="" ma:versionID="da7d2f729d2669193acec65b1213afd5">
  <xsd:schema xmlns:xsd="http://www.w3.org/2001/XMLSchema" xmlns:xs="http://www.w3.org/2001/XMLSchema" xmlns:p="http://schemas.microsoft.com/office/2006/metadata/properties" xmlns:ns2="b486352a-b548-42b6-9871-23f220085740" targetNamespace="http://schemas.microsoft.com/office/2006/metadata/properties" ma:root="true" ma:fieldsID="59929e14a59e57495add201c4c0370c5" ns2:_="">
    <xsd:import namespace="b486352a-b548-42b6-9871-23f220085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52a-b548-42b6-9871-23f220085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F814D-267D-4EDD-92D2-A15C8D2DA9E7}">
  <ds:schemaRefs>
    <ds:schemaRef ds:uri="b486352a-b548-42b6-9871-23f2200857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AB7F11-BB28-4B41-B013-BDF9E436650B}">
  <ds:schemaRefs>
    <ds:schemaRef ds:uri="b486352a-b548-42b6-9871-23f2200857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BD4B83-EE30-438F-B6B2-9E665A150A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685</Words>
  <Application>Microsoft Office PowerPoint</Application>
  <PresentationFormat>Panorámica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Avenir Next LT Pro Light</vt:lpstr>
      <vt:lpstr>Calibri</vt:lpstr>
      <vt:lpstr>Calibri Light</vt:lpstr>
      <vt:lpstr>Courier New</vt:lpstr>
      <vt:lpstr>Tema de Office</vt:lpstr>
      <vt:lpstr>RNA SEQUENCING  DATA ANALYSIS OF Naumovozyma castellii</vt:lpstr>
      <vt:lpstr>RAW DATA</vt:lpstr>
      <vt:lpstr>ANALYSIS</vt:lpstr>
      <vt:lpstr>READ FILTERING</vt:lpstr>
      <vt:lpstr>RNA-SEQ ALIGNMENT</vt:lpstr>
      <vt:lpstr>TRANSCRIPT ASSEMBLY</vt:lpstr>
      <vt:lpstr>FASTA AND ORF OBTENTION </vt:lpstr>
      <vt:lpstr>Presentación de PowerPoint</vt:lpstr>
      <vt:lpstr>GC CONTENT</vt:lpstr>
      <vt:lpstr>Presentación de PowerPoint</vt:lpstr>
      <vt:lpstr>Presentación de PowerPoint</vt:lpstr>
      <vt:lpstr>SEQUENCE LENGTH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MACHINES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Marina Vallejo</cp:lastModifiedBy>
  <cp:revision>3</cp:revision>
  <dcterms:created xsi:type="dcterms:W3CDTF">2021-11-25T12:01:23Z</dcterms:created>
  <dcterms:modified xsi:type="dcterms:W3CDTF">2021-11-29T12:10:33Z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0x010100E0EC5E0BF8998A49B2CF9B85DEC5742B</vt:lpwstr>
  </property>
</Properties>
</file>