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8" r:id="rId3"/>
    <p:sldId id="270" r:id="rId4"/>
    <p:sldId id="271" r:id="rId5"/>
    <p:sldId id="272" r:id="rId6"/>
    <p:sldId id="274" r:id="rId7"/>
    <p:sldId id="273" r:id="rId8"/>
    <p:sldId id="275" r:id="rId9"/>
    <p:sldId id="276" r:id="rId10"/>
    <p:sldId id="277" r:id="rId11"/>
    <p:sldId id="258" r:id="rId12"/>
    <p:sldId id="262" r:id="rId13"/>
    <p:sldId id="259" r:id="rId14"/>
    <p:sldId id="260" r:id="rId15"/>
    <p:sldId id="261" r:id="rId16"/>
    <p:sldId id="263" r:id="rId17"/>
    <p:sldId id="269" r:id="rId18"/>
    <p:sldId id="264"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660"/>
  </p:normalViewPr>
  <p:slideViewPr>
    <p:cSldViewPr snapToGrid="0">
      <p:cViewPr varScale="1">
        <p:scale>
          <a:sx n="68" d="100"/>
          <a:sy n="68"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EF973-A97C-4650-8BDE-95CDCD11CDDB}" type="datetimeFigureOut">
              <a:rPr lang="en-US" smtClean="0"/>
              <a:t>6/20/2019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1A56-49C6-4676-ADD7-9FA851D8A747}" type="slidenum">
              <a:rPr lang="en-US" smtClean="0"/>
              <a:t>‹#›</a:t>
            </a:fld>
            <a:endParaRPr lang="en-US"/>
          </a:p>
        </p:txBody>
      </p:sp>
    </p:spTree>
    <p:extLst>
      <p:ext uri="{BB962C8B-B14F-4D97-AF65-F5344CB8AC3E}">
        <p14:creationId xmlns:p14="http://schemas.microsoft.com/office/powerpoint/2010/main" val="291178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Day 4 Review Quiz</a:t>
            </a:r>
          </a:p>
        </p:txBody>
      </p:sp>
      <p:sp>
        <p:nvSpPr>
          <p:cNvPr id="4" name="Slide Number Placeholder 3"/>
          <p:cNvSpPr>
            <a:spLocks noGrp="1"/>
          </p:cNvSpPr>
          <p:nvPr>
            <p:ph type="sldNum" sz="quarter" idx="5"/>
          </p:nvPr>
        </p:nvSpPr>
        <p:spPr/>
        <p:txBody>
          <a:bodyPr/>
          <a:lstStyle/>
          <a:p>
            <a:fld id="{C58E1A56-49C6-4676-ADD7-9FA851D8A747}" type="slidenum">
              <a:rPr lang="en-US" smtClean="0"/>
              <a:t>2</a:t>
            </a:fld>
            <a:endParaRPr lang="en-US"/>
          </a:p>
        </p:txBody>
      </p:sp>
    </p:spTree>
    <p:extLst>
      <p:ext uri="{BB962C8B-B14F-4D97-AF65-F5344CB8AC3E}">
        <p14:creationId xmlns:p14="http://schemas.microsoft.com/office/powerpoint/2010/main" val="175614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4 Arrays/Dictionaries</a:t>
            </a:r>
          </a:p>
        </p:txBody>
      </p:sp>
      <p:sp>
        <p:nvSpPr>
          <p:cNvPr id="4" name="Slide Number Placeholder 3"/>
          <p:cNvSpPr>
            <a:spLocks noGrp="1"/>
          </p:cNvSpPr>
          <p:nvPr>
            <p:ph type="sldNum" sz="quarter" idx="5"/>
          </p:nvPr>
        </p:nvSpPr>
        <p:spPr/>
        <p:txBody>
          <a:bodyPr/>
          <a:lstStyle/>
          <a:p>
            <a:fld id="{C58E1A56-49C6-4676-ADD7-9FA851D8A747}" type="slidenum">
              <a:rPr lang="en-US" smtClean="0"/>
              <a:t>10</a:t>
            </a:fld>
            <a:endParaRPr lang="en-US"/>
          </a:p>
        </p:txBody>
      </p:sp>
    </p:spTree>
    <p:extLst>
      <p:ext uri="{BB962C8B-B14F-4D97-AF65-F5344CB8AC3E}">
        <p14:creationId xmlns:p14="http://schemas.microsoft.com/office/powerpoint/2010/main" val="338428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8E1A56-49C6-4676-ADD7-9FA851D8A747}" type="slidenum">
              <a:rPr lang="en-US" smtClean="0"/>
              <a:t>11</a:t>
            </a:fld>
            <a:endParaRPr lang="en-US"/>
          </a:p>
        </p:txBody>
      </p:sp>
    </p:spTree>
    <p:extLst>
      <p:ext uri="{BB962C8B-B14F-4D97-AF65-F5344CB8AC3E}">
        <p14:creationId xmlns:p14="http://schemas.microsoft.com/office/powerpoint/2010/main" val="93169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library on the projector with them</a:t>
            </a:r>
          </a:p>
        </p:txBody>
      </p:sp>
      <p:sp>
        <p:nvSpPr>
          <p:cNvPr id="4" name="Slide Number Placeholder 3"/>
          <p:cNvSpPr>
            <a:spLocks noGrp="1"/>
          </p:cNvSpPr>
          <p:nvPr>
            <p:ph type="sldNum" sz="quarter" idx="5"/>
          </p:nvPr>
        </p:nvSpPr>
        <p:spPr/>
        <p:txBody>
          <a:bodyPr/>
          <a:lstStyle/>
          <a:p>
            <a:fld id="{C58E1A56-49C6-4676-ADD7-9FA851D8A747}" type="slidenum">
              <a:rPr lang="en-US" smtClean="0"/>
              <a:t>13</a:t>
            </a:fld>
            <a:endParaRPr lang="en-US"/>
          </a:p>
        </p:txBody>
      </p:sp>
    </p:spTree>
    <p:extLst>
      <p:ext uri="{BB962C8B-B14F-4D97-AF65-F5344CB8AC3E}">
        <p14:creationId xmlns:p14="http://schemas.microsoft.com/office/powerpoint/2010/main" val="199802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3: Sound, Buzzers, Libraries</a:t>
            </a:r>
          </a:p>
        </p:txBody>
      </p:sp>
      <p:sp>
        <p:nvSpPr>
          <p:cNvPr id="4" name="Slide Number Placeholder 3"/>
          <p:cNvSpPr>
            <a:spLocks noGrp="1"/>
          </p:cNvSpPr>
          <p:nvPr>
            <p:ph type="sldNum" sz="quarter" idx="5"/>
          </p:nvPr>
        </p:nvSpPr>
        <p:spPr/>
        <p:txBody>
          <a:bodyPr/>
          <a:lstStyle/>
          <a:p>
            <a:fld id="{C58E1A56-49C6-4676-ADD7-9FA851D8A747}" type="slidenum">
              <a:rPr lang="en-US" smtClean="0"/>
              <a:t>14</a:t>
            </a:fld>
            <a:endParaRPr lang="en-US"/>
          </a:p>
        </p:txBody>
      </p:sp>
    </p:spTree>
    <p:extLst>
      <p:ext uri="{BB962C8B-B14F-4D97-AF65-F5344CB8AC3E}">
        <p14:creationId xmlns:p14="http://schemas.microsoft.com/office/powerpoint/2010/main" val="503128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them make the circuit</a:t>
            </a:r>
          </a:p>
        </p:txBody>
      </p:sp>
      <p:sp>
        <p:nvSpPr>
          <p:cNvPr id="4" name="Slide Number Placeholder 3"/>
          <p:cNvSpPr>
            <a:spLocks noGrp="1"/>
          </p:cNvSpPr>
          <p:nvPr>
            <p:ph type="sldNum" sz="quarter" idx="5"/>
          </p:nvPr>
        </p:nvSpPr>
        <p:spPr/>
        <p:txBody>
          <a:bodyPr/>
          <a:lstStyle/>
          <a:p>
            <a:fld id="{C58E1A56-49C6-4676-ADD7-9FA851D8A747}" type="slidenum">
              <a:rPr lang="en-US" smtClean="0"/>
              <a:t>15</a:t>
            </a:fld>
            <a:endParaRPr lang="en-US"/>
          </a:p>
        </p:txBody>
      </p:sp>
    </p:spTree>
    <p:extLst>
      <p:ext uri="{BB962C8B-B14F-4D97-AF65-F5344CB8AC3E}">
        <p14:creationId xmlns:p14="http://schemas.microsoft.com/office/powerpoint/2010/main" val="324045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them write the code using the skeleton code, walk around and help. </a:t>
            </a:r>
          </a:p>
        </p:txBody>
      </p:sp>
      <p:sp>
        <p:nvSpPr>
          <p:cNvPr id="4" name="Slide Number Placeholder 3"/>
          <p:cNvSpPr>
            <a:spLocks noGrp="1"/>
          </p:cNvSpPr>
          <p:nvPr>
            <p:ph type="sldNum" sz="quarter" idx="5"/>
          </p:nvPr>
        </p:nvSpPr>
        <p:spPr/>
        <p:txBody>
          <a:bodyPr/>
          <a:lstStyle/>
          <a:p>
            <a:fld id="{C58E1A56-49C6-4676-ADD7-9FA851D8A747}" type="slidenum">
              <a:rPr lang="en-US" smtClean="0"/>
              <a:t>17</a:t>
            </a:fld>
            <a:endParaRPr lang="en-US"/>
          </a:p>
        </p:txBody>
      </p:sp>
    </p:spTree>
    <p:extLst>
      <p:ext uri="{BB962C8B-B14F-4D97-AF65-F5344CB8AC3E}">
        <p14:creationId xmlns:p14="http://schemas.microsoft.com/office/powerpoint/2010/main" val="3466825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through this with them.  Ask about ways to simplify the code. </a:t>
            </a:r>
          </a:p>
        </p:txBody>
      </p:sp>
      <p:sp>
        <p:nvSpPr>
          <p:cNvPr id="4" name="Slide Number Placeholder 3"/>
          <p:cNvSpPr>
            <a:spLocks noGrp="1"/>
          </p:cNvSpPr>
          <p:nvPr>
            <p:ph type="sldNum" sz="quarter" idx="5"/>
          </p:nvPr>
        </p:nvSpPr>
        <p:spPr/>
        <p:txBody>
          <a:bodyPr/>
          <a:lstStyle/>
          <a:p>
            <a:fld id="{C58E1A56-49C6-4676-ADD7-9FA851D8A747}" type="slidenum">
              <a:rPr lang="en-US" smtClean="0"/>
              <a:t>18</a:t>
            </a:fld>
            <a:endParaRPr lang="en-US"/>
          </a:p>
        </p:txBody>
      </p:sp>
    </p:spTree>
    <p:extLst>
      <p:ext uri="{BB962C8B-B14F-4D97-AF65-F5344CB8AC3E}">
        <p14:creationId xmlns:p14="http://schemas.microsoft.com/office/powerpoint/2010/main" val="640018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3: </a:t>
            </a:r>
            <a:r>
              <a:rPr lang="en-US"/>
              <a:t>Final Kahoot</a:t>
            </a:r>
          </a:p>
        </p:txBody>
      </p:sp>
      <p:sp>
        <p:nvSpPr>
          <p:cNvPr id="4" name="Slide Number Placeholder 3"/>
          <p:cNvSpPr>
            <a:spLocks noGrp="1"/>
          </p:cNvSpPr>
          <p:nvPr>
            <p:ph type="sldNum" sz="quarter" idx="5"/>
          </p:nvPr>
        </p:nvSpPr>
        <p:spPr/>
        <p:txBody>
          <a:bodyPr/>
          <a:lstStyle/>
          <a:p>
            <a:fld id="{C58E1A56-49C6-4676-ADD7-9FA851D8A747}" type="slidenum">
              <a:rPr lang="en-US" smtClean="0"/>
              <a:t>19</a:t>
            </a:fld>
            <a:endParaRPr lang="en-US"/>
          </a:p>
        </p:txBody>
      </p:sp>
    </p:spTree>
    <p:extLst>
      <p:ext uri="{BB962C8B-B14F-4D97-AF65-F5344CB8AC3E}">
        <p14:creationId xmlns:p14="http://schemas.microsoft.com/office/powerpoint/2010/main" val="4103649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2379-E297-43CC-BD7F-41E68C1725A5}"/>
              </a:ext>
            </a:extLst>
          </p:cNvPr>
          <p:cNvSpPr>
            <a:spLocks noGrp="1"/>
          </p:cNvSpPr>
          <p:nvPr>
            <p:ph type="ctrTitle"/>
          </p:nvPr>
        </p:nvSpPr>
        <p:spPr>
          <a:xfrm>
            <a:off x="1876424" y="2736403"/>
            <a:ext cx="8791575" cy="2387600"/>
          </a:xfrm>
        </p:spPr>
        <p:txBody>
          <a:bodyPr/>
          <a:lstStyle/>
          <a:p>
            <a:r>
              <a:rPr lang="en-US" dirty="0"/>
              <a:t>Nasa mission control: day4</a:t>
            </a:r>
          </a:p>
        </p:txBody>
      </p:sp>
      <p:sp>
        <p:nvSpPr>
          <p:cNvPr id="3" name="Subtitle 2">
            <a:extLst>
              <a:ext uri="{FF2B5EF4-FFF2-40B4-BE49-F238E27FC236}">
                <a16:creationId xmlns:a16="http://schemas.microsoft.com/office/drawing/2014/main" id="{6888EDF8-DA02-4415-85FA-E2BA159BD6CE}"/>
              </a:ext>
            </a:extLst>
          </p:cNvPr>
          <p:cNvSpPr>
            <a:spLocks noGrp="1"/>
          </p:cNvSpPr>
          <p:nvPr>
            <p:ph type="subTitle" idx="1"/>
          </p:nvPr>
        </p:nvSpPr>
        <p:spPr>
          <a:xfrm>
            <a:off x="2226365" y="5444091"/>
            <a:ext cx="8791575" cy="1655762"/>
          </a:xfrm>
        </p:spPr>
        <p:txBody>
          <a:bodyPr/>
          <a:lstStyle/>
          <a:p>
            <a:r>
              <a:rPr lang="en-US" dirty="0"/>
              <a:t>Squad leaders: Chance	</a:t>
            </a:r>
          </a:p>
          <a:p>
            <a:r>
              <a:rPr lang="en-US" dirty="0"/>
              <a:t>Co-pilots: </a:t>
            </a:r>
            <a:r>
              <a:rPr lang="en-US"/>
              <a:t>zach</a:t>
            </a:r>
            <a:endParaRPr lang="en-US" dirty="0"/>
          </a:p>
        </p:txBody>
      </p:sp>
      <p:pic>
        <p:nvPicPr>
          <p:cNvPr id="5" name="Picture 4">
            <a:extLst>
              <a:ext uri="{FF2B5EF4-FFF2-40B4-BE49-F238E27FC236}">
                <a16:creationId xmlns:a16="http://schemas.microsoft.com/office/drawing/2014/main" id="{CBFBFA2D-9A0C-4F47-8FC1-34F1EF5DDF51}"/>
              </a:ext>
            </a:extLst>
          </p:cNvPr>
          <p:cNvPicPr>
            <a:picLocks noChangeAspect="1"/>
          </p:cNvPicPr>
          <p:nvPr/>
        </p:nvPicPr>
        <p:blipFill>
          <a:blip r:embed="rId2"/>
          <a:stretch>
            <a:fillRect/>
          </a:stretch>
        </p:blipFill>
        <p:spPr>
          <a:xfrm rot="10800000">
            <a:off x="4108174" y="139149"/>
            <a:ext cx="5446643" cy="4084982"/>
          </a:xfrm>
          <a:prstGeom prst="rect">
            <a:avLst/>
          </a:prstGeom>
        </p:spPr>
      </p:pic>
    </p:spTree>
    <p:extLst>
      <p:ext uri="{BB962C8B-B14F-4D97-AF65-F5344CB8AC3E}">
        <p14:creationId xmlns:p14="http://schemas.microsoft.com/office/powerpoint/2010/main" val="359558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7DD9-A490-4277-8B6F-395052D054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56378D0-E591-4926-B390-3FF843C2D901}"/>
              </a:ext>
            </a:extLst>
          </p:cNvPr>
          <p:cNvSpPr>
            <a:spLocks noGrp="1"/>
          </p:cNvSpPr>
          <p:nvPr>
            <p:ph idx="1"/>
          </p:nvPr>
        </p:nvSpPr>
        <p:spPr>
          <a:xfrm>
            <a:off x="864704" y="5379430"/>
            <a:ext cx="9905999" cy="1478570"/>
          </a:xfrm>
        </p:spPr>
        <p:txBody>
          <a:bodyPr>
            <a:normAutofit/>
          </a:bodyPr>
          <a:lstStyle/>
          <a:p>
            <a:r>
              <a:rPr lang="en-US" sz="3600" dirty="0"/>
              <a:t>URL: KAHOOT.IT</a:t>
            </a:r>
          </a:p>
        </p:txBody>
      </p:sp>
      <p:pic>
        <p:nvPicPr>
          <p:cNvPr id="5" name="Picture 2" descr="Image result for kahoot">
            <a:extLst>
              <a:ext uri="{FF2B5EF4-FFF2-40B4-BE49-F238E27FC236}">
                <a16:creationId xmlns:a16="http://schemas.microsoft.com/office/drawing/2014/main" id="{7562CFC1-B287-405F-B3F7-7A326E11A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7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72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FE34-5BD3-46A7-94FF-1A52043D8B77}"/>
              </a:ext>
            </a:extLst>
          </p:cNvPr>
          <p:cNvSpPr>
            <a:spLocks noGrp="1"/>
          </p:cNvSpPr>
          <p:nvPr>
            <p:ph type="title"/>
          </p:nvPr>
        </p:nvSpPr>
        <p:spPr>
          <a:xfrm>
            <a:off x="1141413" y="1066798"/>
            <a:ext cx="2820987" cy="1030289"/>
          </a:xfrm>
        </p:spPr>
        <p:txBody>
          <a:bodyPr/>
          <a:lstStyle/>
          <a:p>
            <a:r>
              <a:rPr lang="en-US" dirty="0"/>
              <a:t>Morse code</a:t>
            </a:r>
          </a:p>
        </p:txBody>
      </p:sp>
      <p:pic>
        <p:nvPicPr>
          <p:cNvPr id="2050" name="Picture 2" descr="https://tse1.mm.bing.net/th?id=OIP.HuR4WtkxotYA9I1qbIGw1wHaJj&amp;pid=Api">
            <a:extLst>
              <a:ext uri="{FF2B5EF4-FFF2-40B4-BE49-F238E27FC236}">
                <a16:creationId xmlns:a16="http://schemas.microsoft.com/office/drawing/2014/main" id="{63C25241-14B6-4D00-BA7C-B2D4130F6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078" y="-15014"/>
            <a:ext cx="5331929" cy="68730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5E4912-3012-4325-A35B-A20941193BDA}"/>
              </a:ext>
            </a:extLst>
          </p:cNvPr>
          <p:cNvSpPr txBox="1"/>
          <p:nvPr/>
        </p:nvSpPr>
        <p:spPr>
          <a:xfrm>
            <a:off x="506438" y="2097086"/>
            <a:ext cx="4431322" cy="369332"/>
          </a:xfrm>
          <a:prstGeom prst="rect">
            <a:avLst/>
          </a:prstGeom>
          <a:noFill/>
        </p:spPr>
        <p:txBody>
          <a:bodyPr wrap="square" rtlCol="0">
            <a:spAutoFit/>
          </a:bodyPr>
          <a:lstStyle/>
          <a:p>
            <a:endParaRPr lang="en-US" dirty="0"/>
          </a:p>
        </p:txBody>
      </p:sp>
      <p:sp>
        <p:nvSpPr>
          <p:cNvPr id="4" name="Rectangle 3">
            <a:extLst>
              <a:ext uri="{FF2B5EF4-FFF2-40B4-BE49-F238E27FC236}">
                <a16:creationId xmlns:a16="http://schemas.microsoft.com/office/drawing/2014/main" id="{30F537D0-926E-4160-BB03-67C643B1ADEA}"/>
              </a:ext>
            </a:extLst>
          </p:cNvPr>
          <p:cNvSpPr/>
          <p:nvPr/>
        </p:nvSpPr>
        <p:spPr>
          <a:xfrm>
            <a:off x="740898" y="2782669"/>
            <a:ext cx="4431322" cy="1200329"/>
          </a:xfrm>
          <a:prstGeom prst="rect">
            <a:avLst/>
          </a:prstGeom>
        </p:spPr>
        <p:txBody>
          <a:bodyPr wrap="square">
            <a:spAutoFit/>
          </a:bodyPr>
          <a:lstStyle/>
          <a:p>
            <a:pPr marL="342900" indent="-342900">
              <a:buFont typeface="Arial" panose="020B0604020202020204" pitchFamily="34" charset="0"/>
              <a:buChar char="•"/>
            </a:pPr>
            <a:r>
              <a:rPr lang="en-US" sz="2400" dirty="0"/>
              <a:t>IN YOUR GROUPS, TELL EACH OTHER YOUR FAVORITE COLOR IN MORSE CODE.</a:t>
            </a:r>
          </a:p>
        </p:txBody>
      </p:sp>
    </p:spTree>
    <p:extLst>
      <p:ext uri="{BB962C8B-B14F-4D97-AF65-F5344CB8AC3E}">
        <p14:creationId xmlns:p14="http://schemas.microsoft.com/office/powerpoint/2010/main" val="35338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BD97-5BA6-4CA0-B9A9-9E2F5154030F}"/>
              </a:ext>
            </a:extLst>
          </p:cNvPr>
          <p:cNvSpPr>
            <a:spLocks noGrp="1"/>
          </p:cNvSpPr>
          <p:nvPr>
            <p:ph type="title"/>
          </p:nvPr>
        </p:nvSpPr>
        <p:spPr/>
        <p:txBody>
          <a:bodyPr/>
          <a:lstStyle/>
          <a:p>
            <a:r>
              <a:rPr lang="en-US" dirty="0"/>
              <a:t>Using sftp to get base code AND LIBRARY</a:t>
            </a:r>
          </a:p>
        </p:txBody>
      </p:sp>
      <p:sp>
        <p:nvSpPr>
          <p:cNvPr id="3" name="Content Placeholder 2">
            <a:extLst>
              <a:ext uri="{FF2B5EF4-FFF2-40B4-BE49-F238E27FC236}">
                <a16:creationId xmlns:a16="http://schemas.microsoft.com/office/drawing/2014/main" id="{2EAB1A89-103B-4A02-A7E4-1E12554FF9FB}"/>
              </a:ext>
            </a:extLst>
          </p:cNvPr>
          <p:cNvSpPr>
            <a:spLocks noGrp="1"/>
          </p:cNvSpPr>
          <p:nvPr>
            <p:ph idx="1"/>
          </p:nvPr>
        </p:nvSpPr>
        <p:spPr>
          <a:xfrm>
            <a:off x="1141412" y="2249486"/>
            <a:ext cx="9905999" cy="4432668"/>
          </a:xfrm>
        </p:spPr>
        <p:txBody>
          <a:bodyPr>
            <a:normAutofit/>
          </a:bodyPr>
          <a:lstStyle/>
          <a:p>
            <a:r>
              <a:rPr lang="en-US" dirty="0"/>
              <a:t>OPEN A COMMAND TERMINAL</a:t>
            </a:r>
          </a:p>
          <a:p>
            <a:pPr lvl="1"/>
            <a:r>
              <a:rPr lang="en-US" dirty="0"/>
              <a:t>sftp MY_PI’S_IP_ADDRESS</a:t>
            </a:r>
          </a:p>
          <a:p>
            <a:pPr lvl="1"/>
            <a:r>
              <a:rPr lang="en-US" dirty="0"/>
              <a:t> “raspberry”</a:t>
            </a:r>
          </a:p>
          <a:p>
            <a:pPr lvl="1"/>
            <a:r>
              <a:rPr lang="en-US" dirty="0"/>
              <a:t>cd /home/pi/Documents</a:t>
            </a:r>
          </a:p>
          <a:p>
            <a:pPr lvl="1"/>
            <a:r>
              <a:rPr lang="en-US" dirty="0"/>
              <a:t>get </a:t>
            </a:r>
            <a:r>
              <a:rPr lang="en-US" dirty="0" err="1"/>
              <a:t>MorseCode_Skeleton</a:t>
            </a:r>
            <a:r>
              <a:rPr lang="en-US" dirty="0"/>
              <a:t> /home/pi/Documents/Week1_AM_YOUR_TEAM</a:t>
            </a:r>
          </a:p>
          <a:p>
            <a:pPr lvl="1"/>
            <a:r>
              <a:rPr lang="en-US" dirty="0"/>
              <a:t>get </a:t>
            </a:r>
            <a:r>
              <a:rPr lang="en-US" dirty="0" err="1"/>
              <a:t>MorseCode_Library</a:t>
            </a:r>
            <a:r>
              <a:rPr lang="en-US" dirty="0"/>
              <a:t> /home/pi/Documents/Week1_AM_YOUR_TEAM</a:t>
            </a:r>
          </a:p>
          <a:p>
            <a:pPr lvl="1"/>
            <a:r>
              <a:rPr lang="en-US" dirty="0"/>
              <a:t>exit </a:t>
            </a:r>
          </a:p>
          <a:p>
            <a:pPr lvl="1"/>
            <a:r>
              <a:rPr lang="en-US" dirty="0"/>
              <a:t>cd /home/pi/Documents/Week1_AM_YOUR_TEAM</a:t>
            </a:r>
          </a:p>
          <a:p>
            <a:pPr lvl="1"/>
            <a:r>
              <a:rPr lang="en-US" dirty="0"/>
              <a:t>idle </a:t>
            </a:r>
            <a:r>
              <a:rPr lang="en-US" dirty="0" err="1"/>
              <a:t>MorseCode_Skeleton</a:t>
            </a:r>
            <a:endParaRPr lang="en-US" dirty="0"/>
          </a:p>
          <a:p>
            <a:endParaRPr lang="en-US" dirty="0"/>
          </a:p>
        </p:txBody>
      </p:sp>
    </p:spTree>
    <p:extLst>
      <p:ext uri="{BB962C8B-B14F-4D97-AF65-F5344CB8AC3E}">
        <p14:creationId xmlns:p14="http://schemas.microsoft.com/office/powerpoint/2010/main" val="364131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6E82-7D3F-4F10-85B4-378B6D374816}"/>
              </a:ext>
            </a:extLst>
          </p:cNvPr>
          <p:cNvSpPr>
            <a:spLocks noGrp="1"/>
          </p:cNvSpPr>
          <p:nvPr>
            <p:ph type="title"/>
          </p:nvPr>
        </p:nvSpPr>
        <p:spPr/>
        <p:txBody>
          <a:bodyPr/>
          <a:lstStyle/>
          <a:p>
            <a:r>
              <a:rPr lang="en-US" dirty="0"/>
              <a:t>Python library</a:t>
            </a:r>
          </a:p>
        </p:txBody>
      </p:sp>
      <p:sp>
        <p:nvSpPr>
          <p:cNvPr id="3" name="Content Placeholder 2">
            <a:extLst>
              <a:ext uri="{FF2B5EF4-FFF2-40B4-BE49-F238E27FC236}">
                <a16:creationId xmlns:a16="http://schemas.microsoft.com/office/drawing/2014/main" id="{4925B54B-BA80-43FF-BED3-766024579D88}"/>
              </a:ext>
            </a:extLst>
          </p:cNvPr>
          <p:cNvSpPr>
            <a:spLocks noGrp="1"/>
          </p:cNvSpPr>
          <p:nvPr>
            <p:ph idx="1"/>
          </p:nvPr>
        </p:nvSpPr>
        <p:spPr/>
        <p:txBody>
          <a:bodyPr/>
          <a:lstStyle/>
          <a:p>
            <a:r>
              <a:rPr lang="en-US" dirty="0"/>
              <a:t>OPEN THE LIBRARY</a:t>
            </a:r>
          </a:p>
          <a:p>
            <a:pPr lvl="1"/>
            <a:r>
              <a:rPr lang="en-US" dirty="0"/>
              <a:t>Idle </a:t>
            </a:r>
            <a:r>
              <a:rPr lang="en-US" dirty="0" err="1"/>
              <a:t>MorseCode_Library</a:t>
            </a:r>
            <a:endParaRPr lang="en-US" dirty="0"/>
          </a:p>
          <a:p>
            <a:r>
              <a:rPr lang="en-US" dirty="0"/>
              <a:t>THIS PYTHON LIBRARY TANSLATES ENGLISH INTO MORSE CODE</a:t>
            </a:r>
          </a:p>
          <a:p>
            <a:r>
              <a:rPr lang="en-US" dirty="0"/>
              <a:t>THE LIBRARY ALSO DEFINES SEVERAL FUNCTIONS TO HELP ABSTRACT YOUR CODE</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53399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7DD9-A490-4277-8B6F-395052D054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56378D0-E591-4926-B390-3FF843C2D901}"/>
              </a:ext>
            </a:extLst>
          </p:cNvPr>
          <p:cNvSpPr>
            <a:spLocks noGrp="1"/>
          </p:cNvSpPr>
          <p:nvPr>
            <p:ph idx="1"/>
          </p:nvPr>
        </p:nvSpPr>
        <p:spPr>
          <a:xfrm>
            <a:off x="864704" y="5379430"/>
            <a:ext cx="9905999" cy="1478570"/>
          </a:xfrm>
        </p:spPr>
        <p:txBody>
          <a:bodyPr>
            <a:normAutofit/>
          </a:bodyPr>
          <a:lstStyle/>
          <a:p>
            <a:r>
              <a:rPr lang="en-US" sz="3600" dirty="0"/>
              <a:t>URL: KAHOOT.IT</a:t>
            </a:r>
          </a:p>
        </p:txBody>
      </p:sp>
      <p:pic>
        <p:nvPicPr>
          <p:cNvPr id="5" name="Picture 2" descr="Image result for kahoot">
            <a:extLst>
              <a:ext uri="{FF2B5EF4-FFF2-40B4-BE49-F238E27FC236}">
                <a16:creationId xmlns:a16="http://schemas.microsoft.com/office/drawing/2014/main" id="{7562CFC1-B287-405F-B3F7-7A326E11A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7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51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23-105D-4EDF-BEFB-08C3E846173E}"/>
              </a:ext>
            </a:extLst>
          </p:cNvPr>
          <p:cNvSpPr>
            <a:spLocks noGrp="1"/>
          </p:cNvSpPr>
          <p:nvPr>
            <p:ph type="title"/>
          </p:nvPr>
        </p:nvSpPr>
        <p:spPr/>
        <p:txBody>
          <a:bodyPr/>
          <a:lstStyle/>
          <a:p>
            <a:r>
              <a:rPr lang="en-US" dirty="0"/>
              <a:t>circuit</a:t>
            </a:r>
          </a:p>
        </p:txBody>
      </p:sp>
      <p:pic>
        <p:nvPicPr>
          <p:cNvPr id="5" name="Content Placeholder 4">
            <a:extLst>
              <a:ext uri="{FF2B5EF4-FFF2-40B4-BE49-F238E27FC236}">
                <a16:creationId xmlns:a16="http://schemas.microsoft.com/office/drawing/2014/main" id="{9DF8E797-1F50-44D8-BC39-D097B28BF963}"/>
              </a:ext>
            </a:extLst>
          </p:cNvPr>
          <p:cNvPicPr>
            <a:picLocks noGrp="1" noChangeAspect="1"/>
          </p:cNvPicPr>
          <p:nvPr>
            <p:ph idx="1"/>
          </p:nvPr>
        </p:nvPicPr>
        <p:blipFill>
          <a:blip r:embed="rId3"/>
          <a:stretch>
            <a:fillRect/>
          </a:stretch>
        </p:blipFill>
        <p:spPr>
          <a:xfrm>
            <a:off x="4112936" y="618518"/>
            <a:ext cx="6892437" cy="5268738"/>
          </a:xfrm>
        </p:spPr>
      </p:pic>
    </p:spTree>
    <p:extLst>
      <p:ext uri="{BB962C8B-B14F-4D97-AF65-F5344CB8AC3E}">
        <p14:creationId xmlns:p14="http://schemas.microsoft.com/office/powerpoint/2010/main" val="399432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DBA3-0D34-4D36-B445-0C65A5E669A5}"/>
              </a:ext>
            </a:extLst>
          </p:cNvPr>
          <p:cNvSpPr>
            <a:spLocks noGrp="1"/>
          </p:cNvSpPr>
          <p:nvPr>
            <p:ph type="title"/>
          </p:nvPr>
        </p:nvSpPr>
        <p:spPr>
          <a:xfrm>
            <a:off x="705313" y="604451"/>
            <a:ext cx="10492569" cy="1478570"/>
          </a:xfrm>
        </p:spPr>
        <p:txBody>
          <a:bodyPr/>
          <a:lstStyle/>
          <a:p>
            <a:r>
              <a:rPr lang="en-US" dirty="0"/>
              <a:t>Python setup: we will need these lines of code</a:t>
            </a:r>
          </a:p>
        </p:txBody>
      </p:sp>
      <p:sp>
        <p:nvSpPr>
          <p:cNvPr id="3" name="Content Placeholder 2">
            <a:extLst>
              <a:ext uri="{FF2B5EF4-FFF2-40B4-BE49-F238E27FC236}">
                <a16:creationId xmlns:a16="http://schemas.microsoft.com/office/drawing/2014/main" id="{D57A7A09-02D6-4135-8E42-251826EE8EA9}"/>
              </a:ext>
            </a:extLst>
          </p:cNvPr>
          <p:cNvSpPr>
            <a:spLocks noGrp="1"/>
          </p:cNvSpPr>
          <p:nvPr>
            <p:ph idx="1"/>
          </p:nvPr>
        </p:nvSpPr>
        <p:spPr>
          <a:xfrm>
            <a:off x="705314" y="2083021"/>
            <a:ext cx="10342098" cy="4374050"/>
          </a:xfrm>
        </p:spPr>
        <p:txBody>
          <a:bodyPr>
            <a:normAutofit/>
          </a:bodyPr>
          <a:lstStyle/>
          <a:p>
            <a:r>
              <a:rPr lang="en-US" dirty="0"/>
              <a:t>GET THE LIBRARY</a:t>
            </a:r>
          </a:p>
          <a:p>
            <a:r>
              <a:rPr lang="en-US" dirty="0"/>
              <a:t>DEFINE PINMODE</a:t>
            </a:r>
          </a:p>
          <a:p>
            <a:r>
              <a:rPr lang="en-US" dirty="0"/>
              <a:t>PIN SETUP</a:t>
            </a:r>
          </a:p>
          <a:p>
            <a:r>
              <a:rPr lang="en-US" dirty="0"/>
              <a:t>INITIALIZING PINS AND DECLARING PINMODES</a:t>
            </a:r>
          </a:p>
          <a:p>
            <a:pPr lvl="1"/>
            <a:r>
              <a:rPr lang="en-US" i="1" dirty="0"/>
              <a:t>Is this going to be an OUTPUT or an INPUT pin?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69400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9CF4-CAB7-4410-95DF-955CCA952E23}"/>
              </a:ext>
            </a:extLst>
          </p:cNvPr>
          <p:cNvSpPr>
            <a:spLocks noGrp="1"/>
          </p:cNvSpPr>
          <p:nvPr>
            <p:ph type="title"/>
          </p:nvPr>
        </p:nvSpPr>
        <p:spPr/>
        <p:txBody>
          <a:bodyPr/>
          <a:lstStyle/>
          <a:p>
            <a:r>
              <a:rPr lang="en-US" dirty="0"/>
              <a:t>Possible functions</a:t>
            </a:r>
          </a:p>
        </p:txBody>
      </p:sp>
      <p:sp>
        <p:nvSpPr>
          <p:cNvPr id="3" name="Content Placeholder 2">
            <a:extLst>
              <a:ext uri="{FF2B5EF4-FFF2-40B4-BE49-F238E27FC236}">
                <a16:creationId xmlns:a16="http://schemas.microsoft.com/office/drawing/2014/main" id="{2CC4A68D-C90E-4B2D-B09A-F8075EE1D622}"/>
              </a:ext>
            </a:extLst>
          </p:cNvPr>
          <p:cNvSpPr>
            <a:spLocks noGrp="1"/>
          </p:cNvSpPr>
          <p:nvPr>
            <p:ph sz="half" idx="1"/>
          </p:nvPr>
        </p:nvSpPr>
        <p:spPr/>
        <p:txBody>
          <a:bodyPr>
            <a:normAutofit/>
          </a:bodyPr>
          <a:lstStyle/>
          <a:p>
            <a:r>
              <a:rPr lang="en-US" dirty="0" err="1"/>
              <a:t>GPIO.setup</a:t>
            </a:r>
            <a:r>
              <a:rPr lang="en-US" dirty="0"/>
              <a:t>(pin, Mode)</a:t>
            </a:r>
          </a:p>
          <a:p>
            <a:r>
              <a:rPr lang="en-US" dirty="0" err="1"/>
              <a:t>GPIO.setmode</a:t>
            </a:r>
            <a:r>
              <a:rPr lang="en-US" dirty="0"/>
              <a:t>(GPIO.BCM)</a:t>
            </a:r>
          </a:p>
          <a:p>
            <a:r>
              <a:rPr lang="en-US" dirty="0" err="1"/>
              <a:t>MorseCode</a:t>
            </a:r>
            <a:r>
              <a:rPr lang="en-US" dirty="0"/>
              <a:t>(pin)</a:t>
            </a:r>
          </a:p>
          <a:p>
            <a:r>
              <a:rPr lang="en-US" dirty="0" err="1"/>
              <a:t>GPIO.cleanup</a:t>
            </a:r>
            <a:r>
              <a:rPr lang="en-US" dirty="0"/>
              <a:t>()</a:t>
            </a:r>
          </a:p>
          <a:p>
            <a:r>
              <a:rPr lang="en-US" dirty="0"/>
              <a:t>input()</a:t>
            </a:r>
          </a:p>
          <a:p>
            <a:r>
              <a:rPr lang="en-US" dirty="0"/>
              <a:t>print()</a:t>
            </a:r>
          </a:p>
          <a:p>
            <a:pPr marL="0" indent="0">
              <a:buNone/>
            </a:pPr>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B4266A9-5FD4-4A88-AEF9-B079D36BA0DC}"/>
              </a:ext>
            </a:extLst>
          </p:cNvPr>
          <p:cNvSpPr>
            <a:spLocks noGrp="1"/>
          </p:cNvSpPr>
          <p:nvPr>
            <p:ph sz="half" idx="2"/>
          </p:nvPr>
        </p:nvSpPr>
        <p:spPr/>
        <p:txBody>
          <a:bodyPr>
            <a:normAutofit/>
          </a:bodyPr>
          <a:lstStyle/>
          <a:p>
            <a:r>
              <a:rPr lang="en-US" dirty="0"/>
              <a:t>.Speak(message)</a:t>
            </a:r>
          </a:p>
          <a:p>
            <a:r>
              <a:rPr lang="en-US" dirty="0"/>
              <a:t>.upper()</a:t>
            </a:r>
          </a:p>
          <a:p>
            <a:endParaRPr lang="en-US" dirty="0"/>
          </a:p>
        </p:txBody>
      </p:sp>
    </p:spTree>
    <p:extLst>
      <p:ext uri="{BB962C8B-B14F-4D97-AF65-F5344CB8AC3E}">
        <p14:creationId xmlns:p14="http://schemas.microsoft.com/office/powerpoint/2010/main" val="464855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16EB-B1CF-4AF9-ACA4-5C5206965935}"/>
              </a:ext>
            </a:extLst>
          </p:cNvPr>
          <p:cNvSpPr>
            <a:spLocks noGrp="1"/>
          </p:cNvSpPr>
          <p:nvPr>
            <p:ph type="title"/>
          </p:nvPr>
        </p:nvSpPr>
        <p:spPr/>
        <p:txBody>
          <a:bodyPr/>
          <a:lstStyle/>
          <a:p>
            <a:r>
              <a:rPr lang="en-US" dirty="0"/>
              <a:t>Optimized CODE</a:t>
            </a:r>
          </a:p>
        </p:txBody>
      </p:sp>
      <p:pic>
        <p:nvPicPr>
          <p:cNvPr id="5" name="Content Placeholder 4">
            <a:extLst>
              <a:ext uri="{FF2B5EF4-FFF2-40B4-BE49-F238E27FC236}">
                <a16:creationId xmlns:a16="http://schemas.microsoft.com/office/drawing/2014/main" id="{078897E8-0CBF-41D1-88A8-A22DBF427F75}"/>
              </a:ext>
            </a:extLst>
          </p:cNvPr>
          <p:cNvPicPr>
            <a:picLocks noGrp="1" noChangeAspect="1"/>
          </p:cNvPicPr>
          <p:nvPr>
            <p:ph idx="1"/>
          </p:nvPr>
        </p:nvPicPr>
        <p:blipFill rotWithShape="1">
          <a:blip r:embed="rId3"/>
          <a:srcRect b="45996"/>
          <a:stretch/>
        </p:blipFill>
        <p:spPr>
          <a:xfrm>
            <a:off x="1568840" y="1747413"/>
            <a:ext cx="8184343" cy="4703084"/>
          </a:xfrm>
        </p:spPr>
      </p:pic>
    </p:spTree>
    <p:extLst>
      <p:ext uri="{BB962C8B-B14F-4D97-AF65-F5344CB8AC3E}">
        <p14:creationId xmlns:p14="http://schemas.microsoft.com/office/powerpoint/2010/main" val="289381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7DD9-A490-4277-8B6F-395052D054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56378D0-E591-4926-B390-3FF843C2D901}"/>
              </a:ext>
            </a:extLst>
          </p:cNvPr>
          <p:cNvSpPr>
            <a:spLocks noGrp="1"/>
          </p:cNvSpPr>
          <p:nvPr>
            <p:ph idx="1"/>
          </p:nvPr>
        </p:nvSpPr>
        <p:spPr>
          <a:xfrm>
            <a:off x="864704" y="5379430"/>
            <a:ext cx="9905999" cy="1478570"/>
          </a:xfrm>
        </p:spPr>
        <p:txBody>
          <a:bodyPr>
            <a:normAutofit/>
          </a:bodyPr>
          <a:lstStyle/>
          <a:p>
            <a:r>
              <a:rPr lang="en-US" sz="3600" dirty="0"/>
              <a:t>URL: KAHOOT.IT</a:t>
            </a:r>
          </a:p>
        </p:txBody>
      </p:sp>
      <p:pic>
        <p:nvPicPr>
          <p:cNvPr id="5" name="Picture 2" descr="Image result for kahoot">
            <a:extLst>
              <a:ext uri="{FF2B5EF4-FFF2-40B4-BE49-F238E27FC236}">
                <a16:creationId xmlns:a16="http://schemas.microsoft.com/office/drawing/2014/main" id="{7562CFC1-B287-405F-B3F7-7A326E11A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7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28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7DD9-A490-4277-8B6F-395052D054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56378D0-E591-4926-B390-3FF843C2D901}"/>
              </a:ext>
            </a:extLst>
          </p:cNvPr>
          <p:cNvSpPr>
            <a:spLocks noGrp="1"/>
          </p:cNvSpPr>
          <p:nvPr>
            <p:ph idx="1"/>
          </p:nvPr>
        </p:nvSpPr>
        <p:spPr>
          <a:xfrm>
            <a:off x="864704" y="5379430"/>
            <a:ext cx="9905999" cy="1478570"/>
          </a:xfrm>
        </p:spPr>
        <p:txBody>
          <a:bodyPr>
            <a:normAutofit/>
          </a:bodyPr>
          <a:lstStyle/>
          <a:p>
            <a:r>
              <a:rPr lang="en-US" sz="3600" dirty="0"/>
              <a:t>URL: KAHOOT.IT</a:t>
            </a:r>
          </a:p>
        </p:txBody>
      </p:sp>
      <p:pic>
        <p:nvPicPr>
          <p:cNvPr id="5" name="Picture 2" descr="Image result for kahoot">
            <a:extLst>
              <a:ext uri="{FF2B5EF4-FFF2-40B4-BE49-F238E27FC236}">
                <a16:creationId xmlns:a16="http://schemas.microsoft.com/office/drawing/2014/main" id="{7562CFC1-B287-405F-B3F7-7A326E11A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7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81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AF0B-73B4-4EBC-9BE5-D6058F37E9C6}"/>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D64D5569-B464-452A-AA49-F767D21CC3A0}"/>
              </a:ext>
            </a:extLst>
          </p:cNvPr>
          <p:cNvSpPr>
            <a:spLocks noGrp="1"/>
          </p:cNvSpPr>
          <p:nvPr>
            <p:ph idx="1"/>
          </p:nvPr>
        </p:nvSpPr>
        <p:spPr/>
        <p:txBody>
          <a:bodyPr/>
          <a:lstStyle/>
          <a:p>
            <a:r>
              <a:rPr lang="en-US" dirty="0"/>
              <a:t>We will be learning about two general data structures in Python</a:t>
            </a:r>
          </a:p>
          <a:p>
            <a:pPr lvl="1"/>
            <a:r>
              <a:rPr lang="en-US" dirty="0"/>
              <a:t>Array – A structure used to store multiple values in one single variable</a:t>
            </a:r>
          </a:p>
          <a:p>
            <a:pPr lvl="2"/>
            <a:r>
              <a:rPr lang="en-US" dirty="0"/>
              <a:t>Ex: cars = [‘Ford’, ‘Nissan’, ‘Subaru’, ‘Kia’]</a:t>
            </a:r>
          </a:p>
          <a:p>
            <a:pPr lvl="1"/>
            <a:r>
              <a:rPr lang="en-US" dirty="0"/>
              <a:t>Dictionary – A structure used to store multiple values in key-value pairs</a:t>
            </a:r>
          </a:p>
          <a:p>
            <a:pPr lvl="2"/>
            <a:r>
              <a:rPr lang="en-US" dirty="0"/>
              <a:t>car = {‘brand’: ‘ford’, ‘model’: ‘fusion’,  ‘miles’: ’20,000’, ‘owner’: ‘Chance’}</a:t>
            </a:r>
          </a:p>
          <a:p>
            <a:pPr lvl="1"/>
            <a:r>
              <a:rPr lang="en-US" dirty="0"/>
              <a:t>Spelling is important in both cases… if we do not properly spell the array name, dictionary name, or dictionary key we will not be able to access the value that we want to</a:t>
            </a:r>
          </a:p>
        </p:txBody>
      </p:sp>
    </p:spTree>
    <p:extLst>
      <p:ext uri="{BB962C8B-B14F-4D97-AF65-F5344CB8AC3E}">
        <p14:creationId xmlns:p14="http://schemas.microsoft.com/office/powerpoint/2010/main" val="173706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9201-6672-4BFB-A26D-C1D4FDEFF144}"/>
              </a:ext>
            </a:extLst>
          </p:cNvPr>
          <p:cNvSpPr>
            <a:spLocks noGrp="1"/>
          </p:cNvSpPr>
          <p:nvPr>
            <p:ph type="title"/>
          </p:nvPr>
        </p:nvSpPr>
        <p:spPr/>
        <p:txBody>
          <a:bodyPr/>
          <a:lstStyle/>
          <a:p>
            <a:r>
              <a:rPr lang="en-US" dirty="0"/>
              <a:t>Data structures continued</a:t>
            </a:r>
          </a:p>
        </p:txBody>
      </p:sp>
      <p:sp>
        <p:nvSpPr>
          <p:cNvPr id="3" name="Content Placeholder 2">
            <a:extLst>
              <a:ext uri="{FF2B5EF4-FFF2-40B4-BE49-F238E27FC236}">
                <a16:creationId xmlns:a16="http://schemas.microsoft.com/office/drawing/2014/main" id="{4DF84E97-A79F-43DE-A362-312F4A6F4A95}"/>
              </a:ext>
            </a:extLst>
          </p:cNvPr>
          <p:cNvSpPr>
            <a:spLocks noGrp="1"/>
          </p:cNvSpPr>
          <p:nvPr>
            <p:ph idx="1"/>
          </p:nvPr>
        </p:nvSpPr>
        <p:spPr/>
        <p:txBody>
          <a:bodyPr/>
          <a:lstStyle/>
          <a:p>
            <a:r>
              <a:rPr lang="en-US" dirty="0"/>
              <a:t>Values in an array are ‘Indexed’</a:t>
            </a:r>
          </a:p>
          <a:p>
            <a:pPr lvl="1"/>
            <a:r>
              <a:rPr lang="en-US" dirty="0"/>
              <a:t>This means that the items in the array are numbered in order for us to be able to access them easier</a:t>
            </a:r>
          </a:p>
          <a:p>
            <a:pPr lvl="1"/>
            <a:r>
              <a:rPr lang="en-US" dirty="0"/>
              <a:t>The numbering in most programming languages starts at 0</a:t>
            </a:r>
          </a:p>
          <a:p>
            <a:pPr lvl="2"/>
            <a:r>
              <a:rPr lang="en-US" dirty="0"/>
              <a:t>This is a weird concept, and it has just stuck around for a very long time</a:t>
            </a:r>
          </a:p>
          <a:p>
            <a:pPr lvl="1"/>
            <a:r>
              <a:rPr lang="en-US" dirty="0"/>
              <a:t>To access specific values in an array we can use the following format:</a:t>
            </a:r>
          </a:p>
          <a:p>
            <a:pPr lvl="2"/>
            <a:r>
              <a:rPr lang="en-US" dirty="0" err="1"/>
              <a:t>Array_name</a:t>
            </a:r>
            <a:r>
              <a:rPr lang="en-US" dirty="0"/>
              <a:t>[</a:t>
            </a:r>
            <a:r>
              <a:rPr lang="en-US" dirty="0" err="1"/>
              <a:t>indexOfDesiredItem</a:t>
            </a:r>
            <a:r>
              <a:rPr lang="en-US" dirty="0"/>
              <a:t>]</a:t>
            </a:r>
          </a:p>
        </p:txBody>
      </p:sp>
    </p:spTree>
    <p:extLst>
      <p:ext uri="{BB962C8B-B14F-4D97-AF65-F5344CB8AC3E}">
        <p14:creationId xmlns:p14="http://schemas.microsoft.com/office/powerpoint/2010/main" val="401683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9D7B-F157-401E-8068-26249A1E0144}"/>
              </a:ext>
            </a:extLst>
          </p:cNvPr>
          <p:cNvSpPr>
            <a:spLocks noGrp="1"/>
          </p:cNvSpPr>
          <p:nvPr>
            <p:ph type="title"/>
          </p:nvPr>
        </p:nvSpPr>
        <p:spPr/>
        <p:txBody>
          <a:bodyPr/>
          <a:lstStyle/>
          <a:p>
            <a:r>
              <a:rPr lang="en-US" dirty="0"/>
              <a:t>Some more about arrays</a:t>
            </a:r>
          </a:p>
        </p:txBody>
      </p:sp>
      <p:sp>
        <p:nvSpPr>
          <p:cNvPr id="3" name="Content Placeholder 2">
            <a:extLst>
              <a:ext uri="{FF2B5EF4-FFF2-40B4-BE49-F238E27FC236}">
                <a16:creationId xmlns:a16="http://schemas.microsoft.com/office/drawing/2014/main" id="{8331F009-D6F0-4B16-9DDF-D16955D48E66}"/>
              </a:ext>
            </a:extLst>
          </p:cNvPr>
          <p:cNvSpPr>
            <a:spLocks noGrp="1"/>
          </p:cNvSpPr>
          <p:nvPr>
            <p:ph idx="1"/>
          </p:nvPr>
        </p:nvSpPr>
        <p:spPr>
          <a:xfrm>
            <a:off x="1141412" y="2249486"/>
            <a:ext cx="9905999" cy="4358703"/>
          </a:xfrm>
        </p:spPr>
        <p:txBody>
          <a:bodyPr/>
          <a:lstStyle/>
          <a:p>
            <a:r>
              <a:rPr lang="en-US" dirty="0"/>
              <a:t>Say we have the following array</a:t>
            </a:r>
          </a:p>
          <a:p>
            <a:pPr lvl="1"/>
            <a:r>
              <a:rPr lang="en-US" dirty="0"/>
              <a:t>cars = [‘Ford’, ‘Volvo’, ‘BMW’]</a:t>
            </a:r>
          </a:p>
          <a:p>
            <a:r>
              <a:rPr lang="en-US" dirty="0"/>
              <a:t>To access the first item in the array we would use the following code</a:t>
            </a:r>
          </a:p>
          <a:p>
            <a:pPr lvl="1"/>
            <a:r>
              <a:rPr lang="en-US" dirty="0"/>
              <a:t>cars[0]</a:t>
            </a:r>
          </a:p>
          <a:p>
            <a:r>
              <a:rPr lang="en-US" dirty="0"/>
              <a:t>This would return ‘Ford’ to the programmer</a:t>
            </a:r>
          </a:p>
          <a:p>
            <a:r>
              <a:rPr lang="en-US" dirty="0"/>
              <a:t>We can also call the ‘</a:t>
            </a:r>
            <a:r>
              <a:rPr lang="en-US" dirty="0" err="1"/>
              <a:t>len</a:t>
            </a:r>
            <a:r>
              <a:rPr lang="en-US" dirty="0"/>
              <a:t>()’ function and insert the name of an array into the parentheses and we get back the size of the array itself</a:t>
            </a:r>
          </a:p>
          <a:p>
            <a:pPr lvl="1"/>
            <a:r>
              <a:rPr lang="en-US" dirty="0"/>
              <a:t>Ex: </a:t>
            </a:r>
            <a:r>
              <a:rPr lang="en-US" dirty="0" err="1"/>
              <a:t>len</a:t>
            </a:r>
            <a:r>
              <a:rPr lang="en-US" dirty="0"/>
              <a:t>(cars) -&gt; this would return the value 3</a:t>
            </a:r>
          </a:p>
        </p:txBody>
      </p:sp>
    </p:spTree>
    <p:extLst>
      <p:ext uri="{BB962C8B-B14F-4D97-AF65-F5344CB8AC3E}">
        <p14:creationId xmlns:p14="http://schemas.microsoft.com/office/powerpoint/2010/main" val="408051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5E56-FE2F-49C6-ADDB-2B85F58A9C98}"/>
              </a:ext>
            </a:extLst>
          </p:cNvPr>
          <p:cNvSpPr>
            <a:spLocks noGrp="1"/>
          </p:cNvSpPr>
          <p:nvPr>
            <p:ph type="title"/>
          </p:nvPr>
        </p:nvSpPr>
        <p:spPr/>
        <p:txBody>
          <a:bodyPr/>
          <a:lstStyle/>
          <a:p>
            <a:r>
              <a:rPr lang="en-US" dirty="0"/>
              <a:t>Some useful array methods</a:t>
            </a:r>
          </a:p>
        </p:txBody>
      </p:sp>
      <p:sp>
        <p:nvSpPr>
          <p:cNvPr id="3" name="Content Placeholder 2">
            <a:extLst>
              <a:ext uri="{FF2B5EF4-FFF2-40B4-BE49-F238E27FC236}">
                <a16:creationId xmlns:a16="http://schemas.microsoft.com/office/drawing/2014/main" id="{39866A77-6C9E-471E-83B8-BB15DA9B194B}"/>
              </a:ext>
            </a:extLst>
          </p:cNvPr>
          <p:cNvSpPr>
            <a:spLocks noGrp="1"/>
          </p:cNvSpPr>
          <p:nvPr>
            <p:ph idx="1"/>
          </p:nvPr>
        </p:nvSpPr>
        <p:spPr/>
        <p:txBody>
          <a:bodyPr/>
          <a:lstStyle/>
          <a:p>
            <a:r>
              <a:rPr lang="en-US" dirty="0" err="1"/>
              <a:t>ARRAYNAME.append</a:t>
            </a:r>
            <a:r>
              <a:rPr lang="en-US" dirty="0"/>
              <a:t>(“item”) – appends the item in parentheses to the end of the array</a:t>
            </a:r>
          </a:p>
          <a:p>
            <a:r>
              <a:rPr lang="en-US" dirty="0" err="1"/>
              <a:t>len</a:t>
            </a:r>
            <a:r>
              <a:rPr lang="en-US" dirty="0"/>
              <a:t>() – we already saw this but it will tell us the size of the array</a:t>
            </a:r>
          </a:p>
          <a:p>
            <a:r>
              <a:rPr lang="en-US" dirty="0" err="1"/>
              <a:t>ARRAYNAME.clear</a:t>
            </a:r>
            <a:r>
              <a:rPr lang="en-US" dirty="0"/>
              <a:t>() – will remove all items from the array</a:t>
            </a:r>
          </a:p>
        </p:txBody>
      </p:sp>
    </p:spTree>
    <p:extLst>
      <p:ext uri="{BB962C8B-B14F-4D97-AF65-F5344CB8AC3E}">
        <p14:creationId xmlns:p14="http://schemas.microsoft.com/office/powerpoint/2010/main" val="228954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A9D7-2954-4A5F-8807-70A6AF0AC40B}"/>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18E300A4-346D-4E81-B7BF-FBB7D4520675}"/>
              </a:ext>
            </a:extLst>
          </p:cNvPr>
          <p:cNvSpPr>
            <a:spLocks noGrp="1"/>
          </p:cNvSpPr>
          <p:nvPr>
            <p:ph idx="1"/>
          </p:nvPr>
        </p:nvSpPr>
        <p:spPr/>
        <p:txBody>
          <a:bodyPr/>
          <a:lstStyle/>
          <a:p>
            <a:r>
              <a:rPr lang="en-US" dirty="0"/>
              <a:t>Unlike arrays, we do no access dictionaries by index, instead we use the key to access the value associated with it</a:t>
            </a:r>
          </a:p>
          <a:p>
            <a:r>
              <a:rPr lang="en-US" dirty="0"/>
              <a:t>Dictionaries are written with {} – curly braces</a:t>
            </a:r>
          </a:p>
          <a:p>
            <a:r>
              <a:rPr lang="en-US" dirty="0"/>
              <a:t>To access specific values in a dictionary, we can use the following format:</a:t>
            </a:r>
          </a:p>
          <a:p>
            <a:pPr lvl="1"/>
            <a:r>
              <a:rPr lang="en-US" dirty="0"/>
              <a:t>DICTIONARYNAME[key] -&gt; returns the value associated with the provided key</a:t>
            </a:r>
          </a:p>
          <a:p>
            <a:endParaRPr lang="en-US" dirty="0"/>
          </a:p>
        </p:txBody>
      </p:sp>
    </p:spTree>
    <p:extLst>
      <p:ext uri="{BB962C8B-B14F-4D97-AF65-F5344CB8AC3E}">
        <p14:creationId xmlns:p14="http://schemas.microsoft.com/office/powerpoint/2010/main" val="100960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761D-0A4B-4DAE-A273-9EDEA266B9A7}"/>
              </a:ext>
            </a:extLst>
          </p:cNvPr>
          <p:cNvSpPr>
            <a:spLocks noGrp="1"/>
          </p:cNvSpPr>
          <p:nvPr>
            <p:ph type="title"/>
          </p:nvPr>
        </p:nvSpPr>
        <p:spPr/>
        <p:txBody>
          <a:bodyPr/>
          <a:lstStyle/>
          <a:p>
            <a:r>
              <a:rPr lang="en-US" dirty="0"/>
              <a:t>Dictionaries continued</a:t>
            </a:r>
          </a:p>
        </p:txBody>
      </p:sp>
      <p:sp>
        <p:nvSpPr>
          <p:cNvPr id="3" name="Content Placeholder 2">
            <a:extLst>
              <a:ext uri="{FF2B5EF4-FFF2-40B4-BE49-F238E27FC236}">
                <a16:creationId xmlns:a16="http://schemas.microsoft.com/office/drawing/2014/main" id="{FC614F9D-AC65-4F44-AB7D-005A13CB7D37}"/>
              </a:ext>
            </a:extLst>
          </p:cNvPr>
          <p:cNvSpPr>
            <a:spLocks noGrp="1"/>
          </p:cNvSpPr>
          <p:nvPr>
            <p:ph idx="1"/>
          </p:nvPr>
        </p:nvSpPr>
        <p:spPr>
          <a:xfrm>
            <a:off x="1141412" y="2249486"/>
            <a:ext cx="9905999" cy="3989995"/>
          </a:xfrm>
        </p:spPr>
        <p:txBody>
          <a:bodyPr/>
          <a:lstStyle/>
          <a:p>
            <a:r>
              <a:rPr lang="en-US" dirty="0"/>
              <a:t>Let look at the following dictionary</a:t>
            </a:r>
          </a:p>
          <a:p>
            <a:pPr lvl="1"/>
            <a:r>
              <a:rPr lang="en-US" dirty="0" err="1"/>
              <a:t>myCar</a:t>
            </a:r>
            <a:r>
              <a:rPr lang="en-US" dirty="0"/>
              <a:t> = {</a:t>
            </a:r>
          </a:p>
          <a:p>
            <a:pPr marL="914400" lvl="2" indent="0">
              <a:buNone/>
            </a:pPr>
            <a:r>
              <a:rPr lang="en-US" dirty="0"/>
              <a:t>“brand”: “Subaru”, </a:t>
            </a:r>
          </a:p>
          <a:p>
            <a:pPr marL="914400" lvl="2" indent="0">
              <a:buNone/>
            </a:pPr>
            <a:r>
              <a:rPr lang="en-US" dirty="0"/>
              <a:t>“year”: 2008, </a:t>
            </a:r>
          </a:p>
          <a:p>
            <a:pPr marL="914400" lvl="2" indent="0">
              <a:buNone/>
            </a:pPr>
            <a:r>
              <a:rPr lang="en-US" dirty="0"/>
              <a:t>“model”: “Outback” </a:t>
            </a:r>
          </a:p>
          <a:p>
            <a:pPr marL="914400" lvl="2" indent="0">
              <a:buNone/>
            </a:pPr>
            <a:r>
              <a:rPr lang="en-US" dirty="0"/>
              <a:t>}</a:t>
            </a:r>
          </a:p>
          <a:p>
            <a:r>
              <a:rPr lang="en-US" dirty="0"/>
              <a:t>If we wanted to know the model of my car we could get this data with the following code:</a:t>
            </a:r>
          </a:p>
          <a:p>
            <a:pPr lvl="1"/>
            <a:r>
              <a:rPr lang="en-US" dirty="0" err="1"/>
              <a:t>myCar</a:t>
            </a:r>
            <a:r>
              <a:rPr lang="en-US" dirty="0"/>
              <a:t>[“model”] -&gt; will return “Outback”</a:t>
            </a:r>
          </a:p>
        </p:txBody>
      </p:sp>
    </p:spTree>
    <p:extLst>
      <p:ext uri="{BB962C8B-B14F-4D97-AF65-F5344CB8AC3E}">
        <p14:creationId xmlns:p14="http://schemas.microsoft.com/office/powerpoint/2010/main" val="259920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74D9-7737-429D-9C8D-F3EF1487837B}"/>
              </a:ext>
            </a:extLst>
          </p:cNvPr>
          <p:cNvSpPr>
            <a:spLocks noGrp="1"/>
          </p:cNvSpPr>
          <p:nvPr>
            <p:ph type="title"/>
          </p:nvPr>
        </p:nvSpPr>
        <p:spPr/>
        <p:txBody>
          <a:bodyPr/>
          <a:lstStyle/>
          <a:p>
            <a:r>
              <a:rPr lang="en-US" dirty="0"/>
              <a:t>Useful dictionary methods</a:t>
            </a:r>
          </a:p>
        </p:txBody>
      </p:sp>
      <p:sp>
        <p:nvSpPr>
          <p:cNvPr id="3" name="Content Placeholder 2">
            <a:extLst>
              <a:ext uri="{FF2B5EF4-FFF2-40B4-BE49-F238E27FC236}">
                <a16:creationId xmlns:a16="http://schemas.microsoft.com/office/drawing/2014/main" id="{9ABE2E93-E920-401E-8270-88FD765D91C3}"/>
              </a:ext>
            </a:extLst>
          </p:cNvPr>
          <p:cNvSpPr>
            <a:spLocks noGrp="1"/>
          </p:cNvSpPr>
          <p:nvPr>
            <p:ph idx="1"/>
          </p:nvPr>
        </p:nvSpPr>
        <p:spPr/>
        <p:txBody>
          <a:bodyPr/>
          <a:lstStyle/>
          <a:p>
            <a:r>
              <a:rPr lang="en-US" dirty="0" err="1"/>
              <a:t>len</a:t>
            </a:r>
            <a:r>
              <a:rPr lang="en-US" dirty="0"/>
              <a:t>() – will give us the size of the dictionary if we insert a dictionary name into the parentheses</a:t>
            </a:r>
          </a:p>
          <a:p>
            <a:r>
              <a:rPr lang="en-US" dirty="0" err="1"/>
              <a:t>DictionaryName.clear</a:t>
            </a:r>
            <a:r>
              <a:rPr lang="en-US" dirty="0"/>
              <a:t>() – will remove all items from the desired dictionary</a:t>
            </a:r>
          </a:p>
          <a:p>
            <a:r>
              <a:rPr lang="en-US" dirty="0"/>
              <a:t>Adding to a dictionary use the following format:</a:t>
            </a:r>
          </a:p>
          <a:p>
            <a:pPr lvl="1"/>
            <a:r>
              <a:rPr lang="en-US" dirty="0" err="1"/>
              <a:t>DictionaryName</a:t>
            </a:r>
            <a:r>
              <a:rPr lang="en-US" dirty="0"/>
              <a:t>[</a:t>
            </a:r>
            <a:r>
              <a:rPr lang="en-US" dirty="0" err="1"/>
              <a:t>newKey</a:t>
            </a:r>
            <a:r>
              <a:rPr lang="en-US" dirty="0"/>
              <a:t>] = </a:t>
            </a:r>
            <a:r>
              <a:rPr lang="en-US" dirty="0" err="1"/>
              <a:t>newValues</a:t>
            </a:r>
            <a:endParaRPr lang="en-US" dirty="0"/>
          </a:p>
          <a:p>
            <a:pPr lvl="1"/>
            <a:endParaRPr lang="en-US" dirty="0"/>
          </a:p>
        </p:txBody>
      </p:sp>
    </p:spTree>
    <p:extLst>
      <p:ext uri="{BB962C8B-B14F-4D97-AF65-F5344CB8AC3E}">
        <p14:creationId xmlns:p14="http://schemas.microsoft.com/office/powerpoint/2010/main" val="322757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317</TotalTime>
  <Words>813</Words>
  <Application>Microsoft Office PowerPoint</Application>
  <PresentationFormat>Widescreen</PresentationFormat>
  <Paragraphs>106</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Nasa mission control: day4</vt:lpstr>
      <vt:lpstr>PowerPoint Presentation</vt:lpstr>
      <vt:lpstr>Data structures</vt:lpstr>
      <vt:lpstr>Data structures continued</vt:lpstr>
      <vt:lpstr>Some more about arrays</vt:lpstr>
      <vt:lpstr>Some useful array methods</vt:lpstr>
      <vt:lpstr>Dictionaries</vt:lpstr>
      <vt:lpstr>Dictionaries continued</vt:lpstr>
      <vt:lpstr>Useful dictionary methods</vt:lpstr>
      <vt:lpstr>PowerPoint Presentation</vt:lpstr>
      <vt:lpstr>Morse code</vt:lpstr>
      <vt:lpstr>Using sftp to get base code AND LIBRARY</vt:lpstr>
      <vt:lpstr>Python library</vt:lpstr>
      <vt:lpstr>PowerPoint Presentation</vt:lpstr>
      <vt:lpstr>circuit</vt:lpstr>
      <vt:lpstr>Python setup: we will need these lines of code</vt:lpstr>
      <vt:lpstr>Possible functions</vt:lpstr>
      <vt:lpstr>Optimized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mission control: day2</dc:title>
  <dc:creator>Chance Cuddeback</dc:creator>
  <cp:lastModifiedBy>Chance Cuddeback</cp:lastModifiedBy>
  <cp:revision>35</cp:revision>
  <dcterms:created xsi:type="dcterms:W3CDTF">2019-06-07T18:53:27Z</dcterms:created>
  <dcterms:modified xsi:type="dcterms:W3CDTF">2019-06-20T14:52:52Z</dcterms:modified>
</cp:coreProperties>
</file>