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3" r:id="rId2"/>
    <p:sldId id="279" r:id="rId3"/>
    <p:sldId id="280" r:id="rId4"/>
    <p:sldId id="283" r:id="rId5"/>
    <p:sldId id="281" r:id="rId6"/>
    <p:sldId id="282" r:id="rId7"/>
    <p:sldId id="285" r:id="rId8"/>
    <p:sldId id="286" r:id="rId9"/>
    <p:sldId id="284" r:id="rId10"/>
    <p:sldId id="291" r:id="rId11"/>
    <p:sldId id="292" r:id="rId12"/>
    <p:sldId id="293" r:id="rId13"/>
    <p:sldId id="287" r:id="rId14"/>
    <p:sldId id="290" r:id="rId15"/>
    <p:sldId id="288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40" autoAdjust="0"/>
  </p:normalViewPr>
  <p:slideViewPr>
    <p:cSldViewPr>
      <p:cViewPr>
        <p:scale>
          <a:sx n="100" d="100"/>
          <a:sy n="10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ll.eger\Desktop\PSC_Analysis\data\PSC_FY2015_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ll.eger\Desktop\PSC_Analysis\SavingsAnalysis\Book1%20(Autosaved)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ll.eger\Desktop\PSC_Analysis\SavingsAnalysis\Book1%20(Autosaved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ll.eger\Desktop\PSC_Analysis\data\PSC_FY2015_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ll.eger\Desktop\PSC_Analysis\data\PSC_FY2015_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ll.eger\Desktop\PSC_Analysis\data\PSC_FY2015_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ll.eger\Desktop\PSC_Analysis\data\PSC_FY2015_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ll.eger\Desktop\PSC_Analysis\data\PSC_FY2015_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ll.eger\Desktop\PSC_Analysis\data\PSC_FY2015_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ll.eger\Desktop\PSC_Analysis\data\PSC_FY2015_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ill.eger\Desktop\PSC_Analysis\data\PSC_FY2015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BillingDataSummary!$V$14</c:f>
              <c:strCache>
                <c:ptCount val="1"/>
                <c:pt idx="0">
                  <c:v>Elec</c:v>
                </c:pt>
              </c:strCache>
            </c:strRef>
          </c:tx>
          <c:invertIfNegative val="0"/>
          <c:cat>
            <c:numRef>
              <c:f>BillingDataSummary!$U$15:$U$19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BillingDataSummary!$V$15:$V$19</c:f>
              <c:numCache>
                <c:formatCode>0</c:formatCode>
                <c:ptCount val="5"/>
                <c:pt idx="0">
                  <c:v>275351.77</c:v>
                </c:pt>
                <c:pt idx="1">
                  <c:v>325438.30000000005</c:v>
                </c:pt>
                <c:pt idx="2">
                  <c:v>297827.12999999995</c:v>
                </c:pt>
                <c:pt idx="3">
                  <c:v>292337.12</c:v>
                </c:pt>
                <c:pt idx="4">
                  <c:v>283923.74</c:v>
                </c:pt>
              </c:numCache>
            </c:numRef>
          </c:val>
        </c:ser>
        <c:ser>
          <c:idx val="1"/>
          <c:order val="1"/>
          <c:tx>
            <c:strRef>
              <c:f>BillingDataSummary!$W$14</c:f>
              <c:strCache>
                <c:ptCount val="1"/>
                <c:pt idx="0">
                  <c:v>Nat Gas</c:v>
                </c:pt>
              </c:strCache>
            </c:strRef>
          </c:tx>
          <c:invertIfNegative val="0"/>
          <c:cat>
            <c:numRef>
              <c:f>BillingDataSummary!$U$15:$U$19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BillingDataSummary!$W$15:$W$19</c:f>
              <c:numCache>
                <c:formatCode>0</c:formatCode>
                <c:ptCount val="5"/>
                <c:pt idx="0">
                  <c:v>123494.96</c:v>
                </c:pt>
                <c:pt idx="1">
                  <c:v>165866.01</c:v>
                </c:pt>
                <c:pt idx="2">
                  <c:v>150622.06</c:v>
                </c:pt>
                <c:pt idx="3">
                  <c:v>137391.34</c:v>
                </c:pt>
                <c:pt idx="4">
                  <c:v>91127.43</c:v>
                </c:pt>
              </c:numCache>
            </c:numRef>
          </c:val>
        </c:ser>
        <c:ser>
          <c:idx val="2"/>
          <c:order val="2"/>
          <c:tx>
            <c:strRef>
              <c:f>BillingDataSummary!$X$14</c:f>
              <c:strCache>
                <c:ptCount val="1"/>
                <c:pt idx="0">
                  <c:v>Sewer</c:v>
                </c:pt>
              </c:strCache>
            </c:strRef>
          </c:tx>
          <c:invertIfNegative val="0"/>
          <c:cat>
            <c:numRef>
              <c:f>BillingDataSummary!$U$15:$U$19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BillingDataSummary!$X$15:$X$19</c:f>
              <c:numCache>
                <c:formatCode>0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93318.77</c:v>
                </c:pt>
                <c:pt idx="3">
                  <c:v>132953.68000000002</c:v>
                </c:pt>
                <c:pt idx="4">
                  <c:v>141916.32999999999</c:v>
                </c:pt>
              </c:numCache>
            </c:numRef>
          </c:val>
        </c:ser>
        <c:ser>
          <c:idx val="3"/>
          <c:order val="3"/>
          <c:tx>
            <c:strRef>
              <c:f>BillingDataSummary!$Y$14</c:f>
              <c:strCache>
                <c:ptCount val="1"/>
                <c:pt idx="0">
                  <c:v>Water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pattFill prst="smGrid">
                <a:fgClr>
                  <a:srgbClr val="92D050"/>
                </a:fgClr>
                <a:bgClr>
                  <a:srgbClr val="7030A0"/>
                </a:bgClr>
              </a:pattFill>
            </c:spPr>
          </c:dPt>
          <c:dPt>
            <c:idx val="1"/>
            <c:invertIfNegative val="0"/>
            <c:bubble3D val="0"/>
            <c:spPr>
              <a:pattFill prst="smGrid">
                <a:fgClr>
                  <a:srgbClr val="92D050"/>
                </a:fgClr>
                <a:bgClr>
                  <a:srgbClr val="7030A0"/>
                </a:bgClr>
              </a:pattFill>
            </c:spPr>
          </c:dPt>
          <c:cat>
            <c:numRef>
              <c:f>BillingDataSummary!$U$15:$U$19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BillingDataSummary!$Y$15:$Y$19</c:f>
              <c:numCache>
                <c:formatCode>0</c:formatCode>
                <c:ptCount val="5"/>
                <c:pt idx="0">
                  <c:v>186895.94000000003</c:v>
                </c:pt>
                <c:pt idx="1">
                  <c:v>194034.37</c:v>
                </c:pt>
                <c:pt idx="2">
                  <c:v>104793.22</c:v>
                </c:pt>
                <c:pt idx="3">
                  <c:v>68752.460000000006</c:v>
                </c:pt>
                <c:pt idx="4">
                  <c:v>71539.88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017408"/>
        <c:axId val="48018944"/>
      </c:barChart>
      <c:catAx>
        <c:axId val="48017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8018944"/>
        <c:crosses val="autoZero"/>
        <c:auto val="1"/>
        <c:lblAlgn val="ctr"/>
        <c:lblOffset val="100"/>
        <c:noMultiLvlLbl val="0"/>
      </c:catAx>
      <c:valAx>
        <c:axId val="48018944"/>
        <c:scaling>
          <c:orientation val="minMax"/>
        </c:scaling>
        <c:delete val="0"/>
        <c:axPos val="l"/>
        <c:majorGridlines/>
        <c:numFmt formatCode="&quot;$&quot;#,##0" sourceLinked="0"/>
        <c:majorTickMark val="out"/>
        <c:minorTickMark val="none"/>
        <c:tickLblPos val="nextTo"/>
        <c:crossAx val="480174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66967410323709"/>
          <c:y val="6.8534072129872656E-2"/>
          <c:w val="0.72999699256342954"/>
          <c:h val="0.776826091183046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NaturalGasSummary!$C$17</c:f>
              <c:strCache>
                <c:ptCount val="1"/>
                <c:pt idx="0">
                  <c:v>Cost ($)</c:v>
                </c:pt>
              </c:strCache>
            </c:strRef>
          </c:tx>
          <c:invertIfNegative val="0"/>
          <c:cat>
            <c:numRef>
              <c:f>NaturalGasSummary!$A$18:$A$22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NaturalGasSummary!$C$18:$C$22</c:f>
              <c:numCache>
                <c:formatCode>General</c:formatCode>
                <c:ptCount val="5"/>
                <c:pt idx="0">
                  <c:v>123494.96</c:v>
                </c:pt>
                <c:pt idx="1">
                  <c:v>165866.01</c:v>
                </c:pt>
                <c:pt idx="2">
                  <c:v>150622.06</c:v>
                </c:pt>
                <c:pt idx="3">
                  <c:v>137391.34</c:v>
                </c:pt>
                <c:pt idx="4">
                  <c:v>98081.43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153728"/>
        <c:axId val="112183168"/>
      </c:barChart>
      <c:catAx>
        <c:axId val="11215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2183168"/>
        <c:crosses val="autoZero"/>
        <c:auto val="1"/>
        <c:lblAlgn val="ctr"/>
        <c:lblOffset val="100"/>
        <c:noMultiLvlLbl val="0"/>
      </c:catAx>
      <c:valAx>
        <c:axId val="112183168"/>
        <c:scaling>
          <c:orientation val="minMax"/>
        </c:scaling>
        <c:delete val="0"/>
        <c:axPos val="l"/>
        <c:majorGridlines/>
        <c:numFmt formatCode="&quot;$&quot;#,##0" sourceLinked="0"/>
        <c:majorTickMark val="out"/>
        <c:minorTickMark val="none"/>
        <c:tickLblPos val="nextTo"/>
        <c:crossAx val="1121537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Sheet2!$A$2</c:f>
              <c:strCache>
                <c:ptCount val="1"/>
                <c:pt idx="0">
                  <c:v>Electricity</c:v>
                </c:pt>
              </c:strCache>
            </c:strRef>
          </c:tx>
          <c:cat>
            <c:strRef>
              <c:f>Sheet2!$B$1:$C$1</c:f>
              <c:strCache>
                <c:ptCount val="2"/>
                <c:pt idx="0">
                  <c:v>Weather-independent</c:v>
                </c:pt>
                <c:pt idx="1">
                  <c:v>Weather-dependent</c:v>
                </c:pt>
              </c:strCache>
            </c:strRef>
          </c:cat>
          <c:val>
            <c:numRef>
              <c:f>Sheet2!$B$2:$C$2</c:f>
              <c:numCache>
                <c:formatCode>0%</c:formatCode>
                <c:ptCount val="2"/>
                <c:pt idx="0">
                  <c:v>0.92020444856335526</c:v>
                </c:pt>
                <c:pt idx="1">
                  <c:v>7.9795551436644865E-2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Sheet2!$A$3</c:f>
              <c:strCache>
                <c:ptCount val="1"/>
                <c:pt idx="0">
                  <c:v>Natural Gas</c:v>
                </c:pt>
              </c:strCache>
            </c:strRef>
          </c:tx>
          <c:cat>
            <c:strRef>
              <c:f>Sheet2!$B$1:$C$1</c:f>
              <c:strCache>
                <c:ptCount val="2"/>
                <c:pt idx="0">
                  <c:v>Weather-independent</c:v>
                </c:pt>
                <c:pt idx="1">
                  <c:v>Weather-dependent</c:v>
                </c:pt>
              </c:strCache>
            </c:strRef>
          </c:cat>
          <c:val>
            <c:numRef>
              <c:f>Sheet2!$B$3:$C$3</c:f>
              <c:numCache>
                <c:formatCode>0%</c:formatCode>
                <c:ptCount val="2"/>
                <c:pt idx="0">
                  <c:v>0.54919332959995071</c:v>
                </c:pt>
                <c:pt idx="1">
                  <c:v>0.45080667040004929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BillingDataSummary!$O$14</c:f>
              <c:strCache>
                <c:ptCount val="1"/>
                <c:pt idx="0">
                  <c:v>Elec</c:v>
                </c:pt>
              </c:strCache>
            </c:strRef>
          </c:tx>
          <c:invertIfNegative val="0"/>
          <c:cat>
            <c:numRef>
              <c:f>BillingDataSummary!$N$15:$N$19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BillingDataSummary!$O$15:$O$19</c:f>
              <c:numCache>
                <c:formatCode>0%</c:formatCode>
                <c:ptCount val="5"/>
                <c:pt idx="0">
                  <c:v>0.47008999702890009</c:v>
                </c:pt>
                <c:pt idx="1">
                  <c:v>0.47485762805624809</c:v>
                </c:pt>
                <c:pt idx="2">
                  <c:v>0.46063255761813598</c:v>
                </c:pt>
                <c:pt idx="3">
                  <c:v>0.46297291912733324</c:v>
                </c:pt>
                <c:pt idx="4">
                  <c:v>0.48244720397558988</c:v>
                </c:pt>
              </c:numCache>
            </c:numRef>
          </c:val>
        </c:ser>
        <c:ser>
          <c:idx val="1"/>
          <c:order val="1"/>
          <c:tx>
            <c:strRef>
              <c:f>BillingDataSummary!$P$14</c:f>
              <c:strCache>
                <c:ptCount val="1"/>
                <c:pt idx="0">
                  <c:v>Nat Gas</c:v>
                </c:pt>
              </c:strCache>
            </c:strRef>
          </c:tx>
          <c:invertIfNegative val="0"/>
          <c:cat>
            <c:numRef>
              <c:f>BillingDataSummary!$N$15:$N$19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BillingDataSummary!$P$15:$P$19</c:f>
              <c:numCache>
                <c:formatCode>0%</c:formatCode>
                <c:ptCount val="5"/>
                <c:pt idx="0">
                  <c:v>0.21083483639667228</c:v>
                </c:pt>
                <c:pt idx="1">
                  <c:v>0.24202049999571015</c:v>
                </c:pt>
                <c:pt idx="2">
                  <c:v>0.23295871242996682</c:v>
                </c:pt>
                <c:pt idx="3">
                  <c:v>0.21758601761765986</c:v>
                </c:pt>
                <c:pt idx="4">
                  <c:v>0.15484500806090146</c:v>
                </c:pt>
              </c:numCache>
            </c:numRef>
          </c:val>
        </c:ser>
        <c:ser>
          <c:idx val="2"/>
          <c:order val="2"/>
          <c:tx>
            <c:strRef>
              <c:f>BillingDataSummary!$Q$14</c:f>
              <c:strCache>
                <c:ptCount val="1"/>
                <c:pt idx="0">
                  <c:v>Sewer</c:v>
                </c:pt>
              </c:strCache>
            </c:strRef>
          </c:tx>
          <c:spPr>
            <a:pattFill prst="pct5">
              <a:fgClr>
                <a:srgbClr val="92D050"/>
              </a:fgClr>
              <a:bgClr>
                <a:srgbClr val="92D050"/>
              </a:bgClr>
            </a:pattFill>
          </c:spPr>
          <c:invertIfNegative val="0"/>
          <c:cat>
            <c:numRef>
              <c:f>BillingDataSummary!$N$15:$N$19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BillingDataSummary!$Q$15:$Q$19</c:f>
              <c:numCache>
                <c:formatCode>0%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0.14433092008400505</c:v>
                </c:pt>
                <c:pt idx="3">
                  <c:v>0.21055811639083449</c:v>
                </c:pt>
                <c:pt idx="4">
                  <c:v>0.24114621978062534</c:v>
                </c:pt>
              </c:numCache>
            </c:numRef>
          </c:val>
        </c:ser>
        <c:ser>
          <c:idx val="3"/>
          <c:order val="3"/>
          <c:tx>
            <c:strRef>
              <c:f>BillingDataSummary!$R$14</c:f>
              <c:strCache>
                <c:ptCount val="1"/>
                <c:pt idx="0">
                  <c:v>Water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pattFill prst="smGrid">
                <a:fgClr>
                  <a:srgbClr val="92D050"/>
                </a:fgClr>
                <a:bgClr>
                  <a:srgbClr val="7030A0"/>
                </a:bgClr>
              </a:pattFill>
            </c:spPr>
          </c:dPt>
          <c:dPt>
            <c:idx val="1"/>
            <c:invertIfNegative val="0"/>
            <c:bubble3D val="0"/>
            <c:spPr>
              <a:pattFill prst="smGrid">
                <a:fgClr>
                  <a:srgbClr val="92D050"/>
                </a:fgClr>
                <a:bgClr>
                  <a:srgbClr val="7030A0"/>
                </a:bgClr>
              </a:pattFill>
            </c:spPr>
          </c:dPt>
          <c:cat>
            <c:numRef>
              <c:f>BillingDataSummary!$N$15:$N$19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BillingDataSummary!$R$15:$R$19</c:f>
              <c:numCache>
                <c:formatCode>0%</c:formatCode>
                <c:ptCount val="5"/>
                <c:pt idx="0">
                  <c:v>0.31907516657442769</c:v>
                </c:pt>
                <c:pt idx="1">
                  <c:v>0.28312187194804178</c:v>
                </c:pt>
                <c:pt idx="2">
                  <c:v>0.16207780986789219</c:v>
                </c:pt>
                <c:pt idx="3">
                  <c:v>0.10888294686417249</c:v>
                </c:pt>
                <c:pt idx="4">
                  <c:v>0.12156156818288329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319232"/>
        <c:axId val="100321152"/>
      </c:barChart>
      <c:catAx>
        <c:axId val="100319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321152"/>
        <c:crosses val="autoZero"/>
        <c:auto val="1"/>
        <c:lblAlgn val="ctr"/>
        <c:lblOffset val="100"/>
        <c:noMultiLvlLbl val="0"/>
      </c:catAx>
      <c:valAx>
        <c:axId val="100321152"/>
        <c:scaling>
          <c:orientation val="minMax"/>
          <c:max val="1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0031923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'Avg_ElecUse+Dem+UnitCost'!$B$14</c:f>
              <c:strCache>
                <c:ptCount val="1"/>
                <c:pt idx="0">
                  <c:v>Use (kWh)</c:v>
                </c:pt>
              </c:strCache>
            </c:strRef>
          </c:tx>
          <c:invertIfNegative val="0"/>
          <c:cat>
            <c:numRef>
              <c:f>'Avg_ElecUse+Dem+UnitCost'!$A$15:$A$19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'Avg_ElecUse+Dem+UnitCost'!$B$15:$B$19</c:f>
              <c:numCache>
                <c:formatCode>General</c:formatCode>
                <c:ptCount val="5"/>
                <c:pt idx="0">
                  <c:v>4848480</c:v>
                </c:pt>
                <c:pt idx="1">
                  <c:v>5043600</c:v>
                </c:pt>
                <c:pt idx="2">
                  <c:v>4718160</c:v>
                </c:pt>
                <c:pt idx="3">
                  <c:v>4776480</c:v>
                </c:pt>
                <c:pt idx="4">
                  <c:v>4633200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769792"/>
        <c:axId val="100771328"/>
      </c:barChart>
      <c:catAx>
        <c:axId val="100769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771328"/>
        <c:crosses val="autoZero"/>
        <c:auto val="1"/>
        <c:lblAlgn val="ctr"/>
        <c:lblOffset val="100"/>
        <c:noMultiLvlLbl val="0"/>
      </c:catAx>
      <c:valAx>
        <c:axId val="100771328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Electricity Use (kWh)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100769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'Avg_ElecUse+Dem+UnitCost'!$C$14</c:f>
              <c:strCache>
                <c:ptCount val="1"/>
                <c:pt idx="0">
                  <c:v>Avg Daily Use (kWh/Day)</c:v>
                </c:pt>
              </c:strCache>
            </c:strRef>
          </c:tx>
          <c:invertIfNegative val="0"/>
          <c:cat>
            <c:numRef>
              <c:f>'Avg_ElecUse+Dem+UnitCost'!$A$15:$A$19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'Avg_ElecUse+Dem+UnitCost'!$C$15:$C$19</c:f>
              <c:numCache>
                <c:formatCode>General</c:formatCode>
                <c:ptCount val="5"/>
                <c:pt idx="0">
                  <c:v>13348.49</c:v>
                </c:pt>
                <c:pt idx="1">
                  <c:v>13833.61083333333</c:v>
                </c:pt>
                <c:pt idx="2">
                  <c:v>12929.685833333335</c:v>
                </c:pt>
                <c:pt idx="3">
                  <c:v>13010.635</c:v>
                </c:pt>
                <c:pt idx="4">
                  <c:v>12707.584999999997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331328"/>
        <c:axId val="101332864"/>
      </c:barChart>
      <c:catAx>
        <c:axId val="101331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1332864"/>
        <c:crosses val="autoZero"/>
        <c:auto val="1"/>
        <c:lblAlgn val="ctr"/>
        <c:lblOffset val="100"/>
        <c:noMultiLvlLbl val="0"/>
      </c:catAx>
      <c:valAx>
        <c:axId val="101332864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Daily Electricity Use (kWh/day)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101331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474139262004012"/>
          <c:y val="6.8534072129872656E-2"/>
          <c:w val="0.66931089496165919"/>
          <c:h val="0.776826091183046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'Avg_ElecUse+Dem+UnitCost'!$D$14</c:f>
              <c:strCache>
                <c:ptCount val="1"/>
                <c:pt idx="0">
                  <c:v>Average Demand (kW)</c:v>
                </c:pt>
              </c:strCache>
            </c:strRef>
          </c:tx>
          <c:invertIfNegative val="0"/>
          <c:cat>
            <c:numRef>
              <c:f>'Avg_ElecUse+Dem+UnitCost'!$A$15:$A$19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'Avg_ElecUse+Dem+UnitCost'!$D$15:$D$19</c:f>
              <c:numCache>
                <c:formatCode>General</c:formatCode>
                <c:ptCount val="5"/>
                <c:pt idx="0">
                  <c:v>789.25</c:v>
                </c:pt>
                <c:pt idx="1">
                  <c:v>762.66666666666663</c:v>
                </c:pt>
                <c:pt idx="2">
                  <c:v>710</c:v>
                </c:pt>
                <c:pt idx="3">
                  <c:v>750.7166666666667</c:v>
                </c:pt>
                <c:pt idx="4">
                  <c:v>751.60833333333323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617344"/>
        <c:axId val="90618880"/>
      </c:barChart>
      <c:catAx>
        <c:axId val="90617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0618880"/>
        <c:crosses val="autoZero"/>
        <c:auto val="1"/>
        <c:lblAlgn val="ctr"/>
        <c:lblOffset val="100"/>
        <c:noMultiLvlLbl val="0"/>
      </c:catAx>
      <c:valAx>
        <c:axId val="90618880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Demand (kW)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90617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50300743657044"/>
          <c:y val="6.8534072129872656E-2"/>
          <c:w val="0.70916365923009628"/>
          <c:h val="0.7768260911830465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'Avg_ElecUse+Dem+UnitCost'!$F$14</c:f>
              <c:strCache>
                <c:ptCount val="1"/>
                <c:pt idx="0">
                  <c:v>Cost ($)</c:v>
                </c:pt>
              </c:strCache>
            </c:strRef>
          </c:tx>
          <c:invertIfNegative val="0"/>
          <c:cat>
            <c:numRef>
              <c:f>'Avg_ElecUse+Dem+UnitCost'!$A$15:$A$19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'Avg_ElecUse+Dem+UnitCost'!$F$15:$F$19</c:f>
              <c:numCache>
                <c:formatCode>0</c:formatCode>
                <c:ptCount val="5"/>
                <c:pt idx="0">
                  <c:v>275351.77</c:v>
                </c:pt>
                <c:pt idx="1">
                  <c:v>325438.30000000005</c:v>
                </c:pt>
                <c:pt idx="2">
                  <c:v>297827.12999999995</c:v>
                </c:pt>
                <c:pt idx="3">
                  <c:v>292337.12</c:v>
                </c:pt>
                <c:pt idx="4">
                  <c:v>283923.74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362432"/>
        <c:axId val="111363968"/>
      </c:barChart>
      <c:catAx>
        <c:axId val="111362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363968"/>
        <c:crosses val="autoZero"/>
        <c:auto val="1"/>
        <c:lblAlgn val="ctr"/>
        <c:lblOffset val="100"/>
        <c:noMultiLvlLbl val="0"/>
      </c:catAx>
      <c:valAx>
        <c:axId val="111363968"/>
        <c:scaling>
          <c:orientation val="minMax"/>
          <c:min val="0"/>
        </c:scaling>
        <c:delete val="0"/>
        <c:axPos val="l"/>
        <c:majorGridlines/>
        <c:numFmt formatCode="&quot;$&quot;#,##0" sourceLinked="0"/>
        <c:majorTickMark val="out"/>
        <c:minorTickMark val="none"/>
        <c:tickLblPos val="nextTo"/>
        <c:crossAx val="111362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Administrative</c:v>
          </c:tx>
          <c:invertIfNegative val="0"/>
          <c:cat>
            <c:numRef>
              <c:f>'ElecUse+Dem_Cost_Allocation'!$A$16:$A$20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'ElecUse+Dem_Cost_Allocation'!$B$16:$B$20</c:f>
              <c:numCache>
                <c:formatCode>General</c:formatCode>
                <c:ptCount val="5"/>
                <c:pt idx="0">
                  <c:v>3.5036016044236152E-3</c:v>
                </c:pt>
                <c:pt idx="1">
                  <c:v>2.9432381376488822E-3</c:v>
                </c:pt>
                <c:pt idx="2">
                  <c:v>3.2302813630943395E-3</c:v>
                </c:pt>
                <c:pt idx="3">
                  <c:v>3.2934592592589892E-3</c:v>
                </c:pt>
                <c:pt idx="4">
                  <c:v>3.8678005367000549E-3</c:v>
                </c:pt>
              </c:numCache>
            </c:numRef>
          </c:val>
        </c:ser>
        <c:ser>
          <c:idx val="1"/>
          <c:order val="1"/>
          <c:tx>
            <c:v>Demand</c:v>
          </c:tx>
          <c:invertIfNegative val="0"/>
          <c:cat>
            <c:numRef>
              <c:f>'ElecUse+Dem_Cost_Allocation'!$A$16:$A$20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'ElecUse+Dem_Cost_Allocation'!$C$16:$C$20</c:f>
              <c:numCache>
                <c:formatCode>General</c:formatCode>
                <c:ptCount val="5"/>
                <c:pt idx="0">
                  <c:v>0.35100089153770275</c:v>
                </c:pt>
                <c:pt idx="1">
                  <c:v>0.32557376163693291</c:v>
                </c:pt>
                <c:pt idx="2">
                  <c:v>0.36610409199615673</c:v>
                </c:pt>
                <c:pt idx="3">
                  <c:v>0.40609256996333731</c:v>
                </c:pt>
                <c:pt idx="4">
                  <c:v>0.42487627685381768</c:v>
                </c:pt>
              </c:numCache>
            </c:numRef>
          </c:val>
        </c:ser>
        <c:ser>
          <c:idx val="2"/>
          <c:order val="2"/>
          <c:tx>
            <c:v>Energy</c:v>
          </c:tx>
          <c:invertIfNegative val="0"/>
          <c:cat>
            <c:numRef>
              <c:f>'ElecUse+Dem_Cost_Allocation'!$A$16:$A$20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'ElecUse+Dem_Cost_Allocation'!$D$16:$D$20</c:f>
              <c:numCache>
                <c:formatCode>General</c:formatCode>
                <c:ptCount val="5"/>
                <c:pt idx="0">
                  <c:v>0.64549550685787371</c:v>
                </c:pt>
                <c:pt idx="1">
                  <c:v>0.67148300022541818</c:v>
                </c:pt>
                <c:pt idx="2">
                  <c:v>0.63066562664074888</c:v>
                </c:pt>
                <c:pt idx="3">
                  <c:v>0.59061397077740374</c:v>
                </c:pt>
                <c:pt idx="4">
                  <c:v>0.57125592260948233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347712"/>
        <c:axId val="89662592"/>
      </c:barChart>
      <c:catAx>
        <c:axId val="85347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9662592"/>
        <c:crosses val="autoZero"/>
        <c:auto val="1"/>
        <c:lblAlgn val="ctr"/>
        <c:lblOffset val="100"/>
        <c:noMultiLvlLbl val="0"/>
      </c:catAx>
      <c:valAx>
        <c:axId val="8966259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853477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NaturalGasSummary!$B$17</c:f>
              <c:strCache>
                <c:ptCount val="1"/>
                <c:pt idx="0">
                  <c:v>Use (therms)</c:v>
                </c:pt>
              </c:strCache>
            </c:strRef>
          </c:tx>
          <c:invertIfNegative val="0"/>
          <c:cat>
            <c:numRef>
              <c:f>NaturalGasSummary!$A$18:$A$22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NaturalGasSummary!$B$18:$B$22</c:f>
              <c:numCache>
                <c:formatCode>General</c:formatCode>
                <c:ptCount val="5"/>
                <c:pt idx="0">
                  <c:v>113367</c:v>
                </c:pt>
                <c:pt idx="1">
                  <c:v>158093.5</c:v>
                </c:pt>
                <c:pt idx="2">
                  <c:v>178908</c:v>
                </c:pt>
                <c:pt idx="3">
                  <c:v>191947</c:v>
                </c:pt>
                <c:pt idx="4">
                  <c:v>138179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772096"/>
        <c:axId val="100780288"/>
      </c:barChart>
      <c:catAx>
        <c:axId val="100772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0780288"/>
        <c:crosses val="autoZero"/>
        <c:auto val="1"/>
        <c:lblAlgn val="ctr"/>
        <c:lblOffset val="100"/>
        <c:noMultiLvlLbl val="0"/>
      </c:catAx>
      <c:valAx>
        <c:axId val="100780288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Nat Gas Use (therms)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100772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NaturalGasSummary!$D$17</c:f>
              <c:strCache>
                <c:ptCount val="1"/>
                <c:pt idx="0">
                  <c:v>Avg Daily Nat Gas Use (therms/day)</c:v>
                </c:pt>
              </c:strCache>
            </c:strRef>
          </c:tx>
          <c:invertIfNegative val="0"/>
          <c:cat>
            <c:numRef>
              <c:f>NaturalGasSummary!$A$18:$A$22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NaturalGasSummary!$D$18:$D$22</c:f>
              <c:numCache>
                <c:formatCode>General</c:formatCode>
                <c:ptCount val="5"/>
                <c:pt idx="0">
                  <c:v>312.24249999999995</c:v>
                </c:pt>
                <c:pt idx="1">
                  <c:v>425.4591666666667</c:v>
                </c:pt>
                <c:pt idx="2">
                  <c:v>487.22916666666674</c:v>
                </c:pt>
                <c:pt idx="3">
                  <c:v>523.34749999999997</c:v>
                </c:pt>
                <c:pt idx="4">
                  <c:v>380.38111111111112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359552"/>
        <c:axId val="96205440"/>
      </c:barChart>
      <c:catAx>
        <c:axId val="94359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6205440"/>
        <c:crosses val="autoZero"/>
        <c:auto val="1"/>
        <c:lblAlgn val="ctr"/>
        <c:lblOffset val="100"/>
        <c:noMultiLvlLbl val="0"/>
      </c:catAx>
      <c:valAx>
        <c:axId val="96205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Avg Daily Nat Gas Use (therms/day)
</a:t>
                </a:r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crossAx val="943595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0F79B-943F-4F34-B978-F7B36F670923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787CB-E39C-4CCA-AB10-5D57B8E25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C8778-30B5-4EAB-A829-DE676EB5E76A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6428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70EF1-8AE4-462F-A222-244E368F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9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70EF1-8AE4-462F-A222-244E368F43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6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16-4CB2-40D6-B3D9-9A7C34000F7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8AA7-B8C6-4E05-91DF-519B8451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16-4CB2-40D6-B3D9-9A7C34000F7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8AA7-B8C6-4E05-91DF-519B8451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16-4CB2-40D6-B3D9-9A7C34000F7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8AA7-B8C6-4E05-91DF-519B8451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16-4CB2-40D6-B3D9-9A7C34000F7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8AA7-B8C6-4E05-91DF-519B8451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1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16-4CB2-40D6-B3D9-9A7C34000F7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8AA7-B8C6-4E05-91DF-519B8451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0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16-4CB2-40D6-B3D9-9A7C34000F7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8AA7-B8C6-4E05-91DF-519B8451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16-4CB2-40D6-B3D9-9A7C34000F7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8AA7-B8C6-4E05-91DF-519B8451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6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16-4CB2-40D6-B3D9-9A7C34000F7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8AA7-B8C6-4E05-91DF-519B8451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0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16-4CB2-40D6-B3D9-9A7C34000F7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8AA7-B8C6-4E05-91DF-519B8451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16-4CB2-40D6-B3D9-9A7C34000F7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8AA7-B8C6-4E05-91DF-519B8451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EE16-4CB2-40D6-B3D9-9A7C34000F7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48AA7-B8C6-4E05-91DF-519B8451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EE16-4CB2-40D6-B3D9-9A7C34000F71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8AA7-B8C6-4E05-91DF-519B84510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0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jpe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image" Target="../media/image1.jpe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86" y="6010656"/>
            <a:ext cx="2827020" cy="61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97080" y="3559076"/>
            <a:ext cx="6149890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Utility Use &amp; Cost Analysis </a:t>
            </a:r>
            <a:r>
              <a:rPr lang="en-US" sz="2000" b="1" i="1" u="sng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Estimated Avoided Costs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July 23, 2015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Bill Eger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Energy Manager</a:t>
            </a:r>
          </a:p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City of Alexandria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98552" y="1828800"/>
            <a:ext cx="52079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Safety Center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Performance Assessment</a:t>
            </a:r>
          </a:p>
        </p:txBody>
      </p:sp>
    </p:spTree>
    <p:extLst>
      <p:ext uri="{BB962C8B-B14F-4D97-AF65-F5344CB8AC3E}">
        <p14:creationId xmlns:p14="http://schemas.microsoft.com/office/powerpoint/2010/main" val="3284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Use &amp; Cost Savings Methodology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3900953" cy="31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22060"/>
            <a:ext cx="3900953" cy="31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52600" y="5556296"/>
                <a:ext cx="5982535" cy="87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𝐴𝑣𝑜𝑖𝑑𝑒𝑑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𝐶𝑜𝑠𝑡𝑠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365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𝐹𝑌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2015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𝑇𝑒𝑚𝑝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𝐹𝑌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2014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𝑇𝑒𝑚𝑝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556296"/>
                <a:ext cx="5982535" cy="8749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Use &amp; Cost Savings Results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750"/>
              </p:ext>
            </p:extLst>
          </p:nvPr>
        </p:nvGraphicFramePr>
        <p:xfrm>
          <a:off x="2057400" y="2209800"/>
          <a:ext cx="4343401" cy="902970"/>
        </p:xfrm>
        <a:graphic>
          <a:graphicData uri="http://schemas.openxmlformats.org/drawingml/2006/table">
            <a:tbl>
              <a:tblPr/>
              <a:tblGrid>
                <a:gridCol w="868680"/>
                <a:gridCol w="824510"/>
                <a:gridCol w="824510"/>
                <a:gridCol w="898127"/>
                <a:gridCol w="927574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FY2014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FY2015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Difference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Estimate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Avoided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Costs ($)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Natural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195,565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181,880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13,685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9,730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Electricity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4,729,657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4,589,399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140,258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8,626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6300" y="3505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* Under estimation of natural gas avoided costs due to data concerns</a:t>
            </a:r>
            <a:endParaRPr lang="en-US" b="1" i="1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233" y="3962400"/>
            <a:ext cx="2925715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Weather-Independent vs. Weather Dependent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77597"/>
              </p:ext>
            </p:extLst>
          </p:nvPr>
        </p:nvGraphicFramePr>
        <p:xfrm>
          <a:off x="2836311" y="2286000"/>
          <a:ext cx="3492500" cy="590550"/>
        </p:xfrm>
        <a:graphic>
          <a:graphicData uri="http://schemas.openxmlformats.org/drawingml/2006/table">
            <a:tbl>
              <a:tblPr/>
              <a:tblGrid>
                <a:gridCol w="749300"/>
                <a:gridCol w="1435100"/>
                <a:gridCol w="13081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Weather-independent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Weather-dependent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Electricity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Natural Gas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544645"/>
              </p:ext>
            </p:extLst>
          </p:nvPr>
        </p:nvGraphicFramePr>
        <p:xfrm>
          <a:off x="304800" y="3124200"/>
          <a:ext cx="3657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356421"/>
              </p:ext>
            </p:extLst>
          </p:nvPr>
        </p:nvGraphicFramePr>
        <p:xfrm>
          <a:off x="4953000" y="3200400"/>
          <a:ext cx="3657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815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5-year (FY) Electricity Load Factor Analysis</a:t>
            </a:r>
          </a:p>
        </p:txBody>
      </p:sp>
      <p:pic>
        <p:nvPicPr>
          <p:cNvPr id="9218" name="Picture 2" descr="C:\Users\bill.eger\Desktop\PSC_Analysis\FY_LF_a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87" y="2418243"/>
            <a:ext cx="3429000" cy="25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bill.eger\Desktop\PSC_Analysis\FY15_HourlyUs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3383675" cy="243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8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Upcoming Opportunities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699" y="2209800"/>
            <a:ext cx="5219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AHU &amp; ERU Replacement and Ventilation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Lighting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i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Re-commissioning &amp;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Control System Review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Demand Response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Working with Alexandria Sheriff’s Office employees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534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Office of Energy Management – Business Units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6700" y="2209800"/>
            <a:ext cx="407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 smtClean="0">
                <a:latin typeface="Times New Roman" pitchFamily="18" charset="0"/>
                <a:cs typeface="Times New Roman" pitchFamily="18" charset="0"/>
              </a:rPr>
              <a:t>Utility Acquisition, Billing, &amp;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Utility resource acquisition &amp; contracting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Billing receipt &amp; payment on behalf of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Performance Analysis &amp; Reporting</a:t>
            </a:r>
          </a:p>
          <a:p>
            <a:endParaRPr lang="en-US" sz="1600" b="1" i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i="1" u="sng" dirty="0" smtClean="0">
                <a:latin typeface="Times New Roman" pitchFamily="18" charset="0"/>
                <a:cs typeface="Times New Roman" pitchFamily="18" charset="0"/>
              </a:rPr>
              <a:t>City Operations Energy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Energy efficiency, renewable energy, and fuel reductions for City facilities, operations (i.e. parks), and fleet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High-performance building design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sz="1600" b="1" i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i="1" u="sng" dirty="0" smtClean="0">
                <a:latin typeface="Times New Roman" pitchFamily="18" charset="0"/>
                <a:cs typeface="Times New Roman" pitchFamily="18" charset="0"/>
              </a:rPr>
              <a:t>Electrical Infrastructure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Analysis, diagnostics, design, project management for City facility &amp; operations electrical systems and infrastructure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2209800"/>
            <a:ext cx="40767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 smtClean="0">
                <a:latin typeface="Times New Roman" pitchFamily="18" charset="0"/>
                <a:cs typeface="Times New Roman" pitchFamily="18" charset="0"/>
              </a:rPr>
              <a:t>Community Energy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Community energy efficiency programs, education, &amp; outreach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Neighborhood/Small Area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Green Building Policy administration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Eco-City Alexandria/EAP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i="1" u="sng" dirty="0" smtClean="0">
                <a:latin typeface="Times New Roman" pitchFamily="18" charset="0"/>
                <a:cs typeface="Times New Roman" pitchFamily="18" charset="0"/>
              </a:rPr>
              <a:t>Energy Assurance &amp; Reliability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Emergency Generator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ESF-12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i="1" u="sng" dirty="0" smtClean="0">
                <a:latin typeface="Times New Roman" pitchFamily="18" charset="0"/>
                <a:cs typeface="Times New Roman" pitchFamily="18" charset="0"/>
              </a:rPr>
              <a:t>Regulatory &amp; Policy Affairs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Consumer advocate for regulatory (SCC) proceedings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Federal, state, and local energy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5-year (FY)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Total Utility Cost Trend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714435"/>
              </p:ext>
            </p:extLst>
          </p:nvPr>
        </p:nvGraphicFramePr>
        <p:xfrm>
          <a:off x="247650" y="2362200"/>
          <a:ext cx="38862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201248"/>
              </p:ext>
            </p:extLst>
          </p:nvPr>
        </p:nvGraphicFramePr>
        <p:xfrm>
          <a:off x="4953000" y="2362200"/>
          <a:ext cx="38862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546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5-year (FY)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Total Electricity Use Trend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030470"/>
              </p:ext>
            </p:extLst>
          </p:nvPr>
        </p:nvGraphicFramePr>
        <p:xfrm>
          <a:off x="381000" y="2133600"/>
          <a:ext cx="3657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845094"/>
              </p:ext>
            </p:extLst>
          </p:nvPr>
        </p:nvGraphicFramePr>
        <p:xfrm>
          <a:off x="4953000" y="2000310"/>
          <a:ext cx="3657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065089"/>
              </p:ext>
            </p:extLst>
          </p:nvPr>
        </p:nvGraphicFramePr>
        <p:xfrm>
          <a:off x="4696350" y="4099560"/>
          <a:ext cx="38862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999220"/>
              </p:ext>
            </p:extLst>
          </p:nvPr>
        </p:nvGraphicFramePr>
        <p:xfrm>
          <a:off x="609600" y="4191000"/>
          <a:ext cx="3657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6266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Electricity Billing – Administrative, Demand, &amp; Energy Costs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043851"/>
              </p:ext>
            </p:extLst>
          </p:nvPr>
        </p:nvGraphicFramePr>
        <p:xfrm>
          <a:off x="5010150" y="2362200"/>
          <a:ext cx="38862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53614"/>
            <a:ext cx="3008829" cy="39033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5-year (FY) Electricity Price Trends – Average &amp; Avoided Price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42826"/>
              </p:ext>
            </p:extLst>
          </p:nvPr>
        </p:nvGraphicFramePr>
        <p:xfrm>
          <a:off x="2634136" y="2590800"/>
          <a:ext cx="3831909" cy="1956595"/>
        </p:xfrm>
        <a:graphic>
          <a:graphicData uri="http://schemas.openxmlformats.org/drawingml/2006/table">
            <a:tbl>
              <a:tblPr/>
              <a:tblGrid>
                <a:gridCol w="868635"/>
                <a:gridCol w="962431"/>
                <a:gridCol w="1010243"/>
                <a:gridCol w="990600"/>
              </a:tblGrid>
              <a:tr h="604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Fiscal 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Unit Cost ($/kWh)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Avoided Cost of Demand ($/kW)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 Avoided Cost of Energy ($/kWh)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0.0570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10.43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0.0342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0.0646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11.99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0.0411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0.0632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13.22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0.0373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0.0614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13.61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0.0339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0.0615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       13.84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0.0329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8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5-year (FY) 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Total Natural Gas Use Trend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046012"/>
              </p:ext>
            </p:extLst>
          </p:nvPr>
        </p:nvGraphicFramePr>
        <p:xfrm>
          <a:off x="457200" y="2133600"/>
          <a:ext cx="3657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043291"/>
              </p:ext>
            </p:extLst>
          </p:nvPr>
        </p:nvGraphicFramePr>
        <p:xfrm>
          <a:off x="4953000" y="2133600"/>
          <a:ext cx="3657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148456"/>
              </p:ext>
            </p:extLst>
          </p:nvPr>
        </p:nvGraphicFramePr>
        <p:xfrm>
          <a:off x="609600" y="4267200"/>
          <a:ext cx="3657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7730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3008376" cy="39630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Natural Gas Billing – Administrative, Distribution, &amp; Commodity Costs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8750" y="2623066"/>
            <a:ext cx="3429000" cy="2286000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76200"/>
            <a:ext cx="9144000" cy="1267784"/>
            <a:chOff x="0" y="76200"/>
            <a:chExt cx="9144000" cy="1267784"/>
          </a:xfrm>
        </p:grpSpPr>
        <p:pic>
          <p:nvPicPr>
            <p:cNvPr id="2052" name="Picture 4" descr="C:\Users\bill.eger\Desktop\HPwES\header1_bg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" r="51993"/>
            <a:stretch/>
          </p:blipFill>
          <p:spPr bwMode="auto">
            <a:xfrm>
              <a:off x="0" y="105734"/>
              <a:ext cx="9144000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Users\bill.eger\Desktop\HPwES\alexandria_se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7" y="76200"/>
              <a:ext cx="7607808" cy="123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-10563" y="6705600"/>
            <a:ext cx="9186249" cy="152400"/>
          </a:xfrm>
          <a:prstGeom prst="rect">
            <a:avLst/>
          </a:prstGeom>
          <a:solidFill>
            <a:srgbClr val="8DC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5400"/>
            <a:ext cx="9144000" cy="45719"/>
          </a:xfrm>
          <a:prstGeom prst="rect">
            <a:avLst/>
          </a:prstGeom>
          <a:solidFill>
            <a:srgbClr val="7B0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bill.eger\Desktop\HPwES\ECA_Logo_WithWords_v2_09122008_530X1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50" y="6156960"/>
            <a:ext cx="250455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28600" y="16002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5-year (FY) Natural Gas Price Trends – Average &amp; Avoided Price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71714"/>
              </p:ext>
            </p:extLst>
          </p:nvPr>
        </p:nvGraphicFramePr>
        <p:xfrm>
          <a:off x="2634136" y="2590800"/>
          <a:ext cx="3831909" cy="2031780"/>
        </p:xfrm>
        <a:graphic>
          <a:graphicData uri="http://schemas.openxmlformats.org/drawingml/2006/table">
            <a:tbl>
              <a:tblPr/>
              <a:tblGrid>
                <a:gridCol w="868635"/>
                <a:gridCol w="962431"/>
                <a:gridCol w="1010243"/>
                <a:gridCol w="990600"/>
              </a:tblGrid>
              <a:tr h="604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Fiscal Year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Unit Cost ($/kWh)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Avoided Cost of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Distribution ($/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kW)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Avoided Cost of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Commodity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($/kWh)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1.116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1.048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0.892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0.370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              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0.720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0.198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              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   0.711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0.189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               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0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18299</TotalTime>
  <Words>543</Words>
  <Application>Microsoft Office PowerPoint</Application>
  <PresentationFormat>On-screen Show (4:3)</PresentationFormat>
  <Paragraphs>153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of Alexandria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Eger</dc:creator>
  <cp:lastModifiedBy>Bill Eger</cp:lastModifiedBy>
  <cp:revision>103</cp:revision>
  <cp:lastPrinted>2015-07-23T16:37:48Z</cp:lastPrinted>
  <dcterms:created xsi:type="dcterms:W3CDTF">2013-11-04T15:27:13Z</dcterms:created>
  <dcterms:modified xsi:type="dcterms:W3CDTF">2015-07-23T20:03:59Z</dcterms:modified>
</cp:coreProperties>
</file>