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6" r:id="rId3"/>
    <p:sldId id="259" r:id="rId4"/>
    <p:sldId id="263" r:id="rId5"/>
    <p:sldId id="258" r:id="rId6"/>
    <p:sldId id="271" r:id="rId7"/>
    <p:sldId id="264" r:id="rId8"/>
    <p:sldId id="260" r:id="rId9"/>
    <p:sldId id="268" r:id="rId10"/>
    <p:sldId id="269" r:id="rId11"/>
    <p:sldId id="272" r:id="rId12"/>
    <p:sldId id="273" r:id="rId13"/>
    <p:sldId id="278" r:id="rId14"/>
    <p:sldId id="261" r:id="rId15"/>
    <p:sldId id="270" r:id="rId16"/>
    <p:sldId id="274" r:id="rId17"/>
    <p:sldId id="275" r:id="rId18"/>
    <p:sldId id="276" r:id="rId19"/>
    <p:sldId id="279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5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A4E99-BCAB-4CDD-8D28-F167A53A39A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E4684-4590-48FA-BBFF-3879E6F7E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E009-FBF0-860B-6F4D-960E1DB11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B8D8B-AA58-8BD1-2820-4F0085716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B2AA5-FBE1-A311-F787-4238C034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4E6F-8D5E-43FF-B1F2-967AAB6CD39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F4BCF-5F8F-FF1A-3CA8-66407DA0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83153-28E6-2D05-9781-8AB7BB39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8BF2-602B-4210-A759-E988C3D8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3E6F-88C5-8AE7-97ED-EF602DBB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8D9CA-3953-1E9B-86FF-48732500A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2DEA5-0B54-8384-90BE-CE8C4BBC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4E6F-8D5E-43FF-B1F2-967AAB6CD39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19310-1ABB-771E-3941-7312C8BC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767E5-A423-B6FB-481E-B748DD13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8BF2-602B-4210-A759-E988C3D8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5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BDC6B-F1A2-B8EB-C4DA-1EFCB8C7F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112AA-7CAA-8ED7-DA7B-86220C8BD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9F5EE-C173-C071-C848-B7160088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4E6F-8D5E-43FF-B1F2-967AAB6CD39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1753C-5D36-54AC-5335-DCA61645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64F8-CBE8-E002-D97D-2B7D0DCF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8BF2-602B-4210-A759-E988C3D8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4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1D1B-B015-7101-C053-ED4A9F8A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3ADD4-9FB4-8E78-5A3A-FC47791F3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6DDC4-A655-A6B1-D484-0269C95A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4E6F-8D5E-43FF-B1F2-967AAB6CD39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32D01-0E6B-30AC-09E6-9AF1CA4C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68D63-871F-F49A-9BBA-80CB94D1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8BF2-602B-4210-A759-E988C3D8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8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E8C3-E97B-4B9B-C1E4-E7024EA4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64455-BCF0-8E5D-0CB5-830D7363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AC66-68FF-F0AA-06BB-0C71C5BD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4E6F-8D5E-43FF-B1F2-967AAB6CD39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D329B-C841-737F-AC7C-E2CB50D0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FA30C-20E2-4528-9C62-06796003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8BF2-602B-4210-A759-E988C3D8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1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DD76-7F84-2C9F-4376-73DEDEE6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7D9A-C4EB-81DE-C27F-9C272CC48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AC2FE-120A-839E-9825-1CC2E1276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0F3A5-8F8F-06F9-A12A-1B5A9A87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4E6F-8D5E-43FF-B1F2-967AAB6CD39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AD2C8-8653-944B-CB85-7E670462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EC59F-6E94-3660-5A36-02A48EED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8BF2-602B-4210-A759-E988C3D8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64CF-FA10-6C08-6EF0-43E2934E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F970E-EB12-3DA6-4049-924882303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82980-784D-020E-19AF-800F1C3B2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DEBAE-997E-D5C5-959B-E4FC5309D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4ED04-5382-6FAA-55C8-0EFBE79FC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3325E-38F4-8299-35C0-00C56E37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4E6F-8D5E-43FF-B1F2-967AAB6CD39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CEE96-A319-BAB6-65B0-6278964E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0F35F-E6D3-A114-538B-22913EE8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8BF2-602B-4210-A759-E988C3D8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0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54CB-7EE0-8E94-C43D-C6BE3AC8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7BA5F-52C5-8C46-724E-25F0FD9A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4E6F-8D5E-43FF-B1F2-967AAB6CD39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21E60-7D59-B985-C676-1042B325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1D0DE-99D6-2596-382E-D655CB6C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8BF2-602B-4210-A759-E988C3D8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5D557-3B3A-0C2B-C85E-1D45A394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4E6F-8D5E-43FF-B1F2-967AAB6CD39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D12AC-2C98-B42C-2D03-E189AFAD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3144E-DCAA-7E18-F7D6-CC555C7F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8BF2-602B-4210-A759-E988C3D8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8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DB11-56C8-418F-249E-88375DD0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AC5BD-F885-B9E7-7720-5A47758D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27E58-A413-0C59-1BDC-00F8D0710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7220D-714E-EE42-CFC5-3312AECF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4E6F-8D5E-43FF-B1F2-967AAB6CD39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D5741-1D5C-FBAA-A91F-9ACC81C2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44E40-06A4-F42E-0F9F-442F46AA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8BF2-602B-4210-A759-E988C3D8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3E79-66D3-34A9-4D1A-F0264242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F3D57-63FD-0EA7-6AA2-87B2C9C1E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0BB38-16B4-1BBA-F6E1-37AAAD042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C7B37-E5A5-909C-14E8-19C8F758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4E6F-8D5E-43FF-B1F2-967AAB6CD39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5DF3A-A61F-C99D-2D08-A2E3CB97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76BAC-F249-1562-EADF-2F176282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8BF2-602B-4210-A759-E988C3D8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3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25E31-526E-7C32-2D66-3AAB777F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2853E-4402-99FF-2215-42BD13752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D86F5-1331-DDE6-B617-331BFBA7F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4E6F-8D5E-43FF-B1F2-967AAB6CD39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C1EBA-7A23-9BB9-AF80-612D05E80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EA0EA-78BD-4ABF-D63B-5254528BF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8BF2-602B-4210-A759-E988C3D8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0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0CF-700E-CA1E-9D16-51BCFB48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A black squar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3CE0D569-66DF-447D-D755-AAB9737FD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9870" y="-878268"/>
            <a:ext cx="14371348" cy="89255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6EEC8-15CB-8D7E-2E28-D746E0264630}"/>
              </a:ext>
            </a:extLst>
          </p:cNvPr>
          <p:cNvSpPr txBox="1"/>
          <p:nvPr/>
        </p:nvSpPr>
        <p:spPr>
          <a:xfrm>
            <a:off x="1524001" y="1690688"/>
            <a:ext cx="9143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Effect of Music On Daily Activity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42FD4-19DE-2B9A-B573-58A07540C31C}"/>
              </a:ext>
            </a:extLst>
          </p:cNvPr>
          <p:cNvSpPr txBox="1"/>
          <p:nvPr/>
        </p:nvSpPr>
        <p:spPr>
          <a:xfrm>
            <a:off x="1524000" y="4407311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b="1" dirty="0">
                <a:solidFill>
                  <a:schemeClr val="bg1"/>
                </a:solidFill>
              </a:rPr>
              <a:t>Ege Yardımcı 31024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87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073F-CE6F-C805-260A-285AC310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BE845-9F38-1083-B247-A9D179D18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EDD6BB5-09A9-3085-4D51-F604D6BBD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19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F34F25-8ACE-A8C1-CCA9-FF599E90C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14" y="333678"/>
            <a:ext cx="7043898" cy="6190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0D5326-4E81-AE54-0BEA-6A9FB13F47A0}"/>
              </a:ext>
            </a:extLst>
          </p:cNvPr>
          <p:cNvSpPr txBox="1"/>
          <p:nvPr/>
        </p:nvSpPr>
        <p:spPr>
          <a:xfrm>
            <a:off x="7593510" y="1166842"/>
            <a:ext cx="45984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Here we have the extended version of the health data correlation matrix with average hours of music, we see that there is a </a:t>
            </a:r>
            <a:r>
              <a:rPr lang="en-US" sz="3200" b="1" u="sng" dirty="0">
                <a:solidFill>
                  <a:schemeClr val="bg1"/>
                </a:solidFill>
              </a:rPr>
              <a:t>-0.35</a:t>
            </a:r>
            <a:r>
              <a:rPr lang="en-US" sz="3200" b="1" dirty="0">
                <a:solidFill>
                  <a:schemeClr val="bg1"/>
                </a:solidFill>
              </a:rPr>
              <a:t> negative correlation between my step counts and </a:t>
            </a:r>
            <a:r>
              <a:rPr lang="en-US" sz="3200" b="1" dirty="0" err="1">
                <a:solidFill>
                  <a:schemeClr val="bg1"/>
                </a:solidFill>
              </a:rPr>
              <a:t>avarage</a:t>
            </a:r>
            <a:r>
              <a:rPr lang="en-US" sz="3200" b="1" dirty="0">
                <a:solidFill>
                  <a:schemeClr val="bg1"/>
                </a:solidFill>
              </a:rPr>
              <a:t> music listening time.</a:t>
            </a:r>
          </a:p>
        </p:txBody>
      </p:sp>
    </p:spTree>
    <p:extLst>
      <p:ext uri="{BB962C8B-B14F-4D97-AF65-F5344CB8AC3E}">
        <p14:creationId xmlns:p14="http://schemas.microsoft.com/office/powerpoint/2010/main" val="15303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CB0E-3BDF-5A39-E367-E5E23D0F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3590-1A38-A09D-9422-66848401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1BF6D2C5-7CA2-065E-8797-3853C9046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948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4F4670-4F9C-7210-A81D-BB0239D58D61}"/>
              </a:ext>
            </a:extLst>
          </p:cNvPr>
          <p:cNvSpPr txBox="1"/>
          <p:nvPr/>
        </p:nvSpPr>
        <p:spPr>
          <a:xfrm>
            <a:off x="680936" y="365125"/>
            <a:ext cx="10672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>
                <a:solidFill>
                  <a:schemeClr val="bg1"/>
                </a:solidFill>
              </a:rPr>
              <a:t>After</a:t>
            </a:r>
            <a:r>
              <a:rPr lang="tr-TR" sz="3200" b="1" dirty="0">
                <a:solidFill>
                  <a:schemeClr val="bg1"/>
                </a:solidFill>
              </a:rPr>
              <a:t> </a:t>
            </a:r>
            <a:r>
              <a:rPr lang="tr-TR" sz="3200" b="1" dirty="0" err="1">
                <a:solidFill>
                  <a:schemeClr val="bg1"/>
                </a:solidFill>
              </a:rPr>
              <a:t>some</a:t>
            </a:r>
            <a:r>
              <a:rPr lang="tr-TR" sz="3200" b="1" dirty="0">
                <a:solidFill>
                  <a:schemeClr val="bg1"/>
                </a:solidFill>
              </a:rPr>
              <a:t> general </a:t>
            </a:r>
            <a:r>
              <a:rPr lang="en-US" sz="3200" b="1" dirty="0">
                <a:solidFill>
                  <a:schemeClr val="bg1"/>
                </a:solidFill>
              </a:rPr>
              <a:t>analysis</a:t>
            </a:r>
            <a:r>
              <a:rPr lang="tr-TR" sz="3200" b="1" dirty="0">
                <a:solidFill>
                  <a:schemeClr val="bg1"/>
                </a:solidFill>
              </a:rPr>
              <a:t> on </a:t>
            </a:r>
            <a:r>
              <a:rPr lang="tr-TR" sz="3200" b="1" dirty="0" err="1">
                <a:solidFill>
                  <a:schemeClr val="bg1"/>
                </a:solidFill>
              </a:rPr>
              <a:t>my</a:t>
            </a:r>
            <a:r>
              <a:rPr lang="tr-TR" sz="3200" b="1" dirty="0">
                <a:solidFill>
                  <a:schemeClr val="bg1"/>
                </a:solidFill>
              </a:rPr>
              <a:t> Spotify data I </a:t>
            </a:r>
            <a:r>
              <a:rPr lang="tr-TR" sz="3200" b="1" dirty="0" err="1">
                <a:solidFill>
                  <a:schemeClr val="bg1"/>
                </a:solidFill>
              </a:rPr>
              <a:t>started</a:t>
            </a:r>
            <a:r>
              <a:rPr lang="tr-TR" sz="3200" b="1" dirty="0">
                <a:solidFill>
                  <a:schemeClr val="bg1"/>
                </a:solidFill>
              </a:rPr>
              <a:t> </a:t>
            </a:r>
            <a:r>
              <a:rPr lang="tr-TR" sz="3200" b="1" dirty="0" err="1">
                <a:solidFill>
                  <a:schemeClr val="bg1"/>
                </a:solidFill>
              </a:rPr>
              <a:t>the</a:t>
            </a:r>
            <a:r>
              <a:rPr lang="tr-TR" sz="3200" b="1" dirty="0">
                <a:solidFill>
                  <a:schemeClr val="bg1"/>
                </a:solidFill>
              </a:rPr>
              <a:t> setup </a:t>
            </a:r>
            <a:r>
              <a:rPr lang="tr-TR" sz="3200" b="1" dirty="0" err="1">
                <a:solidFill>
                  <a:schemeClr val="bg1"/>
                </a:solidFill>
              </a:rPr>
              <a:t>for</a:t>
            </a:r>
            <a:r>
              <a:rPr lang="tr-TR" sz="3200" b="1" dirty="0">
                <a:solidFill>
                  <a:schemeClr val="bg1"/>
                </a:solidFill>
              </a:rPr>
              <a:t> </a:t>
            </a:r>
            <a:r>
              <a:rPr lang="tr-TR" sz="3200" b="1" dirty="0" err="1">
                <a:solidFill>
                  <a:schemeClr val="bg1"/>
                </a:solidFill>
              </a:rPr>
              <a:t>my</a:t>
            </a:r>
            <a:r>
              <a:rPr lang="tr-TR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hypothesis</a:t>
            </a:r>
            <a:r>
              <a:rPr lang="tr-TR" sz="3200" b="1" dirty="0">
                <a:solidFill>
                  <a:schemeClr val="bg1"/>
                </a:solidFill>
              </a:rPr>
              <a:t>.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3525EF-7B9C-631E-9DE8-C72AA8B16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93436"/>
            <a:ext cx="3941719" cy="15922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4545A7-4AA3-D48D-E9EF-F4E20645FA6A}"/>
              </a:ext>
            </a:extLst>
          </p:cNvPr>
          <p:cNvSpPr txBox="1"/>
          <p:nvPr/>
        </p:nvSpPr>
        <p:spPr>
          <a:xfrm>
            <a:off x="298231" y="1939191"/>
            <a:ext cx="50421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Firstly</a:t>
            </a:r>
            <a:r>
              <a:rPr lang="tr-TR" sz="3200" b="1" dirty="0">
                <a:solidFill>
                  <a:schemeClr val="bg1"/>
                </a:solidFill>
              </a:rPr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tr-TR" sz="3200" b="1" dirty="0">
                <a:solidFill>
                  <a:schemeClr val="bg1"/>
                </a:solidFill>
              </a:rPr>
              <a:t>I</a:t>
            </a:r>
            <a:r>
              <a:rPr lang="en-US" sz="3200" b="1" dirty="0">
                <a:solidFill>
                  <a:schemeClr val="bg1"/>
                </a:solidFill>
              </a:rPr>
              <a:t> got rid of the duplicates on my data set, since I listen the same songs bunch of times.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4E40F-D970-4FF4-50B3-34996D73572D}"/>
              </a:ext>
            </a:extLst>
          </p:cNvPr>
          <p:cNvSpPr txBox="1"/>
          <p:nvPr/>
        </p:nvSpPr>
        <p:spPr>
          <a:xfrm>
            <a:off x="5826015" y="1939191"/>
            <a:ext cx="50421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Then</a:t>
            </a:r>
            <a:r>
              <a:rPr lang="tr-TR" sz="3200" b="1" dirty="0">
                <a:solidFill>
                  <a:schemeClr val="bg1"/>
                </a:solidFill>
              </a:rPr>
              <a:t>,</a:t>
            </a:r>
            <a:r>
              <a:rPr lang="en-US" sz="3200" b="1" dirty="0">
                <a:solidFill>
                  <a:schemeClr val="bg1"/>
                </a:solidFill>
              </a:rPr>
              <a:t> I matched the unique songs with their Spotify URI (a unique id for a song) with the help of Spotify API.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514AAD-72E1-6CED-B97A-1CA01AD0D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731" y="4218624"/>
            <a:ext cx="3912737" cy="247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5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09BF-27BA-3009-6C0F-168C0E71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6470-53EA-FFC6-4313-DDED8B676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2B1653E1-3342-ECFB-6E6B-1721F56E1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948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552C2B-A149-A541-73E4-F092870EC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7462"/>
            <a:ext cx="4326350" cy="3675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817EE-10D4-E0B7-99D1-A79825283C0A}"/>
              </a:ext>
            </a:extLst>
          </p:cNvPr>
          <p:cNvSpPr txBox="1"/>
          <p:nvPr/>
        </p:nvSpPr>
        <p:spPr>
          <a:xfrm>
            <a:off x="480289" y="355551"/>
            <a:ext cx="5042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 packed the 5000 unique songs in 100 song query packages to get their audio features from the API. So that </a:t>
            </a:r>
            <a:r>
              <a:rPr lang="en-US" sz="2400" b="1" dirty="0" err="1">
                <a:solidFill>
                  <a:schemeClr val="bg1"/>
                </a:solidFill>
              </a:rPr>
              <a:t>i</a:t>
            </a:r>
            <a:r>
              <a:rPr lang="en-US" sz="2400" b="1" dirty="0">
                <a:solidFill>
                  <a:schemeClr val="bg1"/>
                </a:solidFill>
              </a:rPr>
              <a:t> would only need 50 API requests instead of 5000 (in which Spotify blocks you).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55313B-C2D9-B54A-F410-A68B52B08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489" y="3157073"/>
            <a:ext cx="6025264" cy="1500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85D9F8-D9CA-F6EF-6AFA-4B5BCFB8000E}"/>
              </a:ext>
            </a:extLst>
          </p:cNvPr>
          <p:cNvSpPr txBox="1"/>
          <p:nvPr/>
        </p:nvSpPr>
        <p:spPr>
          <a:xfrm>
            <a:off x="6311629" y="272809"/>
            <a:ext cx="50421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With that data I created another data set in which includes all the data features for the unique songs that I listened. With the combination of this data set and my daily stream history I calculated the daily average values of Tempo, Dance and Energy.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A10D45-6897-FDE4-AAEF-916973ADF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455" y="4777028"/>
            <a:ext cx="4967640" cy="180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20" descr="A blue square with white dots&#10;&#10;Description automatically generated">
            <a:extLst>
              <a:ext uri="{FF2B5EF4-FFF2-40B4-BE49-F238E27FC236}">
                <a16:creationId xmlns:a16="http://schemas.microsoft.com/office/drawing/2014/main" id="{87CBE133-2A74-DA33-82AF-92D46288F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225" y="-135123"/>
            <a:ext cx="12503889" cy="125038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F8C6F6-DFCE-D63B-7FAD-EFFCA2C2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EE51-7BFE-080C-F2EC-73650F47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CD393-49A5-085F-D6D1-B74D5FE3C7C4}"/>
              </a:ext>
            </a:extLst>
          </p:cNvPr>
          <p:cNvSpPr txBox="1"/>
          <p:nvPr/>
        </p:nvSpPr>
        <p:spPr>
          <a:xfrm>
            <a:off x="1519593" y="1027906"/>
            <a:ext cx="91528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After I have done my researches on both data sets I combined them and created a data set which involves daily music attributes and step counts.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72147C-E49D-938B-8C08-A17A36867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593" y="2954017"/>
            <a:ext cx="9152811" cy="335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6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20" descr="A blue square with white dots&#10;&#10;Description automatically generated">
            <a:extLst>
              <a:ext uri="{FF2B5EF4-FFF2-40B4-BE49-F238E27FC236}">
                <a16:creationId xmlns:a16="http://schemas.microsoft.com/office/drawing/2014/main" id="{B0AE46C4-6058-FE7D-449E-34B16194E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225" y="-135123"/>
            <a:ext cx="12503889" cy="125038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B355FC-B8E5-435B-67A4-24047CFA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E8B81A-5ABB-46C6-961D-0A1659786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12" y="1690688"/>
            <a:ext cx="4905375" cy="3981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5FCF56-7ED6-A4AC-7507-919AB27AA17E}"/>
              </a:ext>
            </a:extLst>
          </p:cNvPr>
          <p:cNvSpPr txBox="1"/>
          <p:nvPr/>
        </p:nvSpPr>
        <p:spPr>
          <a:xfrm>
            <a:off x="3379550" y="620525"/>
            <a:ext cx="5042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 ended up with this correlation matrix.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4B72D-A554-A37A-15C5-AD39EC16ED10}"/>
              </a:ext>
            </a:extLst>
          </p:cNvPr>
          <p:cNvSpPr txBox="1"/>
          <p:nvPr/>
        </p:nvSpPr>
        <p:spPr>
          <a:xfrm>
            <a:off x="447472" y="5793823"/>
            <a:ext cx="10906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Which clearly shows that there is nearly zero correlation between my step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count and energy and tempo of the music with my daily step count.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3A52F-C15E-71D2-8DBF-5CDA14302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20" descr="A blue square with white dots&#10;&#10;Description automatically generated">
            <a:extLst>
              <a:ext uri="{FF2B5EF4-FFF2-40B4-BE49-F238E27FC236}">
                <a16:creationId xmlns:a16="http://schemas.microsoft.com/office/drawing/2014/main" id="{E7456A8E-75CF-23AA-778B-2F5108CD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225" y="-135123"/>
            <a:ext cx="12503889" cy="125038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B355FC-B8E5-435B-67A4-24047CFA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BDCA0C-E618-7D91-9B40-31BF75E0D464}"/>
              </a:ext>
            </a:extLst>
          </p:cNvPr>
          <p:cNvSpPr txBox="1"/>
          <p:nvPr/>
        </p:nvSpPr>
        <p:spPr>
          <a:xfrm>
            <a:off x="1142999" y="1701430"/>
            <a:ext cx="986384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 conclusion I have rejected my Null </a:t>
            </a:r>
            <a:r>
              <a:rPr lang="en-US" sz="3200" b="1" dirty="0" err="1">
                <a:solidFill>
                  <a:schemeClr val="bg1"/>
                </a:solidFill>
              </a:rPr>
              <a:t>Hypotesis</a:t>
            </a:r>
            <a:r>
              <a:rPr lang="en-US" sz="3200" b="1" dirty="0">
                <a:solidFill>
                  <a:schemeClr val="bg1"/>
                </a:solidFill>
              </a:rPr>
              <a:t> that:</a:t>
            </a: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«My step count increases according to the </a:t>
            </a:r>
            <a:r>
              <a:rPr lang="en-US" sz="3200" b="1" dirty="0" err="1">
                <a:solidFill>
                  <a:schemeClr val="bg1"/>
                </a:solidFill>
              </a:rPr>
              <a:t>avarage</a:t>
            </a:r>
            <a:r>
              <a:rPr lang="en-US" sz="3200" b="1" dirty="0">
                <a:solidFill>
                  <a:schemeClr val="bg1"/>
                </a:solidFill>
              </a:rPr>
              <a:t> energy and tempo of the music I have listened that day.»</a:t>
            </a: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I concluded that there is nearly no relation between the energy and tempo attributes of the music's I listen and my daily average activity.</a:t>
            </a:r>
          </a:p>
        </p:txBody>
      </p:sp>
    </p:spTree>
    <p:extLst>
      <p:ext uri="{BB962C8B-B14F-4D97-AF65-F5344CB8AC3E}">
        <p14:creationId xmlns:p14="http://schemas.microsoft.com/office/powerpoint/2010/main" val="87292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 descr="A blue square with white dots&#10;&#10;Description automatically generated">
            <a:extLst>
              <a:ext uri="{FF2B5EF4-FFF2-40B4-BE49-F238E27FC236}">
                <a16:creationId xmlns:a16="http://schemas.microsoft.com/office/drawing/2014/main" id="{5550FFB6-2B4F-6636-BD74-E0E4AEC4F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225" y="-135123"/>
            <a:ext cx="12503889" cy="125038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7E0990-57F5-B1D6-54DC-CE73574D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2127-DDD9-6460-374B-0A36503F7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F8800-6356-EF86-6FD0-CE4AD5CEA00D}"/>
              </a:ext>
            </a:extLst>
          </p:cNvPr>
          <p:cNvSpPr txBox="1"/>
          <p:nvPr/>
        </p:nvSpPr>
        <p:spPr>
          <a:xfrm>
            <a:off x="1164076" y="365125"/>
            <a:ext cx="9863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Some Additional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41BD49-A035-8BBA-4276-F903D60C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74708"/>
            <a:ext cx="10598992" cy="45085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B48B05-AEB4-D443-82DD-A2F23507444D}"/>
              </a:ext>
            </a:extLst>
          </p:cNvPr>
          <p:cNvSpPr txBox="1"/>
          <p:nvPr/>
        </p:nvSpPr>
        <p:spPr>
          <a:xfrm>
            <a:off x="1142999" y="5906883"/>
            <a:ext cx="9863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 totally random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75238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20" descr="A blue square with white dots&#10;&#10;Description automatically generated">
            <a:extLst>
              <a:ext uri="{FF2B5EF4-FFF2-40B4-BE49-F238E27FC236}">
                <a16:creationId xmlns:a16="http://schemas.microsoft.com/office/drawing/2014/main" id="{54EADE24-BE01-67A9-8E00-F0F63ED83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225" y="-135123"/>
            <a:ext cx="12503889" cy="125038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91216E-F9FF-0E32-79FB-A345228D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99465-F531-7131-170D-391155D1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DC0FE1-90A4-35E1-7795-8686351EC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04" y="864453"/>
            <a:ext cx="10598991" cy="4473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EAC9AF-BBFE-0582-52BA-D325E9CF7777}"/>
              </a:ext>
            </a:extLst>
          </p:cNvPr>
          <p:cNvSpPr txBox="1"/>
          <p:nvPr/>
        </p:nvSpPr>
        <p:spPr>
          <a:xfrm>
            <a:off x="1142999" y="5699236"/>
            <a:ext cx="9863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Similar distribution here as well.</a:t>
            </a:r>
          </a:p>
        </p:txBody>
      </p:sp>
    </p:spTree>
    <p:extLst>
      <p:ext uri="{BB962C8B-B14F-4D97-AF65-F5344CB8AC3E}">
        <p14:creationId xmlns:p14="http://schemas.microsoft.com/office/powerpoint/2010/main" val="229494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20" descr="A blue square with white dots&#10;&#10;Description automatically generated">
            <a:extLst>
              <a:ext uri="{FF2B5EF4-FFF2-40B4-BE49-F238E27FC236}">
                <a16:creationId xmlns:a16="http://schemas.microsoft.com/office/drawing/2014/main" id="{781C9C45-BB65-1FD3-C672-58013B92A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225" y="-135123"/>
            <a:ext cx="12503889" cy="125038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B51FB-5149-016E-FBD2-F08E9D71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A4A2E0-0C0D-D1B5-B55B-0A229BE4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40" y="3683327"/>
            <a:ext cx="6619104" cy="2809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EBFFBC-2998-4469-1B64-C094A8350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5124"/>
            <a:ext cx="6614344" cy="28095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A09B52-6C1D-9243-F1EF-F2714654C0EB}"/>
              </a:ext>
            </a:extLst>
          </p:cNvPr>
          <p:cNvSpPr txBox="1"/>
          <p:nvPr/>
        </p:nvSpPr>
        <p:spPr>
          <a:xfrm>
            <a:off x="8133065" y="2406054"/>
            <a:ext cx="35520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By this correlation it can be stated that I tend to listen my music loud when I am walking.</a:t>
            </a:r>
          </a:p>
        </p:txBody>
      </p:sp>
    </p:spTree>
    <p:extLst>
      <p:ext uri="{BB962C8B-B14F-4D97-AF65-F5344CB8AC3E}">
        <p14:creationId xmlns:p14="http://schemas.microsoft.com/office/powerpoint/2010/main" val="388909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99F8-9FE6-1365-6758-44314497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30181-7257-6EC1-353D-2C238459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20" descr="A blue square with white dots&#10;&#10;Description automatically generated">
            <a:extLst>
              <a:ext uri="{FF2B5EF4-FFF2-40B4-BE49-F238E27FC236}">
                <a16:creationId xmlns:a16="http://schemas.microsoft.com/office/drawing/2014/main" id="{03CA8DE9-066E-6A24-2673-5DE40841C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225" y="-135123"/>
            <a:ext cx="12503889" cy="12503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3A48CB-080D-6F78-807B-B5FDEBF4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68" y="3725723"/>
            <a:ext cx="6938037" cy="2230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07432A-F566-4901-7340-E9D723BA3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237" y="3725723"/>
            <a:ext cx="4064388" cy="2270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DC8473-8322-3E89-78F7-E3C728D88E61}"/>
              </a:ext>
            </a:extLst>
          </p:cNvPr>
          <p:cNvSpPr txBox="1"/>
          <p:nvPr/>
        </p:nvSpPr>
        <p:spPr>
          <a:xfrm>
            <a:off x="1181795" y="1027906"/>
            <a:ext cx="98638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 also tried to came up with a ML model which will predict the hours of music I listen based on step count but since I did not have enough data the model became an overfitted model, so I gave up on that idea.</a:t>
            </a:r>
          </a:p>
        </p:txBody>
      </p:sp>
    </p:spTree>
    <p:extLst>
      <p:ext uri="{BB962C8B-B14F-4D97-AF65-F5344CB8AC3E}">
        <p14:creationId xmlns:p14="http://schemas.microsoft.com/office/powerpoint/2010/main" val="351513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squar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18925924-3C45-F9E1-9562-318ED27E1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6002" y="-842658"/>
            <a:ext cx="14496240" cy="9143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62ADA5-1A37-F040-5FF3-9B624F78E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F1FCF-6E4B-77FE-23EF-F05B6DCF4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green circle with black lines in it&#10;&#10;Description automatically generated">
            <a:extLst>
              <a:ext uri="{FF2B5EF4-FFF2-40B4-BE49-F238E27FC236}">
                <a16:creationId xmlns:a16="http://schemas.microsoft.com/office/drawing/2014/main" id="{B3264034-AB78-750C-C8A1-8AAE8DBCF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635" y="2392918"/>
            <a:ext cx="3403179" cy="3429000"/>
          </a:xfrm>
          <a:prstGeom prst="rect">
            <a:avLst/>
          </a:prstGeom>
        </p:spPr>
      </p:pic>
      <p:pic>
        <p:nvPicPr>
          <p:cNvPr id="9" name="Picture 8" descr="A red heart on a white background&#10;&#10;Description automatically generated">
            <a:extLst>
              <a:ext uri="{FF2B5EF4-FFF2-40B4-BE49-F238E27FC236}">
                <a16:creationId xmlns:a16="http://schemas.microsoft.com/office/drawing/2014/main" id="{F098A3A8-AA52-CD3A-890D-7FDE63858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36" y="2551053"/>
            <a:ext cx="3112729" cy="311272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444379B-CD9E-52FF-0930-44763CA04A89}"/>
              </a:ext>
            </a:extLst>
          </p:cNvPr>
          <p:cNvSpPr txBox="1"/>
          <p:nvPr/>
        </p:nvSpPr>
        <p:spPr>
          <a:xfrm>
            <a:off x="1524000" y="415206"/>
            <a:ext cx="9143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8800" b="1" dirty="0">
                <a:solidFill>
                  <a:schemeClr val="bg1"/>
                </a:solidFill>
              </a:rPr>
              <a:t>My Data Set 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20" descr="A blue square with white dots&#10;&#10;Description automatically generated">
            <a:extLst>
              <a:ext uri="{FF2B5EF4-FFF2-40B4-BE49-F238E27FC236}">
                <a16:creationId xmlns:a16="http://schemas.microsoft.com/office/drawing/2014/main" id="{9C4D5AC2-8DB3-261A-2474-4842043E1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225" y="-135123"/>
            <a:ext cx="12503889" cy="125038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5DD6CD-7B6D-5340-0CF6-A556C9C0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EEC2-560C-0C65-B29E-D4FC6AFC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403EC-934C-4078-E9D3-DEE3524FA96B}"/>
              </a:ext>
            </a:extLst>
          </p:cNvPr>
          <p:cNvSpPr txBox="1"/>
          <p:nvPr/>
        </p:nvSpPr>
        <p:spPr>
          <a:xfrm>
            <a:off x="1113378" y="2233229"/>
            <a:ext cx="9863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Thank you for your time.</a:t>
            </a:r>
          </a:p>
        </p:txBody>
      </p:sp>
    </p:spTree>
    <p:extLst>
      <p:ext uri="{BB962C8B-B14F-4D97-AF65-F5344CB8AC3E}">
        <p14:creationId xmlns:p14="http://schemas.microsoft.com/office/powerpoint/2010/main" val="408756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squar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E8F40C76-F173-DA44-ED2E-4CE573723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209" y="-196174"/>
            <a:ext cx="12772417" cy="78263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62ADA5-1A37-F040-5FF3-9B624F78E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F1FCF-6E4B-77FE-23EF-F05B6DCF4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44379B-CD9E-52FF-0930-44763CA04A89}"/>
              </a:ext>
            </a:extLst>
          </p:cNvPr>
          <p:cNvSpPr txBox="1"/>
          <p:nvPr/>
        </p:nvSpPr>
        <p:spPr>
          <a:xfrm>
            <a:off x="1524000" y="876925"/>
            <a:ext cx="9143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</a:rPr>
              <a:t>My Hypothesis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D1426-4E07-C317-6BBE-8696498187DE}"/>
              </a:ext>
            </a:extLst>
          </p:cNvPr>
          <p:cNvSpPr txBox="1"/>
          <p:nvPr/>
        </p:nvSpPr>
        <p:spPr>
          <a:xfrm>
            <a:off x="1524000" y="3509963"/>
            <a:ext cx="9143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 My step count increases according to the average energy and tempo of the music I listen in a day.</a:t>
            </a:r>
          </a:p>
        </p:txBody>
      </p:sp>
    </p:spTree>
    <p:extLst>
      <p:ext uri="{BB962C8B-B14F-4D97-AF65-F5344CB8AC3E}">
        <p14:creationId xmlns:p14="http://schemas.microsoft.com/office/powerpoint/2010/main" val="119001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7779-F1A8-7A5C-63D2-A66CD4F0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white surface with a yellow background&#10;&#10;Description automatically generated with medium confidence">
            <a:extLst>
              <a:ext uri="{FF2B5EF4-FFF2-40B4-BE49-F238E27FC236}">
                <a16:creationId xmlns:a16="http://schemas.microsoft.com/office/drawing/2014/main" id="{CBCCEDFC-65DA-FCC3-5733-63B085AEF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005" y="-158902"/>
            <a:ext cx="12431950" cy="7200911"/>
          </a:xfrm>
        </p:spPr>
      </p:pic>
      <p:pic>
        <p:nvPicPr>
          <p:cNvPr id="3" name="Picture 2" descr="A red heart on a white background&#10;&#10;Description automatically generated">
            <a:extLst>
              <a:ext uri="{FF2B5EF4-FFF2-40B4-BE49-F238E27FC236}">
                <a16:creationId xmlns:a16="http://schemas.microsoft.com/office/drawing/2014/main" id="{08DA29B0-3230-C31A-2235-670806B5D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328" y="1000358"/>
            <a:ext cx="4857284" cy="485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47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B17D-5ACC-D521-78C7-22E1CE8A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A red square with white dots&#10;&#10;Description automatically generated">
            <a:extLst>
              <a:ext uri="{FF2B5EF4-FFF2-40B4-BE49-F238E27FC236}">
                <a16:creationId xmlns:a16="http://schemas.microsoft.com/office/drawing/2014/main" id="{1AD74F46-D1EA-C87C-D978-EC1477F41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5602" y="-320842"/>
            <a:ext cx="13189429" cy="815553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808EFD-4CF1-FC2D-30D4-D6C52EAE7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23" y="1190312"/>
            <a:ext cx="10540803" cy="4477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9D054B-3957-89BC-297E-A48F5EDFEB84}"/>
              </a:ext>
            </a:extLst>
          </p:cNvPr>
          <p:cNvSpPr txBox="1"/>
          <p:nvPr/>
        </p:nvSpPr>
        <p:spPr>
          <a:xfrm>
            <a:off x="1524000" y="-33923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 I have started exploring my health data by </a:t>
            </a:r>
            <a:r>
              <a:rPr lang="en-US" sz="3200" b="1" dirty="0" err="1">
                <a:solidFill>
                  <a:schemeClr val="bg1"/>
                </a:solidFill>
              </a:rPr>
              <a:t>ploting</a:t>
            </a:r>
            <a:r>
              <a:rPr lang="en-US" sz="3200" b="1" dirty="0">
                <a:solidFill>
                  <a:schemeClr val="bg1"/>
                </a:solidFill>
              </a:rPr>
              <a:t> my monthly </a:t>
            </a:r>
            <a:r>
              <a:rPr lang="en-US" sz="3200" b="1" dirty="0" err="1">
                <a:solidFill>
                  <a:schemeClr val="bg1"/>
                </a:solidFill>
              </a:rPr>
              <a:t>avarage</a:t>
            </a:r>
            <a:r>
              <a:rPr lang="en-US" sz="3200" b="1" dirty="0">
                <a:solidFill>
                  <a:schemeClr val="bg1"/>
                </a:solidFill>
              </a:rPr>
              <a:t> step counts by day.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2B67-CB6F-B0DA-2517-1F1034DD881E}"/>
              </a:ext>
            </a:extLst>
          </p:cNvPr>
          <p:cNvSpPr txBox="1"/>
          <p:nvPr/>
        </p:nvSpPr>
        <p:spPr>
          <a:xfrm>
            <a:off x="1524000" y="5874027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 We see some high and low spots at various dates. There seems to be no trend.</a:t>
            </a:r>
          </a:p>
        </p:txBody>
      </p:sp>
    </p:spTree>
    <p:extLst>
      <p:ext uri="{BB962C8B-B14F-4D97-AF65-F5344CB8AC3E}">
        <p14:creationId xmlns:p14="http://schemas.microsoft.com/office/powerpoint/2010/main" val="35337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D455-D9A6-344B-77A0-BDF315C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F903-514E-415A-042F-FE1389446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6" descr="A red square with white dots&#10;&#10;Description automatically generated">
            <a:extLst>
              <a:ext uri="{FF2B5EF4-FFF2-40B4-BE49-F238E27FC236}">
                <a16:creationId xmlns:a16="http://schemas.microsoft.com/office/drawing/2014/main" id="{CDD67BB0-73D1-A8E3-0FCD-1F5561396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5602" y="-320842"/>
            <a:ext cx="13189429" cy="8155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295BAD-C779-C602-60B6-E53CFFE09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89" y="328583"/>
            <a:ext cx="7055493" cy="62008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45AEE1-7C38-DE5F-2BAF-1933121DF978}"/>
              </a:ext>
            </a:extLst>
          </p:cNvPr>
          <p:cNvSpPr txBox="1"/>
          <p:nvPr/>
        </p:nvSpPr>
        <p:spPr>
          <a:xfrm>
            <a:off x="7673009" y="704944"/>
            <a:ext cx="45189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The I explored the data further by plotting a heatmap to see the relations.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C655C-BC61-A2CC-A2EC-69CEAA32D77C}"/>
              </a:ext>
            </a:extLst>
          </p:cNvPr>
          <p:cNvSpPr txBox="1"/>
          <p:nvPr/>
        </p:nvSpPr>
        <p:spPr>
          <a:xfrm>
            <a:off x="7484165" y="3300389"/>
            <a:ext cx="47608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Here we see high-volume notification are strongly correlated with my step count, it is a good sign for the start but it is not enough.</a:t>
            </a:r>
          </a:p>
        </p:txBody>
      </p:sp>
    </p:spTree>
    <p:extLst>
      <p:ext uri="{BB962C8B-B14F-4D97-AF65-F5344CB8AC3E}">
        <p14:creationId xmlns:p14="http://schemas.microsoft.com/office/powerpoint/2010/main" val="166252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7779-F1A8-7A5C-63D2-A66CD4F0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white surface with a yellow background&#10;&#10;Description automatically generated with medium confidence">
            <a:extLst>
              <a:ext uri="{FF2B5EF4-FFF2-40B4-BE49-F238E27FC236}">
                <a16:creationId xmlns:a16="http://schemas.microsoft.com/office/drawing/2014/main" id="{CBCCEDFC-65DA-FCC3-5733-63B085AEF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005" y="-158902"/>
            <a:ext cx="12431950" cy="7200911"/>
          </a:xfrm>
        </p:spPr>
      </p:pic>
      <p:pic>
        <p:nvPicPr>
          <p:cNvPr id="4" name="Picture 3" descr="A green circle with black lines in it&#10;&#10;Description automatically generated">
            <a:extLst>
              <a:ext uri="{FF2B5EF4-FFF2-40B4-BE49-F238E27FC236}">
                <a16:creationId xmlns:a16="http://schemas.microsoft.com/office/drawing/2014/main" id="{5E4DAB67-096B-D294-0BB0-2FAC562D3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49" y="778852"/>
            <a:ext cx="5285301" cy="53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8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073F-CE6F-C805-260A-285AC310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12536F-F00D-A57F-571B-539817EA1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1920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B33106-9A77-43EC-98D9-506E60F1C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24" y="1442343"/>
            <a:ext cx="10099745" cy="42900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4B7CF1-DFA4-D20C-478B-79AF9C5615CD}"/>
              </a:ext>
            </a:extLst>
          </p:cNvPr>
          <p:cNvSpPr txBox="1"/>
          <p:nvPr/>
        </p:nvSpPr>
        <p:spPr>
          <a:xfrm>
            <a:off x="838200" y="209268"/>
            <a:ext cx="10620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 I continued with exploring my Spotify data, </a:t>
            </a:r>
            <a:r>
              <a:rPr lang="en-US" sz="3200" b="1" dirty="0" err="1">
                <a:solidFill>
                  <a:schemeClr val="bg1"/>
                </a:solidFill>
              </a:rPr>
              <a:t>ploted</a:t>
            </a:r>
            <a:r>
              <a:rPr lang="en-US" sz="3200" b="1" dirty="0">
                <a:solidFill>
                  <a:schemeClr val="bg1"/>
                </a:solidFill>
              </a:rPr>
              <a:t> my monthly average hours of music streamed by day.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2653E5-2A88-5752-102A-6ED6A5F966F6}"/>
              </a:ext>
            </a:extLst>
          </p:cNvPr>
          <p:cNvSpPr txBox="1"/>
          <p:nvPr/>
        </p:nvSpPr>
        <p:spPr>
          <a:xfrm>
            <a:off x="1523996" y="5787304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 We see some high and low spots at various dates. There seems to be no trend again.</a:t>
            </a:r>
          </a:p>
        </p:txBody>
      </p:sp>
    </p:spTree>
    <p:extLst>
      <p:ext uri="{BB962C8B-B14F-4D97-AF65-F5344CB8AC3E}">
        <p14:creationId xmlns:p14="http://schemas.microsoft.com/office/powerpoint/2010/main" val="252335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073F-CE6F-C805-260A-285AC310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9643A-3648-C635-2F95-3A2FE40A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335576C8-56D3-4C25-109B-2CE5A9CB3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19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27AB45-79A7-5CC5-F200-0348B2B37219}"/>
              </a:ext>
            </a:extLst>
          </p:cNvPr>
          <p:cNvSpPr txBox="1"/>
          <p:nvPr/>
        </p:nvSpPr>
        <p:spPr>
          <a:xfrm>
            <a:off x="838200" y="365125"/>
            <a:ext cx="1062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Here is the step count vs average hours of music graph.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FCF02D-36DE-359C-759A-D91627800BEB}"/>
              </a:ext>
            </a:extLst>
          </p:cNvPr>
          <p:cNvSpPr txBox="1"/>
          <p:nvPr/>
        </p:nvSpPr>
        <p:spPr>
          <a:xfrm>
            <a:off x="785508" y="5415657"/>
            <a:ext cx="10620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Surprisingly</a:t>
            </a:r>
            <a:r>
              <a:rPr lang="tr-TR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there</a:t>
            </a:r>
            <a:r>
              <a:rPr lang="tr-TR" sz="3200" b="1" dirty="0">
                <a:solidFill>
                  <a:schemeClr val="bg1"/>
                </a:solidFill>
              </a:rPr>
              <a:t> is a </a:t>
            </a:r>
            <a:r>
              <a:rPr lang="tr-TR" sz="3200" b="1" dirty="0" err="1">
                <a:solidFill>
                  <a:schemeClr val="bg1"/>
                </a:solidFill>
              </a:rPr>
              <a:t>negative</a:t>
            </a:r>
            <a:r>
              <a:rPr lang="tr-TR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correlation</a:t>
            </a:r>
            <a:r>
              <a:rPr lang="tr-TR" sz="3200" b="1" dirty="0">
                <a:solidFill>
                  <a:schemeClr val="bg1"/>
                </a:solidFill>
              </a:rPr>
              <a:t> </a:t>
            </a:r>
            <a:r>
              <a:rPr lang="tr-TR" sz="3200" b="1" dirty="0" err="1">
                <a:solidFill>
                  <a:schemeClr val="bg1"/>
                </a:solidFill>
              </a:rPr>
              <a:t>between</a:t>
            </a:r>
            <a:r>
              <a:rPr lang="tr-TR" sz="3200" b="1" dirty="0">
                <a:solidFill>
                  <a:schemeClr val="bg1"/>
                </a:solidFill>
              </a:rPr>
              <a:t> </a:t>
            </a:r>
            <a:r>
              <a:rPr lang="tr-TR" sz="3200" b="1" dirty="0" err="1">
                <a:solidFill>
                  <a:schemeClr val="bg1"/>
                </a:solidFill>
              </a:rPr>
              <a:t>them</a:t>
            </a:r>
            <a:r>
              <a:rPr lang="tr-TR" sz="3200" b="1" dirty="0">
                <a:solidFill>
                  <a:schemeClr val="bg1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tr-TR" sz="3200" b="1" dirty="0">
                <a:solidFill>
                  <a:schemeClr val="bg1"/>
                </a:solidFill>
              </a:rPr>
              <a:t> </a:t>
            </a:r>
            <a:r>
              <a:rPr lang="tr-TR" sz="3200" b="1" dirty="0" err="1">
                <a:solidFill>
                  <a:schemeClr val="bg1"/>
                </a:solidFill>
              </a:rPr>
              <a:t>exactly</a:t>
            </a:r>
            <a:r>
              <a:rPr lang="tr-TR" sz="3200" b="1" dirty="0">
                <a:solidFill>
                  <a:schemeClr val="bg1"/>
                </a:solidFill>
              </a:rPr>
              <a:t> </a:t>
            </a:r>
            <a:r>
              <a:rPr lang="tr-TR" sz="3200" b="1" dirty="0" err="1">
                <a:solidFill>
                  <a:schemeClr val="bg1"/>
                </a:solidFill>
              </a:rPr>
              <a:t>what</a:t>
            </a:r>
            <a:r>
              <a:rPr lang="tr-TR" sz="3200" b="1" dirty="0">
                <a:solidFill>
                  <a:schemeClr val="bg1"/>
                </a:solidFill>
              </a:rPr>
              <a:t> I </a:t>
            </a:r>
            <a:r>
              <a:rPr lang="tr-TR" sz="3200" b="1" dirty="0" err="1">
                <a:solidFill>
                  <a:schemeClr val="bg1"/>
                </a:solidFill>
              </a:rPr>
              <a:t>have</a:t>
            </a:r>
            <a:r>
              <a:rPr lang="tr-TR" sz="3200" b="1" dirty="0">
                <a:solidFill>
                  <a:schemeClr val="bg1"/>
                </a:solidFill>
              </a:rPr>
              <a:t> </a:t>
            </a:r>
            <a:r>
              <a:rPr lang="tr-TR" sz="3200" b="1" dirty="0" err="1">
                <a:solidFill>
                  <a:schemeClr val="bg1"/>
                </a:solidFill>
              </a:rPr>
              <a:t>expected</a:t>
            </a:r>
            <a:r>
              <a:rPr lang="tr-TR" sz="3200" b="1" dirty="0">
                <a:solidFill>
                  <a:schemeClr val="bg1"/>
                </a:solidFill>
              </a:rPr>
              <a:t>.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EA33A5-E528-B645-CF4B-8B7E8867A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04" y="1315025"/>
            <a:ext cx="9066991" cy="385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6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575</Words>
  <Application>Microsoft Office PowerPoint</Application>
  <PresentationFormat>Widescreen</PresentationFormat>
  <Paragraphs>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Ege Yardımcı</dc:creator>
  <cp:lastModifiedBy>Ege Yardımcı</cp:lastModifiedBy>
  <cp:revision>79</cp:revision>
  <dcterms:created xsi:type="dcterms:W3CDTF">2024-01-14T09:55:40Z</dcterms:created>
  <dcterms:modified xsi:type="dcterms:W3CDTF">2024-01-17T09:32:43Z</dcterms:modified>
</cp:coreProperties>
</file>