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01" r:id="rId3"/>
    <p:sldId id="333" r:id="rId4"/>
    <p:sldId id="332" r:id="rId5"/>
    <p:sldId id="347" r:id="rId6"/>
    <p:sldId id="318" r:id="rId7"/>
    <p:sldId id="319" r:id="rId8"/>
    <p:sldId id="326" r:id="rId9"/>
    <p:sldId id="349" r:id="rId10"/>
    <p:sldId id="259" r:id="rId11"/>
    <p:sldId id="343" r:id="rId12"/>
    <p:sldId id="334" r:id="rId13"/>
    <p:sldId id="365" r:id="rId14"/>
    <p:sldId id="336" r:id="rId15"/>
    <p:sldId id="340" r:id="rId16"/>
    <p:sldId id="341" r:id="rId17"/>
    <p:sldId id="342" r:id="rId18"/>
    <p:sldId id="353" r:id="rId19"/>
    <p:sldId id="352" r:id="rId20"/>
    <p:sldId id="345" r:id="rId21"/>
    <p:sldId id="370" r:id="rId22"/>
    <p:sldId id="350" r:id="rId23"/>
    <p:sldId id="351" r:id="rId24"/>
    <p:sldId id="354" r:id="rId25"/>
    <p:sldId id="361" r:id="rId26"/>
    <p:sldId id="355" r:id="rId27"/>
    <p:sldId id="346" r:id="rId28"/>
    <p:sldId id="358" r:id="rId29"/>
    <p:sldId id="356" r:id="rId30"/>
    <p:sldId id="357" r:id="rId31"/>
    <p:sldId id="366" r:id="rId32"/>
    <p:sldId id="359" r:id="rId33"/>
    <p:sldId id="362" r:id="rId34"/>
    <p:sldId id="364" r:id="rId35"/>
    <p:sldId id="367" r:id="rId36"/>
    <p:sldId id="363" r:id="rId37"/>
    <p:sldId id="260" r:id="rId38"/>
    <p:sldId id="266" r:id="rId39"/>
    <p:sldId id="268" r:id="rId40"/>
    <p:sldId id="369" r:id="rId41"/>
    <p:sldId id="304" r:id="rId42"/>
    <p:sldId id="324" r:id="rId43"/>
    <p:sldId id="28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CC9900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15" autoAdjust="0"/>
    <p:restoredTop sz="91924" autoAdjust="0"/>
  </p:normalViewPr>
  <p:slideViewPr>
    <p:cSldViewPr snapToGrid="0">
      <p:cViewPr>
        <p:scale>
          <a:sx n="80" d="100"/>
          <a:sy n="80" d="100"/>
        </p:scale>
        <p:origin x="-594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40"/>
    </p:cViewPr>
  </p:sorterViewPr>
  <p:notesViewPr>
    <p:cSldViewPr snapToGrid="0">
      <p:cViewPr varScale="1">
        <p:scale>
          <a:sx n="81" d="100"/>
          <a:sy n="81" d="100"/>
        </p:scale>
        <p:origin x="-1476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9.8136645962733152E-2"/>
          <c:y val="7.1428571428571425E-2"/>
          <c:w val="0.72173913043478399"/>
          <c:h val="0.78095238095238007"/>
        </c:manualLayout>
      </c:layout>
      <c:barChart>
        <c:barDir val="col"/>
        <c:grouping val="clustered"/>
        <c:ser>
          <c:idx val="2"/>
          <c:order val="1"/>
          <c:tx>
            <c:strRef>
              <c:f>Sheet1!$D$1</c:f>
              <c:strCache>
                <c:ptCount val="1"/>
                <c:pt idx="0">
                  <c:v>Model</c:v>
                </c:pt>
              </c:strCache>
            </c:strRef>
          </c:tx>
          <c:spPr>
            <a:solidFill>
              <a:srgbClr val="FFFF00"/>
            </a:solidFill>
            <a:ln w="9420">
              <a:solidFill>
                <a:srgbClr val="000000"/>
              </a:solidFill>
              <a:prstDash val="solid"/>
            </a:ln>
          </c:spPr>
          <c:cat>
            <c:numRef>
              <c:f>Sheet1!$A$3:$A$22</c:f>
              <c:numCache>
                <c:formatCode>General</c:formatCode>
                <c:ptCount val="2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</c:numCache>
            </c:numRef>
          </c:cat>
          <c:val>
            <c:numRef>
              <c:f>Sheet1!$D$3:$D$22</c:f>
              <c:numCache>
                <c:formatCode>General</c:formatCode>
                <c:ptCount val="20"/>
                <c:pt idx="0">
                  <c:v>20.239999999999988</c:v>
                </c:pt>
                <c:pt idx="1">
                  <c:v>32.92</c:v>
                </c:pt>
                <c:pt idx="2">
                  <c:v>43.86</c:v>
                </c:pt>
                <c:pt idx="3">
                  <c:v>52.97</c:v>
                </c:pt>
                <c:pt idx="4">
                  <c:v>59.690000000000012</c:v>
                </c:pt>
                <c:pt idx="5">
                  <c:v>66.239999999999995</c:v>
                </c:pt>
                <c:pt idx="6">
                  <c:v>72.669999999999987</c:v>
                </c:pt>
                <c:pt idx="7">
                  <c:v>79.05</c:v>
                </c:pt>
                <c:pt idx="8">
                  <c:v>84.03</c:v>
                </c:pt>
                <c:pt idx="9">
                  <c:v>87.169999999999987</c:v>
                </c:pt>
                <c:pt idx="10">
                  <c:v>90.39</c:v>
                </c:pt>
                <c:pt idx="11">
                  <c:v>93.72</c:v>
                </c:pt>
                <c:pt idx="12">
                  <c:v>96.169999999999987</c:v>
                </c:pt>
                <c:pt idx="13">
                  <c:v>97.85</c:v>
                </c:pt>
                <c:pt idx="14">
                  <c:v>98.54</c:v>
                </c:pt>
                <c:pt idx="15">
                  <c:v>99.23</c:v>
                </c:pt>
                <c:pt idx="16">
                  <c:v>99.740000000000023</c:v>
                </c:pt>
                <c:pt idx="17">
                  <c:v>99.83</c:v>
                </c:pt>
                <c:pt idx="18">
                  <c:v>99.92</c:v>
                </c:pt>
                <c:pt idx="19">
                  <c:v>100</c:v>
                </c:pt>
              </c:numCache>
            </c:numRef>
          </c:val>
        </c:ser>
        <c:axId val="65720320"/>
        <c:axId val="65721856"/>
      </c:barChar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Random</c:v>
                </c:pt>
              </c:strCache>
            </c:strRef>
          </c:tx>
          <c:spPr>
            <a:ln w="25400">
              <a:solidFill>
                <a:srgbClr val="0070C0"/>
              </a:solidFill>
              <a:prstDash val="solid"/>
            </a:ln>
          </c:spPr>
          <c:cat>
            <c:numRef>
              <c:f>Sheet1!$A$3:$A$22</c:f>
              <c:numCache>
                <c:formatCode>General</c:formatCode>
                <c:ptCount val="2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</c:numCache>
            </c:numRef>
          </c:cat>
          <c:val>
            <c:numRef>
              <c:f>Sheet1!$B$3:$B$22</c:f>
              <c:numCache>
                <c:formatCode>General</c:formatCode>
                <c:ptCount val="2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</c:numCache>
            </c:numRef>
          </c:val>
        </c:ser>
        <c:marker val="1"/>
        <c:axId val="65720320"/>
        <c:axId val="65721856"/>
      </c:lineChart>
      <c:catAx>
        <c:axId val="65720320"/>
        <c:scaling>
          <c:orientation val="minMax"/>
        </c:scaling>
        <c:axPos val="b"/>
        <c:majorGridlines>
          <c:spPr>
            <a:ln w="2355">
              <a:solidFill>
                <a:schemeClr val="tx1"/>
              </a:solidFill>
              <a:prstDash val="solid"/>
            </a:ln>
          </c:spPr>
        </c:majorGridlines>
        <c:numFmt formatCode="General" sourceLinked="1"/>
        <c:tickLblPos val="nextTo"/>
        <c:spPr>
          <a:ln w="2355">
            <a:solidFill>
              <a:schemeClr val="tx1"/>
            </a:solidFill>
            <a:prstDash val="solid"/>
          </a:ln>
        </c:spPr>
        <c:txPr>
          <a:bodyPr rot="-5400000" vert="horz"/>
          <a:lstStyle/>
          <a:p>
            <a:pPr>
              <a:defRPr sz="1335" b="1" i="0" u="none" strike="noStrike" baseline="0">
                <a:solidFill>
                  <a:schemeClr val="tx1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65721856"/>
        <c:crosses val="autoZero"/>
        <c:lblAlgn val="ctr"/>
        <c:lblOffset val="100"/>
        <c:tickLblSkip val="2"/>
        <c:tickMarkSkip val="1"/>
      </c:catAx>
      <c:valAx>
        <c:axId val="65721856"/>
        <c:scaling>
          <c:orientation val="minMax"/>
          <c:max val="100"/>
        </c:scaling>
        <c:axPos val="l"/>
        <c:majorGridlines>
          <c:spPr>
            <a:ln w="2355">
              <a:solidFill>
                <a:schemeClr val="tx1"/>
              </a:solidFill>
              <a:prstDash val="solid"/>
            </a:ln>
          </c:spPr>
        </c:majorGridlines>
        <c:numFmt formatCode="General" sourceLinked="1"/>
        <c:tickLblPos val="nextTo"/>
        <c:spPr>
          <a:ln w="235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35" b="1" i="0" u="none" strike="noStrike" baseline="0">
                <a:solidFill>
                  <a:schemeClr val="tx1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65720320"/>
        <c:crosses val="autoZero"/>
        <c:crossBetween val="between"/>
      </c:valAx>
      <c:spPr>
        <a:noFill/>
        <a:ln w="18839">
          <a:noFill/>
        </a:ln>
      </c:spPr>
    </c:plotArea>
    <c:legend>
      <c:legendPos val="r"/>
      <c:layout>
        <c:manualLayout>
          <c:xMode val="edge"/>
          <c:yMode val="edge"/>
          <c:x val="0.82484472049689528"/>
          <c:y val="0.34523809523809534"/>
          <c:w val="0.17515522174269479"/>
          <c:h val="0.15667879063491338"/>
        </c:manualLayout>
      </c:layout>
      <c:spPr>
        <a:noFill/>
        <a:ln w="2355">
          <a:solidFill>
            <a:schemeClr val="tx1"/>
          </a:solidFill>
          <a:prstDash val="solid"/>
        </a:ln>
      </c:spPr>
      <c:txPr>
        <a:bodyPr/>
        <a:lstStyle/>
        <a:p>
          <a:pPr>
            <a:defRPr sz="1228" b="1" i="0" u="none" strike="noStrike" baseline="0">
              <a:solidFill>
                <a:schemeClr val="tx1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1"/>
    <c:dispBlanksAs val="gap"/>
  </c:chart>
  <c:spPr>
    <a:noFill/>
    <a:ln>
      <a:noFill/>
    </a:ln>
  </c:spPr>
  <c:txPr>
    <a:bodyPr/>
    <a:lstStyle/>
    <a:p>
      <a:pPr>
        <a:defRPr sz="1335" b="1" i="0" u="none" strike="noStrike" baseline="0">
          <a:solidFill>
            <a:schemeClr val="tx1"/>
          </a:solidFill>
          <a:latin typeface="Tahoma"/>
          <a:ea typeface="Tahoma"/>
          <a:cs typeface="Tahoma"/>
        </a:defRPr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19EB4-65FA-4EB5-95D3-C2621A0810F4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7FB4F-4719-4929-AB2B-81F6326E4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CC15B-D35F-4467-A479-B44F68C6E6ED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2781E-34D0-45DA-AF43-04D54A638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DBA986-CD54-497D-AA19-B60A8240D632}" type="slidenum">
              <a:rPr lang="en-US"/>
              <a:pPr/>
              <a:t>12</a:t>
            </a:fld>
            <a:endParaRPr lang="en-US"/>
          </a:p>
        </p:txBody>
      </p:sp>
      <p:sp>
        <p:nvSpPr>
          <p:cNvPr id="375810" name="Rectangle 2"/>
          <p:cNvSpPr>
            <a:spLocks noChangeArrowheads="1"/>
          </p:cNvSpPr>
          <p:nvPr/>
        </p:nvSpPr>
        <p:spPr bwMode="auto">
          <a:xfrm>
            <a:off x="3887788" y="0"/>
            <a:ext cx="2970212" cy="45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811" name="Rectangle 3"/>
          <p:cNvSpPr>
            <a:spLocks noChangeArrowheads="1"/>
          </p:cNvSpPr>
          <p:nvPr/>
        </p:nvSpPr>
        <p:spPr bwMode="auto">
          <a:xfrm>
            <a:off x="3887788" y="8687200"/>
            <a:ext cx="2970212" cy="45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930275"/>
            <a:r>
              <a:rPr lang="en-US" sz="1000" i="1"/>
              <a:t>7</a:t>
            </a:r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0" y="8687200"/>
            <a:ext cx="2970213" cy="45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813" name="Rectangle 5"/>
          <p:cNvSpPr>
            <a:spLocks noChangeArrowheads="1"/>
          </p:cNvSpPr>
          <p:nvPr/>
        </p:nvSpPr>
        <p:spPr bwMode="auto">
          <a:xfrm>
            <a:off x="0" y="0"/>
            <a:ext cx="2970213" cy="45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8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12814" y="4341204"/>
            <a:ext cx="5030787" cy="4117595"/>
          </a:xfrm>
          <a:ln/>
        </p:spPr>
        <p:txBody>
          <a:bodyPr lIns="76200" tIns="38100" rIns="76200" bIns="38100"/>
          <a:lstStyle/>
          <a:p>
            <a:pPr defTabSz="946150"/>
            <a:endParaRPr lang="en-US"/>
          </a:p>
        </p:txBody>
      </p:sp>
      <p:sp>
        <p:nvSpPr>
          <p:cNvPr id="37581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60B9C-629D-4285-8F48-2DD714966100}" type="slidenum">
              <a:rPr lang="en-US"/>
              <a:pPr/>
              <a:t>13</a:t>
            </a:fld>
            <a:endParaRPr lang="en-US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802"/>
            <a:ext cx="5029200" cy="41159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071273-9B80-48F8-A0F6-4E77F0220025}" type="slidenum">
              <a:rPr lang="en-US"/>
              <a:pPr/>
              <a:t>14</a:t>
            </a:fld>
            <a:endParaRPr lang="en-US"/>
          </a:p>
        </p:txBody>
      </p:sp>
      <p:sp>
        <p:nvSpPr>
          <p:cNvPr id="379906" name="Rectangle 2"/>
          <p:cNvSpPr>
            <a:spLocks noChangeArrowheads="1"/>
          </p:cNvSpPr>
          <p:nvPr/>
        </p:nvSpPr>
        <p:spPr bwMode="auto">
          <a:xfrm>
            <a:off x="3887788" y="0"/>
            <a:ext cx="2970212" cy="45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907" name="Rectangle 3"/>
          <p:cNvSpPr>
            <a:spLocks noChangeArrowheads="1"/>
          </p:cNvSpPr>
          <p:nvPr/>
        </p:nvSpPr>
        <p:spPr bwMode="auto">
          <a:xfrm>
            <a:off x="3887788" y="8687200"/>
            <a:ext cx="2970212" cy="45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930275"/>
            <a:r>
              <a:rPr lang="en-US" sz="1000" i="1"/>
              <a:t>9</a:t>
            </a:r>
          </a:p>
        </p:txBody>
      </p:sp>
      <p:sp>
        <p:nvSpPr>
          <p:cNvPr id="379908" name="Rectangle 4"/>
          <p:cNvSpPr>
            <a:spLocks noChangeArrowheads="1"/>
          </p:cNvSpPr>
          <p:nvPr/>
        </p:nvSpPr>
        <p:spPr bwMode="auto">
          <a:xfrm>
            <a:off x="0" y="8687200"/>
            <a:ext cx="2970213" cy="45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909" name="Rectangle 5"/>
          <p:cNvSpPr>
            <a:spLocks noChangeArrowheads="1"/>
          </p:cNvSpPr>
          <p:nvPr/>
        </p:nvSpPr>
        <p:spPr bwMode="auto">
          <a:xfrm>
            <a:off x="0" y="0"/>
            <a:ext cx="2970213" cy="45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9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12814" y="4341204"/>
            <a:ext cx="5030787" cy="4117595"/>
          </a:xfrm>
          <a:ln/>
        </p:spPr>
        <p:txBody>
          <a:bodyPr lIns="76200" tIns="38100" rIns="76200" bIns="38100"/>
          <a:lstStyle/>
          <a:p>
            <a:pPr defTabSz="946150"/>
            <a:endParaRPr lang="en-US"/>
          </a:p>
        </p:txBody>
      </p:sp>
      <p:sp>
        <p:nvSpPr>
          <p:cNvPr id="37991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F55BD7-FAEE-4098-98CE-B9DF52BF58E5}" type="slidenum">
              <a:rPr lang="en-US"/>
              <a:pPr/>
              <a:t>15</a:t>
            </a:fld>
            <a:endParaRPr lang="en-US"/>
          </a:p>
        </p:txBody>
      </p:sp>
      <p:sp>
        <p:nvSpPr>
          <p:cNvPr id="391170" name="Rectangle 2"/>
          <p:cNvSpPr>
            <a:spLocks noChangeArrowheads="1"/>
          </p:cNvSpPr>
          <p:nvPr/>
        </p:nvSpPr>
        <p:spPr bwMode="auto">
          <a:xfrm>
            <a:off x="3887788" y="0"/>
            <a:ext cx="2970212" cy="45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171" name="Rectangle 3"/>
          <p:cNvSpPr>
            <a:spLocks noChangeArrowheads="1"/>
          </p:cNvSpPr>
          <p:nvPr/>
        </p:nvSpPr>
        <p:spPr bwMode="auto">
          <a:xfrm>
            <a:off x="3887788" y="8687200"/>
            <a:ext cx="2970212" cy="45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930275"/>
            <a:r>
              <a:rPr lang="en-US" sz="1000" i="1"/>
              <a:t>22</a:t>
            </a:r>
          </a:p>
        </p:txBody>
      </p:sp>
      <p:sp>
        <p:nvSpPr>
          <p:cNvPr id="391172" name="Rectangle 4"/>
          <p:cNvSpPr>
            <a:spLocks noChangeArrowheads="1"/>
          </p:cNvSpPr>
          <p:nvPr/>
        </p:nvSpPr>
        <p:spPr bwMode="auto">
          <a:xfrm>
            <a:off x="0" y="8687200"/>
            <a:ext cx="2970213" cy="45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0" y="0"/>
            <a:ext cx="2970213" cy="45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17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12814" y="4341204"/>
            <a:ext cx="5030787" cy="4117595"/>
          </a:xfrm>
          <a:ln/>
        </p:spPr>
        <p:txBody>
          <a:bodyPr lIns="76200" tIns="38100" rIns="76200" bIns="38100"/>
          <a:lstStyle/>
          <a:p>
            <a:pPr defTabSz="946150"/>
            <a:endParaRPr lang="en-US"/>
          </a:p>
        </p:txBody>
      </p:sp>
      <p:sp>
        <p:nvSpPr>
          <p:cNvPr id="39117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is Bright for Big Data, but need use</a:t>
            </a:r>
            <a:r>
              <a:rPr lang="en-US" baseline="0" dirty="0" smtClean="0"/>
              <a:t> caution when evaluating claims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2781E-34D0-45DA-AF43-04D54A63886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© KDnuggets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KDnuggets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KDnuggets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KDnuggets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KDnuggets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305800" cy="4724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553200"/>
            <a:ext cx="933450" cy="304800"/>
          </a:xfrm>
        </p:spPr>
        <p:txBody>
          <a:bodyPr/>
          <a:lstStyle>
            <a:lvl1pPr>
              <a:defRPr/>
            </a:lvl1pPr>
          </a:lstStyle>
          <a:p>
            <a:fld id="{7E376DC3-EBBA-47ED-9D45-8129553503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1600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767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767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00800"/>
            <a:ext cx="3276600" cy="457200"/>
          </a:xfrm>
        </p:spPr>
        <p:txBody>
          <a:bodyPr/>
          <a:lstStyle>
            <a:lvl1pPr algn="l">
              <a:defRPr b="0" i="0"/>
            </a:lvl1pPr>
          </a:lstStyle>
          <a:p>
            <a:endParaRPr lang="en-US"/>
          </a:p>
          <a:p>
            <a:r>
              <a:rPr lang="en-US"/>
              <a:t>Copyright © 2003 KDnuggets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657600" y="6553200"/>
            <a:ext cx="933450" cy="304800"/>
          </a:xfrm>
        </p:spPr>
        <p:txBody>
          <a:bodyPr/>
          <a:lstStyle>
            <a:lvl1pPr>
              <a:defRPr/>
            </a:lvl1pPr>
          </a:lstStyle>
          <a:p>
            <a:fld id="{7C30674A-ECC3-469F-AF1D-4791E69CB6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© KDnuggets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KDnuggets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KDnuggets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KDnuggets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KDnuggets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KDnuggets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KDnuggets 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KDnuggets 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KDnuggets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KDnuggets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KDnuggets 2011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KDnuggets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KDnuggets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KDnuggets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KDnuggets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KDnuggets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KDnuggets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48F07-97E3-445F-B0ED-EF2B6F7E6C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dd.org/kdd2012/" TargetMode="External"/><Relationship Id="rId2" Type="http://schemas.openxmlformats.org/officeDocument/2006/relationships/hyperlink" Target="http://www.kdnuggets.com/meetings/kdd89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dd.or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hackingnetflix.com/2006/10/netflix_prize_r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dnuggets.com/news/2007/n08/3i.html" TargetMode="External"/><Relationship Id="rId2" Type="http://schemas.openxmlformats.org/officeDocument/2006/relationships/hyperlink" Target="http://techblog.netflix.com/2012/04/netflix-recommendations-beyond-5-star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ationweek.com/software/business-intelligence/kaggle-winners-tapped-as-data-analytics/240150254" TargetMode="External"/><Relationship Id="rId2" Type="http://schemas.openxmlformats.org/officeDocument/2006/relationships/hyperlink" Target="http://www.datasciencecentral.com/profiles/blogs/data-scientists-billed-300-hour-on-kagg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ora.com/Kaggle/What-do-top-Kaggle-competitors-focus-on" TargetMode="External"/><Relationship Id="rId2" Type="http://schemas.openxmlformats.org/officeDocument/2006/relationships/hyperlink" Target="http://www.slate.com/articles/health_and_science/new_scientist/2012/12/kaggle_president_jeremy_howard_amateurs_beat_specialists_in_data_predic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adwrite.com/2012/04/12/what-you-can-learn-from-kaggle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dnuggets.com/datasets/government-local-public.html" TargetMode="External"/><Relationship Id="rId2" Type="http://schemas.openxmlformats.org/officeDocument/2006/relationships/hyperlink" Target="http://www.kdnuggets.com/datase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dnuggets.com/datasets/api-hub-marketplace-platform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itehouse.gov/the-press-office/2013/05/09/obama-administration-releases-historic-open-data-rules-enhance-governmen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stcoexist.com/1682711/these-data-science-mercenaries-will-make-the-world-a-better-plac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www.kdnuggets.com/new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867" y="464025"/>
            <a:ext cx="4394579" cy="3780430"/>
          </a:xfrm>
        </p:spPr>
        <p:txBody>
          <a:bodyPr>
            <a:normAutofit/>
          </a:bodyPr>
          <a:lstStyle/>
          <a:p>
            <a:r>
              <a:rPr lang="en-US" dirty="0" smtClean="0"/>
              <a:t>Public Data and Data Mining Competitions – </a:t>
            </a:r>
            <a:br>
              <a:rPr lang="en-US" dirty="0" smtClean="0"/>
            </a:br>
            <a:r>
              <a:rPr lang="en-US" dirty="0" smtClean="0"/>
              <a:t>what are the Lessons?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KDnuggets 2013</a:t>
            </a:r>
            <a:endParaRPr lang="en-US" dirty="0"/>
          </a:p>
        </p:txBody>
      </p:sp>
      <p:sp>
        <p:nvSpPr>
          <p:cNvPr id="52228" name="AutoShape 4" descr="data:image/jpeg;base64,/9j/4AAQSkZJRgABAQAAAQABAAD/2wCEAAkGBxQHBhUTBxMWFhQWFxkXGRgYFhQaGBwcGiAcGB4bIhQaHCggHCIlHBYYITEhJSksLy4uHh8zODMwNyktLiwBCgoKDg0OGxAQGy8mICQsLCwsLywsLCwsLywvLCwsLCwsLCwsLCwsMCwsLCwsLCwsLCwsLCwsLCwsLCwsLCwsLP/AABEIAOEA4QMBEQACEQEDEQH/xAAbAAEBAQEBAQEBAAAAAAAAAAAABgUEAwcCAf/EAD8QAAIBAgMEBwQGCgMBAQAAAAABAgMRBAUhBhIxQRMiUWFxgZEUMlKhI0JyscHCBxUkM2KCkqKy8ENT0eEl/8QAGgEBAAMBAQEAAAAAAAAAAAAAAAMEBQIBBv/EADERAQACAgEDAgQFAwQDAAAAAAABAgMRBBIhMUFREyIyYXGBkbHwBaHBFCMz0VLh8f/aAAwDAQACEQMRAD8A+4gAAAAAAAAAAAAAAAPHFYqGEp3xMlFdrOL5K0+qXVazbwYbFQxUL4eSku4UvW/0yWrNfL2O3IAAAAAAAAAAAAAAAAAAAAAAAAAAADwx2JWDwc6lThGLfoc3t0Vm0+jqteqdMzDZ2pUqUqs4PpZKKjHim/PW3PTvKOPmbtHVrvOvvCe2DW9RPZg59j6GYZ3Knj6u7TglFWmotyWujbtx010diHkZIvl89o/NLipatNxHeXvs5H2XMZqnKdRJqz0/dtNt7qdnaSS04vVI5wWmmXceP8GXvTv/ACVWsTGXBv0l/wCGl/qMX/kp9FmFS2phLPOhk42ak7q73bNpJtaXluye7xSsQV5cfEmJ+lNOCejceW9QrxxEb0Wn/vYWqZK3jdZ2gtWa+X8q4qFGdq04xb5NpC2StZ1MvYrM+IeSzKk526SN/Ffec/Hx711Q9+Hb2dHTR6NyUlZK7d9CTqjW9udT4ZtDPqdXFxpyjKLk7RbSs+fb3FXHzKXt0wltgtWNy1S2hAAAAAAAAAAAAAAAAAAAA88RRjiaEoVleMk013PQ8tWLRqXsTMTuEzg9hqNHFqWKk6sY6xhJK19dXb3rJ9i4FSnCrW25naxbk2mNR2Q7xFKi60KspKcd7o6ik99brdr/ABK1lrwsjLtHf5Y9V2N6iZaWzu088rc/bnv7yjJycYp81rKKV3ZLVnvxb070lzbDW/lsY/8A/cr0Xv7sdyVnSmpVN7q2vB2sk36tLmMerzHxPb07z59XH/HE9P8AfwycFjsfl+JnOtRVTo96CvTfSO7un1OLaSer5s6i8Utv93s0reNeHTVzueFqqvjniISSXUdBx15x16ri32tNd55itNMnVE/i9mlZp0xENnF42nmGUw6S2/iHCPHVKerV/wCGF/Q5y5YvebT5R0pek/aG08HSqxsoxEVxW8WQ/EyVcGKyunDHUY0Vbek5PX6sFd+stxeZJGKK2jdu0uvizNZmWfXqLF7e0YUuFKMpO3bZ/wDq9STjUj4/y+I/6dW3GHv6rE2FIAAAAAAAAAAAAAAAAAAAD+Xs9QP6BDY3YFzxUpYKtuqbV7xXDW6skt52sldmdbgzvtPZcryo13juqMlyenk2CVPCrxk/el4v8ORcxYq441CvkyTedyg9oMlWXbRSnUi40a04daCSjbROOllG2rfN621ZmcrHNbT7LuDJE1+7VynZ/D4jJZRc3Kq5SfSuUt5XelrNcI207bleMmPomPEx4L2yVvE+j0zvI8Nl+ylVuKlJQe7OT6289I9bjxsdU6Yx79ZlzGS98sekIN4m+OpqDa3VKWvdaK48PeZx09pWdtehmtWk+pNkU46vd+7qw+0NVY5zq3doqC83vPX+n0E4+2oc9NPWGp+j+LxubYjEVeOkb+Lu/lFepp8CmpmVTlT2iF2aamAAAAAAAAAAAAAAAAAH5nNU4Nzdklds8mYiNyR3RmZ7Q1MfXccA3Cmna696XnyMvNy7W+ntC7jwRHny/eGyOdejvN3fe+PmUom9/pjaWb0rOpetOvWyqfUk5JcYS107n+KJcPLvSdf2l5fFW8bj9VHl2OjmGGU6Pg1zT7DZxZYyV6oUb0ms6l1Ejh44vDQxmGlTxUVKElZp8GeWrFo1L2JmJ3CBz3K5bMTg8FUk4VJOKUuK0vx5rv8AvMflcWKd/RoYM837S0tn8NPPHGeNf0NOSaj8U1w8kOFxIm3XPiHPIyxXtEd5a+b7LYbNKdqlOMZXvvRjFP7tTRycal48a/BVpmtVO4j9HzhH9irLwlFr5q/3FW3Bn0lYjl+8JfG4eeVYudHFvelF30baScU7K68ynek1t0z6LFbRaNw+i7DYD2HZ6G+utUvUf83D+1I1eJTpxx9+6hntu6gLKEAAAAAAAAAAAAAAAAAJzbfG+z5fGEXbpHr4L/60UubfVIr7rHHru2/ZNZIlHEpSMnJ4XofQaDTprc4F/iTXojTNvvfdl7T1FhsvdR2utPFPiivzYruJjys8Tc26fRO7J5l0WfdGn1aia81qn6XXmS8LJMX17uuRTdd+y9NdQAILbrE+2ZxToUNXBf31LJL0s/My+bbqvFI9P3le40dNJtP80tMtwawGAhTp8Iq3i+b83c0cdIpWKwp3t1WmXSduQDLzDZ/D5jiN/F07y0u96SvbtSdmQ34+O87tHdJXLesaiWmluq0eBMjf0AAAAAAAAAAAAAAAAAARH6TaL6ChOPBSlF/zJNf4sz+fHasrfFnvMJDDYlwqKz1/3/fQzZja7Coy3aKVCnao7rtIOm9fpl5bHS/eXPnOePF07S1XZyEUtM7tL2taU+lm7FweI2jppfVlN+STt96Rocau8tdIc86pL6wbLNc+Y4yOX4GdXEPqwi5Py5eL4HN7RWszL2tZtOoQexeHlmmeSr4zim6kuzel7sfJcPAzONWcmWbz6d17PMUx9MPohqqAAAAAAAAAAAAAAAAAAAAAAAA483y+OaYCVKtwfB9jWqfqR5ccZKzWXdLzS24fJc4y6eXYl08XGzTvF8tODT7DFtS1LdNmlW0WjcPJZglBX6t+T4+hxp3p+auKUoro3vybtGMdZN9luKPYrt5PZ9E2H2fllOFdTGr6WouHwx428W9X5GrxcE0jqt5lQ5GXrnUeFSW1dA7f5usXWjhcLJNRe/Vtwuvdhftv1muVomdzc0fRH5rnGx6+aVNstln6sypKouvLrS8Xy8l+JZ42L4dO/mUGa/XZsFhEAAAAAAAAAAAAAAAAAHJh8yp4iN6b52fan2NcYvuZWjl496mdfiknFaHvNLEUGk9JJq6fbpxJ+1o7OO8Swsmx06NSdPGf8TUZu/b7s7djXHyfaZ/Hy3x3nHfxH8/T+e6zlpWYi1fX+aUJpKoAA5cwy+nmNDcxsFJd/FeD4o4vjreNWh1W81ncPm+0uzdTI8whPLas1TkpaX1v8LfDmtfHQyuTx64/Te2jgzzeNSuMj2cpZXLpJ3qV2kpVJylKXgnJuyNDDxqY4+6lkzWv29GhmOY08sw+/jJbq4Lm2+xRWrfgS3yVpG7SjrSbTqEdj87xGe1uiyyMoRfKL67X8VRaQXcn58jOvycmaenHC5XDTHHVdrbP7Jwy+08XaU1wS92PlzfeT4OJFPmv3lFl5E27V8KUuqwAAAAAAAAAAAAAAAAAeOMco4ZugrtWdr2bs9Un2tXRxk6umeny6rrfdmVsvjj2q2Dk6dRrSaS3vsyTVpJdkk7cmjPiPizNv0n1/D/7+qbq6PllwYXGVZZi6GJjuV93e6SH7uUVpvOLej1S3Xda6PjavE3pb5J1+36JJivTv0dWGwFSOeyqVpxkujUHeO7KV3fW2jtZrh2kv+7bJ82txH6xLmbV+HqN+XXlGM36tSjU96k1bvg9Yu/Ps8u8t8TN111PmOyLLTWrR4lpltEAAJbbep1qEe+cvKKV/vM7+oWiIr+K3xI3MuvFbUUnPo8q+nrPhGPBfanwS+ZNk5lKx8veUdOPae9u0JbG4TEZpn8YY99d6K3uxXFtLs08zO3fPk6Z8/stx0Y6dUeF5luXwy3DKGFVlzfNvtbNjHirjjVVC95vO5dZI4AAAAAAAAAAAAAAAAAAAA5q8JU+thlfm49vg+TKubDbfXj8+sek/wDv7pKzE9rfq5aeZUZ4h700pW3d2XVkudmmUoy44vM27dtd0k4r9PaNx9nfG0ldWZZr0z80TtFO47J6WKhS2yhZ6ypuD8b7yKvFyR8eZ9JWbUn4P91KbCmAZ+NzNUau5hYOpU+GNrL7Unoitl5NaT0x3n2hLTFNo3PaEziMvx+LzLpKiop8EmlJRXmvuMrLa+W+pjuuUthpXW/3a2U7OxyyU6lP97K74ycU3rpvNvj3kkcW9a9cz3jwivyOr5fT+78ZXi/bdpJdJG0oUnHz3lqScCZtlm9vOjPWK44iPdRmspgAAAAAAAAAAAAAAAAAAAAAHHmGWUsxhbFwT7Hwa/mWpHkw0yfVDumS1fEsmOyqpS/ZsRWjHsuvvKc/07HM+U/+qt6wxNqMj/VFSFfAOTSa3nJttSXB37H9/iRcjjxiiLU8f5SYcvxNxZX5LmKzTLo1KfF6SXZJcV/vKxoYcnxKRZUyU6LaeuOrOlSSpe/J7sfHt8ErvyPM2Tor28+hSu57+GPQx84wl+qaDqU4tpzcknOS95rnLW+vaZ1PizHVijt7z5n7rFq13q89/wBmHPauSzRScWorRx5opbv1dc+Vn4VOjpWmFxUcVQUqLumamPkVvXbPvSaTqWBhv2fbaVuFSm/XR/lK/CtHxpiPusZO+GJVBsKYAAAAAAAAAAAAAAAAAAAAAAAAeOMw0cbhZU66vGSszm9YvWay9raazuEHkOLls3n8qGNfUm1Fvlf6k/B8H5dhmYLzgyTS3j+d13LWMtOqFJmFSWNqqOHdpVbwi19Wmv3lTz0S/l7TrLM58kVjx/j1n8/EI6R0RufT9/SP8trD0Y4ahGFBWjFJJdiRpViKxqFaZmZ3LB2m2ZjmkXUwlo1lz5T7n395V5HGjJ81fP7psWaadp8J3ZbHzweYdDXurtpxfJow81Zr39V29YvX9m5mH0O0mGn2ycP6k1+JJwLazQh84ZVB9GogAAAAAAAAAAAAAAAAAAAAAAAAAxdpdn453RVmo1I6KVtGvhfd9xX5HHjLH3TYss0n7PbIcrll2FXtdR1KllFyfKK4RXcr8eLZ7gwfDjv5/nZ5lydc9vDUJ0QBAbXU/YtqadSPCai34p7r+VjG/qFPmn7w0OLbddNfPn9LQmuVWm/mjP4k6ywUj5LQqD6lngAAAAAAAAAAAAAAAAAAAAAAAAAAAAACO/SNR+go1F9WTj/Ur/lM/n17Vlb4s95h5ZpX6XJ4S7NyXo0YeH5ci50/Utj6xkAAAAAAAAAAAAAAAAAAAAAAAAAAAAAACf26o9Ls7J/DKMvnu/mKvMjeL8NJ+PPzph1ek2c8Fb0PntayNTXy7fQcJPpMJB9sYv1R9TWd1iWLby9jp4AAAAAAAAAAAAAAAAAAAAAAAAAAAAAZW1Ed7Z6tf4G/TUg5P/FZLh+uHzqnXcct3e25gzX5ttTq7afTsnn0mU0X204f4o+hxTvHWftDJvGrS7CRwAAAAAAAAAAAAAAAAAAAAAAAAAAAAAT22eJ3cHGin+9ev2Y6v52+ZR5+Xpx691ni06r79kdUyir+q3XpL6JO2vvNXs5W7E/xKMYLzj+ItTlr19Cw2IxPSZW6b/45WX2XqvnvF/g36sep9FTk11ffuoi6rgAAAAAAAAAAAAAAAAAAAAAAAAAAAAENtBJ5hn8o03w3KMfGWrfld+hj8qZyZ4pDQwR0Ypsr62CjLLHRguq6bgl3W3TVmkdHTHtpRi09XUktgKz9qlGX1qab8Yu35jO4E6vaFzlR8sStzUUQAAAAAAAAAAAAAAAAAAAAAAAAAAAH8b3VdgQ2y69tztTnzdSs/N7q/wAjH4n+5yJt/P53aGf5cUVXRsM9B7Lfs+0rh/FWh6Nv8pk8b5eRMfiv5u+KJ/BeGsoAAAAAAAAAAAAAAAAAAAAAAAAAAAAM/P6/s2SVpfwSS8XovmyLPbpx2n7O8UbvEMTYel1qkvhjCC+cn96KP9Or9VlrmT4hVmmpIHLpbm2crf8AfUXqpGRTtyvzlft/wflC+NdQAAAAAAAAAAAAAAAAAAAAAAAAAAAAT23NXo8j3fjnFenW/KVObOseveVjjR879bF093KHP/snKS8FaP5WecGnTi/E5Nt3bs5KEG5cErstzOu6ugtj4PMM/lVlwW/V85NpfKT9DL4sdebq/GV7PPTj6V+aqiAAAAAAAAAAAAAAAAAAAAAAAAAAAAi/0hYi9WlTT5Sk/Pqr8xm8+3eK/mucWvmVVlWH9ky2nD4YpPx5/O5exV6aRX7Kt7dVplnbY4z2PIZ7nvVLU1/Nx/tuRcq/Tjn79kmCvVeHLsJg+gyt1HxqS0+zHRfO5HwaapNvd3ybbtr2UpdVgAAAAAAAAAAAAAAAAAAAAAAAAAAAHz7HS/Xe1qVPWG/GC740+tP11Mm0/F5H2/6/kr9f9vE+gmsoIfbzF9LmEKUfqRc34y0X9sZepl8++5ivsu8WuomVhl9BYXAwhH6sUvkaOOvTSKql7dVpl0HbkAAAAAAAAAAAAAAAAAAAAAAAAAADE2lxk40VQy/WtVulb6secu7sXn2FTl5ppXpr5lPhpEz1W8QwtjcG6GdyjXi04UtE009Xa/nqVOBG8kz7J+TPydlvOW5BuXBamrM67qL5plmGntNmFecWk5Sd2+S4JJc0o29TBt1Zsnb17tOZripG1/l2IuuixDXSQST/AIlyml2P5O5r8fL1xqfMeVC9dd48S7SwjAAAAAAAAAAAAAAAAAAAAAAAAABzZhjI4DCSqVuC5c2+SXicZMkUrNpdVrNp1CNy3NZrHVMRUipymrJb1krcEnZ6aW+Zi2z26+v1n+y9OKOnpaWyuI9uzrEVG22o04u9rJ9Z2VvEtf0+J3aZRcnUVrEKatTVajKMuEk0/PQ0rRuJhVidTt88p0quymNmq8LwlpGpa+vau+3FPuMLNgtjn5oaNbVyR5dM6vtvXpNyk2tYt3T7rcPBWsQxeYne3fRERpubO5vUq1uhzHWXGE/itxTS5pa35mtxeT1/Lbyp5sPT3hQl5WAAAAAAAAAAAAAAAAAAAAAAAACb26UllsXH3VNb3dfRP8PMpc6J6I/FZ42upgRwMsLl3SVE92176W14GTO/Ouy5uN62qdk8ueAyu9f95Ue/Lu5KPkrfM2uJi+Hj7+ZUM9+q3bw2iyhfirSVam41UmnxTV16HkxExqXsTrwwMRsrGnW38pm6Uuz3oPyZSy8Glvp7LFOTMdrd3VSy+pUq0niI04ypy3nKDfW0atZrS9yPDw70vEzrt7b7lssTExG+/u2DSVgAAAAAAAAAAAAAAAAAAAAAAAA88RRjiaLhXScZKzT5o8tWLRqXsTMTuHHRymFOlGE3KUIO8Yyta64X01t3lanEpWfWdeiScsz3aBaRAAAAAAAAAAAAAAAAAAAAAAAAAAAAAAAAAAAAAAAAAAAAAAAAAAAAB//Z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309688" y="4478338"/>
            <a:ext cx="6400800" cy="1752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Gregory Piatetsky-Shapiro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KDnuggets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679" y="487695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0002" y="272955"/>
            <a:ext cx="2806578" cy="32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1900 -   Statistics</a:t>
            </a:r>
          </a:p>
          <a:p>
            <a:r>
              <a:rPr lang="en-US" sz="2800" i="1" dirty="0" smtClean="0"/>
              <a:t>1960s    Data Mining = bad activity, data “dredging” </a:t>
            </a:r>
          </a:p>
          <a:p>
            <a:r>
              <a:rPr lang="en-US" dirty="0" smtClean="0"/>
              <a:t>1990 -  “Data Mining” is good, surges in 1996</a:t>
            </a:r>
          </a:p>
          <a:p>
            <a:r>
              <a:rPr lang="en-US" dirty="0" smtClean="0"/>
              <a:t>2003 -  “Data Mining” peaks, image tarnished (Total Information Awareness, </a:t>
            </a:r>
            <a:r>
              <a:rPr lang="en-US" i="1" dirty="0" smtClean="0"/>
              <a:t>invasion of privacy)</a:t>
            </a:r>
            <a:endParaRPr lang="en-US" dirty="0" smtClean="0"/>
          </a:p>
          <a:p>
            <a:r>
              <a:rPr lang="en-US" dirty="0" smtClean="0"/>
              <a:t>2006 -   Google Analytics appears</a:t>
            </a:r>
          </a:p>
          <a:p>
            <a:r>
              <a:rPr lang="en-US" dirty="0" smtClean="0"/>
              <a:t>2007 -  Business/Data/Predictive Analytics</a:t>
            </a:r>
          </a:p>
          <a:p>
            <a:r>
              <a:rPr lang="en-US" dirty="0" smtClean="0"/>
              <a:t>2012 -   Big Data surge</a:t>
            </a:r>
          </a:p>
          <a:p>
            <a:r>
              <a:rPr lang="en-US" dirty="0" smtClean="0"/>
              <a:t>2013 -   Data Science </a:t>
            </a:r>
          </a:p>
          <a:p>
            <a:r>
              <a:rPr lang="en-US" dirty="0" smtClean="0"/>
              <a:t>2015 -   ??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KDnuggets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Competitions – </a:t>
            </a:r>
            <a:br>
              <a:rPr lang="en-US" dirty="0" smtClean="0"/>
            </a:br>
            <a:r>
              <a:rPr lang="en-US" dirty="0" smtClean="0"/>
              <a:t>Short History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KDnuggets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7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791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Data Mining Competition:</a:t>
            </a:r>
            <a:br>
              <a:rPr lang="en-US" dirty="0" smtClean="0"/>
            </a:br>
            <a:r>
              <a:rPr lang="en-US" dirty="0" smtClean="0"/>
              <a:t>KDD-CUP </a:t>
            </a:r>
            <a:r>
              <a:rPr lang="en-US" dirty="0"/>
              <a:t>1997</a:t>
            </a:r>
          </a:p>
        </p:txBody>
      </p:sp>
      <p:sp>
        <p:nvSpPr>
          <p:cNvPr id="3747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55625" y="1468438"/>
            <a:ext cx="8207375" cy="48006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 marL="396875" lvl="1" indent="-282575"/>
            <a:r>
              <a:rPr lang="en-US" dirty="0" smtClean="0"/>
              <a:t>Organized by Ismail </a:t>
            </a:r>
            <a:r>
              <a:rPr lang="en-US" dirty="0" err="1" smtClean="0"/>
              <a:t>Parsa</a:t>
            </a:r>
            <a:r>
              <a:rPr lang="en-US" dirty="0" smtClean="0"/>
              <a:t> (then at Epsilon)</a:t>
            </a:r>
          </a:p>
          <a:p>
            <a:pPr marL="396875" lvl="1" indent="-282575"/>
            <a:r>
              <a:rPr lang="en-US" dirty="0" smtClean="0"/>
              <a:t>Task</a:t>
            </a:r>
            <a:r>
              <a:rPr lang="en-US" dirty="0"/>
              <a:t>: given data on past responders to fund-raising, predict most likely responders for new campaign</a:t>
            </a:r>
          </a:p>
          <a:p>
            <a:pPr marL="396875" lvl="1" indent="-282575"/>
            <a:r>
              <a:rPr lang="en-US" dirty="0" smtClean="0"/>
              <a:t>Data: </a:t>
            </a:r>
          </a:p>
          <a:p>
            <a:pPr marL="796925" lvl="2" indent="-282575"/>
            <a:r>
              <a:rPr lang="en-US" dirty="0" smtClean="0"/>
              <a:t>Population </a:t>
            </a:r>
            <a:r>
              <a:rPr lang="en-US" dirty="0"/>
              <a:t>of 750K </a:t>
            </a:r>
            <a:r>
              <a:rPr lang="en-US" dirty="0" smtClean="0"/>
              <a:t>prospects, 300+ variables</a:t>
            </a:r>
            <a:endParaRPr lang="en-US" dirty="0"/>
          </a:p>
          <a:p>
            <a:pPr marL="796925" lvl="2" indent="-285750"/>
            <a:r>
              <a:rPr lang="en-US" dirty="0" smtClean="0"/>
              <a:t>10K (1.4%) responded </a:t>
            </a:r>
            <a:r>
              <a:rPr lang="en-US" dirty="0"/>
              <a:t>to a broad campaign </a:t>
            </a:r>
            <a:r>
              <a:rPr lang="en-US" dirty="0" smtClean="0"/>
              <a:t>mailing</a:t>
            </a:r>
          </a:p>
          <a:p>
            <a:pPr marL="796925" lvl="2" indent="-285750"/>
            <a:r>
              <a:rPr lang="en-US" dirty="0" smtClean="0"/>
              <a:t>Competition file was a </a:t>
            </a:r>
            <a:r>
              <a:rPr lang="en-US" dirty="0"/>
              <a:t>stratified </a:t>
            </a:r>
            <a:r>
              <a:rPr lang="en-US" dirty="0" smtClean="0"/>
              <a:t>sample </a:t>
            </a:r>
            <a:r>
              <a:rPr lang="en-US" dirty="0"/>
              <a:t>of </a:t>
            </a:r>
            <a:r>
              <a:rPr lang="en-US" dirty="0" smtClean="0"/>
              <a:t>10K responded, </a:t>
            </a:r>
            <a:r>
              <a:rPr lang="en-US" dirty="0"/>
              <a:t>26K </a:t>
            </a:r>
            <a:r>
              <a:rPr lang="en-US" dirty="0" smtClean="0"/>
              <a:t>non-resp. </a:t>
            </a:r>
            <a:r>
              <a:rPr lang="en-US" dirty="0"/>
              <a:t>(28.7% response rate</a:t>
            </a:r>
            <a:r>
              <a:rPr lang="en-US" dirty="0" smtClean="0"/>
              <a:t>)</a:t>
            </a:r>
          </a:p>
          <a:p>
            <a:pPr marL="396875" lvl="1"/>
            <a:r>
              <a:rPr lang="en-US" dirty="0" smtClean="0"/>
              <a:t>Big effort on leaker detection (false predictors) </a:t>
            </a:r>
          </a:p>
          <a:p>
            <a:pPr marL="396875" lvl="1">
              <a:buNone/>
            </a:pPr>
            <a:r>
              <a:rPr lang="en-US" dirty="0" smtClean="0"/>
              <a:t>	KDD Cup was almost cancelled - several times Charles </a:t>
            </a:r>
            <a:r>
              <a:rPr lang="en-US" dirty="0" err="1" smtClean="0"/>
              <a:t>Elkan</a:t>
            </a:r>
            <a:r>
              <a:rPr lang="en-US" dirty="0" smtClean="0"/>
              <a:t> found leakers in training data 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142875"/>
            <a:ext cx="6808787" cy="987425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Evaluating Targeted List: </a:t>
            </a:r>
            <a:br>
              <a:rPr lang="en-US" dirty="0" smtClean="0"/>
            </a:br>
            <a:r>
              <a:rPr lang="en-US" dirty="0" smtClean="0"/>
              <a:t>Cumulative Pct Hits (Gains)</a:t>
            </a:r>
            <a:endParaRPr lang="en-US" dirty="0"/>
          </a:p>
        </p:txBody>
      </p:sp>
      <p:graphicFrame>
        <p:nvGraphicFramePr>
          <p:cNvPr id="9" name="Object 2"/>
          <p:cNvGraphicFramePr>
            <a:graphicFrameLocks noGrp="1"/>
          </p:cNvGraphicFramePr>
          <p:nvPr>
            <p:ph type="chart" idx="1"/>
          </p:nvPr>
        </p:nvGraphicFramePr>
        <p:xfrm>
          <a:off x="2914650" y="1374775"/>
          <a:ext cx="5656263" cy="3351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2500" name="Line 4"/>
          <p:cNvSpPr>
            <a:spLocks noChangeShapeType="1"/>
          </p:cNvSpPr>
          <p:nvPr/>
        </p:nvSpPr>
        <p:spPr bwMode="auto">
          <a:xfrm flipH="1" flipV="1">
            <a:off x="3567113" y="3708400"/>
            <a:ext cx="792236" cy="1533451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2501" name="Text Box 5"/>
          <p:cNvSpPr txBox="1">
            <a:spLocks noChangeArrowheads="1"/>
          </p:cNvSpPr>
          <p:nvPr/>
        </p:nvSpPr>
        <p:spPr bwMode="auto">
          <a:xfrm>
            <a:off x="838200" y="4883150"/>
            <a:ext cx="7346950" cy="10341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5% of random list have 5% of targets, 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chemeClr val="hlink"/>
                </a:solidFill>
                <a:latin typeface="Arial" pitchFamily="34" charset="0"/>
              </a:rPr>
              <a:t>but 5% of model ranked list have 21% of targets </a:t>
            </a:r>
            <a:endParaRPr lang="en-US" dirty="0" smtClean="0">
              <a:solidFill>
                <a:schemeClr val="hlink"/>
              </a:solidFill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dirty="0" smtClean="0">
                <a:solidFill>
                  <a:schemeClr val="hlink"/>
                </a:solidFill>
                <a:latin typeface="Arial" pitchFamily="34" charset="0"/>
              </a:rPr>
              <a:t>Cum Pct Hits (5</a:t>
            </a:r>
            <a:r>
              <a:rPr lang="en-US" dirty="0">
                <a:solidFill>
                  <a:schemeClr val="hlink"/>
                </a:solidFill>
                <a:latin typeface="Arial" pitchFamily="34" charset="0"/>
              </a:rPr>
              <a:t>%,model)=21%</a:t>
            </a:r>
            <a:r>
              <a:rPr lang="en-US" dirty="0">
                <a:latin typeface="Arial" pitchFamily="34" charset="0"/>
              </a:rPr>
              <a:t>.   </a:t>
            </a:r>
          </a:p>
        </p:txBody>
      </p:sp>
      <p:sp>
        <p:nvSpPr>
          <p:cNvPr id="362502" name="Line 6"/>
          <p:cNvSpPr>
            <a:spLocks noChangeShapeType="1"/>
          </p:cNvSpPr>
          <p:nvPr/>
        </p:nvSpPr>
        <p:spPr bwMode="auto">
          <a:xfrm flipH="1">
            <a:off x="3466214" y="4102100"/>
            <a:ext cx="50099" cy="81014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2503" name="Text Box 7"/>
          <p:cNvSpPr txBox="1">
            <a:spLocks noChangeArrowheads="1"/>
          </p:cNvSpPr>
          <p:nvPr/>
        </p:nvSpPr>
        <p:spPr bwMode="auto">
          <a:xfrm>
            <a:off x="7491413" y="4400550"/>
            <a:ext cx="10810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pitchFamily="34" charset="0"/>
              </a:rPr>
              <a:t>Pct list</a:t>
            </a:r>
          </a:p>
        </p:txBody>
      </p:sp>
      <p:sp>
        <p:nvSpPr>
          <p:cNvPr id="362504" name="Text Box 8"/>
          <p:cNvSpPr txBox="1">
            <a:spLocks noChangeArrowheads="1"/>
          </p:cNvSpPr>
          <p:nvPr/>
        </p:nvSpPr>
        <p:spPr bwMode="auto">
          <a:xfrm>
            <a:off x="2514600" y="1592263"/>
            <a:ext cx="549275" cy="2584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eaVert" wrap="none">
            <a:spAutoFit/>
          </a:bodyPr>
          <a:lstStyle/>
          <a:p>
            <a:pPr eaLnBrk="1" hangingPunct="1"/>
            <a:r>
              <a:rPr lang="en-US">
                <a:latin typeface="Arial" pitchFamily="34" charset="0"/>
              </a:rPr>
              <a:t>Cumulative % Hits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8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887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KDD-CUP Participant Statistics</a:t>
            </a:r>
          </a:p>
        </p:txBody>
      </p:sp>
      <p:sp>
        <p:nvSpPr>
          <p:cNvPr id="37888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  <a:noFill/>
          <a:ln/>
        </p:spPr>
        <p:txBody>
          <a:bodyPr lIns="92075" tIns="46038" rIns="92075" bIns="46038">
            <a:normAutofit fontScale="85000" lnSpcReduction="20000"/>
          </a:bodyPr>
          <a:lstStyle/>
          <a:p>
            <a:pPr marL="396875" lvl="1" indent="-282575"/>
            <a:r>
              <a:rPr lang="en-US" dirty="0"/>
              <a:t>45 companies/institutions participated</a:t>
            </a:r>
          </a:p>
          <a:p>
            <a:pPr marL="796925" lvl="2" indent="-285750"/>
            <a:r>
              <a:rPr lang="en-US" dirty="0"/>
              <a:t>23 research prototypes</a:t>
            </a:r>
          </a:p>
          <a:p>
            <a:pPr marL="796925" lvl="2" indent="-285750"/>
            <a:r>
              <a:rPr lang="en-US" dirty="0"/>
              <a:t>22 commercial tools</a:t>
            </a:r>
          </a:p>
          <a:p>
            <a:pPr marL="396875" lvl="1" indent="-282575"/>
            <a:r>
              <a:rPr lang="en-US" dirty="0" smtClean="0"/>
              <a:t>16 </a:t>
            </a:r>
            <a:r>
              <a:rPr lang="en-US" dirty="0"/>
              <a:t>contestants turned in their results</a:t>
            </a:r>
          </a:p>
          <a:p>
            <a:pPr marL="796925" lvl="2" indent="-285750"/>
            <a:r>
              <a:rPr lang="en-US" dirty="0"/>
              <a:t>9 research prototypes</a:t>
            </a:r>
          </a:p>
          <a:p>
            <a:pPr marL="796925" lvl="2" indent="-285750"/>
            <a:r>
              <a:rPr lang="en-US" dirty="0"/>
              <a:t>7 commercial </a:t>
            </a:r>
            <a:r>
              <a:rPr lang="en-US" dirty="0" smtClean="0"/>
              <a:t>tools</a:t>
            </a:r>
          </a:p>
          <a:p>
            <a:pPr marL="396875" lvl="1"/>
            <a:r>
              <a:rPr lang="en-US" dirty="0" smtClean="0"/>
              <a:t>Evaluation: Best Gains (CPH) at 40% and 10%</a:t>
            </a:r>
          </a:p>
          <a:p>
            <a:pPr marL="396875" lvl="1"/>
            <a:r>
              <a:rPr lang="en-US" dirty="0" smtClean="0"/>
              <a:t>Joint winners: </a:t>
            </a:r>
          </a:p>
          <a:p>
            <a:pPr marL="796925" lvl="2"/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Charles </a:t>
            </a:r>
            <a:r>
              <a:rPr lang="en-US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Elkan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(UCSD) </a:t>
            </a:r>
            <a:r>
              <a:rPr lang="en-US" dirty="0" smtClean="0"/>
              <a:t>with 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BNB, Boosted Naive Bayesian Classifier</a:t>
            </a:r>
            <a:endParaRPr lang="en-US" dirty="0" smtClean="0"/>
          </a:p>
          <a:p>
            <a:pPr marL="796925" lvl="2"/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Urban Science Applications, Inc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n-US" dirty="0" smtClean="0"/>
              <a:t>with commercial  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Gain, Direct Marketing Selection System</a:t>
            </a:r>
          </a:p>
          <a:p>
            <a:pPr marL="796925" lvl="2"/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i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rd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place: </a:t>
            </a:r>
            <a:r>
              <a:rPr lang="en-US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MineSet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(SGI, Ronny </a:t>
            </a:r>
            <a:r>
              <a:rPr lang="en-US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Kohavi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US" dirty="0" smtClean="0"/>
          </a:p>
          <a:p>
            <a:pPr marL="396875" lvl="1"/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1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151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KDD-CUP Results Discussion</a:t>
            </a:r>
          </a:p>
        </p:txBody>
      </p:sp>
      <p:sp>
        <p:nvSpPr>
          <p:cNvPr id="39015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79425" y="1468438"/>
            <a:ext cx="8207375" cy="48006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marL="396875" lvl="1" indent="-282575"/>
            <a:r>
              <a:rPr lang="en-US" dirty="0"/>
              <a:t>Top finishers very close</a:t>
            </a:r>
          </a:p>
          <a:p>
            <a:pPr marL="396875" lvl="1" indent="-282575"/>
            <a:r>
              <a:rPr lang="en-US" dirty="0"/>
              <a:t>Naïve Bayes algorithm was used by 2 of the top 3 contestants (</a:t>
            </a:r>
            <a:r>
              <a:rPr lang="en-US" i="1" dirty="0"/>
              <a:t>BNB</a:t>
            </a:r>
            <a:r>
              <a:rPr lang="en-US" dirty="0"/>
              <a:t> and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place </a:t>
            </a:r>
            <a:r>
              <a:rPr lang="en-US" i="1" dirty="0" err="1" smtClean="0"/>
              <a:t>MineSet</a:t>
            </a:r>
            <a:r>
              <a:rPr lang="en-US" dirty="0"/>
              <a:t>)</a:t>
            </a:r>
          </a:p>
          <a:p>
            <a:pPr marL="396875" lvl="1" indent="-282575"/>
            <a:r>
              <a:rPr lang="en-US" i="1" dirty="0" smtClean="0"/>
              <a:t>Naïve Bayes tools </a:t>
            </a:r>
            <a:r>
              <a:rPr lang="en-US" dirty="0" smtClean="0"/>
              <a:t>did </a:t>
            </a:r>
            <a:r>
              <a:rPr lang="en-US" dirty="0"/>
              <a:t>little data </a:t>
            </a:r>
            <a:r>
              <a:rPr lang="en-US" dirty="0" smtClean="0"/>
              <a:t>preprocessing, used small number of variables</a:t>
            </a:r>
            <a:endParaRPr lang="en-US" dirty="0"/>
          </a:p>
          <a:p>
            <a:pPr marL="396875" lvl="1" indent="-282575"/>
            <a:r>
              <a:rPr lang="en-US" i="1" dirty="0" smtClean="0"/>
              <a:t>Urban </a:t>
            </a:r>
            <a:r>
              <a:rPr lang="en-US" i="1" dirty="0"/>
              <a:t>Science </a:t>
            </a:r>
            <a:r>
              <a:rPr lang="en-US" dirty="0"/>
              <a:t>implemented a tremendous amount of automated data preprocessing and exploratory data analysis and developed more than 50 models in an automated fashion to get to their results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2465E-E33A-445D-BD89-6958DE455AAF}" type="slidenum">
              <a:rPr lang="en-US"/>
              <a:pPr/>
              <a:t>16</a:t>
            </a:fld>
            <a:endParaRPr lang="en-US"/>
          </a:p>
        </p:txBody>
      </p:sp>
      <p:sp>
        <p:nvSpPr>
          <p:cNvPr id="389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KDD Cup 1997: Top 3 results</a:t>
            </a:r>
          </a:p>
        </p:txBody>
      </p:sp>
      <p:pic>
        <p:nvPicPr>
          <p:cNvPr id="389129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/>
      </p:pic>
      <p:sp>
        <p:nvSpPr>
          <p:cNvPr id="389130" name="Text Box 10"/>
          <p:cNvSpPr txBox="1">
            <a:spLocks noChangeArrowheads="1"/>
          </p:cNvSpPr>
          <p:nvPr/>
        </p:nvSpPr>
        <p:spPr bwMode="auto">
          <a:xfrm>
            <a:off x="6994525" y="4613275"/>
            <a:ext cx="2028825" cy="82232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Top 3 finishers</a:t>
            </a:r>
          </a:p>
          <a:p>
            <a:r>
              <a:rPr lang="en-US"/>
              <a:t>are very close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18796-43A7-41DC-A6FA-9C931A796136}" type="slidenum">
              <a:rPr lang="en-US"/>
              <a:pPr/>
              <a:t>17</a:t>
            </a:fld>
            <a:endParaRPr lang="en-US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KDD Cup 1997 – worst results</a:t>
            </a:r>
          </a:p>
        </p:txBody>
      </p:sp>
      <p:pic>
        <p:nvPicPr>
          <p:cNvPr id="3973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69975"/>
            <a:ext cx="7010400" cy="5167313"/>
          </a:xfrm>
          <a:noFill/>
          <a:ln/>
        </p:spPr>
      </p:pic>
      <p:sp>
        <p:nvSpPr>
          <p:cNvPr id="397318" name="Text Box 6"/>
          <p:cNvSpPr txBox="1">
            <a:spLocks noChangeArrowheads="1"/>
          </p:cNvSpPr>
          <p:nvPr/>
        </p:nvSpPr>
        <p:spPr bwMode="auto">
          <a:xfrm>
            <a:off x="5862638" y="3962400"/>
            <a:ext cx="3195637" cy="26479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Note that the worst</a:t>
            </a:r>
          </a:p>
          <a:p>
            <a:r>
              <a:rPr lang="en-US"/>
              <a:t>result (C6) was actually</a:t>
            </a:r>
          </a:p>
          <a:p>
            <a:r>
              <a:rPr lang="en-US"/>
              <a:t>worse than random.</a:t>
            </a:r>
          </a:p>
          <a:p>
            <a:endParaRPr lang="en-US"/>
          </a:p>
          <a:p>
            <a:r>
              <a:rPr lang="en-US"/>
              <a:t>Competitor names were</a:t>
            </a:r>
          </a:p>
          <a:p>
            <a:r>
              <a:rPr lang="en-US"/>
              <a:t>kept anonymous,</a:t>
            </a:r>
          </a:p>
          <a:p>
            <a:r>
              <a:rPr lang="en-US"/>
              <a:t>apart from top 3 winners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KDD Cup 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Preparation is key, especially eliminating “leakers” (false predictors)</a:t>
            </a:r>
          </a:p>
          <a:p>
            <a:r>
              <a:rPr lang="en-US" dirty="0" smtClean="0"/>
              <a:t>Avoid overfitting the test data</a:t>
            </a:r>
          </a:p>
          <a:p>
            <a:r>
              <a:rPr lang="en-US" dirty="0" smtClean="0"/>
              <a:t>Simple models work well for predicting human behavior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KDnuggets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Competition Successes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188688" cy="4525963"/>
          </a:xfrm>
        </p:spPr>
        <p:txBody>
          <a:bodyPr/>
          <a:lstStyle/>
          <a:p>
            <a:r>
              <a:rPr lang="en-US" dirty="0" err="1" smtClean="0"/>
              <a:t>Ansari</a:t>
            </a:r>
            <a:r>
              <a:rPr lang="en-US" dirty="0" smtClean="0"/>
              <a:t> X-Prize 2004: Spaceship One went to space twice in 2 weeks</a:t>
            </a:r>
          </a:p>
          <a:p>
            <a:endParaRPr lang="en-US" dirty="0" smtClean="0"/>
          </a:p>
          <a:p>
            <a:r>
              <a:rPr lang="en-US" dirty="0" smtClean="0"/>
              <a:t>DARPA Grand Challenge, 2005: 150 mi </a:t>
            </a:r>
            <a:r>
              <a:rPr lang="en-US" i="1" dirty="0" smtClean="0"/>
              <a:t>Off-road</a:t>
            </a:r>
            <a:r>
              <a:rPr lang="en-US" dirty="0" smtClean="0"/>
              <a:t> robotic car navigation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KDnuggets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482" name="Picture 2" descr="http://ww3.hdnux.com/photos/07/76/55/2091842/5/628x47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1340" y="3847302"/>
            <a:ext cx="2987749" cy="2055267"/>
          </a:xfrm>
          <a:prstGeom prst="rect">
            <a:avLst/>
          </a:prstGeom>
          <a:noFill/>
        </p:spPr>
      </p:pic>
      <p:pic>
        <p:nvPicPr>
          <p:cNvPr id="20484" name="Picture 4" descr="SpaceShipOne in fligh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1854" y="1585101"/>
            <a:ext cx="2095500" cy="15811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2072"/>
            <a:ext cx="8382000" cy="473409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PhD (‘84) in applying Machine Learning to databases </a:t>
            </a:r>
          </a:p>
          <a:p>
            <a:r>
              <a:rPr lang="en-US" dirty="0" smtClean="0"/>
              <a:t>Researcher at GTE Labs – started the </a:t>
            </a:r>
            <a:r>
              <a:rPr lang="en-US" b="1" i="1" dirty="0" smtClean="0"/>
              <a:t>first</a:t>
            </a:r>
            <a:r>
              <a:rPr lang="en-US" dirty="0" smtClean="0"/>
              <a:t> project on Knowledge Discovery in Databases in 1989</a:t>
            </a:r>
          </a:p>
          <a:p>
            <a:r>
              <a:rPr lang="en-US" dirty="0" smtClean="0"/>
              <a:t>Organized  first 3 </a:t>
            </a:r>
            <a:r>
              <a:rPr lang="en-US" dirty="0" smtClean="0">
                <a:hlinkClick r:id="rId2"/>
              </a:rPr>
              <a:t>Knowledge Discovery and Data Mining (KDD) workshops</a:t>
            </a:r>
            <a:r>
              <a:rPr lang="en-US" dirty="0" smtClean="0"/>
              <a:t> (1989-93), cofounded </a:t>
            </a:r>
            <a:r>
              <a:rPr lang="en-US" dirty="0" smtClean="0">
                <a:hlinkClick r:id="rId3"/>
              </a:rPr>
              <a:t>Knowledge Discovery and Data Mining (KDD) conferences </a:t>
            </a:r>
            <a:r>
              <a:rPr lang="en-US" dirty="0" smtClean="0"/>
              <a:t>(1995)</a:t>
            </a:r>
          </a:p>
          <a:p>
            <a:r>
              <a:rPr lang="en-US" dirty="0" smtClean="0"/>
              <a:t>Chief Scientist at 2 analytics startups 1998-2001</a:t>
            </a:r>
          </a:p>
          <a:p>
            <a:r>
              <a:rPr lang="en-US" dirty="0" smtClean="0"/>
              <a:t>Co-founder </a:t>
            </a:r>
            <a:r>
              <a:rPr lang="en-US" dirty="0" smtClean="0">
                <a:hlinkClick r:id="rId4"/>
              </a:rPr>
              <a:t>SIGKDD</a:t>
            </a:r>
            <a:r>
              <a:rPr lang="en-US" dirty="0" smtClean="0"/>
              <a:t> (1998), Chair, 2005-2009</a:t>
            </a:r>
          </a:p>
          <a:p>
            <a:r>
              <a:rPr lang="en-US" dirty="0" smtClean="0"/>
              <a:t>Analytics/Data Mining Consultant, 2001-</a:t>
            </a:r>
          </a:p>
          <a:p>
            <a:r>
              <a:rPr lang="en-US" dirty="0" smtClean="0"/>
              <a:t>Editor, KDnuggets, 1994-, full time 2001-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KDnuggets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Netflix Prize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62408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Started in 2006, with 100M ratings, 500K users, 18K movies, $1M prize </a:t>
            </a:r>
          </a:p>
          <a:p>
            <a:r>
              <a:rPr lang="en-US" dirty="0" smtClean="0"/>
              <a:t>Goal: reduce RMSE error in “star” rating  by 10% (was 0.95 for Netflix own system Cinematch)</a:t>
            </a:r>
          </a:p>
          <a:p>
            <a:r>
              <a:rPr lang="en-US" dirty="0" smtClean="0"/>
              <a:t>Public training data, public &amp; secret test sets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KDnuggets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87879" y="2753832"/>
            <a:ext cx="2286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</a:t>
            </a:r>
          </a:p>
          <a:p>
            <a:endParaRPr lang="en-US" dirty="0" smtClean="0"/>
          </a:p>
          <a:p>
            <a:r>
              <a:rPr lang="en-US" dirty="0" smtClean="0"/>
              <a:t>Actual</a:t>
            </a:r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9332" y="2772551"/>
            <a:ext cx="1101600" cy="449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0717" y="3296093"/>
            <a:ext cx="1219367" cy="29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23993" y="542704"/>
            <a:ext cx="37242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Prize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03029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just one week, WXYZ consulting team </a:t>
            </a:r>
            <a:r>
              <a:rPr lang="en-US" dirty="0" smtClean="0">
                <a:hlinkClick r:id="rId2"/>
              </a:rPr>
              <a:t>beat</a:t>
            </a:r>
            <a:r>
              <a:rPr lang="en-US" dirty="0" smtClean="0"/>
              <a:t> Netflix system with RMSE 0.9430</a:t>
            </a:r>
          </a:p>
          <a:p>
            <a:r>
              <a:rPr lang="en-US" dirty="0" smtClean="0"/>
              <a:t>Progress in 2007-8 was very slow: </a:t>
            </a:r>
          </a:p>
          <a:p>
            <a:r>
              <a:rPr lang="en-US" sz="2800" dirty="0" smtClean="0"/>
              <a:t>In 2007 KDnuggets Poll </a:t>
            </a:r>
          </a:p>
          <a:p>
            <a:pPr>
              <a:buNone/>
            </a:pPr>
            <a:r>
              <a:rPr lang="en-US" sz="2800" dirty="0" smtClean="0"/>
              <a:t>32% thought prize will </a:t>
            </a:r>
          </a:p>
          <a:p>
            <a:pPr>
              <a:buNone/>
            </a:pPr>
            <a:r>
              <a:rPr lang="en-US" sz="2800" dirty="0" smtClean="0"/>
              <a:t>never be won</a:t>
            </a:r>
          </a:p>
          <a:p>
            <a:endParaRPr lang="en-US" dirty="0" smtClean="0"/>
          </a:p>
          <a:p>
            <a:r>
              <a:rPr lang="en-US" dirty="0" smtClean="0"/>
              <a:t>Took 3 years to reach </a:t>
            </a:r>
          </a:p>
          <a:p>
            <a:pPr>
              <a:buNone/>
            </a:pPr>
            <a:r>
              <a:rPr lang="en-US" dirty="0" smtClean="0"/>
              <a:t>10% improvement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KDnuggets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5095" y="3089658"/>
            <a:ext cx="3818448" cy="299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Prize Winners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715488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Winning team used a complex ensemble of many  algorithms</a:t>
            </a:r>
          </a:p>
          <a:p>
            <a:endParaRPr lang="en-US" dirty="0" smtClean="0"/>
          </a:p>
          <a:p>
            <a:r>
              <a:rPr lang="en-US" dirty="0" smtClean="0"/>
              <a:t>Two teams had exactly the same RMSE of 0.8567, but winner submitted 20 </a:t>
            </a:r>
            <a:r>
              <a:rPr lang="en-US" dirty="0" smtClean="0"/>
              <a:t>minutes </a:t>
            </a:r>
            <a:r>
              <a:rPr lang="en-US" dirty="0" smtClean="0"/>
              <a:t>earlier 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KDnuggets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Prize lessons,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Competitions work</a:t>
            </a:r>
          </a:p>
          <a:p>
            <a:r>
              <a:rPr lang="en-US" dirty="0" smtClean="0"/>
              <a:t>Limits to  predicting human behavior – </a:t>
            </a:r>
            <a:r>
              <a:rPr lang="en-US" dirty="0" smtClean="0">
                <a:solidFill>
                  <a:srgbClr val="FF0000"/>
                </a:solidFill>
              </a:rPr>
              <a:t>inherent </a:t>
            </a:r>
            <a:r>
              <a:rPr lang="en-US" dirty="0" smtClean="0">
                <a:solidFill>
                  <a:srgbClr val="FF0000"/>
                </a:solidFill>
              </a:rPr>
              <a:t>randomness, </a:t>
            </a:r>
            <a:r>
              <a:rPr lang="en-US" dirty="0" smtClean="0"/>
              <a:t>noisy </a:t>
            </a:r>
            <a:r>
              <a:rPr lang="en-US" dirty="0" smtClean="0"/>
              <a:t>data</a:t>
            </a:r>
            <a:endParaRPr lang="en-US" dirty="0" smtClean="0"/>
          </a:p>
          <a:p>
            <a:r>
              <a:rPr lang="en-US" dirty="0" smtClean="0"/>
              <a:t>Privacy concerns</a:t>
            </a:r>
          </a:p>
          <a:p>
            <a:pPr lvl="1"/>
            <a:r>
              <a:rPr lang="en-US" dirty="0" smtClean="0"/>
              <a:t>Researchers found a few people with matching </a:t>
            </a:r>
            <a:r>
              <a:rPr lang="en-US" dirty="0" smtClean="0"/>
              <a:t>IMDB </a:t>
            </a:r>
            <a:r>
              <a:rPr lang="en-US" dirty="0" smtClean="0"/>
              <a:t>and </a:t>
            </a:r>
            <a:r>
              <a:rPr lang="en-US" dirty="0" smtClean="0"/>
              <a:t>Netflix </a:t>
            </a:r>
            <a:r>
              <a:rPr lang="en-US" dirty="0" smtClean="0"/>
              <a:t>ratings – potential privacy breach</a:t>
            </a:r>
            <a:endParaRPr lang="en-US" dirty="0" smtClean="0"/>
          </a:p>
          <a:p>
            <a:pPr lvl="1"/>
            <a:r>
              <a:rPr lang="en-US" dirty="0" smtClean="0"/>
              <a:t>4 Netflix users sued </a:t>
            </a:r>
          </a:p>
          <a:p>
            <a:pPr lvl="1"/>
            <a:r>
              <a:rPr lang="en-US" dirty="0" smtClean="0"/>
              <a:t>Netflix Prize Sequel – cancelled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KDnuggets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5100" y="2738991"/>
            <a:ext cx="1359374" cy="1014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Prize lessons,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Winning algorithm was too complex, too tailored to specific data set, never used </a:t>
            </a:r>
            <a:r>
              <a:rPr lang="en-US" dirty="0" smtClean="0">
                <a:sym typeface="Wingdings" pitchFamily="2" charset="2"/>
              </a:rPr>
              <a:t></a:t>
            </a:r>
          </a:p>
          <a:p>
            <a:pPr lvl="1"/>
            <a:r>
              <a:rPr lang="en-US" dirty="0" smtClean="0">
                <a:sym typeface="Wingdings" pitchFamily="2" charset="2"/>
                <a:hlinkClick r:id="rId2"/>
              </a:rPr>
              <a:t>Netflix blog</a:t>
            </a:r>
            <a:r>
              <a:rPr lang="en-US" dirty="0" smtClean="0">
                <a:sym typeface="Wingdings" pitchFamily="2" charset="2"/>
              </a:rPr>
              <a:t>, Apr 2012</a:t>
            </a:r>
            <a:endParaRPr lang="en-US" dirty="0" smtClean="0"/>
          </a:p>
          <a:p>
            <a:r>
              <a:rPr lang="en-US" dirty="0" smtClean="0"/>
              <a:t>A basic </a:t>
            </a:r>
            <a:r>
              <a:rPr lang="en-US" dirty="0" smtClean="0"/>
              <a:t>SVD </a:t>
            </a:r>
            <a:r>
              <a:rPr lang="en-US" dirty="0" smtClean="0"/>
              <a:t>algorithm, </a:t>
            </a:r>
            <a:r>
              <a:rPr lang="en-US" dirty="0" smtClean="0"/>
              <a:t>proposed </a:t>
            </a:r>
            <a:r>
              <a:rPr lang="en-US" dirty="0" smtClean="0"/>
              <a:t>by Simon Funk   (</a:t>
            </a:r>
            <a:r>
              <a:rPr lang="en-US" dirty="0" smtClean="0">
                <a:hlinkClick r:id="rId3"/>
              </a:rPr>
              <a:t>KDnuggets Interview </a:t>
            </a:r>
            <a:r>
              <a:rPr lang="en-US" dirty="0" smtClean="0">
                <a:hlinkClick r:id="rId3"/>
              </a:rPr>
              <a:t>w. </a:t>
            </a:r>
            <a:r>
              <a:rPr lang="en-US" dirty="0" smtClean="0">
                <a:hlinkClick r:id="rId3"/>
              </a:rPr>
              <a:t>Simon </a:t>
            </a:r>
            <a:r>
              <a:rPr lang="en-US" dirty="0" smtClean="0">
                <a:hlinkClick r:id="rId3"/>
              </a:rPr>
              <a:t>Funk</a:t>
            </a:r>
            <a:r>
              <a:rPr lang="en-US" dirty="0" smtClean="0"/>
              <a:t>) got ~6% improvement</a:t>
            </a:r>
          </a:p>
          <a:p>
            <a:r>
              <a:rPr lang="en-US" dirty="0" smtClean="0"/>
              <a:t>SVD++  version by </a:t>
            </a:r>
            <a:r>
              <a:rPr lang="en-US" dirty="0" err="1" smtClean="0"/>
              <a:t>Yehuda</a:t>
            </a:r>
            <a:r>
              <a:rPr lang="en-US" dirty="0" smtClean="0"/>
              <a:t> </a:t>
            </a:r>
            <a:r>
              <a:rPr lang="en-US" dirty="0" err="1" smtClean="0"/>
              <a:t>Koren</a:t>
            </a:r>
            <a:r>
              <a:rPr lang="en-US" dirty="0" smtClean="0"/>
              <a:t> &amp; winning team</a:t>
            </a:r>
            <a:r>
              <a:rPr lang="en-US" dirty="0" smtClean="0"/>
              <a:t> reached  </a:t>
            </a:r>
            <a:r>
              <a:rPr lang="en-US" dirty="0" smtClean="0"/>
              <a:t>~ 8% </a:t>
            </a:r>
            <a:r>
              <a:rPr lang="en-US" dirty="0" smtClean="0"/>
              <a:t>improvement, was used by Netflix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KDnuggets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Prize lessons,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Wrong question was asked ! (Minimizing RMSE of predicted </a:t>
            </a:r>
            <a:r>
              <a:rPr lang="en-US" dirty="0" err="1" smtClean="0"/>
              <a:t>vs</a:t>
            </a:r>
            <a:r>
              <a:rPr lang="en-US" dirty="0" smtClean="0"/>
              <a:t> actual ratings)</a:t>
            </a:r>
          </a:p>
          <a:p>
            <a:r>
              <a:rPr lang="en-US" dirty="0" smtClean="0"/>
              <a:t>RMSE gives big penalty for errors &gt; 2 stars, so an </a:t>
            </a:r>
            <a:r>
              <a:rPr lang="en-US" dirty="0" err="1" smtClean="0"/>
              <a:t>algo</a:t>
            </a:r>
            <a:r>
              <a:rPr lang="en-US" dirty="0" smtClean="0"/>
              <a:t>. that fails big a few times will be worse than an </a:t>
            </a:r>
            <a:r>
              <a:rPr lang="en-US" dirty="0" err="1" smtClean="0"/>
              <a:t>algo</a:t>
            </a:r>
            <a:r>
              <a:rPr lang="en-US" dirty="0" smtClean="0"/>
              <a:t>.</a:t>
            </a:r>
            <a:r>
              <a:rPr lang="en-US" dirty="0" smtClean="0"/>
              <a:t> that is often worse by 1. </a:t>
            </a:r>
          </a:p>
          <a:p>
            <a:r>
              <a:rPr lang="en-US" dirty="0" smtClean="0"/>
              <a:t>Errors </a:t>
            </a:r>
            <a:r>
              <a:rPr lang="en-US" dirty="0" smtClean="0"/>
              <a:t>are not </a:t>
            </a:r>
            <a:r>
              <a:rPr lang="en-US" dirty="0" smtClean="0"/>
              <a:t>equal, but RMSE treats </a:t>
            </a:r>
            <a:r>
              <a:rPr lang="en-US" dirty="0" smtClean="0"/>
              <a:t>2 </a:t>
            </a:r>
            <a:r>
              <a:rPr lang="en-US" dirty="0" err="1" smtClean="0"/>
              <a:t>vs</a:t>
            </a:r>
            <a:r>
              <a:rPr lang="en-US" dirty="0" smtClean="0"/>
              <a:t> 3 stars </a:t>
            </a:r>
            <a:r>
              <a:rPr lang="en-US" dirty="0" smtClean="0"/>
              <a:t>    same as 4 </a:t>
            </a:r>
            <a:r>
              <a:rPr lang="en-US" dirty="0" err="1" smtClean="0"/>
              <a:t>vs</a:t>
            </a:r>
            <a:r>
              <a:rPr lang="en-US" dirty="0" smtClean="0"/>
              <a:t> 5 or 1 </a:t>
            </a:r>
            <a:r>
              <a:rPr lang="en-US" dirty="0" err="1" smtClean="0"/>
              <a:t>vs</a:t>
            </a:r>
            <a:r>
              <a:rPr lang="en-US" dirty="0" smtClean="0"/>
              <a:t> 2.</a:t>
            </a:r>
          </a:p>
          <a:p>
            <a:r>
              <a:rPr lang="en-US" dirty="0" smtClean="0"/>
              <a:t>Also, Netflix Instant became more popular</a:t>
            </a:r>
          </a:p>
          <a:p>
            <a:r>
              <a:rPr lang="en-US" dirty="0" smtClean="0"/>
              <a:t>Better question would be “what do you like to watch”  (anything on Instant likely to rank </a:t>
            </a:r>
            <a:r>
              <a:rPr lang="en-US" u="sng" dirty="0" smtClean="0"/>
              <a:t>&gt;</a:t>
            </a:r>
            <a:r>
              <a:rPr lang="en-US" dirty="0" smtClean="0"/>
              <a:t> 3)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KDnuggets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5300" dirty="0" smtClean="0"/>
              <a:t>Focus </a:t>
            </a:r>
            <a:br>
              <a:rPr lang="en-US" sz="5300" dirty="0" smtClean="0"/>
            </a:b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5300" dirty="0" smtClean="0"/>
              <a:t>on the right question ?</a:t>
            </a:r>
            <a:br>
              <a:rPr lang="en-US" sz="5300" dirty="0" smtClean="0"/>
            </a:b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5300" dirty="0" smtClean="0"/>
              <a:t>and the right GOAL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KDnuggets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Kaggle Competition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Launched by Anthony Goldbloom in 2010</a:t>
            </a:r>
          </a:p>
          <a:p>
            <a:r>
              <a:rPr lang="en-US" dirty="0" smtClean="0"/>
              <a:t>Quickly became the top platform for competitions </a:t>
            </a:r>
          </a:p>
          <a:p>
            <a:pPr lvl="1"/>
            <a:r>
              <a:rPr lang="en-US" dirty="0" smtClean="0"/>
              <a:t>Few people know of </a:t>
            </a:r>
            <a:r>
              <a:rPr lang="en-US" dirty="0" err="1" smtClean="0"/>
              <a:t>TunedIT</a:t>
            </a:r>
            <a:r>
              <a:rPr lang="en-US" dirty="0" smtClean="0"/>
              <a:t> </a:t>
            </a:r>
            <a:r>
              <a:rPr lang="en-US" dirty="0" smtClean="0"/>
              <a:t>competition platform launched </a:t>
            </a:r>
            <a:r>
              <a:rPr lang="en-US" dirty="0" smtClean="0"/>
              <a:t>in 2009</a:t>
            </a:r>
          </a:p>
          <a:p>
            <a:r>
              <a:rPr lang="en-US" dirty="0" smtClean="0"/>
              <a:t>Kaggle in Class – free for Universities</a:t>
            </a:r>
          </a:p>
          <a:p>
            <a:r>
              <a:rPr lang="en-US" dirty="0" smtClean="0"/>
              <a:t>Achieved 100,000 </a:t>
            </a:r>
            <a:r>
              <a:rPr lang="en-US" dirty="0" smtClean="0"/>
              <a:t>members in </a:t>
            </a:r>
            <a:r>
              <a:rPr lang="en-US" dirty="0" smtClean="0"/>
              <a:t>July 2013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KDnuggets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Kaggle Successes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Allstate competition: Winner model was 270% more accurate than baseline</a:t>
            </a:r>
          </a:p>
          <a:p>
            <a:r>
              <a:rPr lang="en-US" dirty="0" smtClean="0"/>
              <a:t>Identified sound of the endangered North American Right whale in audio recordings</a:t>
            </a:r>
          </a:p>
          <a:p>
            <a:r>
              <a:rPr lang="en-US" dirty="0" smtClean="0"/>
              <a:t>GE </a:t>
            </a:r>
            <a:r>
              <a:rPr lang="en-US" dirty="0" err="1" smtClean="0"/>
              <a:t>FlightQuest</a:t>
            </a:r>
            <a:endParaRPr lang="en-US" dirty="0" smtClean="0"/>
          </a:p>
          <a:p>
            <a:r>
              <a:rPr lang="en-US" dirty="0" smtClean="0"/>
              <a:t>Heritage Health Prize - $3M competition, 2011-13</a:t>
            </a:r>
          </a:p>
          <a:p>
            <a:r>
              <a:rPr lang="en-US" dirty="0" smtClean="0"/>
              <a:t>But … Competitions - very time consuming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KDnuggets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Kaggle 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business model - % of prize</a:t>
            </a:r>
          </a:p>
          <a:p>
            <a:r>
              <a:rPr lang="en-US" dirty="0" smtClean="0"/>
              <a:t>Kaggle Job Boards (currently free)</a:t>
            </a:r>
          </a:p>
          <a:p>
            <a:r>
              <a:rPr lang="en-US" dirty="0" smtClean="0"/>
              <a:t>Kaggle Connect: Offers consulting with top 0.5% of </a:t>
            </a:r>
            <a:r>
              <a:rPr lang="en-US" dirty="0" err="1" smtClean="0"/>
              <a:t>Kagglers</a:t>
            </a:r>
            <a:r>
              <a:rPr lang="en-US" dirty="0" smtClean="0"/>
              <a:t> (at $300/hr ? see </a:t>
            </a:r>
            <a:r>
              <a:rPr lang="en-US" dirty="0" smtClean="0">
                <a:hlinkClick r:id="rId2"/>
              </a:rPr>
              <a:t>post</a:t>
            </a:r>
            <a:r>
              <a:rPr lang="en-US" dirty="0" smtClean="0"/>
              <a:t>), or $30-100K/month (</a:t>
            </a:r>
            <a:r>
              <a:rPr lang="en-US" dirty="0" smtClean="0">
                <a:hlinkClick r:id="rId3"/>
              </a:rPr>
              <a:t>IW</a:t>
            </a:r>
            <a:r>
              <a:rPr lang="en-US" dirty="0" smtClean="0"/>
              <a:t> , Mar 2013)</a:t>
            </a:r>
          </a:p>
          <a:p>
            <a:r>
              <a:rPr lang="en-US" dirty="0" smtClean="0"/>
              <a:t>Private competitions (Masters) open to top </a:t>
            </a:r>
            <a:r>
              <a:rPr lang="en-US" dirty="0" err="1" smtClean="0"/>
              <a:t>Kagglers</a:t>
            </a:r>
            <a:endParaRPr lang="en-US" dirty="0" smtClean="0"/>
          </a:p>
          <a:p>
            <a:pPr lvl="1"/>
            <a:r>
              <a:rPr lang="en-US" dirty="0" smtClean="0"/>
              <a:t>Heritage Health Prize 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KDnuggets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Patterns – Key Part of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356746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Evolution: Animals better able to find, use  patterns – more likely to survive</a:t>
            </a:r>
          </a:p>
          <a:p>
            <a:r>
              <a:rPr lang="en-US" dirty="0" smtClean="0"/>
              <a:t> People have an ability and desire to find patterns</a:t>
            </a:r>
          </a:p>
          <a:p>
            <a:r>
              <a:rPr lang="en-US" dirty="0" smtClean="0"/>
              <a:t>People “pattern intuition” does not scale </a:t>
            </a:r>
          </a:p>
          <a:p>
            <a:r>
              <a:rPr lang="en-US" dirty="0" smtClean="0"/>
              <a:t>Science is what helps separate valid from invalid patterns (astrology, fake cures, …)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KDnuggets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8412" y="1376101"/>
            <a:ext cx="2797791" cy="1874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759672" y="3589201"/>
            <a:ext cx="30161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Horoscope for August: The Mars-Jupiter tandem in Cancer seems to indicate a febrile activity related to the accommodation, houses, premises, real estate investments. You'll build, redecorate, move out, change your furniture, refurbish, set up your yard or garden …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Winning on Kaggle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Kaggle Chief Scientist: Specialist knowledge – useless &amp; unhelpful  (</a:t>
            </a:r>
            <a:r>
              <a:rPr lang="en-US" dirty="0" smtClean="0">
                <a:hlinkClick r:id="rId2"/>
              </a:rPr>
              <a:t>Slate</a:t>
            </a:r>
            <a:r>
              <a:rPr lang="en-US" dirty="0" smtClean="0"/>
              <a:t>, Dec 2012)</a:t>
            </a:r>
          </a:p>
          <a:p>
            <a:r>
              <a:rPr lang="en-US" dirty="0" smtClean="0"/>
              <a:t>Big-data approaches</a:t>
            </a:r>
          </a:p>
          <a:p>
            <a:r>
              <a:rPr lang="en-US" dirty="0" smtClean="0"/>
              <a:t>Use good tools: R, Random forests</a:t>
            </a:r>
          </a:p>
          <a:p>
            <a:r>
              <a:rPr lang="en-US" dirty="0" smtClean="0"/>
              <a:t>Curiosity, Creativeness, Persistence, Team, Luck? (also </a:t>
            </a:r>
            <a:r>
              <a:rPr lang="en-US" dirty="0" smtClean="0">
                <a:hlinkClick r:id="rId3"/>
              </a:rPr>
              <a:t>Quora</a:t>
            </a:r>
            <a:r>
              <a:rPr lang="en-US" dirty="0" smtClean="0"/>
              <a:t> answer)</a:t>
            </a:r>
          </a:p>
          <a:p>
            <a:r>
              <a:rPr lang="en-US" dirty="0" smtClean="0"/>
              <a:t>Many (most?) winners – not professional data scientists (physicists, math profs, actuary) (</a:t>
            </a:r>
            <a:r>
              <a:rPr lang="en-US" dirty="0" smtClean="0">
                <a:hlinkClick r:id="rId4"/>
              </a:rPr>
              <a:t>RW</a:t>
            </a:r>
            <a:r>
              <a:rPr lang="en-US" dirty="0" smtClean="0"/>
              <a:t>, Apr 2012)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KDnuggets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 ”</a:t>
            </a:r>
            <a:r>
              <a:rPr lang="en-US" i="1" dirty="0" smtClean="0"/>
              <a:t>your</a:t>
            </a:r>
            <a:r>
              <a:rPr lang="en-US" dirty="0" smtClean="0"/>
              <a:t> Ivy League diploma and IBM resume don't matter so much as </a:t>
            </a:r>
            <a:r>
              <a:rPr lang="en-US" i="1" dirty="0" smtClean="0"/>
              <a:t>my</a:t>
            </a:r>
            <a:r>
              <a:rPr lang="en-US" dirty="0" smtClean="0"/>
              <a:t> Kaggle score”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</a:rPr>
              <a:t>Almost true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Data: Public, Government, Portals, Marketplaces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KDnuggets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www.KDnuggets.com/datasets/</a:t>
            </a:r>
            <a:endParaRPr lang="en-US" dirty="0" smtClean="0"/>
          </a:p>
          <a:p>
            <a:r>
              <a:rPr lang="en-US" sz="2000" dirty="0" smtClean="0">
                <a:hlinkClick r:id="rId3"/>
              </a:rPr>
              <a:t>Government, Federal, State, City, Local and public data sites and portals</a:t>
            </a:r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r>
              <a:rPr lang="en-US" sz="2000" dirty="0" smtClean="0">
                <a:hlinkClick r:id="rId4"/>
              </a:rPr>
              <a:t>Data APIs, Hubs, Marketplaces, Platforms, Portals, and Search Engines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Data Markets: </a:t>
            </a:r>
            <a:r>
              <a:rPr lang="en-US" sz="2000" dirty="0" err="1" smtClean="0"/>
              <a:t>DataMarket</a:t>
            </a:r>
            <a:endParaRPr lang="en-US" sz="2000" dirty="0" smtClean="0"/>
          </a:p>
          <a:p>
            <a:r>
              <a:rPr lang="en-US" sz="2000" dirty="0" smtClean="0"/>
              <a:t>Data Platforms: Enigma, </a:t>
            </a:r>
            <a:r>
              <a:rPr lang="en-US" sz="2000" dirty="0" err="1" smtClean="0"/>
              <a:t>InfoChimps</a:t>
            </a:r>
            <a:r>
              <a:rPr lang="en-US" sz="2000" dirty="0" smtClean="0"/>
              <a:t> (</a:t>
            </a:r>
            <a:r>
              <a:rPr lang="en-US" sz="2000" dirty="0" err="1" smtClean="0"/>
              <a:t>acq</a:t>
            </a:r>
            <a:r>
              <a:rPr lang="en-US" sz="2000" dirty="0" smtClean="0"/>
              <a:t>. By CSC), </a:t>
            </a:r>
            <a:r>
              <a:rPr lang="en-US" sz="2000" dirty="0" err="1" smtClean="0"/>
              <a:t>Knoema</a:t>
            </a:r>
            <a:r>
              <a:rPr lang="en-US" sz="2000" dirty="0" smtClean="0"/>
              <a:t>, </a:t>
            </a:r>
            <a:r>
              <a:rPr lang="en-US" sz="2000" dirty="0" err="1" smtClean="0"/>
              <a:t>Exversion</a:t>
            </a:r>
            <a:r>
              <a:rPr lang="en-US" sz="2000" dirty="0" smtClean="0"/>
              <a:t>, …</a:t>
            </a:r>
          </a:p>
          <a:p>
            <a:r>
              <a:rPr lang="en-US" sz="2000" dirty="0" smtClean="0"/>
              <a:t>Data Search Engines: </a:t>
            </a:r>
            <a:r>
              <a:rPr lang="en-US" sz="2000" dirty="0" err="1" smtClean="0"/>
              <a:t>Qandl</a:t>
            </a:r>
            <a:r>
              <a:rPr lang="en-US" sz="2000" dirty="0" smtClean="0"/>
              <a:t> , </a:t>
            </a:r>
            <a:r>
              <a:rPr lang="en-US" sz="2000" dirty="0" err="1" smtClean="0"/>
              <a:t>qunb</a:t>
            </a:r>
            <a:r>
              <a:rPr lang="en-US" sz="2000" dirty="0" smtClean="0"/>
              <a:t>,  </a:t>
            </a:r>
            <a:r>
              <a:rPr lang="en-US" sz="2000" dirty="0" err="1" smtClean="0"/>
              <a:t>Zanran</a:t>
            </a:r>
            <a:endParaRPr lang="en-US" sz="2000" dirty="0" smtClean="0"/>
          </a:p>
          <a:p>
            <a:r>
              <a:rPr lang="en-US" sz="2000" dirty="0" smtClean="0"/>
              <a:t>Location: Factual</a:t>
            </a:r>
          </a:p>
          <a:p>
            <a:r>
              <a:rPr lang="en-US" sz="2000" dirty="0" smtClean="0"/>
              <a:t>People and places: Freebase 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KDnuggets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and Government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Datamob.org: tracks government data in developer-friendly format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KDnuggets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3416" y="2837121"/>
            <a:ext cx="28289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6592" y="2646178"/>
            <a:ext cx="29337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433777" y="518953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data about U.S. state legislative activities, including bill summaries, votes, sponsorships, legislators and committees.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 Project Open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May 2013, White House </a:t>
            </a:r>
            <a:r>
              <a:rPr lang="en-US" dirty="0" smtClean="0">
                <a:hlinkClick r:id="rId2"/>
              </a:rPr>
              <a:t>announced</a:t>
            </a:r>
            <a:r>
              <a:rPr lang="en-US" dirty="0" smtClean="0"/>
              <a:t>  Project Open Data </a:t>
            </a:r>
          </a:p>
          <a:p>
            <a:r>
              <a:rPr lang="en-US" dirty="0" smtClean="0"/>
              <a:t>“information is a valuable national asset whose value is multiplied when it is made easily accessible to the public”.  </a:t>
            </a:r>
          </a:p>
          <a:p>
            <a:r>
              <a:rPr lang="en-US" dirty="0" smtClean="0"/>
              <a:t>“The Executive Order requires that, going forward, data generated by the government be made available in open, machine-readable formats, while appropriately safeguarding privacy, confidentiality, </a:t>
            </a:r>
            <a:r>
              <a:rPr lang="en-US" smtClean="0"/>
              <a:t>and security.”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KDnuggets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Public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– biggest success ?</a:t>
            </a:r>
          </a:p>
          <a:p>
            <a:endParaRPr lang="en-US" dirty="0" smtClean="0"/>
          </a:p>
          <a:p>
            <a:r>
              <a:rPr lang="en-US" dirty="0" smtClean="0"/>
              <a:t>Data Science for Social Good (Chicago) </a:t>
            </a:r>
            <a:r>
              <a:rPr lang="en-US" sz="2400" dirty="0" smtClean="0"/>
              <a:t>(Fast Company, </a:t>
            </a:r>
            <a:r>
              <a:rPr lang="en-US" sz="2400" dirty="0" smtClean="0">
                <a:hlinkClick r:id="rId2"/>
              </a:rPr>
              <a:t>Aug 2013</a:t>
            </a:r>
            <a:r>
              <a:rPr lang="en-US" sz="24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predict when </a:t>
            </a:r>
            <a:r>
              <a:rPr lang="en-US" dirty="0" err="1" smtClean="0"/>
              <a:t>bikeshare</a:t>
            </a:r>
            <a:r>
              <a:rPr lang="en-US" dirty="0" smtClean="0"/>
              <a:t> stations run out of bikes</a:t>
            </a:r>
          </a:p>
          <a:p>
            <a:pPr lvl="1"/>
            <a:r>
              <a:rPr lang="en-US" dirty="0" smtClean="0"/>
              <a:t>forecast local crime </a:t>
            </a:r>
          </a:p>
          <a:p>
            <a:pPr lvl="1"/>
            <a:r>
              <a:rPr lang="en-US" dirty="0" smtClean="0"/>
              <a:t>warn local hospitals about impending heart attacks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KDnuggets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Industrial Revolution</a:t>
            </a:r>
          </a:p>
          <a:p>
            <a:endParaRPr lang="en-US" dirty="0" smtClean="0"/>
          </a:p>
          <a:p>
            <a:r>
              <a:rPr lang="en-US" dirty="0" smtClean="0"/>
              <a:t>Do old activities better</a:t>
            </a:r>
          </a:p>
          <a:p>
            <a:endParaRPr lang="en-US" dirty="0" smtClean="0"/>
          </a:p>
          <a:p>
            <a:r>
              <a:rPr lang="en-US" dirty="0" smtClean="0"/>
              <a:t>Create new activities/businesses</a:t>
            </a:r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KDnuggets 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Old Things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Application areas</a:t>
            </a:r>
          </a:p>
          <a:p>
            <a:pPr lvl="1"/>
            <a:r>
              <a:rPr lang="en-US" dirty="0" smtClean="0"/>
              <a:t>Direct marketing/Customer modeling</a:t>
            </a:r>
          </a:p>
          <a:p>
            <a:pPr lvl="1"/>
            <a:r>
              <a:rPr lang="en-US" dirty="0" smtClean="0"/>
              <a:t>Churn prediction </a:t>
            </a:r>
          </a:p>
          <a:p>
            <a:pPr lvl="1"/>
            <a:r>
              <a:rPr lang="en-US" dirty="0" smtClean="0"/>
              <a:t>Recommendations</a:t>
            </a:r>
          </a:p>
          <a:p>
            <a:pPr lvl="1"/>
            <a:r>
              <a:rPr lang="en-US" dirty="0" smtClean="0"/>
              <a:t>Fraud detection</a:t>
            </a:r>
          </a:p>
          <a:p>
            <a:pPr lvl="1"/>
            <a:r>
              <a:rPr lang="en-US" dirty="0" smtClean="0"/>
              <a:t>Security/Intelligence 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Improvement will be real, but limited because of human randomness</a:t>
            </a:r>
          </a:p>
          <a:p>
            <a:r>
              <a:rPr lang="en-US" dirty="0" smtClean="0"/>
              <a:t>Competition will level companies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KDnuggets 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Big Data Enables New Things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Google – first big success of big data </a:t>
            </a:r>
          </a:p>
          <a:p>
            <a:pPr lvl="1"/>
            <a:r>
              <a:rPr lang="en-US" dirty="0" smtClean="0"/>
              <a:t>Social networks (Facebook, Twitter, LinkedIn, …) success depends on network size, i.e. big data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Location analytics</a:t>
            </a:r>
          </a:p>
          <a:p>
            <a:pPr lvl="1"/>
            <a:r>
              <a:rPr lang="en-US" dirty="0" smtClean="0"/>
              <a:t>Health-care </a:t>
            </a:r>
          </a:p>
          <a:p>
            <a:pPr lvl="2"/>
            <a:r>
              <a:rPr lang="en-US" dirty="0" smtClean="0"/>
              <a:t>Personalized medicine</a:t>
            </a:r>
          </a:p>
          <a:p>
            <a:pPr lvl="1"/>
            <a:r>
              <a:rPr lang="en-US" dirty="0" smtClean="0"/>
              <a:t>Semantics and AI ?</a:t>
            </a:r>
          </a:p>
          <a:p>
            <a:pPr lvl="2"/>
            <a:r>
              <a:rPr lang="en-US" dirty="0" smtClean="0"/>
              <a:t>Imagine IBM Watson, Google Now, Siri in 2023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KDnuggets 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call it? </a:t>
            </a:r>
          </a:p>
          <a:p>
            <a:endParaRPr lang="en-US" dirty="0" smtClean="0"/>
          </a:p>
          <a:p>
            <a:r>
              <a:rPr lang="en-US" dirty="0" smtClean="0"/>
              <a:t>Data competitions – short history</a:t>
            </a:r>
          </a:p>
          <a:p>
            <a:endParaRPr lang="en-US" dirty="0" smtClean="0"/>
          </a:p>
          <a:p>
            <a:r>
              <a:rPr lang="en-US" dirty="0" smtClean="0"/>
              <a:t>Government and Public Data </a:t>
            </a:r>
          </a:p>
          <a:p>
            <a:endParaRPr lang="en-US" dirty="0" smtClean="0"/>
          </a:p>
          <a:p>
            <a:r>
              <a:rPr lang="en-US" dirty="0" smtClean="0"/>
              <a:t>Big Data Hype and Reality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KDnuggets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endParaRPr lang="en-US" b="1" i="1"/>
          </a:p>
          <a:p>
            <a:r>
              <a:rPr lang="en-US"/>
              <a:t>Copyright © 2003 KDnuggets</a:t>
            </a:r>
            <a:endParaRPr lang="en-US" b="1" i="1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 lIns="90488" tIns="44450" rIns="90488" bIns="44450"/>
          <a:lstStyle/>
          <a:p>
            <a:pPr marL="285750" indent="-285750">
              <a:buFont typeface="Wingdings" pitchFamily="2" charset="2"/>
              <a:buNone/>
            </a:pPr>
            <a:r>
              <a:rPr lang="en-US" sz="2400"/>
              <a:t> </a:t>
            </a:r>
          </a:p>
        </p:txBody>
      </p:sp>
      <p:pic>
        <p:nvPicPr>
          <p:cNvPr id="8203" name="Picture 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50800"/>
            <a:ext cx="9144000" cy="6823075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55981" cy="1143000"/>
          </a:xfrm>
        </p:spPr>
        <p:txBody>
          <a:bodyPr/>
          <a:lstStyle/>
          <a:p>
            <a:r>
              <a:rPr lang="en-US" dirty="0" smtClean="0"/>
              <a:t>Big Data Bubble?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© 2013 KDnuggets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1F52-FF2B-4408-981E-62A7FFA1446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2050" name="Picture 2" descr="http://www.google.com/url?source=imglanding&amp;ct=img&amp;q=http://upload.wikimedia.org/wikipedia/commons/thumb/9/94/Gartner_Hype_Cycle.svg/400px-Gartner_Hype_Cycle.svg.png&amp;sa=X&amp;ei=2MjDTpG2HrHLsQLSnPzKCw&amp;ved=0CAsQ8wc&amp;usg=AFQjCNES5Fm8tDwbCbrckwm8GL5VfmoZv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71600"/>
            <a:ext cx="6875580" cy="446913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667000" y="5715000"/>
            <a:ext cx="199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Gartner Hype Cycle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91387" y="1621463"/>
            <a:ext cx="1905000" cy="1428750"/>
            <a:chOff x="685800" y="2133600"/>
            <a:chExt cx="1905000" cy="1428750"/>
          </a:xfrm>
        </p:grpSpPr>
        <p:pic>
          <p:nvPicPr>
            <p:cNvPr id="11" name="Picture 10" descr="bigdata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2133600"/>
              <a:ext cx="1905000" cy="142875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62000" y="2286000"/>
              <a:ext cx="16003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FF0000"/>
                  </a:solidFill>
                </a:rPr>
                <a:t>Big Data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Arc 14"/>
          <p:cNvSpPr/>
          <p:nvPr/>
        </p:nvSpPr>
        <p:spPr>
          <a:xfrm rot="5400000">
            <a:off x="5539839" y="445330"/>
            <a:ext cx="2208809" cy="3360716"/>
          </a:xfrm>
          <a:prstGeom prst="arc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Gartner Hype Cycle for Big Data,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KDnuggets </a:t>
            </a:r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71682" name="Picture 2" descr="http://whatsthebigdata.files.wordpress.com/2012/08/big-data-hype-cycle-aug2012.jpg?w=640&amp;h=4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7565" y="1180214"/>
            <a:ext cx="7148349" cy="464642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58297" y="2588728"/>
            <a:ext cx="1337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Scientist, </a:t>
            </a:r>
          </a:p>
          <a:p>
            <a:r>
              <a:rPr lang="en-US" dirty="0" smtClean="0"/>
              <a:t>2-5 yrs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03497" y="2992965"/>
            <a:ext cx="80225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0083" y="1804460"/>
            <a:ext cx="161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Social Network Analysis, 5-10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09129" y="2133265"/>
            <a:ext cx="80225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76207" y="1558998"/>
            <a:ext cx="204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Social Analytics, 2-5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279091" y="1798307"/>
            <a:ext cx="822751" cy="115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23936" y="2545927"/>
            <a:ext cx="241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Predictive Analytics, &lt;2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49554" y="4059294"/>
            <a:ext cx="3046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MapReduce &amp; Alternative - Disillusionment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4412512" y="3434316"/>
            <a:ext cx="606056" cy="7123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242"/>
            <a:ext cx="8229600" cy="50087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dirty="0" smtClean="0"/>
              <a:t>KDnuggets: Analytics, Big Data, Data Mining</a:t>
            </a:r>
          </a:p>
          <a:p>
            <a:r>
              <a:rPr lang="en-US" b="1" dirty="0" smtClean="0"/>
              <a:t>News, Jobs, Software</a:t>
            </a:r>
            <a:r>
              <a:rPr lang="en-US" dirty="0" smtClean="0"/>
              <a:t>, Courses, Data, Meetings, Publications, Webcasts, … </a:t>
            </a:r>
            <a:r>
              <a:rPr lang="en-US" b="1" dirty="0" smtClean="0">
                <a:solidFill>
                  <a:srgbClr val="002060"/>
                </a:solidFill>
                <a:hlinkClick r:id="rId2"/>
              </a:rPr>
              <a:t>www.KDnuggets.com/news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</a:p>
          <a:p>
            <a:r>
              <a:rPr lang="en-US" dirty="0" smtClean="0"/>
              <a:t>Subscribe to KDnuggets News email at </a:t>
            </a:r>
            <a:r>
              <a:rPr lang="en-US" b="1" dirty="0" smtClean="0">
                <a:solidFill>
                  <a:srgbClr val="002060"/>
                </a:solidFill>
              </a:rPr>
              <a:t>www.KDnuggets.com/subscribe.html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    </a:t>
            </a:r>
            <a:r>
              <a:rPr lang="en-US" dirty="0" smtClean="0"/>
              <a:t>: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en-US" b="1" dirty="0" smtClean="0">
                <a:solidFill>
                  <a:srgbClr val="002060"/>
                </a:solidFill>
              </a:rPr>
              <a:t>@kdnuggets</a:t>
            </a:r>
          </a:p>
          <a:p>
            <a:r>
              <a:rPr lang="en-US" dirty="0" smtClean="0"/>
              <a:t>Email to </a:t>
            </a:r>
            <a:r>
              <a:rPr lang="en-US" b="1" dirty="0" smtClean="0">
                <a:solidFill>
                  <a:srgbClr val="002060"/>
                </a:solidFill>
              </a:rPr>
              <a:t>editor1@kdnuggets.com</a:t>
            </a:r>
          </a:p>
          <a:p>
            <a:endParaRPr lang="en-US" dirty="0" smtClean="0"/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KDnuggets 2013</a:t>
            </a:r>
            <a:endParaRPr lang="en-US" dirty="0"/>
          </a:p>
        </p:txBody>
      </p:sp>
      <p:pic>
        <p:nvPicPr>
          <p:cNvPr id="7" name="Picture 6" descr="twitter-20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5981" y="4461680"/>
            <a:ext cx="789864" cy="658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call it?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9676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Statistics</a:t>
            </a:r>
          </a:p>
          <a:p>
            <a:r>
              <a:rPr lang="en-US" dirty="0" smtClean="0"/>
              <a:t>Data mining</a:t>
            </a:r>
          </a:p>
          <a:p>
            <a:r>
              <a:rPr lang="en-US" dirty="0" smtClean="0"/>
              <a:t>Knowledge Discovery in</a:t>
            </a:r>
          </a:p>
          <a:p>
            <a:pPr>
              <a:buNone/>
            </a:pPr>
            <a:r>
              <a:rPr lang="en-US" dirty="0" smtClean="0"/>
              <a:t>   Data (KDD)</a:t>
            </a:r>
          </a:p>
          <a:p>
            <a:r>
              <a:rPr lang="en-US" dirty="0" smtClean="0"/>
              <a:t>Business Analytics</a:t>
            </a:r>
          </a:p>
          <a:p>
            <a:r>
              <a:rPr lang="en-US" dirty="0" smtClean="0"/>
              <a:t>Predictive Analytics</a:t>
            </a:r>
          </a:p>
          <a:p>
            <a:r>
              <a:rPr lang="en-US" dirty="0" smtClean="0"/>
              <a:t>Data Science</a:t>
            </a:r>
          </a:p>
          <a:p>
            <a:r>
              <a:rPr lang="en-US" dirty="0" smtClean="0"/>
              <a:t>Big Data</a:t>
            </a:r>
          </a:p>
          <a:p>
            <a:r>
              <a:rPr lang="en-US" dirty="0" smtClean="0"/>
              <a:t>… 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KDnuggets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97631" y="1255595"/>
            <a:ext cx="40019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Same Core Idea: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Finding Useful Patterns in Data</a:t>
            </a:r>
          </a:p>
          <a:p>
            <a:endParaRPr lang="en-US" sz="4400" b="1" dirty="0" smtClean="0"/>
          </a:p>
          <a:p>
            <a:r>
              <a:rPr lang="en-US" sz="4400" b="1" dirty="0" smtClean="0"/>
              <a:t>   Different </a:t>
            </a:r>
          </a:p>
          <a:p>
            <a:r>
              <a:rPr lang="en-US" sz="4400" b="1" dirty="0" smtClean="0"/>
              <a:t>   Emphasis</a:t>
            </a:r>
            <a:endParaRPr lang="en-US" sz="4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195" y="1636381"/>
            <a:ext cx="8120418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20</a:t>
            </a:r>
            <a:r>
              <a:rPr lang="en-US" baseline="30000" dirty="0" smtClean="0"/>
              <a:t>th</a:t>
            </a:r>
            <a:r>
              <a:rPr lang="en-US" dirty="0" smtClean="0"/>
              <a:t> Century  </a:t>
            </a:r>
            <a:br>
              <a:rPr lang="en-US" dirty="0" smtClean="0"/>
            </a:br>
            <a:r>
              <a:rPr lang="en-US" dirty="0" smtClean="0"/>
              <a:t>Statistics dominates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KDnuggets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10410" y="2497332"/>
            <a:ext cx="1105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statistics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60561" y="5691116"/>
            <a:ext cx="6850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Google Ngrams are case-sensitive. Here used lower case as more </a:t>
            </a:r>
          </a:p>
          <a:p>
            <a:r>
              <a:rPr lang="en-US" dirty="0" smtClean="0"/>
              <a:t>representative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13195" y="1596788"/>
            <a:ext cx="3643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Google Ngrams, smoothing=1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603" y="1590675"/>
            <a:ext cx="8297839" cy="3445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“Data Mining” surges in 1996, </a:t>
            </a:r>
            <a:br>
              <a:rPr lang="en-US" dirty="0" smtClean="0"/>
            </a:br>
            <a:r>
              <a:rPr lang="en-US" dirty="0" smtClean="0"/>
              <a:t>peaks in 2004-5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KDnuggets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85757" y="5228156"/>
            <a:ext cx="4061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Advances in Knowledge Discovery and Data Mining</a:t>
            </a:r>
            <a:r>
              <a:rPr lang="en-US" dirty="0" smtClean="0"/>
              <a:t>, AAAI/MIT Press, 1996, </a:t>
            </a:r>
            <a:r>
              <a:rPr lang="en-US" dirty="0" err="1" smtClean="0"/>
              <a:t>Eds</a:t>
            </a:r>
            <a:r>
              <a:rPr lang="en-US" dirty="0" smtClean="0"/>
              <a:t>: U. Fayyad, G. Piatetsky-Shapiro, P. Smyth, and R. Uthurusamy</a:t>
            </a:r>
            <a:endParaRPr lang="en-US" dirty="0"/>
          </a:p>
        </p:txBody>
      </p:sp>
      <p:pic>
        <p:nvPicPr>
          <p:cNvPr id="38914" name="Picture 2" descr="http://www.aaai.org/Press/Books/Covers/fayya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1933" y="5375048"/>
            <a:ext cx="685800" cy="105727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861413" y="4284687"/>
            <a:ext cx="102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analytics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42924" y="2224377"/>
            <a:ext cx="129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data mining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3653" y="5285553"/>
            <a:ext cx="3883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KDD-95</a:t>
            </a:r>
            <a:r>
              <a:rPr lang="en-US" dirty="0" smtClean="0"/>
              <a:t>, 1</a:t>
            </a:r>
            <a:r>
              <a:rPr lang="en-US" baseline="30000" dirty="0" smtClean="0"/>
              <a:t>st</a:t>
            </a:r>
            <a:r>
              <a:rPr lang="en-US" dirty="0" smtClean="0"/>
              <a:t> Conference on Knowledge Discovery and Data Mining, Montreal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13195" y="1596788"/>
            <a:ext cx="3643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Google Ngrams, smoothing=1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7199" y="1951630"/>
            <a:ext cx="6879822" cy="3302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Analytics surges in 2006, </a:t>
            </a:r>
            <a:br>
              <a:rPr lang="en-US" dirty="0" smtClean="0"/>
            </a:br>
            <a:r>
              <a:rPr lang="en-US" dirty="0" smtClean="0"/>
              <a:t>after Google Analytics introduced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KDnuggets 2013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394906" y="1308649"/>
            <a:ext cx="2312366" cy="997823"/>
            <a:chOff x="6699600" y="1712699"/>
            <a:chExt cx="2375111" cy="1082150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7742993" y="2143598"/>
              <a:ext cx="126162" cy="6512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699600" y="1712699"/>
              <a:ext cx="2375111" cy="700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Slow-down in analytics in 2012?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218063" y="5119048"/>
            <a:ext cx="1989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Google Analytics introduced,</a:t>
            </a:r>
          </a:p>
          <a:p>
            <a:r>
              <a:rPr lang="en-US" dirty="0" smtClean="0"/>
              <a:t>Dec 2005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866030" y="4339989"/>
            <a:ext cx="1" cy="887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931" y="3860470"/>
            <a:ext cx="12763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313899" y="1519451"/>
            <a:ext cx="367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Google Trends, Jan 2005 – July 2013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264322" y="3825922"/>
            <a:ext cx="2674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analytics - </a:t>
            </a:r>
            <a:r>
              <a:rPr lang="en-US" dirty="0" err="1" smtClean="0">
                <a:solidFill>
                  <a:srgbClr val="FF0000"/>
                </a:solidFill>
              </a:rPr>
              <a:t>google</a:t>
            </a:r>
            <a:r>
              <a:rPr lang="en-US" dirty="0" smtClean="0"/>
              <a:t>” is 50% of “analytics” searches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271749" y="2743201"/>
            <a:ext cx="102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C9900"/>
                </a:solidFill>
              </a:rPr>
              <a:t>analytics</a:t>
            </a:r>
            <a:endParaRPr lang="en-US" b="1" dirty="0">
              <a:solidFill>
                <a:srgbClr val="CC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825" y="2295524"/>
            <a:ext cx="7372350" cy="298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7" y="274638"/>
            <a:ext cx="8383979" cy="198167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 smtClean="0">
                <a:solidFill>
                  <a:schemeClr val="tx1"/>
                </a:solidFill>
              </a:rPr>
              <a:t>2013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Big Data 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sz="4000" dirty="0" smtClean="0">
                <a:solidFill>
                  <a:srgbClr val="0070C0"/>
                </a:solidFill>
              </a:rPr>
              <a:t>Data Mining 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r>
              <a:rPr lang="en-US" dirty="0" smtClean="0"/>
              <a:t>  </a:t>
            </a:r>
            <a:br>
              <a:rPr lang="en-US" dirty="0" smtClean="0"/>
            </a:br>
            <a:r>
              <a:rPr lang="en-US" sz="3100" dirty="0" smtClean="0">
                <a:solidFill>
                  <a:srgbClr val="FFC000"/>
                </a:solidFill>
              </a:rPr>
              <a:t>Business Analytics </a:t>
            </a:r>
            <a:r>
              <a:rPr lang="en-US" sz="3600" dirty="0" smtClean="0">
                <a:solidFill>
                  <a:schemeClr val="tx1"/>
                </a:solidFill>
              </a:rPr>
              <a:t>&gt;</a:t>
            </a:r>
            <a:r>
              <a:rPr lang="en-US" sz="3600" dirty="0" smtClean="0"/>
              <a:t> </a:t>
            </a:r>
            <a:r>
              <a:rPr lang="en-US" sz="3100" dirty="0" smtClean="0">
                <a:solidFill>
                  <a:srgbClr val="00B050"/>
                </a:solidFill>
              </a:rPr>
              <a:t>Predictive Analytics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solidFill>
                  <a:schemeClr val="tx1"/>
                </a:solidFill>
              </a:rPr>
              <a:t>&gt;</a:t>
            </a:r>
            <a:r>
              <a:rPr lang="en-US" sz="4000" dirty="0" smtClean="0"/>
              <a:t> </a:t>
            </a:r>
            <a:r>
              <a:rPr lang="en-US" sz="3600" dirty="0" smtClean="0">
                <a:solidFill>
                  <a:srgbClr val="7030A0"/>
                </a:solidFill>
              </a:rPr>
              <a:t>Data Science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8F07-97E3-445F-B0ED-EF2B6F7E6C7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KDnuggets 2013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91340" y="3877381"/>
            <a:ext cx="1127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Big Data</a:t>
            </a:r>
            <a:r>
              <a:rPr lang="en-US" sz="2000" b="1" dirty="0" smtClean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56595" y="5827595"/>
            <a:ext cx="423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 Trends search, Jan 2008 -  July 2013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34035" y="2715019"/>
            <a:ext cx="1342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Data mining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188" y="2016315"/>
            <a:ext cx="13049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268362" y="2045629"/>
            <a:ext cx="161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Big Data </a:t>
            </a:r>
          </a:p>
          <a:p>
            <a:r>
              <a:rPr lang="en-US" dirty="0" smtClean="0"/>
              <a:t>slowdown?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3374</TotalTime>
  <Words>1942</Words>
  <Application>Microsoft Office PowerPoint</Application>
  <PresentationFormat>On-screen Show (4:3)</PresentationFormat>
  <Paragraphs>347</Paragraphs>
  <Slides>43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Public Data and Data Mining Competitions –  what are the Lessons? </vt:lpstr>
      <vt:lpstr>My Data</vt:lpstr>
      <vt:lpstr>Patterns – Key Part of Intelligence</vt:lpstr>
      <vt:lpstr>Outline</vt:lpstr>
      <vt:lpstr>What do we call it? </vt:lpstr>
      <vt:lpstr>20th Century   Statistics dominates</vt:lpstr>
      <vt:lpstr>“Data Mining” surges in 1996,  peaks in 2004-5</vt:lpstr>
      <vt:lpstr>Analytics surges in 2006,  after Google Analytics introduced</vt:lpstr>
      <vt:lpstr>In 2013: Big Data &gt; Data Mining &gt;   Business Analytics &gt; Predictive Analytics  &gt; Data Science</vt:lpstr>
      <vt:lpstr>History</vt:lpstr>
      <vt:lpstr>Data Competitions –  Short History</vt:lpstr>
      <vt:lpstr>1st Data Mining Competition: KDD-CUP 1997</vt:lpstr>
      <vt:lpstr>Evaluating Targeted List:  Cumulative Pct Hits (Gains)</vt:lpstr>
      <vt:lpstr>KDD-CUP Participant Statistics</vt:lpstr>
      <vt:lpstr>KDD-CUP Results Discussion</vt:lpstr>
      <vt:lpstr>KDD Cup 1997: Top 3 results</vt:lpstr>
      <vt:lpstr>KDD Cup 1997 – worst results</vt:lpstr>
      <vt:lpstr>KDD Cup Lessons</vt:lpstr>
      <vt:lpstr>Big Competition Successes</vt:lpstr>
      <vt:lpstr>Netflix Prize </vt:lpstr>
      <vt:lpstr>Netflix Prize Milestones</vt:lpstr>
      <vt:lpstr>Netflix Prize Winners</vt:lpstr>
      <vt:lpstr>Netflix Prize lessons, 1</vt:lpstr>
      <vt:lpstr>Netflix Prize lessons, 2</vt:lpstr>
      <vt:lpstr>Netflix Prize lessons, 3</vt:lpstr>
      <vt:lpstr>Focus   on the right question ?  and the right GOAL </vt:lpstr>
      <vt:lpstr>Kaggle Competition Platform</vt:lpstr>
      <vt:lpstr>Kaggle Successes</vt:lpstr>
      <vt:lpstr>Kaggle Business Model</vt:lpstr>
      <vt:lpstr>Winning on Kaggle</vt:lpstr>
      <vt:lpstr> ”your Ivy League diploma and IBM resume don't matter so much as my Kaggle score” </vt:lpstr>
      <vt:lpstr>Data: Public, Government, Portals, Marketplaces</vt:lpstr>
      <vt:lpstr>Public Data</vt:lpstr>
      <vt:lpstr>Public and Government Data</vt:lpstr>
      <vt:lpstr>US Project Open Data </vt:lpstr>
      <vt:lpstr>Using Public Data</vt:lpstr>
      <vt:lpstr>Big Data</vt:lpstr>
      <vt:lpstr>Doing Old Things Better</vt:lpstr>
      <vt:lpstr>Big Data Enables New Things !</vt:lpstr>
      <vt:lpstr>Slide 40</vt:lpstr>
      <vt:lpstr>Big Data Bubble?</vt:lpstr>
      <vt:lpstr>Gartner Hype Cycle for Big Data, 2012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Data Mining to Big Data and Beyond</dc:title>
  <dc:creator>gps</dc:creator>
  <cp:lastModifiedBy>gps</cp:lastModifiedBy>
  <cp:revision>359</cp:revision>
  <dcterms:created xsi:type="dcterms:W3CDTF">2011-11-03T14:22:50Z</dcterms:created>
  <dcterms:modified xsi:type="dcterms:W3CDTF">2013-09-03T22:14:34Z</dcterms:modified>
</cp:coreProperties>
</file>