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559" r:id="rId3"/>
    <p:sldId id="561" r:id="rId4"/>
    <p:sldId id="562" r:id="rId5"/>
    <p:sldId id="563" r:id="rId6"/>
    <p:sldId id="567" r:id="rId7"/>
    <p:sldId id="572" r:id="rId8"/>
    <p:sldId id="573" r:id="rId9"/>
    <p:sldId id="574" r:id="rId10"/>
    <p:sldId id="575" r:id="rId11"/>
    <p:sldId id="564" r:id="rId12"/>
    <p:sldId id="565" r:id="rId13"/>
    <p:sldId id="566" r:id="rId14"/>
  </p:sldIdLst>
  <p:sldSz cx="13823950" cy="8640763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814"/>
    <a:srgbClr val="EA8226"/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496" y="-112"/>
      </p:cViewPr>
      <p:guideLst>
        <p:guide orient="horz" pos="943"/>
        <p:guide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7033F-494F-AF46-A384-F7135BD75986}" type="datetimeFigureOut">
              <a:rPr kumimoji="1" lang="zh-CN" altLang="en-US" smtClean="0"/>
              <a:t>16/12/18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91FA6-0311-3B4B-8219-A293730A0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8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7929" y="1632145"/>
            <a:ext cx="9808093" cy="3972492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28363" tIns="64182" rIns="128363" bIns="64182" rtlCol="0">
            <a:normAutofit/>
          </a:bodyPr>
          <a:lstStyle/>
          <a:p>
            <a:pPr marL="0" indent="0" algn="l" defTabSz="1283635" rtl="0" eaLnBrk="1" latinLnBrk="0" hangingPunct="1">
              <a:spcBef>
                <a:spcPts val="2808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45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000" y="1920169"/>
            <a:ext cx="9823951" cy="2173253"/>
          </a:xfrm>
        </p:spPr>
        <p:txBody>
          <a:bodyPr vert="horz" lIns="128363" tIns="64182" rIns="128363" bIns="64182" rtlCol="0" anchor="b" anchorCtr="0">
            <a:noAutofit/>
          </a:bodyPr>
          <a:lstStyle>
            <a:lvl1pPr marL="0" indent="0" algn="ctr" defTabSz="128363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65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000" y="4156603"/>
            <a:ext cx="9823953" cy="1154925"/>
          </a:xfrm>
        </p:spPr>
        <p:txBody>
          <a:bodyPr vert="horz" lIns="128363" tIns="64182" rIns="128363" bIns="64182" rtlCol="0">
            <a:normAutofit/>
          </a:bodyPr>
          <a:lstStyle>
            <a:lvl1pPr marL="0" indent="0" algn="ctr" defTabSz="1283635" rtl="0" eaLnBrk="1" latinLnBrk="0" hangingPunct="1">
              <a:spcBef>
                <a:spcPts val="42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3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5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9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0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9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34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  <a:t>16/12/18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395" y="770931"/>
            <a:ext cx="6167479" cy="1464129"/>
          </a:xfrm>
        </p:spPr>
        <p:txBody>
          <a:bodyPr anchor="b"/>
          <a:lstStyle>
            <a:lvl1pPr algn="ctr">
              <a:defRPr sz="51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395" y="2252616"/>
            <a:ext cx="6167479" cy="4687220"/>
          </a:xfrm>
        </p:spPr>
        <p:txBody>
          <a:bodyPr>
            <a:normAutofit/>
          </a:bodyPr>
          <a:lstStyle>
            <a:lvl1pPr marL="0" indent="0" algn="ctr">
              <a:spcBef>
                <a:spcPts val="842"/>
              </a:spcBef>
              <a:buNone/>
              <a:defRPr sz="2500"/>
            </a:lvl1pPr>
            <a:lvl2pPr marL="641817" indent="0">
              <a:buNone/>
              <a:defRPr sz="1700"/>
            </a:lvl2pPr>
            <a:lvl3pPr marL="1283635" indent="0">
              <a:buNone/>
              <a:defRPr sz="1400"/>
            </a:lvl3pPr>
            <a:lvl4pPr marL="1925452" indent="0">
              <a:buNone/>
              <a:defRPr sz="1300"/>
            </a:lvl4pPr>
            <a:lvl5pPr marL="2567269" indent="0">
              <a:buNone/>
              <a:defRPr sz="1300"/>
            </a:lvl5pPr>
            <a:lvl6pPr marL="3209087" indent="0">
              <a:buNone/>
              <a:defRPr sz="1300"/>
            </a:lvl6pPr>
            <a:lvl7pPr marL="3850904" indent="0">
              <a:buNone/>
              <a:defRPr sz="1300"/>
            </a:lvl7pPr>
            <a:lvl8pPr marL="4492722" indent="0">
              <a:buNone/>
              <a:defRPr sz="1300"/>
            </a:lvl8pPr>
            <a:lvl9pPr marL="5134539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  <a:t>16/12/18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7696023" y="452818"/>
            <a:ext cx="5529580" cy="6700531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28363" tIns="64182" rIns="128363" bIns="64182" rtlCol="0">
            <a:normAutofit/>
          </a:bodyPr>
          <a:lstStyle>
            <a:lvl1pPr marL="0" indent="0" algn="l" defTabSz="1283635" rtl="0" eaLnBrk="1" latinLnBrk="0" hangingPunct="1">
              <a:spcBef>
                <a:spcPts val="2808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1817" indent="0">
              <a:buNone/>
              <a:defRPr sz="3900"/>
            </a:lvl2pPr>
            <a:lvl3pPr marL="1283635" indent="0">
              <a:buNone/>
              <a:defRPr sz="3400"/>
            </a:lvl3pPr>
            <a:lvl4pPr marL="1925452" indent="0">
              <a:buNone/>
              <a:defRPr sz="2800"/>
            </a:lvl4pPr>
            <a:lvl5pPr marL="2567269" indent="0">
              <a:buNone/>
              <a:defRPr sz="2800"/>
            </a:lvl5pPr>
            <a:lvl6pPr marL="3209087" indent="0">
              <a:buNone/>
              <a:defRPr sz="2800"/>
            </a:lvl6pPr>
            <a:lvl7pPr marL="3850904" indent="0">
              <a:buNone/>
              <a:defRPr sz="2800"/>
            </a:lvl7pPr>
            <a:lvl8pPr marL="4492722" indent="0">
              <a:buNone/>
              <a:defRPr sz="2800"/>
            </a:lvl8pPr>
            <a:lvl9pPr marL="5134539" indent="0">
              <a:buNone/>
              <a:defRPr sz="28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  <a:t>16/12/18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41692" y="464042"/>
            <a:ext cx="2303992" cy="702462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395" y="464042"/>
            <a:ext cx="10113565" cy="702462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  <a:t>16/12/18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  <a:t>16/12/18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600" y="4224375"/>
            <a:ext cx="12724754" cy="18521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600" y="6011277"/>
            <a:ext cx="12724754" cy="1225520"/>
          </a:xfrm>
        </p:spPr>
        <p:txBody>
          <a:bodyPr>
            <a:normAutofit/>
          </a:bodyPr>
          <a:lstStyle>
            <a:lvl1pPr marL="0" indent="0" algn="ctr">
              <a:spcBef>
                <a:spcPts val="421"/>
              </a:spcBef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64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3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5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9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0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9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34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  <a:t>16/12/18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560850" y="458041"/>
            <a:ext cx="12702251" cy="357431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4500"/>
            </a:lvl1pPr>
            <a:lvl2pPr marL="641817" indent="0">
              <a:buNone/>
              <a:defRPr sz="3900"/>
            </a:lvl2pPr>
            <a:lvl3pPr marL="1283635" indent="0">
              <a:buNone/>
              <a:defRPr sz="3400"/>
            </a:lvl3pPr>
            <a:lvl4pPr marL="1925452" indent="0">
              <a:buNone/>
              <a:defRPr sz="2800"/>
            </a:lvl4pPr>
            <a:lvl5pPr marL="2567269" indent="0">
              <a:buNone/>
              <a:defRPr sz="2800"/>
            </a:lvl5pPr>
            <a:lvl6pPr marL="3209087" indent="0">
              <a:buNone/>
              <a:defRPr sz="2800"/>
            </a:lvl6pPr>
            <a:lvl7pPr marL="3850904" indent="0">
              <a:buNone/>
              <a:defRPr sz="2800"/>
            </a:lvl7pPr>
            <a:lvl8pPr marL="4492722" indent="0">
              <a:buNone/>
              <a:defRPr sz="2800"/>
            </a:lvl8pPr>
            <a:lvl9pPr marL="5134539" indent="0">
              <a:buNone/>
              <a:defRPr sz="28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98" y="3027851"/>
            <a:ext cx="12179957" cy="1716152"/>
          </a:xfrm>
        </p:spPr>
        <p:txBody>
          <a:bodyPr anchor="b" anchorCtr="0"/>
          <a:lstStyle>
            <a:lvl1pPr algn="ctr">
              <a:defRPr sz="65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398" y="4707194"/>
            <a:ext cx="12179957" cy="1890166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421"/>
              </a:spcBef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64181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363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54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726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90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509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927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345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  <a:t>16/12/18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97" y="135541"/>
            <a:ext cx="12158358" cy="168450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397" y="2016179"/>
            <a:ext cx="5806059" cy="5472483"/>
          </a:xfrm>
        </p:spPr>
        <p:txBody>
          <a:bodyPr>
            <a:normAutofit/>
          </a:bodyPr>
          <a:lstStyle>
            <a:lvl1pPr>
              <a:spcBef>
                <a:spcPts val="2246"/>
              </a:spcBef>
              <a:defRPr sz="28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2696" y="2016179"/>
            <a:ext cx="5806059" cy="5472483"/>
          </a:xfrm>
        </p:spPr>
        <p:txBody>
          <a:bodyPr>
            <a:normAutofit/>
          </a:bodyPr>
          <a:lstStyle>
            <a:lvl1pPr>
              <a:spcBef>
                <a:spcPts val="2246"/>
              </a:spcBef>
              <a:defRPr sz="28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  <a:t>16/12/18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95" y="135541"/>
            <a:ext cx="12158358" cy="168450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395" y="1830996"/>
            <a:ext cx="5806059" cy="946083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41817" indent="0">
              <a:buNone/>
              <a:defRPr sz="2800" b="1"/>
            </a:lvl2pPr>
            <a:lvl3pPr marL="1283635" indent="0">
              <a:buNone/>
              <a:defRPr sz="2500" b="1"/>
            </a:lvl3pPr>
            <a:lvl4pPr marL="1925452" indent="0">
              <a:buNone/>
              <a:defRPr sz="2200" b="1"/>
            </a:lvl4pPr>
            <a:lvl5pPr marL="2567269" indent="0">
              <a:buNone/>
              <a:defRPr sz="2200" b="1"/>
            </a:lvl5pPr>
            <a:lvl6pPr marL="3209087" indent="0">
              <a:buNone/>
              <a:defRPr sz="2200" b="1"/>
            </a:lvl6pPr>
            <a:lvl7pPr marL="3850904" indent="0">
              <a:buNone/>
              <a:defRPr sz="2200" b="1"/>
            </a:lvl7pPr>
            <a:lvl8pPr marL="4492722" indent="0">
              <a:buNone/>
              <a:defRPr sz="2200" b="1"/>
            </a:lvl8pPr>
            <a:lvl9pPr marL="5134539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395" y="2957635"/>
            <a:ext cx="5806059" cy="4531027"/>
          </a:xfrm>
        </p:spPr>
        <p:txBody>
          <a:bodyPr>
            <a:normAutofit/>
          </a:bodyPr>
          <a:lstStyle>
            <a:lvl1pPr>
              <a:spcBef>
                <a:spcPts val="2246"/>
              </a:spcBef>
              <a:defRPr sz="28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82694" y="1830996"/>
            <a:ext cx="5806059" cy="946083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41817" indent="0">
              <a:buNone/>
              <a:defRPr sz="2800" b="1"/>
            </a:lvl2pPr>
            <a:lvl3pPr marL="1283635" indent="0">
              <a:buNone/>
              <a:defRPr sz="2500" b="1"/>
            </a:lvl3pPr>
            <a:lvl4pPr marL="1925452" indent="0">
              <a:buNone/>
              <a:defRPr sz="2200" b="1"/>
            </a:lvl4pPr>
            <a:lvl5pPr marL="2567269" indent="0">
              <a:buNone/>
              <a:defRPr sz="2200" b="1"/>
            </a:lvl5pPr>
            <a:lvl6pPr marL="3209087" indent="0">
              <a:buNone/>
              <a:defRPr sz="2200" b="1"/>
            </a:lvl6pPr>
            <a:lvl7pPr marL="3850904" indent="0">
              <a:buNone/>
              <a:defRPr sz="2200" b="1"/>
            </a:lvl7pPr>
            <a:lvl8pPr marL="4492722" indent="0">
              <a:buNone/>
              <a:defRPr sz="2200" b="1"/>
            </a:lvl8pPr>
            <a:lvl9pPr marL="5134539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82694" y="2957635"/>
            <a:ext cx="5806059" cy="4531027"/>
          </a:xfrm>
        </p:spPr>
        <p:txBody>
          <a:bodyPr>
            <a:normAutofit/>
          </a:bodyPr>
          <a:lstStyle>
            <a:lvl1pPr>
              <a:spcBef>
                <a:spcPts val="2246"/>
              </a:spcBef>
              <a:defRPr sz="28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  <a:t>16/12/18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  <a:t>16/12/18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  <a:t>16/12/18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396" y="770931"/>
            <a:ext cx="5806059" cy="1464129"/>
          </a:xfrm>
        </p:spPr>
        <p:txBody>
          <a:bodyPr anchor="b"/>
          <a:lstStyle>
            <a:lvl1pPr algn="ctr">
              <a:defRPr sz="51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0228" y="464041"/>
            <a:ext cx="5806059" cy="7024620"/>
          </a:xfrm>
        </p:spPr>
        <p:txBody>
          <a:bodyPr>
            <a:normAutofit/>
          </a:bodyPr>
          <a:lstStyle>
            <a:lvl1pPr>
              <a:spcBef>
                <a:spcPts val="2808"/>
              </a:spcBef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396" y="2252616"/>
            <a:ext cx="5806059" cy="4687220"/>
          </a:xfrm>
        </p:spPr>
        <p:txBody>
          <a:bodyPr>
            <a:normAutofit/>
          </a:bodyPr>
          <a:lstStyle>
            <a:lvl1pPr marL="0" indent="0" algn="ctr">
              <a:spcBef>
                <a:spcPts val="842"/>
              </a:spcBef>
              <a:buNone/>
              <a:defRPr sz="2500"/>
            </a:lvl1pPr>
            <a:lvl2pPr marL="641817" indent="0">
              <a:buNone/>
              <a:defRPr sz="1700"/>
            </a:lvl2pPr>
            <a:lvl3pPr marL="1283635" indent="0">
              <a:buNone/>
              <a:defRPr sz="1400"/>
            </a:lvl3pPr>
            <a:lvl4pPr marL="1925452" indent="0">
              <a:buNone/>
              <a:defRPr sz="1300"/>
            </a:lvl4pPr>
            <a:lvl5pPr marL="2567269" indent="0">
              <a:buNone/>
              <a:defRPr sz="1300"/>
            </a:lvl5pPr>
            <a:lvl6pPr marL="3209087" indent="0">
              <a:buNone/>
              <a:defRPr sz="1300"/>
            </a:lvl6pPr>
            <a:lvl7pPr marL="3850904" indent="0">
              <a:buNone/>
              <a:defRPr sz="1300"/>
            </a:lvl7pPr>
            <a:lvl8pPr marL="4492722" indent="0">
              <a:buNone/>
              <a:defRPr sz="1300"/>
            </a:lvl8pPr>
            <a:lvl9pPr marL="5134539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  <a:t>16/12/18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397" y="135541"/>
            <a:ext cx="12158358" cy="1684503"/>
          </a:xfrm>
          <a:prstGeom prst="rect">
            <a:avLst/>
          </a:prstGeom>
        </p:spPr>
        <p:txBody>
          <a:bodyPr vert="horz" lIns="128363" tIns="64182" rIns="128363" bIns="64182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397" y="2016179"/>
            <a:ext cx="12158358" cy="5472483"/>
          </a:xfrm>
          <a:prstGeom prst="rect">
            <a:avLst/>
          </a:prstGeom>
        </p:spPr>
        <p:txBody>
          <a:bodyPr vert="horz" lIns="128363" tIns="64182" rIns="128363" bIns="6418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11216" y="7907052"/>
            <a:ext cx="3225588" cy="460041"/>
          </a:xfrm>
          <a:prstGeom prst="rect">
            <a:avLst/>
          </a:prstGeom>
        </p:spPr>
        <p:txBody>
          <a:bodyPr vert="horz" lIns="128363" tIns="64182" rIns="128363" bIns="64182" rtlCol="0" anchor="ctr"/>
          <a:lstStyle>
            <a:lvl1pPr algn="r">
              <a:defRPr sz="1700">
                <a:solidFill>
                  <a:schemeClr val="bg1"/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  <a:t>16/12/18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810" y="7907052"/>
            <a:ext cx="7318561" cy="460041"/>
          </a:xfrm>
          <a:prstGeom prst="rect">
            <a:avLst/>
          </a:prstGeom>
        </p:spPr>
        <p:txBody>
          <a:bodyPr vert="horz" lIns="128363" tIns="64182" rIns="128363" bIns="64182" rtlCol="0" anchor="ctr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40098" y="7907052"/>
            <a:ext cx="1497595" cy="460041"/>
          </a:xfrm>
          <a:prstGeom prst="rect">
            <a:avLst/>
          </a:prstGeom>
        </p:spPr>
        <p:txBody>
          <a:bodyPr vert="horz" lIns="128363" tIns="64182" rIns="128363" bIns="64182" rtlCol="0" anchor="ctr"/>
          <a:lstStyle>
            <a:lvl1pPr algn="r">
              <a:defRPr sz="5100">
                <a:solidFill>
                  <a:schemeClr val="bg1"/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QQ图片2016020300212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99825" y="156845"/>
            <a:ext cx="2440940" cy="7181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83635" rtl="0" eaLnBrk="1" latinLnBrk="0" hangingPunct="1">
        <a:spcBef>
          <a:spcPct val="0"/>
        </a:spcBef>
        <a:buNone/>
        <a:defRPr sz="6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90277" indent="-490277" algn="l" defTabSz="1283635" rtl="0" eaLnBrk="1" latinLnBrk="0" hangingPunct="1">
        <a:spcBef>
          <a:spcPts val="2808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3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62726" indent="-472449" algn="l" defTabSz="1283635" rtl="0" eaLnBrk="1" latinLnBrk="0" hangingPunct="1">
        <a:spcBef>
          <a:spcPts val="842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3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359405" indent="-396679" algn="l" defTabSz="1283635" rtl="0" eaLnBrk="1" latinLnBrk="0" hangingPunct="1">
        <a:spcBef>
          <a:spcPts val="842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773912" indent="-414507" algn="l" defTabSz="1283635" rtl="0" eaLnBrk="1" latinLnBrk="0" hangingPunct="1">
        <a:spcBef>
          <a:spcPts val="842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170591" indent="-396679" algn="l" defTabSz="1283635" rtl="0" eaLnBrk="1" latinLnBrk="0" hangingPunct="1">
        <a:spcBef>
          <a:spcPts val="842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67269" indent="-396679" algn="l" defTabSz="1283635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5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2862" indent="-396679" algn="l" defTabSz="1283635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5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367313" indent="-396679" algn="l" defTabSz="1283635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5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775134" indent="-396679" algn="l" defTabSz="1283635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5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8363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1817" algn="l" defTabSz="128363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3635" algn="l" defTabSz="128363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5452" algn="l" defTabSz="128363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7269" algn="l" defTabSz="128363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9087" algn="l" defTabSz="128363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50904" algn="l" defTabSz="128363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92722" algn="l" defTabSz="128363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34539" algn="l" defTabSz="128363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2428042" y="1813705"/>
            <a:ext cx="9161780" cy="1017270"/>
          </a:xfrm>
          <a:prstGeom prst="rect">
            <a:avLst/>
          </a:prstGeom>
          <a:solidFill>
            <a:srgbClr val="EA8226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sz="6000" b="1" spc="-90" dirty="0" smtClean="0">
                <a:solidFill>
                  <a:schemeClr val="bg1"/>
                </a:solidFill>
                <a:uFillTx/>
                <a:latin typeface="黑体" charset="0"/>
                <a:ea typeface="黑体" pitchFamily="49" charset="-122"/>
                <a:sym typeface="Impact" pitchFamily="34" charset="0"/>
              </a:rPr>
              <a:t>浏览器兼容</a:t>
            </a:r>
          </a:p>
        </p:txBody>
      </p:sp>
      <p:sp>
        <p:nvSpPr>
          <p:cNvPr id="5" name="矩形 4"/>
          <p:cNvSpPr/>
          <p:nvPr/>
        </p:nvSpPr>
        <p:spPr>
          <a:xfrm>
            <a:off x="11118215" y="-2540"/>
            <a:ext cx="2623820" cy="85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670" y="1106170"/>
            <a:ext cx="1331150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  <a:latin typeface="+mn-ea"/>
              </a:rPr>
              <a:t>选择器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Hack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rgbClr val="00B050"/>
                </a:solidFill>
                <a:latin typeface="+mn-ea"/>
              </a:rPr>
              <a:t>/* IE 6 and below */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+mn-ea"/>
              </a:rPr>
              <a:t>* html .selector  {}   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</a:t>
            </a:r>
            <a:endParaRPr lang="en-US" altLang="zh-CN" sz="20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rgbClr val="00B050"/>
                </a:solidFill>
                <a:latin typeface="+mn-ea"/>
              </a:rPr>
              <a:t>/* IE 7 and below */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+mn-ea"/>
              </a:rPr>
              <a:t>.selector, {} </a:t>
            </a:r>
          </a:p>
          <a:p>
            <a:pPr>
              <a:lnSpc>
                <a:spcPct val="120000"/>
              </a:lnSpc>
            </a:pPr>
            <a:endParaRPr lang="en-US" altLang="zh-CN" sz="2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rgbClr val="00B050"/>
                </a:solidFill>
                <a:latin typeface="+mn-ea"/>
              </a:rPr>
              <a:t>/* Everything but IE 6 */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+mn-ea"/>
              </a:rPr>
              <a:t>html &gt; body .selector {} 	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/* must go at the END of all rules */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/* Everything but IE 6/7 */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+mn-ea"/>
              </a:rPr>
              <a:t>html &gt; /**/ body .selector {}  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head ~ /* */ body .selector {} </a:t>
            </a: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865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微软雅黑" charset="0"/>
                <a:ea typeface="微软雅黑" charset="0"/>
              </a:rPr>
              <a:t>CSS HACK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" y="1056640"/>
            <a:ext cx="12555220" cy="303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30000"/>
              </a:lnSpc>
            </a:pPr>
            <a:r>
              <a:rPr lang="zh-CN" altLang="en-US" sz="2800">
                <a:latin typeface="微软雅黑" charset="0"/>
                <a:ea typeface="微软雅黑" charset="0"/>
              </a:rPr>
              <a:t>选择器：</a:t>
            </a: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zh-CN" altLang="en-US" sz="2800">
                <a:latin typeface="微软雅黑" charset="0"/>
                <a:ea typeface="微软雅黑" charset="0"/>
              </a:rPr>
              <a:t>不支持连写，比如</a:t>
            </a:r>
            <a:r>
              <a:rPr lang="en-US" altLang="zh-CN" sz="2800">
                <a:latin typeface="微软雅黑" charset="0"/>
                <a:ea typeface="微软雅黑" charset="0"/>
              </a:rPr>
              <a:t>div.big.green</a:t>
            </a:r>
            <a:r>
              <a:rPr lang="zh-CN" altLang="en-US" sz="2800">
                <a:latin typeface="微软雅黑" charset="0"/>
                <a:ea typeface="微软雅黑" charset="0"/>
              </a:rPr>
              <a:t>，如何解决？</a:t>
            </a: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zh-CN" altLang="en-US" sz="2800">
                <a:latin typeface="微软雅黑" charset="0"/>
                <a:ea typeface="微软雅黑" charset="0"/>
              </a:rPr>
              <a:t>其他我们学习的</a:t>
            </a:r>
            <a:r>
              <a:rPr lang="en-US" altLang="zh-CN" sz="2800">
                <a:latin typeface="微软雅黑" charset="0"/>
                <a:ea typeface="微软雅黑" charset="0"/>
              </a:rPr>
              <a:t>7</a:t>
            </a:r>
            <a:r>
              <a:rPr lang="zh-CN" altLang="en-US" sz="2800">
                <a:latin typeface="微软雅黑" charset="0"/>
                <a:ea typeface="微软雅黑" charset="0"/>
              </a:rPr>
              <a:t>种选择器，</a:t>
            </a:r>
            <a:r>
              <a:rPr lang="en-US" altLang="zh-CN" sz="2800">
                <a:latin typeface="微软雅黑" charset="0"/>
                <a:ea typeface="微软雅黑" charset="0"/>
              </a:rPr>
              <a:t>IE6</a:t>
            </a:r>
            <a:r>
              <a:rPr lang="zh-CN" altLang="en-US" sz="2800">
                <a:latin typeface="微软雅黑" charset="0"/>
                <a:ea typeface="微软雅黑" charset="0"/>
              </a:rPr>
              <a:t>支持良好，权重计算良好。</a:t>
            </a: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3990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微软雅黑" charset="0"/>
                <a:ea typeface="微软雅黑" charset="0"/>
              </a:rPr>
              <a:t>IE6</a:t>
            </a:r>
            <a:r>
              <a:rPr lang="zh-CN" altLang="en-US" sz="4000">
                <a:latin typeface="微软雅黑" charset="0"/>
                <a:ea typeface="微软雅黑" charset="0"/>
              </a:rPr>
              <a:t>的问题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" y="1056640"/>
            <a:ext cx="12555220" cy="303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30000"/>
              </a:lnSpc>
            </a:pPr>
            <a:r>
              <a:rPr lang="zh-CN" altLang="en-US" sz="2800">
                <a:latin typeface="微软雅黑" charset="0"/>
                <a:ea typeface="微软雅黑" charset="0"/>
              </a:rPr>
              <a:t>盒模型：</a:t>
            </a: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zh-CN" altLang="en-US" sz="2800">
                <a:latin typeface="微软雅黑" charset="0"/>
                <a:ea typeface="微软雅黑" charset="0"/>
              </a:rPr>
              <a:t>如果不写</a:t>
            </a:r>
            <a:r>
              <a:rPr lang="en-US" altLang="zh-CN" sz="2800">
                <a:latin typeface="微软雅黑" charset="0"/>
                <a:ea typeface="微软雅黑" charset="0"/>
              </a:rPr>
              <a:t>DTD</a:t>
            </a:r>
            <a:r>
              <a:rPr lang="zh-CN" altLang="en-US" sz="2800">
                <a:latin typeface="微软雅黑" charset="0"/>
                <a:ea typeface="微软雅黑" charset="0"/>
              </a:rPr>
              <a:t>，那么</a:t>
            </a:r>
            <a:r>
              <a:rPr lang="en-US" altLang="zh-CN" sz="2800">
                <a:latin typeface="微软雅黑" charset="0"/>
                <a:ea typeface="微软雅黑" charset="0"/>
              </a:rPr>
              <a:t>IE6</a:t>
            </a:r>
            <a:r>
              <a:rPr lang="zh-CN" altLang="en-US" sz="2800">
                <a:latin typeface="微软雅黑" charset="0"/>
                <a:ea typeface="微软雅黑" charset="0"/>
              </a:rPr>
              <a:t>的盒模型就是内减的，而不是外扩的。</a:t>
            </a: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zh-CN" altLang="en-US" sz="2800">
                <a:latin typeface="微软雅黑" charset="0"/>
                <a:ea typeface="微软雅黑" charset="0"/>
              </a:rPr>
              <a:t>不支持小于一个文字高度的盒子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3990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微软雅黑" charset="0"/>
                <a:ea typeface="微软雅黑" charset="0"/>
              </a:rPr>
              <a:t>IE6</a:t>
            </a:r>
            <a:r>
              <a:rPr lang="zh-CN" altLang="en-US" sz="4000">
                <a:latin typeface="微软雅黑" charset="0"/>
                <a:ea typeface="微软雅黑" charset="0"/>
              </a:rPr>
              <a:t>的问题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755" y="1040130"/>
            <a:ext cx="12555220" cy="499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30000"/>
              </a:lnSpc>
            </a:pPr>
            <a:r>
              <a:rPr lang="zh-CN" altLang="en-US" sz="2800">
                <a:latin typeface="微软雅黑" charset="0"/>
                <a:ea typeface="微软雅黑" charset="0"/>
              </a:rPr>
              <a:t>浮动：</a:t>
            </a: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zh-CN" altLang="en-US" sz="2800">
                <a:latin typeface="微软雅黑" charset="0"/>
                <a:ea typeface="微软雅黑" charset="0"/>
              </a:rPr>
              <a:t>后面标准流元素不钻入</a:t>
            </a: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overflow:hidden;</a:t>
            </a:r>
            <a:r>
              <a:rPr lang="zh-CN" altLang="zh-CN" sz="2800">
                <a:latin typeface="微软雅黑" charset="0"/>
                <a:ea typeface="微软雅黑" charset="0"/>
              </a:rPr>
              <a:t>不支持，我们要触发hasLayout机制</a:t>
            </a: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zh-CN" altLang="en-US" sz="2800">
                <a:latin typeface="微软雅黑" charset="0"/>
                <a:ea typeface="微软雅黑" charset="0"/>
              </a:rPr>
              <a:t>双倍</a:t>
            </a:r>
            <a:r>
              <a:rPr lang="en-US" altLang="zh-CN" sz="2800">
                <a:latin typeface="微软雅黑" charset="0"/>
                <a:ea typeface="微软雅黑" charset="0"/>
              </a:rPr>
              <a:t>margin</a:t>
            </a: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3px bug</a:t>
            </a: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3990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微软雅黑" charset="0"/>
                <a:ea typeface="微软雅黑" charset="0"/>
              </a:rPr>
              <a:t>IE6</a:t>
            </a:r>
            <a:r>
              <a:rPr lang="zh-CN" altLang="en-US" sz="4000">
                <a:latin typeface="微软雅黑" charset="0"/>
                <a:ea typeface="微软雅黑" charset="0"/>
              </a:rPr>
              <a:t>的问题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" y="1073150"/>
            <a:ext cx="67284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中国网民用什么浏览器？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百度流量研究院</a:t>
            </a: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740" y="2350770"/>
            <a:ext cx="9013190" cy="6078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950" y="23050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charset="0"/>
                <a:ea typeface="微软雅黑" charset="0"/>
              </a:rPr>
              <a:t>概述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" y="1073150"/>
            <a:ext cx="9789795" cy="126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宏观的知道，浏览器的渲染能力。</a:t>
            </a: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微软雅黑" charset="0"/>
                <a:ea typeface="微软雅黑" charset="0"/>
              </a:rPr>
              <a:t>HTML5</a:t>
            </a:r>
            <a:r>
              <a:rPr lang="zh-CN" altLang="en-US" sz="2400">
                <a:latin typeface="微软雅黑" charset="0"/>
                <a:ea typeface="微软雅黑" charset="0"/>
              </a:rPr>
              <a:t>测试打分，满分</a:t>
            </a:r>
            <a:r>
              <a:rPr lang="en-US" altLang="zh-CN" sz="2400">
                <a:latin typeface="微软雅黑" charset="0"/>
                <a:ea typeface="微软雅黑" charset="0"/>
              </a:rPr>
              <a:t>555</a:t>
            </a:r>
            <a:r>
              <a:rPr lang="zh-CN" altLang="en-US" sz="2400">
                <a:latin typeface="微软雅黑" charset="0"/>
                <a:ea typeface="微软雅黑" charset="0"/>
              </a:rPr>
              <a:t>分，看看各个浏览器有多少分。</a:t>
            </a: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950" y="23050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charset="0"/>
                <a:ea typeface="微软雅黑" charset="0"/>
              </a:rPr>
              <a:t>概述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2401570"/>
            <a:ext cx="12860020" cy="5829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" y="1073150"/>
            <a:ext cx="978979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多啦</a:t>
            </a:r>
            <a:r>
              <a:rPr lang="en-US" altLang="zh-CN" sz="2400">
                <a:latin typeface="微软雅黑" charset="0"/>
                <a:ea typeface="微软雅黑" charset="0"/>
              </a:rPr>
              <a:t>A</a:t>
            </a:r>
            <a:r>
              <a:rPr lang="zh-CN" altLang="en-US" sz="2400">
                <a:latin typeface="微软雅黑" charset="0"/>
                <a:ea typeface="微软雅黑" charset="0"/>
              </a:rPr>
              <a:t>梦测试</a:t>
            </a: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950" y="23050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charset="0"/>
                <a:ea typeface="微软雅黑" charset="0"/>
              </a:rPr>
              <a:t>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0" y="1889760"/>
            <a:ext cx="4542790" cy="540194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670" y="1106170"/>
            <a:ext cx="12555220" cy="205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30000"/>
              </a:lnSpc>
            </a:pPr>
            <a:r>
              <a:rPr lang="zh-CN" altLang="en-US" sz="2800">
                <a:latin typeface="微软雅黑" charset="0"/>
                <a:ea typeface="微软雅黑" charset="0"/>
              </a:rPr>
              <a:t>页面兼容到</a:t>
            </a:r>
            <a:r>
              <a:rPr lang="en-US" altLang="zh-CN" sz="2800">
                <a:latin typeface="微软雅黑" charset="0"/>
                <a:ea typeface="微软雅黑" charset="0"/>
              </a:rPr>
              <a:t>IE8</a:t>
            </a:r>
            <a:r>
              <a:rPr lang="zh-CN" altLang="en-US" sz="2800">
                <a:latin typeface="微软雅黑" charset="0"/>
                <a:ea typeface="微软雅黑" charset="0"/>
              </a:rPr>
              <a:t>，知道</a:t>
            </a:r>
            <a:r>
              <a:rPr lang="en-US" altLang="zh-CN" sz="2800">
                <a:latin typeface="微软雅黑" charset="0"/>
                <a:ea typeface="微软雅黑" charset="0"/>
              </a:rPr>
              <a:t>IE6</a:t>
            </a:r>
            <a:r>
              <a:rPr lang="zh-CN" altLang="en-US" sz="2800">
                <a:latin typeface="微软雅黑" charset="0"/>
                <a:ea typeface="微软雅黑" charset="0"/>
              </a:rPr>
              <a:t>的常见的、臭名昭著的兼容问题。</a:t>
            </a:r>
          </a:p>
          <a:p>
            <a:pPr>
              <a:lnSpc>
                <a:spcPct val="230000"/>
              </a:lnSpc>
            </a:pPr>
            <a:r>
              <a:rPr lang="zh-CN" altLang="zh-CN" sz="2800">
                <a:latin typeface="微软雅黑" charset="0"/>
                <a:ea typeface="微软雅黑" charset="0"/>
              </a:rPr>
              <a:t>为了证明你是一个长时间从事前端的人，公司总喜欢用</a:t>
            </a:r>
            <a:r>
              <a:rPr lang="en-US" altLang="zh-CN" sz="2800">
                <a:latin typeface="微软雅黑" charset="0"/>
                <a:ea typeface="微软雅黑" charset="0"/>
              </a:rPr>
              <a:t>IE6</a:t>
            </a:r>
            <a:r>
              <a:rPr lang="zh-CN" altLang="en-US" sz="2800">
                <a:latin typeface="微软雅黑" charset="0"/>
                <a:ea typeface="微软雅黑" charset="0"/>
              </a:rPr>
              <a:t>的兼容问题来面试。</a:t>
            </a: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3990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charset="0"/>
                <a:ea typeface="微软雅黑" charset="0"/>
              </a:rPr>
              <a:t>兼容要求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670" y="1106170"/>
            <a:ext cx="13311505" cy="469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sz="2800">
                <a:latin typeface="微软雅黑" charset="0"/>
                <a:ea typeface="微软雅黑" charset="0"/>
              </a:rPr>
              <a:t>Hack</a:t>
            </a:r>
            <a:r>
              <a:rPr lang="zh-CN" sz="2800">
                <a:latin typeface="微软雅黑" charset="0"/>
                <a:ea typeface="微软雅黑" charset="0"/>
              </a:rPr>
              <a:t>，别被名字吓到了！</a:t>
            </a:r>
          </a:p>
          <a:p>
            <a:pPr>
              <a:lnSpc>
                <a:spcPct val="18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Hack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就</a:t>
            </a:r>
            <a:r>
              <a:rPr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是针对不同的浏览器去写不同的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HTML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、</a:t>
            </a:r>
            <a:r>
              <a:rPr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CSS样式，从而让各浏览器能达到一致的渲染效果</a:t>
            </a:r>
            <a:r>
              <a:rPr 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。</a:t>
            </a:r>
          </a:p>
          <a:p>
            <a:pPr>
              <a:lnSpc>
                <a:spcPct val="180000"/>
              </a:lnSpc>
            </a:pPr>
            <a:endParaRPr lang="zh-CN" sz="2800">
              <a:latin typeface="微软雅黑" charset="0"/>
              <a:ea typeface="微软雅黑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Hack</a:t>
            </a:r>
            <a:r>
              <a:rPr lang="zh-CN" altLang="en-US" sz="2800">
                <a:latin typeface="微软雅黑" charset="0"/>
                <a:ea typeface="微软雅黑" charset="0"/>
              </a:rPr>
              <a:t>分为两大类：</a:t>
            </a:r>
          </a:p>
          <a:p>
            <a:pPr>
              <a:lnSpc>
                <a:spcPct val="18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HTML hack 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和 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CSS hack</a:t>
            </a: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3990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微软雅黑" charset="0"/>
                <a:ea typeface="微软雅黑" charset="0"/>
              </a:rPr>
              <a:t>HACK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670" y="1106170"/>
            <a:ext cx="13311505" cy="23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&lt;!--[if lte IE 9]&gt;</a:t>
            </a:r>
          </a:p>
          <a:p>
            <a:pPr>
              <a:lnSpc>
                <a:spcPct val="180000"/>
              </a:lnSpc>
            </a:pP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&lt;![endif]--&gt;</a:t>
            </a: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3990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微软雅黑" charset="0"/>
                <a:ea typeface="微软雅黑" charset="0"/>
              </a:rPr>
              <a:t>HTML HACK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670" y="1106170"/>
            <a:ext cx="13311505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8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CSS HACK</a:t>
            </a:r>
            <a:r>
              <a:rPr lang="zh-CN" altLang="zh-CN" sz="28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又分为两类：</a:t>
            </a:r>
          </a:p>
          <a:p>
            <a:pPr>
              <a:lnSpc>
                <a:spcPct val="18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值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Hack 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和 选择器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Hack</a:t>
            </a: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865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微软雅黑" charset="0"/>
                <a:ea typeface="微软雅黑" charset="0"/>
              </a:rPr>
              <a:t>CSS HACK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670" y="1106170"/>
            <a:ext cx="13311505" cy="681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  <a:latin typeface="+mn-ea"/>
              </a:rPr>
              <a:t>值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Hack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+mn-ea"/>
              </a:rPr>
              <a:t>/* IE 6 */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+mn-ea"/>
              </a:rPr>
              <a:t>	.selector { _color: blue; }  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+mn-ea"/>
              </a:rPr>
              <a:t>	.selector { -color: blue; } </a:t>
            </a:r>
          </a:p>
          <a:p>
            <a:pPr>
              <a:lnSpc>
                <a:spcPct val="120000"/>
              </a:lnSpc>
            </a:pPr>
            <a:endParaRPr lang="en-US" altLang="zh-CN" sz="24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rgbClr val="00B050"/>
                </a:solidFill>
                <a:latin typeface="+mn-ea"/>
              </a:rPr>
              <a:t>/* IE 6/7 - any combination of these characters:   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! $ &amp; * ( ) = % + @ , . / ` [ ] # ~ ? : &lt; &gt; | */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.selector { !color: blue; }   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.selector { $color: blue; }   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.selector { &amp;color: blue; }   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.selector { *color: blue; } </a:t>
            </a:r>
          </a:p>
          <a:p>
            <a:pPr>
              <a:lnSpc>
                <a:spcPct val="120000"/>
              </a:lnSpc>
            </a:pPr>
            <a:endParaRPr lang="en-US" altLang="zh-CN" sz="2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+mn-ea"/>
              </a:rPr>
              <a:t>/* IE 8/9 */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+mn-ea"/>
              </a:rPr>
              <a:t>	.selector { color: blue\0/; }    </a:t>
            </a: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1600">
                <a:solidFill>
                  <a:srgbClr val="00B050"/>
                </a:solidFill>
                <a:latin typeface="+mn-ea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+mn-ea"/>
              </a:rPr>
              <a:t>/* IE 6/7/8/9/10 */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.selector { color: blue\9; }   </a:t>
            </a: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865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微软雅黑" charset="0"/>
                <a:ea typeface="微软雅黑" charset="0"/>
              </a:rPr>
              <a:t>CSS HACK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0</TotalTime>
  <Words>146</Words>
  <Application>Microsoft Macintosh PowerPoint</Application>
  <PresentationFormat>自定义</PresentationFormat>
  <Paragraphs>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微风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yun wang</cp:lastModifiedBy>
  <cp:revision>693</cp:revision>
  <dcterms:created xsi:type="dcterms:W3CDTF">2014-12-24T05:35:00Z</dcterms:created>
  <dcterms:modified xsi:type="dcterms:W3CDTF">2016-12-18T11:54:13Z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