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88" r:id="rId5"/>
    <p:sldId id="259" r:id="rId6"/>
    <p:sldId id="264" r:id="rId7"/>
    <p:sldId id="280" r:id="rId8"/>
    <p:sldId id="265" r:id="rId9"/>
    <p:sldId id="266" r:id="rId10"/>
    <p:sldId id="281" r:id="rId11"/>
    <p:sldId id="287" r:id="rId12"/>
    <p:sldId id="298" r:id="rId13"/>
    <p:sldId id="299" r:id="rId14"/>
    <p:sldId id="257" r:id="rId15"/>
    <p:sldId id="289" r:id="rId16"/>
    <p:sldId id="290" r:id="rId17"/>
    <p:sldId id="291" r:id="rId18"/>
    <p:sldId id="293" r:id="rId19"/>
    <p:sldId id="294" r:id="rId20"/>
    <p:sldId id="297" r:id="rId21"/>
    <p:sldId id="295" r:id="rId22"/>
    <p:sldId id="296" r:id="rId23"/>
    <p:sldId id="275" r:id="rId24"/>
    <p:sldId id="260" r:id="rId25"/>
    <p:sldId id="276" r:id="rId26"/>
    <p:sldId id="267" r:id="rId27"/>
    <p:sldId id="284" r:id="rId28"/>
    <p:sldId id="278" r:id="rId29"/>
    <p:sldId id="277" r:id="rId30"/>
    <p:sldId id="269" r:id="rId31"/>
    <p:sldId id="273" r:id="rId32"/>
    <p:sldId id="270" r:id="rId33"/>
    <p:sldId id="271" r:id="rId34"/>
    <p:sldId id="274" r:id="rId3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E4A61-8D94-4F29-9354-215DF1EAADD3}" v="6715" dt="2025-05-09T04:46:59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3005" autoAdjust="0"/>
  </p:normalViewPr>
  <p:slideViewPr>
    <p:cSldViewPr snapToGrid="0" showGuides="1">
      <p:cViewPr varScale="1">
        <p:scale>
          <a:sx n="92" d="100"/>
          <a:sy n="92" d="100"/>
        </p:scale>
        <p:origin x="516" y="7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B76D5-DB30-4619-A103-5DC535FC0BE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A0ED0-1719-48BC-9026-749C4CFF2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A0ED0-1719-48BC-9026-749C4CFF26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5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77B0F-D54F-846B-A01B-CD6F1BE6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8B45E-24B7-F521-6612-B14A7353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4D69-0FB9-A2C6-6EEC-E003A080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022B6-C7D5-3E3C-3AE6-42EFC047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B2EEC-CB18-9598-74C9-2EBEF042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95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C9232-BEC0-DC0A-0A9A-BC62BB38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012F7-78DA-0287-1562-3FDE7D6D4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9F44B-1220-77B2-FCCD-0C0DB608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6B7B0-E99D-9E8B-25A8-46CF6FE0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AC2B0-EC0A-14BF-A5E4-ACC7A9AD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BD2B2B-6D3C-CCB3-004D-D28EDD6CB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EB83B-41BC-BB11-C9C9-9A3D58F4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3B9A3-97DF-7FA7-6554-7AE25BC5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91D76-72B7-14FE-C7CA-CA7D9178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2206F-584A-0BD1-CD2A-3AD1859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4ED8A-D41A-98BA-4CF1-880E563F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E683B-4B2C-F3F1-E6AD-0B086745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E008A-2940-5654-44D3-42502886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7192E-2C93-F5AF-6291-E66E187F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C732B-F3B6-BF75-84DB-56E9D465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734B-E076-1E8F-2293-BF8170D5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9DBDF-9F65-3B91-FC3F-303DA911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4A77F-3FE6-63E9-26F3-8C94222A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E703-D318-D68E-CCC3-9BC8EA64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42A15-5027-55A0-9DAF-48C0C88A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8A23C-76E5-6AAB-4855-7D5DC273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33FFB-1CF5-4273-732B-23FB84BD2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C3317-E3E1-948F-3DBF-3E9AF415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56DE6-CB3D-7660-69A6-55C86512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1D70C-0F9A-9DE6-BFC6-F9602882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659DD-F890-B5D9-FE9C-94D212FE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23508-377B-C7F3-BDE2-233AAA5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FF2E1-48B9-0E52-C3E7-FDF0CED4E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47FB-E28C-F21B-08A4-8CE61AF39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CF6AD-0F75-5D2C-1823-A37AD309F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6E1103-52EA-2E2A-5A38-DCF3B302F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20BE9C-348F-90EB-CD6E-268175E5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DDF999-D425-718C-983F-5BADF3A4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C241ED-E9BA-CE02-596A-F65DD559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4C23D-A424-1C19-E26C-397495A2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8920AF-23D8-6359-BCDA-30C4615A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BF9A94-FCF4-EBC8-DC21-F39B3D7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90A99-A257-AD66-A1E4-6BF47540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0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1C4CF-8617-B2A7-9F30-879A3F13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6A3BD-58C7-FBA9-88CD-A36951DA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FDC8CD-8C45-5F00-7701-1CF44B8C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0CDF5-272D-280A-5725-BE22C293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0DDC3-F06B-666F-9366-86A60B46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628B0-5B10-5DC5-5E32-E13F8A55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83E65-0372-0913-954F-5A41927A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9A28D-AC9D-B214-35F9-B8C8DDFC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18983-D4D3-6E93-77BA-2489038D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1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F78BD-96A4-70C1-A337-A1220F14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79E354-7B06-5074-57F3-61CEDC7EE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9BCDE-3609-3F7A-4FDC-CDBBFEE73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DFF14-AB75-9EDD-D3B7-7FEE29C6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4F272-E208-9798-3977-894E4511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65EA9-302B-61C4-F402-42697258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0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67111B-C775-1410-E2AC-22D0D557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410A0-E494-B92D-EE6B-B42C9CB6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0B84-A987-F461-AE7E-0FF8631AE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243F5-A21A-4AA2-B81F-0002F31C02D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5D4B7-2E7C-B49B-9594-7EEDAABB9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45F00-D53B-E1DE-E861-5DDEA684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782BF-1B6C-4076-8032-B60F19C51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9885663-5DE6-B2A9-426D-77480B48B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GNSS</a:t>
            </a:r>
            <a:r>
              <a:rPr lang="ko-KR" altLang="en-US"/>
              <a:t> 좌표 정확도 보정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BC0F453-0F68-4B6C-D439-19167CE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저사양 </a:t>
            </a:r>
            <a:r>
              <a:rPr lang="en-US" altLang="ko-KR"/>
              <a:t>GNSS</a:t>
            </a:r>
            <a:r>
              <a:rPr lang="ko-KR" altLang="en-US"/>
              <a:t>의 좌표 정확도 보정을 위한 방안</a:t>
            </a:r>
          </a:p>
        </p:txBody>
      </p:sp>
    </p:spTree>
    <p:extLst>
      <p:ext uri="{BB962C8B-B14F-4D97-AF65-F5344CB8AC3E}">
        <p14:creationId xmlns:p14="http://schemas.microsoft.com/office/powerpoint/2010/main" val="368834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C5C0B-CD9E-8C32-36AA-C32AF126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UBLOX RTKLIB</a:t>
            </a:r>
            <a:r>
              <a:rPr lang="ko-KR" altLang="en-US"/>
              <a:t> 가능 제품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5F5174-70C0-3EC6-D52B-BA0E93026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2287"/>
              </p:ext>
            </p:extLst>
          </p:nvPr>
        </p:nvGraphicFramePr>
        <p:xfrm>
          <a:off x="1192107" y="1690688"/>
          <a:ext cx="9807787" cy="261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2520">
                  <a:extLst>
                    <a:ext uri="{9D8B030D-6E8A-4147-A177-3AD203B41FA5}">
                      <a16:colId xmlns:a16="http://schemas.microsoft.com/office/drawing/2014/main" val="2935140567"/>
                    </a:ext>
                  </a:extLst>
                </a:gridCol>
                <a:gridCol w="273000">
                  <a:extLst>
                    <a:ext uri="{9D8B030D-6E8A-4147-A177-3AD203B41FA5}">
                      <a16:colId xmlns:a16="http://schemas.microsoft.com/office/drawing/2014/main" val="4130805643"/>
                    </a:ext>
                  </a:extLst>
                </a:gridCol>
                <a:gridCol w="273000">
                  <a:extLst>
                    <a:ext uri="{9D8B030D-6E8A-4147-A177-3AD203B41FA5}">
                      <a16:colId xmlns:a16="http://schemas.microsoft.com/office/drawing/2014/main" val="3080453565"/>
                    </a:ext>
                  </a:extLst>
                </a:gridCol>
                <a:gridCol w="273000">
                  <a:extLst>
                    <a:ext uri="{9D8B030D-6E8A-4147-A177-3AD203B41FA5}">
                      <a16:colId xmlns:a16="http://schemas.microsoft.com/office/drawing/2014/main" val="1015021242"/>
                    </a:ext>
                  </a:extLst>
                </a:gridCol>
                <a:gridCol w="940334">
                  <a:extLst>
                    <a:ext uri="{9D8B030D-6E8A-4147-A177-3AD203B41FA5}">
                      <a16:colId xmlns:a16="http://schemas.microsoft.com/office/drawing/2014/main" val="1688623356"/>
                    </a:ext>
                  </a:extLst>
                </a:gridCol>
                <a:gridCol w="940334">
                  <a:extLst>
                    <a:ext uri="{9D8B030D-6E8A-4147-A177-3AD203B41FA5}">
                      <a16:colId xmlns:a16="http://schemas.microsoft.com/office/drawing/2014/main" val="2145397485"/>
                    </a:ext>
                  </a:extLst>
                </a:gridCol>
                <a:gridCol w="728001">
                  <a:extLst>
                    <a:ext uri="{9D8B030D-6E8A-4147-A177-3AD203B41FA5}">
                      <a16:colId xmlns:a16="http://schemas.microsoft.com/office/drawing/2014/main" val="307034901"/>
                    </a:ext>
                  </a:extLst>
                </a:gridCol>
                <a:gridCol w="728001">
                  <a:extLst>
                    <a:ext uri="{9D8B030D-6E8A-4147-A177-3AD203B41FA5}">
                      <a16:colId xmlns:a16="http://schemas.microsoft.com/office/drawing/2014/main" val="690423508"/>
                    </a:ext>
                  </a:extLst>
                </a:gridCol>
                <a:gridCol w="1122334">
                  <a:extLst>
                    <a:ext uri="{9D8B030D-6E8A-4147-A177-3AD203B41FA5}">
                      <a16:colId xmlns:a16="http://schemas.microsoft.com/office/drawing/2014/main" val="1082034058"/>
                    </a:ext>
                  </a:extLst>
                </a:gridCol>
                <a:gridCol w="728001">
                  <a:extLst>
                    <a:ext uri="{9D8B030D-6E8A-4147-A177-3AD203B41FA5}">
                      <a16:colId xmlns:a16="http://schemas.microsoft.com/office/drawing/2014/main" val="2492412557"/>
                    </a:ext>
                  </a:extLst>
                </a:gridCol>
                <a:gridCol w="903260">
                  <a:extLst>
                    <a:ext uri="{9D8B030D-6E8A-4147-A177-3AD203B41FA5}">
                      <a16:colId xmlns:a16="http://schemas.microsoft.com/office/drawing/2014/main" val="2916580083"/>
                    </a:ext>
                  </a:extLst>
                </a:gridCol>
                <a:gridCol w="728001">
                  <a:extLst>
                    <a:ext uri="{9D8B030D-6E8A-4147-A177-3AD203B41FA5}">
                      <a16:colId xmlns:a16="http://schemas.microsoft.com/office/drawing/2014/main" val="1905549002"/>
                    </a:ext>
                  </a:extLst>
                </a:gridCol>
                <a:gridCol w="728001">
                  <a:extLst>
                    <a:ext uri="{9D8B030D-6E8A-4147-A177-3AD203B41FA5}">
                      <a16:colId xmlns:a16="http://schemas.microsoft.com/office/drawing/2014/main" val="513653802"/>
                    </a:ext>
                  </a:extLst>
                </a:gridCol>
              </a:tblGrid>
              <a:tr h="261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수신 주파수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필수 출력 메시지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RTKLIB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모듈 펌웨어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기준국기능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가겨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소매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달러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29770"/>
                  </a:ext>
                </a:extLst>
              </a:tr>
              <a:tr h="261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RXM-SFRBX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RXM-RAWX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DGNSS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DGNSS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RTCM </a:t>
                      </a:r>
                      <a:r>
                        <a:rPr lang="ko-KR" altLang="en-US" sz="1100" u="none" strike="noStrike">
                          <a:effectLst/>
                        </a:rPr>
                        <a:t>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260189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NEO-M8P-0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6860365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NEO-M8P-2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3773275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NEO-M8T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4840618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MIA-M10Q-01B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RXM-RAWX </a:t>
                      </a:r>
                      <a:r>
                        <a:rPr lang="ko-KR" altLang="en-US" sz="1100" u="none" strike="noStrike">
                          <a:effectLst/>
                        </a:rPr>
                        <a:t>관련 내용은 </a:t>
                      </a:r>
                      <a:r>
                        <a:rPr lang="en-US" altLang="ko-KR" sz="1100" u="none" strike="noStrike">
                          <a:effectLst/>
                        </a:rPr>
                        <a:t>01B </a:t>
                      </a:r>
                      <a:r>
                        <a:rPr lang="ko-KR" altLang="en-US" sz="1100" u="none" strike="noStrike">
                          <a:effectLst/>
                        </a:rPr>
                        <a:t>제품에 대해서 문의해야 주는 것으로 보여짐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미정</a:t>
                      </a:r>
                      <a:endParaRPr lang="ko-KR" alt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00B</a:t>
                      </a:r>
                      <a:r>
                        <a:rPr lang="ko-KR" altLang="en-US" sz="1100" u="none" strike="noStrike">
                          <a:effectLst/>
                        </a:rPr>
                        <a:t>는 </a:t>
                      </a:r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57564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NEO-F10N-00B-20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RXM-RAWX </a:t>
                      </a:r>
                      <a:r>
                        <a:rPr lang="ko-KR" altLang="en-US" sz="1100" u="none" strike="noStrike">
                          <a:effectLst/>
                        </a:rPr>
                        <a:t>관련 내용은 </a:t>
                      </a:r>
                      <a:r>
                        <a:rPr lang="en-US" altLang="ko-KR" sz="1100" u="none" strike="noStrike">
                          <a:effectLst/>
                        </a:rPr>
                        <a:t>00B-20 </a:t>
                      </a:r>
                      <a:r>
                        <a:rPr lang="ko-KR" altLang="en-US" sz="1100" u="none" strike="noStrike">
                          <a:effectLst/>
                        </a:rPr>
                        <a:t>제품에 대해서 문의해야 주는 것으로 보여짐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미정</a:t>
                      </a:r>
                      <a:endParaRPr lang="ko-KR" altLang="en-US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00B</a:t>
                      </a:r>
                      <a:r>
                        <a:rPr lang="ko-KR" altLang="en-US" sz="1100" u="none" strike="noStrike">
                          <a:effectLst/>
                        </a:rPr>
                        <a:t>는 </a:t>
                      </a:r>
                      <a:r>
                        <a:rPr lang="en-US" altLang="ko-KR" sz="1100" u="none" strike="noStrike">
                          <a:effectLst/>
                        </a:rPr>
                        <a:t>49</a:t>
                      </a:r>
                      <a:endParaRPr lang="en-US" altLang="ko-KR" sz="11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4331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ZED-F9P-0xB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164417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ZED-F9P-1xB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116561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NEO-F10T-00B</a:t>
                      </a:r>
                      <a:endParaRPr lang="en-US" sz="1100" b="0" i="0" u="none" strike="noStrike">
                        <a:solidFill>
                          <a:srgbClr val="1A1A1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682217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842464-1A19-FC82-97E2-B91A6F21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4267"/>
            <a:ext cx="10515600" cy="1672696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/>
              <a:t>MIA-M10Q-01B(M10Q)</a:t>
            </a:r>
            <a:r>
              <a:rPr lang="ko-KR" altLang="en-US"/>
              <a:t>와 </a:t>
            </a:r>
            <a:r>
              <a:rPr lang="en-US" altLang="ko-KR"/>
              <a:t>NEO-F10N-00B-20(F10N) </a:t>
            </a:r>
            <a:r>
              <a:rPr lang="ko-KR" altLang="en-US"/>
              <a:t>모델 비교</a:t>
            </a:r>
            <a:endParaRPr lang="en-US" altLang="ko-KR"/>
          </a:p>
          <a:p>
            <a:pPr lvl="1"/>
            <a:r>
              <a:rPr lang="en-US" altLang="ko-KR"/>
              <a:t>F10N</a:t>
            </a:r>
            <a:r>
              <a:rPr lang="ko-KR" altLang="en-US"/>
              <a:t>이 듀얼 주파수이기 때문에 </a:t>
            </a:r>
            <a:r>
              <a:rPr lang="en-US" altLang="ko-KR"/>
              <a:t>RTK </a:t>
            </a:r>
            <a:r>
              <a:rPr lang="ko-KR" altLang="en-US"/>
              <a:t>없어도 관측환경</a:t>
            </a:r>
            <a:r>
              <a:rPr lang="en-US" altLang="ko-KR"/>
              <a:t>(</a:t>
            </a:r>
            <a:r>
              <a:rPr lang="ko-KR" altLang="en-US"/>
              <a:t>위성 수</a:t>
            </a:r>
            <a:r>
              <a:rPr lang="en-US" altLang="ko-KR"/>
              <a:t>(L1, L5 </a:t>
            </a:r>
            <a:r>
              <a:rPr lang="ko-KR" altLang="en-US"/>
              <a:t>모두</a:t>
            </a:r>
            <a:r>
              <a:rPr lang="en-US" altLang="ko-KR"/>
              <a:t>))</a:t>
            </a:r>
            <a:r>
              <a:rPr lang="ko-KR" altLang="en-US"/>
              <a:t>이 좋으면 위치 정밀도 </a:t>
            </a:r>
            <a:r>
              <a:rPr lang="en-US" altLang="ko-KR"/>
              <a:t>1.5m</a:t>
            </a:r>
            <a:r>
              <a:rPr lang="ko-KR" altLang="en-US"/>
              <a:t> 이하가 될 수도 있음</a:t>
            </a:r>
            <a:endParaRPr lang="en-US" altLang="ko-KR"/>
          </a:p>
          <a:p>
            <a:pPr lvl="2"/>
            <a:r>
              <a:rPr lang="en-US" altLang="ko-KR"/>
              <a:t>RTK </a:t>
            </a:r>
            <a:r>
              <a:rPr lang="ko-KR" altLang="en-US"/>
              <a:t>사용하면 수 </a:t>
            </a:r>
            <a:r>
              <a:rPr lang="en-US" altLang="ko-KR"/>
              <a:t>cm </a:t>
            </a:r>
            <a:r>
              <a:rPr lang="ko-KR" altLang="en-US"/>
              <a:t>단위 위치 정밀도 가능할 것으로 보임</a:t>
            </a:r>
            <a:endParaRPr lang="en-US" altLang="ko-KR"/>
          </a:p>
          <a:p>
            <a:pPr lvl="2"/>
            <a:r>
              <a:rPr lang="ko-KR" altLang="en-US"/>
              <a:t>기준국을 </a:t>
            </a:r>
            <a:r>
              <a:rPr lang="en-US" altLang="ko-KR"/>
              <a:t>RSU</a:t>
            </a:r>
            <a:r>
              <a:rPr lang="ko-KR" altLang="en-US"/>
              <a:t>로 하면 </a:t>
            </a:r>
            <a:r>
              <a:rPr lang="en-US" altLang="ko-KR"/>
              <a:t>DGNSS</a:t>
            </a:r>
            <a:r>
              <a:rPr lang="ko-KR" altLang="en-US"/>
              <a:t>로도 위치 정밀도 </a:t>
            </a:r>
            <a:r>
              <a:rPr lang="en-US" altLang="ko-KR"/>
              <a:t>1.5m </a:t>
            </a:r>
            <a:r>
              <a:rPr lang="ko-KR" altLang="en-US"/>
              <a:t>달성가능</a:t>
            </a:r>
            <a:r>
              <a:rPr lang="en-US" altLang="ko-KR"/>
              <a:t>(DGNSS</a:t>
            </a:r>
            <a:r>
              <a:rPr lang="ko-KR" altLang="en-US"/>
              <a:t>는 연산량이 적으로 속도가 빠름</a:t>
            </a:r>
            <a:r>
              <a:rPr lang="en-US" altLang="ko-KR"/>
              <a:t>, RTKLIB</a:t>
            </a:r>
            <a:r>
              <a:rPr lang="ko-KR" altLang="en-US"/>
              <a:t>에서 기능 사용 가능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lvl="2"/>
            <a:r>
              <a:rPr lang="en-US" altLang="ko-KR" b="0" i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 U-blox NEO F10T</a:t>
            </a:r>
            <a:r>
              <a:rPr lang="ko-KR" altLang="en-US" b="0" i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로 수행한 시험에서 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L1+L5 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듀얼 주파수일 때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위성이 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16-20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개 이상이면 위치정밀도 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0.5m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까지 가능할거라고 함</a:t>
            </a:r>
            <a:endParaRPr lang="en-US" altLang="ko-KR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lvl="3"/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*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시험결과 표에서는 위치 정밀도 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2.5m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까지 발생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시험할 때 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L5 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위성 신호가 약하게 잡혔다고 함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)</a:t>
            </a:r>
          </a:p>
          <a:p>
            <a:pPr lvl="3"/>
            <a:r>
              <a:rPr lang="en-US" altLang="ko-KR" b="0" i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L1+L5 </a:t>
            </a:r>
            <a:r>
              <a:rPr lang="ko-KR" altLang="en-US" b="0" i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시험 모듈 중 하나인 </a:t>
            </a:r>
            <a:r>
              <a:rPr lang="en-US" altLang="ko-KR" b="0" i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MinewSemi ME32GR01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은 위치 정밀도 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1m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 미만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.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endParaRPr lang="en-US" altLang="ko-KR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lvl="1"/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M10Q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는 싱글 주파수 이기 때문에 시계 오차와 전리층 오차를 직접 제거 할 수 없음</a:t>
            </a:r>
            <a:endParaRPr lang="en-US" altLang="ko-KR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lvl="2"/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위성신호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전자기파</a:t>
            </a:r>
            <a:r>
              <a:rPr lang="en-US" altLang="ko-KR">
                <a:solidFill>
                  <a:srgbClr val="1B1B1B"/>
                </a:solidFill>
                <a:latin typeface="Cambria" panose="02040503050406030204" pitchFamily="18" charset="0"/>
              </a:rPr>
              <a:t>)</a:t>
            </a:r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의 패스가 모듈과 최대한 같아야 하기 때문에 </a:t>
            </a:r>
            <a:endParaRPr lang="en-US" altLang="ko-KR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lvl="3"/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기준국의 거리가 가까울수록 오차값의 상관도가 높아져 위치 정밀도가 좋아질 가능성이 높음</a:t>
            </a:r>
            <a:endParaRPr lang="en-US" altLang="ko-KR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lvl="3"/>
            <a:r>
              <a:rPr lang="ko-KR" altLang="en-US">
                <a:solidFill>
                  <a:srgbClr val="1B1B1B"/>
                </a:solidFill>
                <a:latin typeface="Cambria" panose="02040503050406030204" pitchFamily="18" charset="0"/>
              </a:rPr>
              <a:t>기준국이 멀면 위치 정밀도가 나빠질 가능성이 매우 높아짐 </a:t>
            </a:r>
            <a:endParaRPr lang="en-US" altLang="ko-KR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lvl="1"/>
            <a:endParaRPr lang="en-US" altLang="ko-KR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lvl="1"/>
            <a:endParaRPr lang="en-US" altLang="ko-KR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667711-E604-762D-18A0-F59F6FD0C625}"/>
              </a:ext>
            </a:extLst>
          </p:cNvPr>
          <p:cNvSpPr/>
          <p:nvPr/>
        </p:nvSpPr>
        <p:spPr>
          <a:xfrm>
            <a:off x="3440854" y="1690687"/>
            <a:ext cx="1896533" cy="2618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2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FE77F-3D6D-78B0-1E35-C3869AF1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Ublox GNSS Raw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 필요 </a:t>
            </a:r>
            <a:r>
              <a:rPr lang="en-US" altLang="ko-KR"/>
              <a:t>Level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2EB3CB-C7F2-C5E9-D2F7-2CB6AFAD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1959846"/>
            <a:ext cx="7734300" cy="3705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7B7711-79F9-7912-6793-7B948691142B}"/>
              </a:ext>
            </a:extLst>
          </p:cNvPr>
          <p:cNvSpPr/>
          <p:nvPr/>
        </p:nvSpPr>
        <p:spPr>
          <a:xfrm>
            <a:off x="6312310" y="5447071"/>
            <a:ext cx="1671484" cy="1966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295513-4D8B-5C20-64F5-D195F42F87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983794" y="5545394"/>
            <a:ext cx="942923" cy="37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D90BCA-07D8-90EE-ACDD-470D6CBA0A49}"/>
              </a:ext>
            </a:extLst>
          </p:cNvPr>
          <p:cNvSpPr txBox="1"/>
          <p:nvPr/>
        </p:nvSpPr>
        <p:spPr>
          <a:xfrm>
            <a:off x="8926717" y="5739349"/>
            <a:ext cx="193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RTK</a:t>
            </a:r>
            <a:r>
              <a:rPr lang="ko-KR" altLang="en-US"/>
              <a:t> 계산에 필요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D13F1-D421-C382-7780-36B0FB3BE5E6}"/>
              </a:ext>
            </a:extLst>
          </p:cNvPr>
          <p:cNvSpPr/>
          <p:nvPr/>
        </p:nvSpPr>
        <p:spPr>
          <a:xfrm>
            <a:off x="6096000" y="3041964"/>
            <a:ext cx="2153751" cy="2892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B757FE-EBFA-1636-8EEA-4A8CC2718FE8}"/>
              </a:ext>
            </a:extLst>
          </p:cNvPr>
          <p:cNvSpPr/>
          <p:nvPr/>
        </p:nvSpPr>
        <p:spPr>
          <a:xfrm>
            <a:off x="6312310" y="5230337"/>
            <a:ext cx="1671484" cy="1966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99D10E-BF0E-CD66-04E5-D984BA4AE4CE}"/>
              </a:ext>
            </a:extLst>
          </p:cNvPr>
          <p:cNvCxnSpPr>
            <a:stCxn id="17" idx="3"/>
          </p:cNvCxnSpPr>
          <p:nvPr/>
        </p:nvCxnSpPr>
        <p:spPr>
          <a:xfrm flipV="1">
            <a:off x="7983794" y="5323987"/>
            <a:ext cx="942923" cy="4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E8D179-A4D2-A397-A7B3-A8215C8FADED}"/>
              </a:ext>
            </a:extLst>
          </p:cNvPr>
          <p:cNvSpPr txBox="1"/>
          <p:nvPr/>
        </p:nvSpPr>
        <p:spPr>
          <a:xfrm>
            <a:off x="8926717" y="5139321"/>
            <a:ext cx="26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DGNSS</a:t>
            </a:r>
            <a:r>
              <a:rPr lang="ko-KR" altLang="en-US"/>
              <a:t> 계산에 필요</a:t>
            </a:r>
            <a:endParaRPr lang="en-US" altLang="ko-KR"/>
          </a:p>
          <a:p>
            <a:r>
              <a:rPr lang="en-US" altLang="ko-KR"/>
              <a:t>*RTK </a:t>
            </a:r>
            <a:r>
              <a:rPr lang="ko-KR" altLang="en-US"/>
              <a:t>계산할 때도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2A3155-9A59-3F17-E3D0-04F8BD754CF6}"/>
              </a:ext>
            </a:extLst>
          </p:cNvPr>
          <p:cNvSpPr/>
          <p:nvPr/>
        </p:nvSpPr>
        <p:spPr>
          <a:xfrm>
            <a:off x="6312310" y="3811509"/>
            <a:ext cx="1671484" cy="2353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E2F31AE-8FA5-288E-4727-31D44213C2A5}"/>
              </a:ext>
            </a:extLst>
          </p:cNvPr>
          <p:cNvCxnSpPr/>
          <p:nvPr/>
        </p:nvCxnSpPr>
        <p:spPr>
          <a:xfrm flipV="1">
            <a:off x="7967687" y="3929204"/>
            <a:ext cx="942923" cy="4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4BD699-ABC7-0A2C-6404-21118FF93CD8}"/>
              </a:ext>
            </a:extLst>
          </p:cNvPr>
          <p:cNvSpPr txBox="1"/>
          <p:nvPr/>
        </p:nvSpPr>
        <p:spPr>
          <a:xfrm>
            <a:off x="8926717" y="3475178"/>
            <a:ext cx="267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다중위성의 </a:t>
            </a:r>
            <a:r>
              <a:rPr lang="en-US" altLang="ko-KR"/>
              <a:t>NAV Messages(subframe 1-5)</a:t>
            </a:r>
          </a:p>
          <a:p>
            <a:r>
              <a:rPr lang="ko-KR" altLang="en-US"/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416717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E3058-B94A-B400-F64C-4896750B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GNSS Raw</a:t>
            </a:r>
            <a:r>
              <a:rPr lang="ko-KR" altLang="en-US"/>
              <a:t> </a:t>
            </a:r>
            <a:r>
              <a:rPr lang="en-US" altLang="ko-KR"/>
              <a:t>Data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1F898-2934-3FB5-1A69-B6175338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Raw</a:t>
            </a:r>
            <a:r>
              <a:rPr lang="ko-KR" altLang="en-US"/>
              <a:t> 데이터는 </a:t>
            </a:r>
            <a:r>
              <a:rPr lang="en-US" altLang="ko-KR"/>
              <a:t>GNSS </a:t>
            </a:r>
            <a:r>
              <a:rPr lang="ko-KR" altLang="en-US"/>
              <a:t>모듈이 생성한 관측</a:t>
            </a:r>
            <a:r>
              <a:rPr lang="en-US" altLang="ko-KR"/>
              <a:t>(</a:t>
            </a:r>
            <a:r>
              <a:rPr lang="ko-KR" altLang="en-US"/>
              <a:t>측정</a:t>
            </a:r>
            <a:r>
              <a:rPr lang="en-US" altLang="ko-KR"/>
              <a:t>)</a:t>
            </a:r>
            <a:r>
              <a:rPr lang="ko-KR" altLang="en-US"/>
              <a:t>값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위치보정에 필요한 데이터</a:t>
            </a:r>
            <a:r>
              <a:rPr lang="en-US" altLang="ko-KR"/>
              <a:t>(Raw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에 있어야 하는 값</a:t>
            </a:r>
            <a:r>
              <a:rPr lang="en-US" altLang="ko-KR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Pesudoranges[m]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DGNSS, RTK(</a:t>
            </a:r>
            <a:r>
              <a:rPr lang="ko-KR" altLang="en-US"/>
              <a:t>초기값에 활용한다고 함</a:t>
            </a:r>
            <a:r>
              <a:rPr lang="en-US" altLang="ko-KR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관측 거리</a:t>
            </a:r>
            <a:r>
              <a:rPr lang="en-US" altLang="ko-KR"/>
              <a:t>(</a:t>
            </a:r>
            <a:r>
              <a:rPr lang="ko-KR" altLang="en-US"/>
              <a:t>빛의 속도 </a:t>
            </a:r>
            <a:r>
              <a:rPr lang="en-US" altLang="ko-KR"/>
              <a:t>* code phase[ms](GNSS </a:t>
            </a:r>
            <a:r>
              <a:rPr lang="ko-KR" altLang="en-US"/>
              <a:t>신호의 송수신 시간차</a:t>
            </a:r>
            <a:r>
              <a:rPr lang="en-US" altLang="ko-KR"/>
              <a:t>))</a:t>
            </a:r>
          </a:p>
          <a:p>
            <a:pPr lvl="3">
              <a:lnSpc>
                <a:spcPct val="120000"/>
              </a:lnSpc>
            </a:pPr>
            <a:r>
              <a:rPr lang="en-US" altLang="ko-KR"/>
              <a:t>GNSS </a:t>
            </a:r>
            <a:r>
              <a:rPr lang="ko-KR" altLang="en-US"/>
              <a:t>모듈이 관측한 수신시간 값과 위성의 송신시간 값의 차</a:t>
            </a:r>
            <a:endParaRPr lang="en-US" altLang="ko-KR"/>
          </a:p>
          <a:p>
            <a:pPr lvl="4">
              <a:lnSpc>
                <a:spcPct val="120000"/>
              </a:lnSpc>
            </a:pPr>
            <a:r>
              <a:rPr lang="ko-KR" altLang="en-US"/>
              <a:t>송신시간은 </a:t>
            </a:r>
            <a:r>
              <a:rPr lang="en-US" altLang="ko-KR"/>
              <a:t>NAV Message</a:t>
            </a:r>
            <a:r>
              <a:rPr lang="ko-KR" altLang="en-US"/>
              <a:t>에 있는 값을 통해 계산할 수 있음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Carrier phase(</a:t>
            </a:r>
            <a:r>
              <a:rPr lang="ko-KR" altLang="en-US"/>
              <a:t>위상차 계산의 소수부</a:t>
            </a:r>
            <a:r>
              <a:rPr lang="en-US" altLang="ko-KR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RTK</a:t>
            </a:r>
          </a:p>
          <a:p>
            <a:pPr lvl="3">
              <a:lnSpc>
                <a:spcPct val="120000"/>
              </a:lnSpc>
            </a:pPr>
            <a:r>
              <a:rPr lang="en-US" altLang="ko-KR"/>
              <a:t>GNSS </a:t>
            </a:r>
            <a:r>
              <a:rPr lang="ko-KR" altLang="en-US"/>
              <a:t>모듈이 관측한 위상차값으로 파장의 정수배의 잔여값을 측정한 값</a:t>
            </a:r>
            <a:endParaRPr lang="en-US" altLang="ko-KR"/>
          </a:p>
          <a:p>
            <a:pPr lvl="4">
              <a:lnSpc>
                <a:spcPct val="120000"/>
              </a:lnSpc>
            </a:pPr>
            <a:r>
              <a:rPr lang="ko-KR" altLang="en-US"/>
              <a:t>위성에서 파장에 랜덤코드를 넣어서 송신하는데 그걸 모듈에서 측정한다고 함</a:t>
            </a:r>
            <a:r>
              <a:rPr lang="en-US" altLang="ko-KR"/>
              <a:t>.(</a:t>
            </a:r>
            <a:r>
              <a:rPr lang="ko-KR" altLang="en-US"/>
              <a:t>정확히는 공부해야 함</a:t>
            </a:r>
            <a:r>
              <a:rPr lang="en-US" altLang="ko-KR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UBX-RXM-RAWX</a:t>
            </a:r>
            <a:r>
              <a:rPr lang="ko-KR" altLang="en-US"/>
              <a:t>에 포함된 </a:t>
            </a:r>
            <a:r>
              <a:rPr lang="en-US" altLang="ko-KR"/>
              <a:t>Carrier</a:t>
            </a:r>
            <a:r>
              <a:rPr lang="ko-KR" altLang="en-US"/>
              <a:t> </a:t>
            </a:r>
            <a:r>
              <a:rPr lang="en-US" altLang="ko-KR"/>
              <a:t>phase</a:t>
            </a:r>
            <a:r>
              <a:rPr lang="ko-KR" altLang="en-US"/>
              <a:t>값은 계산된 결과값인 정수부와 측정값인 소수부를 합한값을 제공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652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EE8A9-A28C-3017-D6F0-FB33F3B9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GNSS Navigation</a:t>
            </a:r>
            <a:r>
              <a:rPr lang="ko-KR" altLang="en-US"/>
              <a:t> </a:t>
            </a:r>
            <a:r>
              <a:rPr lang="en-US" altLang="ko-KR"/>
              <a:t>Message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55BA4-F777-A9ED-69F9-3F9E5947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NAV </a:t>
            </a:r>
            <a:r>
              <a:rPr lang="ko-KR" altLang="en-US"/>
              <a:t>메시지는 위성에서 송신한 정보로 측위정보 계산을 위한 값이 포함되어 있어야함</a:t>
            </a:r>
            <a:endParaRPr lang="en-US" altLang="ko-KR"/>
          </a:p>
          <a:p>
            <a:pPr lvl="1"/>
            <a:r>
              <a:rPr lang="ko-KR" altLang="en-US"/>
              <a:t>위성이 송신한 메시지를 그대로 사용하면 됨</a:t>
            </a:r>
            <a:endParaRPr lang="en-US" altLang="ko-KR"/>
          </a:p>
          <a:p>
            <a:pPr lvl="1"/>
            <a:r>
              <a:rPr lang="ko-KR" altLang="en-US"/>
              <a:t>모듈이 제공하지 않는 경우 외부</a:t>
            </a:r>
            <a:r>
              <a:rPr lang="en-US" altLang="ko-KR"/>
              <a:t>(</a:t>
            </a:r>
            <a:r>
              <a:rPr lang="ko-KR" altLang="en-US"/>
              <a:t>웹 등</a:t>
            </a:r>
            <a:r>
              <a:rPr lang="en-US" altLang="ko-KR"/>
              <a:t>)</a:t>
            </a:r>
            <a:r>
              <a:rPr lang="ko-KR" altLang="en-US"/>
              <a:t>에서 받아올 수 있음</a:t>
            </a:r>
            <a:endParaRPr lang="en-US" altLang="ko-KR"/>
          </a:p>
          <a:p>
            <a:r>
              <a:rPr lang="en-US" altLang="ko-KR"/>
              <a:t>UBLOX</a:t>
            </a:r>
            <a:r>
              <a:rPr lang="ko-KR" altLang="en-US"/>
              <a:t>의 </a:t>
            </a:r>
            <a:r>
              <a:rPr lang="en-US" altLang="ko-KR"/>
              <a:t>UBX-RXM-SFRBX</a:t>
            </a:r>
            <a:r>
              <a:rPr lang="ko-KR" altLang="en-US"/>
              <a:t>에 포함됨</a:t>
            </a:r>
            <a:endParaRPr lang="en-US" altLang="ko-KR"/>
          </a:p>
          <a:p>
            <a:pPr lvl="1"/>
            <a:r>
              <a:rPr lang="ko-KR" altLang="en-US"/>
              <a:t>다중 위성의 </a:t>
            </a:r>
            <a:r>
              <a:rPr lang="en-US" altLang="ko-KR"/>
              <a:t>Navigation</a:t>
            </a:r>
            <a:r>
              <a:rPr lang="ko-KR" altLang="en-US"/>
              <a:t> </a:t>
            </a:r>
            <a:r>
              <a:rPr lang="en-US" altLang="ko-KR"/>
              <a:t>Message </a:t>
            </a:r>
            <a:r>
              <a:rPr lang="ko-KR" altLang="en-US"/>
              <a:t>바이너리</a:t>
            </a:r>
            <a:endParaRPr lang="en-US" altLang="ko-KR"/>
          </a:p>
          <a:p>
            <a:pPr lvl="2"/>
            <a:r>
              <a:rPr lang="en-US" altLang="ko-KR"/>
              <a:t>Subframe 1(</a:t>
            </a:r>
            <a:r>
              <a:rPr lang="ko-KR" altLang="en-US"/>
              <a:t>위성시계보정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Subframe 2-3(</a:t>
            </a:r>
            <a:r>
              <a:rPr lang="ko-KR" altLang="en-US"/>
              <a:t>위성위치계산 및 위성시계오차보정계수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))</a:t>
            </a:r>
          </a:p>
          <a:p>
            <a:pPr lvl="2"/>
            <a:r>
              <a:rPr lang="en-US" altLang="ko-KR"/>
              <a:t>Subframe 4-5(SBAS (</a:t>
            </a:r>
            <a:r>
              <a:rPr lang="ko-KR" altLang="en-US"/>
              <a:t>대기권 오차 보정</a:t>
            </a:r>
            <a:r>
              <a:rPr lang="en-US" altLang="ko-KR"/>
              <a:t>-</a:t>
            </a:r>
            <a:r>
              <a:rPr lang="ko-KR" altLang="en-US"/>
              <a:t>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96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3080-C8B6-8024-7BB4-CD64E672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RTKLIB </a:t>
            </a:r>
            <a:r>
              <a:rPr lang="ko-KR" altLang="en-US" sz="4000"/>
              <a:t>사용방법</a:t>
            </a:r>
            <a:r>
              <a:rPr lang="en-US" altLang="ko-KR" sz="4000"/>
              <a:t>(UBOLX)</a:t>
            </a:r>
            <a:endParaRPr lang="ko-KR" altLang="en-US" sz="400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AC0FC-26D2-44A9-B15C-D30F580A4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428" y="2144521"/>
            <a:ext cx="5334918" cy="325199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A8F709-B712-7F53-B656-504E3CB5ED3D}"/>
              </a:ext>
            </a:extLst>
          </p:cNvPr>
          <p:cNvSpPr txBox="1"/>
          <p:nvPr/>
        </p:nvSpPr>
        <p:spPr>
          <a:xfrm>
            <a:off x="7554175" y="3121223"/>
            <a:ext cx="27622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현재 </a:t>
            </a:r>
            <a:r>
              <a:rPr lang="en-US" altLang="ko-KR" sz="1400">
                <a:solidFill>
                  <a:srgbClr val="FF0000"/>
                </a:solidFill>
              </a:rPr>
              <a:t>zed-f9p</a:t>
            </a:r>
            <a:r>
              <a:rPr lang="ko-KR" altLang="en-US" sz="1400">
                <a:solidFill>
                  <a:srgbClr val="FF0000"/>
                </a:solidFill>
              </a:rPr>
              <a:t>까지 업데이트됨</a:t>
            </a:r>
            <a:endParaRPr lang="en-US" altLang="ko-KR" sz="140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64577-DE9E-2436-67CC-413FC7061F9D}"/>
              </a:ext>
            </a:extLst>
          </p:cNvPr>
          <p:cNvSpPr txBox="1"/>
          <p:nvPr/>
        </p:nvSpPr>
        <p:spPr>
          <a:xfrm>
            <a:off x="647700" y="1690688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입력 방식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194D9-CAC3-A1B8-4966-802F9A9F4E29}"/>
              </a:ext>
            </a:extLst>
          </p:cNvPr>
          <p:cNvSpPr txBox="1"/>
          <p:nvPr/>
        </p:nvSpPr>
        <p:spPr>
          <a:xfrm>
            <a:off x="3169428" y="1690688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형식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A69BD-A105-9369-5642-3108BAD181C9}"/>
              </a:ext>
            </a:extLst>
          </p:cNvPr>
          <p:cNvGrpSpPr/>
          <p:nvPr/>
        </p:nvGrpSpPr>
        <p:grpSpPr>
          <a:xfrm>
            <a:off x="647700" y="2144521"/>
            <a:ext cx="1533525" cy="1691076"/>
            <a:chOff x="647700" y="2144521"/>
            <a:chExt cx="1533525" cy="169107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80771B-160C-EF19-2042-20D928BA904D}"/>
                </a:ext>
              </a:extLst>
            </p:cNvPr>
            <p:cNvGrpSpPr/>
            <p:nvPr/>
          </p:nvGrpSpPr>
          <p:grpSpPr>
            <a:xfrm>
              <a:off x="647700" y="2144521"/>
              <a:ext cx="1533525" cy="976702"/>
              <a:chOff x="838200" y="2120107"/>
              <a:chExt cx="1882053" cy="119867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0D51941-423C-3AE9-A64C-316B6F819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71853" b="83925"/>
              <a:stretch/>
            </p:blipFill>
            <p:spPr>
              <a:xfrm>
                <a:off x="838200" y="2120107"/>
                <a:ext cx="1882053" cy="927894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2161BF4-2DC8-7DF1-4CF5-4037AAE29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69258" r="73601" b="26051"/>
              <a:stretch/>
            </p:blipFill>
            <p:spPr>
              <a:xfrm>
                <a:off x="838200" y="3048001"/>
                <a:ext cx="1765157" cy="270785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DBE61F2-D382-9983-37BE-5B12B2AC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4267" r="73601" b="544"/>
            <a:stretch/>
          </p:blipFill>
          <p:spPr>
            <a:xfrm>
              <a:off x="647700" y="3121223"/>
              <a:ext cx="1438276" cy="714374"/>
            </a:xfrm>
            <a:prstGeom prst="rect">
              <a:avLst/>
            </a:prstGeom>
          </p:spPr>
        </p:pic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0E5094-900C-3FB7-908B-6AA9E28325BA}"/>
              </a:ext>
            </a:extLst>
          </p:cNvPr>
          <p:cNvCxnSpPr>
            <a:cxnSpLocks/>
          </p:cNvCxnSpPr>
          <p:nvPr/>
        </p:nvCxnSpPr>
        <p:spPr>
          <a:xfrm flipV="1">
            <a:off x="7091680" y="3275112"/>
            <a:ext cx="462495" cy="3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3BA0BC-BE96-411A-EC3D-2E79DBBFC1A3}"/>
              </a:ext>
            </a:extLst>
          </p:cNvPr>
          <p:cNvSpPr/>
          <p:nvPr/>
        </p:nvSpPr>
        <p:spPr>
          <a:xfrm>
            <a:off x="3230444" y="3165762"/>
            <a:ext cx="3861236" cy="2353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1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B2FF1-D055-DB47-B5C1-B4E95F3F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A5642-F762-668B-F50D-3EA4B14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RTKLIB </a:t>
            </a:r>
            <a:r>
              <a:rPr lang="ko-KR" altLang="en-US" sz="4000"/>
              <a:t>사용방법</a:t>
            </a:r>
            <a:r>
              <a:rPr lang="en-US" altLang="ko-KR" sz="4000"/>
              <a:t>(UBLOX_ZED-F9P)</a:t>
            </a:r>
            <a:endParaRPr lang="ko-KR" altLang="en-US" sz="4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3EF6C-AE28-5DF8-A8A6-572981796C8F}"/>
              </a:ext>
            </a:extLst>
          </p:cNvPr>
          <p:cNvSpPr txBox="1"/>
          <p:nvPr/>
        </p:nvSpPr>
        <p:spPr>
          <a:xfrm>
            <a:off x="838200" y="3035425"/>
            <a:ext cx="10440000" cy="22365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altLang="ko-KR" sz="1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ID_RXMRAW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decode_rxmraw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– 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없음</a:t>
            </a:r>
            <a:endParaRPr lang="ko-KR" alt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ID_RXMRAWX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decode_rxmrawx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- UBX-RXM-RAWX, 0x0215(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UBLOX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 RAW 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메시지 기준 필수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ID_RXMSFRB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decode_rxmsfrb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- 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없음</a:t>
            </a:r>
            <a:endParaRPr lang="ko-KR" alt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ID_RXMSFRBX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decode_rxmsfrbx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- UBX-RXM-SFRBX, 0x0213(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UBLOX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 RAW </a:t>
            </a:r>
            <a:r>
              <a:rPr lang="ko-KR" altLang="en-US" sz="1000">
                <a:solidFill>
                  <a:srgbClr val="6A9955"/>
                </a:solidFill>
                <a:latin typeface="Consolas" panose="020B0609020204030204" pitchFamily="49" charset="0"/>
              </a:rPr>
              <a:t>메시지 기준 필수</a:t>
            </a:r>
            <a:r>
              <a:rPr lang="en-US" altLang="ko-KR" sz="10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ID_NAVSOL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decode_navsol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- 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없음</a:t>
            </a:r>
            <a:endParaRPr lang="ko-KR" alt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ID_NAVTIME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decode_navtime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- UBX-NAV-TIMEGPS, 0x0120 *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보정에 사용하는 값으로 없어도 됨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ID_TRKMEAS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decode_trkmeas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- 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없음</a:t>
            </a:r>
            <a:endParaRPr lang="ko-KR" alt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ID_TRKD5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decode_trkd5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- 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없음</a:t>
            </a:r>
            <a:endParaRPr lang="ko-KR" alt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ID_TRKSFRBX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decode_trksfrbx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//ZED-F9P - </a:t>
            </a:r>
            <a:r>
              <a:rPr lang="ko-KR" alt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없음</a:t>
            </a:r>
            <a:endParaRPr lang="ko-KR" alt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BA511-2CB4-AE80-0BD5-F7806A91DEEC}"/>
              </a:ext>
            </a:extLst>
          </p:cNvPr>
          <p:cNvSpPr txBox="1"/>
          <p:nvPr/>
        </p:nvSpPr>
        <p:spPr>
          <a:xfrm>
            <a:off x="838198" y="1466022"/>
            <a:ext cx="10440000" cy="15166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input_raw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raw_t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>
                <a:solidFill>
                  <a:srgbClr val="CCCCCC"/>
                </a:solidFill>
                <a:latin typeface="Consolas" panose="020B0609020204030204" pitchFamily="49" charset="0"/>
              </a:rPr>
              <a:t>	…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STRFMT_UBX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: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input_ubx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4FA561B-E6E2-9427-BC09-97D7A78C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1934"/>
            <a:ext cx="10515600" cy="932121"/>
          </a:xfrm>
        </p:spPr>
        <p:txBody>
          <a:bodyPr>
            <a:normAutofit fontScale="92500"/>
          </a:bodyPr>
          <a:lstStyle/>
          <a:p>
            <a:r>
              <a:rPr lang="en-US" altLang="ko-KR"/>
              <a:t>UBX-RXM-RAWX, UBX-RXM-SFRBX</a:t>
            </a:r>
            <a:r>
              <a:rPr lang="ko-KR" altLang="en-US"/>
              <a:t>가 바이너리로 출력되도록 한 후 </a:t>
            </a:r>
            <a:r>
              <a:rPr lang="en-US" altLang="ko-KR"/>
              <a:t>GPSD</a:t>
            </a:r>
            <a:r>
              <a:rPr lang="ko-KR" altLang="en-US"/>
              <a:t>로 연결</a:t>
            </a:r>
            <a:r>
              <a:rPr lang="en-US" altLang="ko-KR"/>
              <a:t>(TCP)</a:t>
            </a:r>
            <a:r>
              <a:rPr lang="ko-KR" altLang="en-US"/>
              <a:t>해서 수신 받아서 </a:t>
            </a:r>
            <a:r>
              <a:rPr lang="en-US" altLang="ko-KR"/>
              <a:t>RTKLIB</a:t>
            </a:r>
            <a:r>
              <a:rPr lang="ko-KR" altLang="en-US"/>
              <a:t> </a:t>
            </a:r>
            <a:r>
              <a:rPr lang="en-US" altLang="ko-KR"/>
              <a:t>API(Input raw)</a:t>
            </a:r>
            <a:r>
              <a:rPr lang="ko-KR" altLang="en-US"/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106130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8FD3C-7BF2-F7BD-2BCC-045254E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RTKLIB</a:t>
            </a:r>
            <a:r>
              <a:rPr lang="ko-KR" altLang="en-US"/>
              <a:t> </a:t>
            </a:r>
            <a:r>
              <a:rPr lang="en-US" altLang="ko-KR"/>
              <a:t>UBLOX </a:t>
            </a:r>
            <a:r>
              <a:rPr lang="ko-KR" altLang="en-US"/>
              <a:t>데이터 입력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F5EA1-CA61-E76D-2186-0872EF93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18"/>
            <a:ext cx="10515600" cy="4351338"/>
          </a:xfrm>
        </p:spPr>
        <p:txBody>
          <a:bodyPr/>
          <a:lstStyle/>
          <a:p>
            <a:r>
              <a:rPr lang="en-US" altLang="ko-KR"/>
              <a:t>GPSD</a:t>
            </a:r>
            <a:r>
              <a:rPr lang="ko-KR" altLang="en-US"/>
              <a:t> 출력 값을 바이너리로 받아서 입력</a:t>
            </a:r>
            <a:endParaRPr lang="en-US" altLang="ko-KR"/>
          </a:p>
          <a:p>
            <a:r>
              <a:rPr lang="en-US" altLang="ko-KR"/>
              <a:t>GPSD</a:t>
            </a:r>
            <a:r>
              <a:rPr lang="ko-KR" altLang="en-US"/>
              <a:t> </a:t>
            </a:r>
            <a:r>
              <a:rPr lang="en-US" altLang="ko-KR"/>
              <a:t>TCP</a:t>
            </a:r>
            <a:r>
              <a:rPr lang="ko-KR" altLang="en-US"/>
              <a:t> 소켓열어서 아래 명령어 넣어주면 바이너리 출력됨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 sz="1600" b="1"/>
              <a:t>*</a:t>
            </a:r>
            <a:r>
              <a:rPr lang="ko-KR" altLang="en-US" sz="1600" b="1"/>
              <a:t>웨이티즈 </a:t>
            </a:r>
            <a:r>
              <a:rPr lang="en-US" altLang="ko-KR" sz="1600" b="1"/>
              <a:t>NAV-PVT </a:t>
            </a:r>
            <a:r>
              <a:rPr lang="ko-KR" altLang="en-US" sz="1600" b="1"/>
              <a:t>메시지 전달하주는 어플리케이션 개발에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93AC9-BC66-0398-7204-16E8AAA7681F}"/>
              </a:ext>
            </a:extLst>
          </p:cNvPr>
          <p:cNvSpPr txBox="1"/>
          <p:nvPr/>
        </p:nvSpPr>
        <p:spPr>
          <a:xfrm>
            <a:off x="772160" y="3300973"/>
            <a:ext cx="10440000" cy="4394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watch_cmd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"?WATCH={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:true,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:1,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:false};</a:t>
            </a:r>
            <a:r>
              <a:rPr lang="en-US" altLang="ko-KR" sz="10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sockfd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watch_cmd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watch_cmd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461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3C5E8-A1AE-DDBE-22DE-1E74856D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RTKLIB</a:t>
            </a:r>
            <a:r>
              <a:rPr lang="ko-KR" altLang="en-US" sz="4000"/>
              <a:t>가 지원하지 않는 칩셋</a:t>
            </a:r>
            <a:r>
              <a:rPr lang="en-US" altLang="ko-KR" sz="4000"/>
              <a:t>, </a:t>
            </a:r>
            <a:r>
              <a:rPr lang="ko-KR" altLang="en-US" sz="4000"/>
              <a:t>제조사일때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126B7-9665-CBA8-1C11-AC82A830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input_raw API </a:t>
            </a:r>
            <a:r>
              <a:rPr lang="ko-KR" altLang="en-US"/>
              <a:t>인자 </a:t>
            </a:r>
            <a:r>
              <a:rPr lang="en-US" altLang="ko-KR"/>
              <a:t>raw_t raw</a:t>
            </a:r>
            <a:r>
              <a:rPr lang="ko-KR" altLang="en-US"/>
              <a:t>의 필드를 직접 채움</a:t>
            </a:r>
            <a:endParaRPr lang="en-US" altLang="ko-KR"/>
          </a:p>
          <a:p>
            <a:pPr lvl="1"/>
            <a:r>
              <a:rPr lang="ko-KR" altLang="en-US"/>
              <a:t>모듈에서 제공하는 </a:t>
            </a:r>
            <a:r>
              <a:rPr lang="en-US" altLang="ko-KR"/>
              <a:t>Code phase, Carrier phase</a:t>
            </a:r>
          </a:p>
          <a:p>
            <a:pPr lvl="1"/>
            <a:r>
              <a:rPr lang="en-US" altLang="ko-KR"/>
              <a:t>Navigation Message(</a:t>
            </a:r>
            <a:r>
              <a:rPr lang="ko-KR" altLang="en-US"/>
              <a:t>위성정보 </a:t>
            </a:r>
            <a:r>
              <a:rPr lang="en-US" altLang="ko-KR"/>
              <a:t>subframe 1-3)</a:t>
            </a:r>
            <a:r>
              <a:rPr lang="ko-KR" altLang="en-US"/>
              <a:t>을 모듈에서 제공안하면</a:t>
            </a:r>
            <a:endParaRPr lang="en-US" altLang="ko-KR"/>
          </a:p>
          <a:p>
            <a:pPr lvl="2"/>
            <a:r>
              <a:rPr lang="ko-KR" altLang="en-US"/>
              <a:t>웹 등을 통해서 다운 받아서 넣을 수 있다고 함</a:t>
            </a:r>
            <a:r>
              <a:rPr lang="en-US" altLang="ko-KR"/>
              <a:t>.</a:t>
            </a:r>
          </a:p>
          <a:p>
            <a:r>
              <a:rPr lang="en-US" altLang="ko-KR"/>
              <a:t>RINEX(</a:t>
            </a:r>
            <a:r>
              <a:rPr lang="en-US" altLang="ko-KR" i="0">
                <a:solidFill>
                  <a:srgbClr val="222222"/>
                </a:solidFill>
                <a:effectLst/>
                <a:latin typeface="NanumSquareRound"/>
              </a:rPr>
              <a:t>Receiver Independent Exchange Format)</a:t>
            </a:r>
          </a:p>
          <a:p>
            <a:pPr lvl="1"/>
            <a:r>
              <a:rPr lang="ko-KR" altLang="en-US" i="0">
                <a:solidFill>
                  <a:srgbClr val="222222"/>
                </a:solidFill>
                <a:effectLst/>
                <a:latin typeface="NanumSquareRound"/>
              </a:rPr>
              <a:t>위성 정보 교환 형식</a:t>
            </a:r>
            <a:endParaRPr lang="en-US" altLang="ko-KR" i="0">
              <a:solidFill>
                <a:srgbClr val="222222"/>
              </a:solidFill>
              <a:effectLst/>
              <a:latin typeface="NanumSquareRound"/>
            </a:endParaRPr>
          </a:p>
          <a:p>
            <a:pPr lvl="1"/>
            <a:r>
              <a:rPr lang="en-US" altLang="ko-KR"/>
              <a:t>BINEX(String </a:t>
            </a:r>
            <a:r>
              <a:rPr lang="ko-KR" altLang="en-US"/>
              <a:t>형식의 </a:t>
            </a:r>
            <a:r>
              <a:rPr lang="en-US" altLang="ko-KR"/>
              <a:t>RINEX</a:t>
            </a:r>
            <a:r>
              <a:rPr lang="ko-KR" altLang="en-US"/>
              <a:t>의 바이너리 형식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solidFill>
                  <a:srgbClr val="222222"/>
                </a:solidFill>
                <a:latin typeface="NanumSquareRound"/>
              </a:rPr>
              <a:t>이 형식에 맞게 </a:t>
            </a:r>
            <a:r>
              <a:rPr lang="en-US" altLang="ko-KR"/>
              <a:t>Code phase, Carrier phase, Navigation Message </a:t>
            </a:r>
            <a:r>
              <a:rPr lang="ko-KR" altLang="en-US"/>
              <a:t>데이터 넣어서 </a:t>
            </a:r>
            <a:r>
              <a:rPr lang="ko-KR" altLang="en-US">
                <a:solidFill>
                  <a:srgbClr val="222222"/>
                </a:solidFill>
                <a:latin typeface="NanumSquareRound"/>
              </a:rPr>
              <a:t> </a:t>
            </a:r>
            <a:r>
              <a:rPr lang="en-US" altLang="ko-KR" i="0">
                <a:solidFill>
                  <a:srgbClr val="222222"/>
                </a:solidFill>
                <a:effectLst/>
                <a:latin typeface="NanumSquareRound"/>
              </a:rPr>
              <a:t>RTKLIB</a:t>
            </a:r>
            <a:r>
              <a:rPr lang="ko-KR" altLang="en-US" i="0">
                <a:solidFill>
                  <a:srgbClr val="222222"/>
                </a:solidFill>
                <a:effectLst/>
                <a:latin typeface="NanumSquareRound"/>
              </a:rPr>
              <a:t>에 </a:t>
            </a:r>
            <a:r>
              <a:rPr lang="en-US" altLang="ko-KR">
                <a:solidFill>
                  <a:srgbClr val="222222"/>
                </a:solidFill>
                <a:latin typeface="NanumSquareRound"/>
              </a:rPr>
              <a:t>input_raw API</a:t>
            </a:r>
            <a:r>
              <a:rPr lang="ko-KR" altLang="en-US">
                <a:solidFill>
                  <a:srgbClr val="222222"/>
                </a:solidFill>
                <a:latin typeface="NanumSquareRound"/>
              </a:rPr>
              <a:t>에 입력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0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62A7ED6-C679-A418-8A6D-F00800AD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18"/>
            <a:ext cx="10515600" cy="4351338"/>
          </a:xfrm>
        </p:spPr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4</a:t>
            </a:r>
            <a:r>
              <a:rPr lang="ko-KR" altLang="en-US">
                <a:latin typeface="Consolas" panose="020B0609020204030204" pitchFamily="49" charset="0"/>
              </a:rPr>
              <a:t>가지 출력 형식 제공</a:t>
            </a:r>
            <a:r>
              <a:rPr lang="en-US" altLang="ko-KR">
                <a:latin typeface="Consolas" panose="020B0609020204030204" pitchFamily="49" charset="0"/>
              </a:rPr>
              <a:t>(String</a:t>
            </a:r>
            <a:r>
              <a:rPr lang="ko-KR" altLang="en-US">
                <a:latin typeface="Consolas" panose="020B0609020204030204" pitchFamily="49" charset="0"/>
              </a:rPr>
              <a:t> 형식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>
                <a:effectLst/>
                <a:latin typeface="Consolas" panose="020B0609020204030204" pitchFamily="49" charset="0"/>
              </a:rPr>
              <a:t>좌표계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effectLst/>
                <a:latin typeface="Consolas" panose="020B0609020204030204" pitchFamily="49" charset="0"/>
              </a:rPr>
              <a:t>lat/lon/height, x/y/z-ecef, e/n/u-baseline</a:t>
            </a:r>
          </a:p>
          <a:p>
            <a:pPr lvl="1"/>
            <a:r>
              <a:rPr lang="en-US" altLang="ko-KR" b="0">
                <a:effectLst/>
                <a:latin typeface="Consolas" panose="020B0609020204030204" pitchFamily="49" charset="0"/>
              </a:rPr>
              <a:t>NMEA-183</a:t>
            </a:r>
          </a:p>
          <a:p>
            <a:pPr lvl="2"/>
            <a:r>
              <a:rPr lang="en-US" altLang="ko-KR" b="0">
                <a:effectLst/>
                <a:latin typeface="Consolas" panose="020B0609020204030204" pitchFamily="49" charset="0"/>
              </a:rPr>
              <a:t>GPRMC (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위도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경도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경로방향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속도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),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고도가 없음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>
                <a:latin typeface="Consolas" panose="020B0609020204030204" pitchFamily="49" charset="0"/>
              </a:rPr>
              <a:t>GPGGA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C37AC9-295B-BAE3-7E3E-D9763B03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RTKLIB </a:t>
            </a:r>
            <a:r>
              <a:rPr lang="ko-KR" altLang="en-US"/>
              <a:t>출력 형식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1804C-60FB-95CC-FC45-D18783FD9596}"/>
              </a:ext>
            </a:extLst>
          </p:cNvPr>
          <p:cNvSpPr txBox="1"/>
          <p:nvPr/>
        </p:nvSpPr>
        <p:spPr>
          <a:xfrm>
            <a:off x="838200" y="4976178"/>
            <a:ext cx="10440000" cy="15166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posf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SOLF_LLH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outpos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SOLF_XYZ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outecef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SOLF_ENU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outenu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SOLF_NMEA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outnmea_rmc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 	      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outnmea_gga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34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9F872-D7C3-B598-2ACC-B3E2CE23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GxRMC(Recommended</a:t>
            </a:r>
            <a:r>
              <a:rPr lang="ko-KR" altLang="en-US" sz="4000"/>
              <a:t> </a:t>
            </a:r>
            <a:r>
              <a:rPr lang="en-US" altLang="ko-KR" sz="4000"/>
              <a:t>Specific</a:t>
            </a:r>
            <a:r>
              <a:rPr lang="ko-KR" altLang="en-US" sz="4000"/>
              <a:t> </a:t>
            </a:r>
            <a:r>
              <a:rPr lang="en-US" altLang="ko-KR" sz="4000"/>
              <a:t>GNSS Data)</a:t>
            </a:r>
            <a:endParaRPr lang="ko-KR" altLang="en-US" sz="400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D4C4BAEC-3D71-69B2-52A1-E4EB64C20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22954"/>
              </p:ext>
            </p:extLst>
          </p:nvPr>
        </p:nvGraphicFramePr>
        <p:xfrm>
          <a:off x="545089" y="1916853"/>
          <a:ext cx="11101822" cy="3789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806">
                  <a:extLst>
                    <a:ext uri="{9D8B030D-6E8A-4147-A177-3AD203B41FA5}">
                      <a16:colId xmlns:a16="http://schemas.microsoft.com/office/drawing/2014/main" val="2074465159"/>
                    </a:ext>
                  </a:extLst>
                </a:gridCol>
                <a:gridCol w="564312">
                  <a:extLst>
                    <a:ext uri="{9D8B030D-6E8A-4147-A177-3AD203B41FA5}">
                      <a16:colId xmlns:a16="http://schemas.microsoft.com/office/drawing/2014/main" val="2297932085"/>
                    </a:ext>
                  </a:extLst>
                </a:gridCol>
                <a:gridCol w="1372052">
                  <a:extLst>
                    <a:ext uri="{9D8B030D-6E8A-4147-A177-3AD203B41FA5}">
                      <a16:colId xmlns:a16="http://schemas.microsoft.com/office/drawing/2014/main" val="2651712759"/>
                    </a:ext>
                  </a:extLst>
                </a:gridCol>
                <a:gridCol w="7494652">
                  <a:extLst>
                    <a:ext uri="{9D8B030D-6E8A-4147-A177-3AD203B41FA5}">
                      <a16:colId xmlns:a16="http://schemas.microsoft.com/office/drawing/2014/main" val="2482904312"/>
                    </a:ext>
                  </a:extLst>
                </a:gridCol>
              </a:tblGrid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Unit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106658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hhmmss.sss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Universal time coordinated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664641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A=Valid, V=Invalid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47761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Lat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ddmm.mmmm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Latitude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83097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Northing Indicator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N=North, S=South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865425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Lon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dddmm.mmmm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Longitude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085933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Easting Indicator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E=East, W=West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05519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SOG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knots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Speed Over Ground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049593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COG (true)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>
                          <a:effectLst/>
                        </a:rPr>
                        <a:t>°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Course Over Ground (true)*(</a:t>
                      </a:r>
                      <a:r>
                        <a:rPr lang="ko-KR" altLang="en-US" sz="1100" b="1" u="none" strike="noStrike">
                          <a:effectLst/>
                        </a:rPr>
                        <a:t>선박의 경우 이동 방향과 선두의 방향을 구분해서 이건 선박의 이동 방향이라고 함</a:t>
                      </a:r>
                      <a:r>
                        <a:rPr lang="en-US" altLang="ko-KR" sz="1100" b="1" u="none" strike="noStrike">
                          <a:effectLst/>
                        </a:rPr>
                        <a:t>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60216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ddmmyy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Universal time coordinated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652292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Magnetic Variation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°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Magnetic Variation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00506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Magnetic Variation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E=East,W=West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98205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Mode Indicator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A=Autonomous, D=Differential, R=Fixed RTK, F=Float RTK, E=Dead Reckoning, N=None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55318"/>
                  </a:ext>
                </a:extLst>
              </a:tr>
              <a:tr h="270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Navigational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S=Safe C=Caution U=Unsafe V=Not valid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66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F85F9-A579-98B6-92B8-017D51D9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F3C6F-FC25-4A32-03D5-FAD8DF2D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GNSS </a:t>
            </a:r>
            <a:r>
              <a:rPr lang="ko-KR" altLang="en-US" dirty="0"/>
              <a:t>모듈의 좌표 정확도 수직</a:t>
            </a:r>
            <a:r>
              <a:rPr lang="en-US" altLang="ko-KR" dirty="0"/>
              <a:t>, </a:t>
            </a:r>
            <a:r>
              <a:rPr lang="ko-KR" altLang="en-US" dirty="0"/>
              <a:t>수평 </a:t>
            </a:r>
            <a:r>
              <a:rPr lang="en-US" altLang="ko-KR" dirty="0"/>
              <a:t>&lt;1m </a:t>
            </a:r>
            <a:r>
              <a:rPr lang="ko-KR" altLang="en-US" dirty="0"/>
              <a:t>달성</a:t>
            </a:r>
            <a:endParaRPr lang="en-US" altLang="ko-KR" dirty="0"/>
          </a:p>
          <a:p>
            <a:r>
              <a:rPr lang="en-US" altLang="ko-KR" dirty="0"/>
              <a:t>GNSS </a:t>
            </a:r>
            <a:r>
              <a:rPr lang="ko-KR" altLang="en-US" dirty="0"/>
              <a:t>모듈 사양</a:t>
            </a:r>
            <a:endParaRPr lang="en-US" altLang="ko-KR" dirty="0"/>
          </a:p>
          <a:p>
            <a:pPr lvl="1"/>
            <a:r>
              <a:rPr lang="en-US" altLang="ko-KR" dirty="0"/>
              <a:t>L1 Only(L1 C/A(</a:t>
            </a:r>
            <a:r>
              <a:rPr lang="ko-KR" altLang="en-US" dirty="0"/>
              <a:t>기존</a:t>
            </a:r>
            <a:r>
              <a:rPr lang="en-US" altLang="ko-KR" dirty="0"/>
              <a:t>), L1C(</a:t>
            </a:r>
            <a:r>
              <a:rPr lang="ko-KR" altLang="en-US" dirty="0"/>
              <a:t>최신</a:t>
            </a:r>
            <a:r>
              <a:rPr lang="en-US" altLang="ko-KR" dirty="0"/>
              <a:t>,</a:t>
            </a:r>
            <a:r>
              <a:rPr lang="ko-KR" altLang="en-US" dirty="0"/>
              <a:t> 정밀도 더 높음</a:t>
            </a:r>
            <a:r>
              <a:rPr lang="en-US" altLang="ko-KR" dirty="0"/>
              <a:t>, </a:t>
            </a:r>
            <a:r>
              <a:rPr lang="ko-KR" altLang="en-US" dirty="0"/>
              <a:t>가격 높음</a:t>
            </a:r>
            <a:r>
              <a:rPr lang="en-US" altLang="ko-KR" dirty="0"/>
              <a:t>))</a:t>
            </a:r>
          </a:p>
          <a:p>
            <a:pPr lvl="1"/>
            <a:r>
              <a:rPr lang="en-US" altLang="ko-KR" dirty="0"/>
              <a:t>SBAS </a:t>
            </a:r>
            <a:r>
              <a:rPr lang="ko-KR" altLang="en-US" dirty="0"/>
              <a:t>지원</a:t>
            </a:r>
            <a:r>
              <a:rPr lang="en-US" altLang="ko-KR" dirty="0"/>
              <a:t>/</a:t>
            </a:r>
            <a:r>
              <a:rPr lang="ko-KR" altLang="en-US" dirty="0"/>
              <a:t>미지원</a:t>
            </a:r>
            <a:endParaRPr lang="en-US" altLang="ko-KR" dirty="0"/>
          </a:p>
          <a:p>
            <a:pPr lvl="1"/>
            <a:r>
              <a:rPr lang="en-US" altLang="ko-KR" dirty="0"/>
              <a:t>Raw </a:t>
            </a:r>
            <a:r>
              <a:rPr lang="ko-KR" altLang="en-US" dirty="0"/>
              <a:t>데이터</a:t>
            </a:r>
            <a:r>
              <a:rPr lang="en-US" altLang="ko-KR" dirty="0"/>
              <a:t>, NAV </a:t>
            </a:r>
            <a:r>
              <a:rPr lang="ko-KR" altLang="en-US" dirty="0"/>
              <a:t>메시지 출력</a:t>
            </a:r>
          </a:p>
          <a:p>
            <a:r>
              <a:rPr lang="ko-KR" altLang="en-US" dirty="0"/>
              <a:t>적합 </a:t>
            </a:r>
            <a:r>
              <a:rPr lang="en-US" altLang="ko-KR" dirty="0"/>
              <a:t>GNSS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en-US" altLang="ko-KR" dirty="0" err="1"/>
              <a:t>Ublox</a:t>
            </a:r>
            <a:r>
              <a:rPr lang="en-US" altLang="ko-KR" dirty="0"/>
              <a:t> Neo-M8N</a:t>
            </a:r>
          </a:p>
          <a:p>
            <a:pPr lvl="2"/>
            <a:r>
              <a:rPr lang="en-US" altLang="ko-KR" dirty="0"/>
              <a:t>L1 C/A, Raw </a:t>
            </a:r>
            <a:r>
              <a:rPr lang="ko-KR" altLang="en-US" dirty="0"/>
              <a:t>관측치</a:t>
            </a:r>
            <a:r>
              <a:rPr lang="en-US" altLang="ko-KR" dirty="0"/>
              <a:t>,  Nav </a:t>
            </a:r>
            <a:r>
              <a:rPr lang="ko-KR" altLang="en-US" dirty="0"/>
              <a:t>메시지</a:t>
            </a:r>
            <a:r>
              <a:rPr lang="en-US" altLang="ko-KR" dirty="0"/>
              <a:t>, SBAS </a:t>
            </a:r>
            <a:r>
              <a:rPr lang="ko-KR" altLang="en-US" dirty="0"/>
              <a:t>지원 가격 </a:t>
            </a:r>
            <a:r>
              <a:rPr lang="en-US" altLang="ko-KR" dirty="0"/>
              <a:t>12$~18$</a:t>
            </a:r>
          </a:p>
          <a:p>
            <a:pPr lvl="1"/>
            <a:r>
              <a:rPr lang="en-US" altLang="ko-KR" dirty="0" err="1"/>
              <a:t>Ublox</a:t>
            </a:r>
            <a:r>
              <a:rPr lang="en-US" altLang="ko-KR" dirty="0"/>
              <a:t> Neo-M8U</a:t>
            </a:r>
          </a:p>
          <a:p>
            <a:pPr lvl="2"/>
            <a:r>
              <a:rPr lang="en-US" altLang="ko-KR" dirty="0"/>
              <a:t>L1 C/A, Raw </a:t>
            </a:r>
            <a:r>
              <a:rPr lang="ko-KR" altLang="en-US" dirty="0"/>
              <a:t>관측치</a:t>
            </a:r>
            <a:r>
              <a:rPr lang="en-US" altLang="ko-KR" dirty="0"/>
              <a:t>,  Nav </a:t>
            </a:r>
            <a:r>
              <a:rPr lang="ko-KR" altLang="en-US" dirty="0"/>
              <a:t>메시지</a:t>
            </a:r>
            <a:r>
              <a:rPr lang="en-US" altLang="ko-KR" dirty="0"/>
              <a:t>, SBAS </a:t>
            </a:r>
            <a:r>
              <a:rPr lang="ko-KR" altLang="en-US" dirty="0"/>
              <a:t>지원 가격 </a:t>
            </a:r>
            <a:r>
              <a:rPr lang="en-US" altLang="ko-KR" dirty="0"/>
              <a:t>15$~20$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52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9D1AD-5D7C-C7FA-66FA-1777C68F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GPS </a:t>
            </a:r>
            <a:r>
              <a:rPr lang="ko-KR" altLang="en-US"/>
              <a:t>신호 종류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8F1C42-9E91-23A9-90FA-0D075ACA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30491"/>
              </p:ext>
            </p:extLst>
          </p:nvPr>
        </p:nvGraphicFramePr>
        <p:xfrm>
          <a:off x="673121" y="2377280"/>
          <a:ext cx="10845758" cy="22709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08749">
                  <a:extLst>
                    <a:ext uri="{9D8B030D-6E8A-4147-A177-3AD203B41FA5}">
                      <a16:colId xmlns:a16="http://schemas.microsoft.com/office/drawing/2014/main" val="705975604"/>
                    </a:ext>
                  </a:extLst>
                </a:gridCol>
                <a:gridCol w="1587913">
                  <a:extLst>
                    <a:ext uri="{9D8B030D-6E8A-4147-A177-3AD203B41FA5}">
                      <a16:colId xmlns:a16="http://schemas.microsoft.com/office/drawing/2014/main" val="4240580628"/>
                    </a:ext>
                  </a:extLst>
                </a:gridCol>
                <a:gridCol w="508749">
                  <a:extLst>
                    <a:ext uri="{9D8B030D-6E8A-4147-A177-3AD203B41FA5}">
                      <a16:colId xmlns:a16="http://schemas.microsoft.com/office/drawing/2014/main" val="409657552"/>
                    </a:ext>
                  </a:extLst>
                </a:gridCol>
                <a:gridCol w="1089585">
                  <a:extLst>
                    <a:ext uri="{9D8B030D-6E8A-4147-A177-3AD203B41FA5}">
                      <a16:colId xmlns:a16="http://schemas.microsoft.com/office/drawing/2014/main" val="3990024569"/>
                    </a:ext>
                  </a:extLst>
                </a:gridCol>
                <a:gridCol w="6283576">
                  <a:extLst>
                    <a:ext uri="{9D8B030D-6E8A-4147-A177-3AD203B41FA5}">
                      <a16:colId xmlns:a16="http://schemas.microsoft.com/office/drawing/2014/main" val="4194547094"/>
                    </a:ext>
                  </a:extLst>
                </a:gridCol>
                <a:gridCol w="867186">
                  <a:extLst>
                    <a:ext uri="{9D8B030D-6E8A-4147-A177-3AD203B41FA5}">
                      <a16:colId xmlns:a16="http://schemas.microsoft.com/office/drawing/2014/main" val="853899488"/>
                    </a:ext>
                  </a:extLst>
                </a:gridCol>
              </a:tblGrid>
              <a:tr h="5541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신호</a:t>
                      </a:r>
                      <a:endParaRPr lang="ko-KR" altLang="en-US" sz="1400" b="1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기본주파수</a:t>
                      </a:r>
                      <a:r>
                        <a:rPr lang="en-US" altLang="ko-KR" sz="1400" b="1" u="none" strike="noStrike">
                          <a:effectLst/>
                        </a:rPr>
                        <a:t>[</a:t>
                      </a:r>
                      <a:r>
                        <a:rPr lang="en-US" sz="1400" b="1" u="none" strike="noStrike">
                          <a:effectLst/>
                        </a:rPr>
                        <a:t>MHz]</a:t>
                      </a:r>
                      <a:endParaRPr lang="en-US" sz="1400" b="1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배수</a:t>
                      </a:r>
                      <a:endParaRPr lang="ko-KR" altLang="en-US" sz="1400" b="1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주파수</a:t>
                      </a:r>
                      <a:r>
                        <a:rPr lang="en-US" altLang="ko-KR" sz="1400" b="1" u="none" strike="noStrike">
                          <a:effectLst/>
                        </a:rPr>
                        <a:t>[</a:t>
                      </a:r>
                      <a:r>
                        <a:rPr lang="en-US" sz="1400" b="1" u="none" strike="noStrike">
                          <a:effectLst/>
                        </a:rPr>
                        <a:t>MHz]</a:t>
                      </a:r>
                      <a:endParaRPr lang="en-US" sz="1400" b="1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내용</a:t>
                      </a:r>
                      <a:endParaRPr lang="ko-KR" altLang="en-US" sz="1400" b="1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파장</a:t>
                      </a:r>
                      <a:r>
                        <a:rPr lang="en-US" altLang="ko-KR" sz="1400" b="1" u="none" strike="noStrike">
                          <a:effectLst/>
                        </a:rPr>
                        <a:t>[</a:t>
                      </a:r>
                      <a:r>
                        <a:rPr lang="en-US" sz="1400" b="1" u="none" strike="noStrike">
                          <a:effectLst/>
                        </a:rPr>
                        <a:t>cm]</a:t>
                      </a:r>
                      <a:endParaRPr lang="en-US" sz="1400" b="1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8261087"/>
                  </a:ext>
                </a:extLst>
              </a:tr>
              <a:tr h="288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L1</a:t>
                      </a:r>
                      <a:endParaRPr 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10.23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154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1575.42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항법메시지</a:t>
                      </a:r>
                      <a:r>
                        <a:rPr lang="en-US" altLang="ko-KR" sz="1400" u="none" strike="noStrike">
                          <a:effectLst/>
                        </a:rPr>
                        <a:t>, C/A </a:t>
                      </a:r>
                      <a:r>
                        <a:rPr lang="ko-KR" altLang="en-US" sz="1400" u="none" strike="noStrike">
                          <a:effectLst/>
                        </a:rPr>
                        <a:t>코드</a:t>
                      </a:r>
                      <a:r>
                        <a:rPr lang="en-US" altLang="ko-KR" sz="1400" u="none" strike="noStrike">
                          <a:effectLst/>
                        </a:rPr>
                        <a:t>, P(Y) </a:t>
                      </a:r>
                      <a:r>
                        <a:rPr lang="ko-KR" altLang="en-US" sz="1400" u="none" strike="noStrike">
                          <a:effectLst/>
                        </a:rPr>
                        <a:t>코드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최근 </a:t>
                      </a:r>
                      <a:r>
                        <a:rPr lang="en-US" altLang="ko-KR" sz="1400" u="none" strike="noStrike">
                          <a:effectLst/>
                        </a:rPr>
                        <a:t>C</a:t>
                      </a:r>
                      <a:r>
                        <a:rPr lang="ko-KR" altLang="en-US" sz="1400" u="none" strike="noStrike">
                          <a:effectLst/>
                        </a:rPr>
                        <a:t>코드 추가</a:t>
                      </a:r>
                      <a:r>
                        <a:rPr lang="en-US" altLang="ko-KR" sz="1400" u="none" strike="noStrike">
                          <a:effectLst/>
                        </a:rPr>
                        <a:t>(GPS III)</a:t>
                      </a:r>
                      <a:endParaRPr lang="ko-KR" alt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19.029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05347"/>
                  </a:ext>
                </a:extLst>
              </a:tr>
              <a:tr h="288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L2</a:t>
                      </a:r>
                      <a:endParaRPr 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10.23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120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1227.6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P(Y) </a:t>
                      </a:r>
                      <a:r>
                        <a:rPr lang="ko-KR" altLang="en-US" sz="1400" u="none" strike="noStrike">
                          <a:effectLst/>
                        </a:rPr>
                        <a:t>코드</a:t>
                      </a:r>
                      <a:r>
                        <a:rPr lang="en-US" altLang="ko-KR" sz="1400" u="none" strike="noStrike">
                          <a:effectLst/>
                        </a:rPr>
                        <a:t>, L2C </a:t>
                      </a:r>
                      <a:r>
                        <a:rPr lang="ko-KR" altLang="en-US" sz="1400" u="none" strike="noStrike">
                          <a:effectLst/>
                        </a:rPr>
                        <a:t>코드</a:t>
                      </a:r>
                      <a:endParaRPr lang="ko-KR" alt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24.421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99335"/>
                  </a:ext>
                </a:extLst>
              </a:tr>
              <a:tr h="288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L3</a:t>
                      </a:r>
                      <a:endParaRPr 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10.23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135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1381.05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방위 지원 프로그램에 이용됨</a:t>
                      </a:r>
                      <a:endParaRPr lang="ko-KR" alt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21.708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940737"/>
                  </a:ext>
                </a:extLst>
              </a:tr>
              <a:tr h="288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L4</a:t>
                      </a:r>
                      <a:endParaRPr 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1379.913 MHz</a:t>
                      </a:r>
                      <a:endParaRPr 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1379.913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추가적 전리층 보정</a:t>
                      </a:r>
                      <a:endParaRPr lang="ko-KR" alt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21.725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187474"/>
                  </a:ext>
                </a:extLst>
              </a:tr>
              <a:tr h="564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L5</a:t>
                      </a:r>
                      <a:endParaRPr lang="en-US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10.23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115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1176.45</a:t>
                      </a:r>
                      <a:endParaRPr lang="en-US" altLang="ko-KR" sz="1400" b="0" i="0" u="none" strike="noStrike">
                        <a:solidFill>
                          <a:srgbClr val="ECECE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ARNS(Aeronautical Radio Navigation System)</a:t>
                      </a:r>
                      <a:r>
                        <a:rPr lang="ko-KR" altLang="en-US" sz="1200" u="none" strike="noStrike">
                          <a:effectLst/>
                        </a:rPr>
                        <a:t>에 할당해 항공기 안전 운항에 사용</a:t>
                      </a:r>
                      <a:endParaRPr lang="en-US" altLang="ko-KR" sz="12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최신 스마트 폰 중 </a:t>
                      </a:r>
                      <a:r>
                        <a:rPr lang="en-US" altLang="ko-KR" sz="1200" u="none" strike="noStrike">
                          <a:effectLst/>
                        </a:rPr>
                        <a:t>L5 </a:t>
                      </a:r>
                      <a:r>
                        <a:rPr lang="ko-KR" altLang="en-US" sz="1200" u="none" strike="noStrike">
                          <a:effectLst/>
                        </a:rPr>
                        <a:t>신호를 수신하는 </a:t>
                      </a:r>
                      <a:r>
                        <a:rPr lang="en-US" altLang="ko-KR" sz="1200" u="none" strike="noStrike">
                          <a:effectLst/>
                        </a:rPr>
                        <a:t>GNSS </a:t>
                      </a:r>
                      <a:r>
                        <a:rPr lang="ko-KR" altLang="en-US" sz="1200" u="none" strike="noStrike">
                          <a:effectLst/>
                        </a:rPr>
                        <a:t>모듈이 장착된 경우가 있음 </a:t>
                      </a:r>
                      <a:endParaRPr lang="en-US" altLang="ko-KR" sz="1200" u="none" strike="noStrike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u="none" strike="noStrike">
                          <a:effectLst/>
                        </a:rPr>
                        <a:t>25.483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6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2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614E1-BC07-8985-6A4A-1C193E59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NAV </a:t>
            </a:r>
            <a:r>
              <a:rPr lang="ko-KR" altLang="en-US"/>
              <a:t>메시지 구조</a:t>
            </a:r>
            <a:r>
              <a:rPr lang="en-US" altLang="ko-KR"/>
              <a:t>(GPS </a:t>
            </a:r>
            <a:r>
              <a:rPr lang="ko-KR" altLang="en-US"/>
              <a:t>구조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A016E1-2596-FEE9-42B0-3E23F2874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0688"/>
            <a:ext cx="7030727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00AA8B3-CC95-6E7D-3209-561EF99EFCB2}"/>
              </a:ext>
            </a:extLst>
          </p:cNvPr>
          <p:cNvCxnSpPr>
            <a:cxnSpLocks/>
          </p:cNvCxnSpPr>
          <p:nvPr/>
        </p:nvCxnSpPr>
        <p:spPr>
          <a:xfrm>
            <a:off x="5591175" y="2266950"/>
            <a:ext cx="20008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1BDB7B8-860B-2AC3-4C84-9BDCB9155001}"/>
              </a:ext>
            </a:extLst>
          </p:cNvPr>
          <p:cNvSpPr txBox="1"/>
          <p:nvPr/>
        </p:nvSpPr>
        <p:spPr>
          <a:xfrm>
            <a:off x="7592063" y="2082284"/>
            <a:ext cx="424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위성 시계 편차 보정</a:t>
            </a:r>
            <a:r>
              <a:rPr lang="en-US" altLang="ko-KR" dirty="0"/>
              <a:t>, Klobuchar </a:t>
            </a:r>
            <a:r>
              <a:rPr lang="ko-KR" altLang="en-US" dirty="0"/>
              <a:t>계수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E983EAA-31A9-5019-A4F8-91EB70FC5466}"/>
              </a:ext>
            </a:extLst>
          </p:cNvPr>
          <p:cNvCxnSpPr>
            <a:cxnSpLocks/>
          </p:cNvCxnSpPr>
          <p:nvPr/>
        </p:nvCxnSpPr>
        <p:spPr>
          <a:xfrm>
            <a:off x="5591175" y="2562225"/>
            <a:ext cx="20008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4AE1AD-C305-A86E-B0B6-8D71DEDD8D52}"/>
              </a:ext>
            </a:extLst>
          </p:cNvPr>
          <p:cNvSpPr txBox="1"/>
          <p:nvPr/>
        </p:nvSpPr>
        <p:spPr>
          <a:xfrm>
            <a:off x="7592063" y="2377559"/>
            <a:ext cx="424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위성 위치 계산 </a:t>
            </a:r>
            <a:r>
              <a:rPr lang="en-US" altLang="ko-KR" dirty="0"/>
              <a:t>Ephemeris </a:t>
            </a:r>
            <a:r>
              <a:rPr lang="ko-KR" altLang="en-US" dirty="0"/>
              <a:t>계수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93BF034-8950-2F2F-0914-147752F12E8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591175" y="2562225"/>
            <a:ext cx="2000888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E39B0F1-1DCA-7D2E-5342-54F8DA5AB48B}"/>
              </a:ext>
            </a:extLst>
          </p:cNvPr>
          <p:cNvCxnSpPr>
            <a:cxnSpLocks/>
          </p:cNvCxnSpPr>
          <p:nvPr/>
        </p:nvCxnSpPr>
        <p:spPr>
          <a:xfrm>
            <a:off x="5591175" y="3343275"/>
            <a:ext cx="20008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134F3B-B6DC-3536-1E04-63EC78E416A5}"/>
              </a:ext>
            </a:extLst>
          </p:cNvPr>
          <p:cNvSpPr txBox="1"/>
          <p:nvPr/>
        </p:nvSpPr>
        <p:spPr>
          <a:xfrm>
            <a:off x="7592063" y="3158609"/>
            <a:ext cx="424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SBAS </a:t>
            </a:r>
            <a:r>
              <a:rPr lang="ko-KR" altLang="en-US" dirty="0"/>
              <a:t>전리층</a:t>
            </a:r>
            <a:r>
              <a:rPr lang="en-US" altLang="ko-KR" dirty="0"/>
              <a:t>/</a:t>
            </a:r>
            <a:r>
              <a:rPr lang="ko-KR" altLang="en-US" dirty="0"/>
              <a:t>대류권 계수</a:t>
            </a:r>
          </a:p>
        </p:txBody>
      </p:sp>
      <p:cxnSp>
        <p:nvCxnSpPr>
          <p:cNvPr id="61" name="직선 화살표 연결선 56">
            <a:extLst>
              <a:ext uri="{FF2B5EF4-FFF2-40B4-BE49-F238E27FC236}">
                <a16:creationId xmlns:a16="http://schemas.microsoft.com/office/drawing/2014/main" id="{9432769F-FED7-7E71-897E-B81B5BC995E6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5591175" y="3343275"/>
            <a:ext cx="2000888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708F0B-BD8E-3A39-88A6-722A2C2BE4F3}"/>
              </a:ext>
            </a:extLst>
          </p:cNvPr>
          <p:cNvSpPr txBox="1"/>
          <p:nvPr/>
        </p:nvSpPr>
        <p:spPr>
          <a:xfrm>
            <a:off x="973674" y="5670291"/>
            <a:ext cx="1038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위성에 대한 정보로 </a:t>
            </a:r>
            <a:r>
              <a:rPr lang="en-US" altLang="ko-KR" dirty="0"/>
              <a:t>Ephemeris(Subframe-2,3)</a:t>
            </a:r>
            <a:r>
              <a:rPr lang="ko-KR" altLang="en-US" dirty="0"/>
              <a:t>은 위성의 위치정보를 계산할 수 있는 값이 있음  </a:t>
            </a:r>
          </a:p>
        </p:txBody>
      </p:sp>
    </p:spTree>
    <p:extLst>
      <p:ext uri="{BB962C8B-B14F-4D97-AF65-F5344CB8AC3E}">
        <p14:creationId xmlns:p14="http://schemas.microsoft.com/office/powerpoint/2010/main" val="412664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97259-D59A-C54A-B6C0-C01CA7FE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RTCM 3.x </a:t>
            </a:r>
            <a:r>
              <a:rPr lang="ko-KR" altLang="en-US"/>
              <a:t>주요 메시지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C784D3-6A2E-9505-9A21-D4D931F76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71444"/>
              </p:ext>
            </p:extLst>
          </p:nvPr>
        </p:nvGraphicFramePr>
        <p:xfrm>
          <a:off x="561975" y="2016122"/>
          <a:ext cx="7058632" cy="44719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40212">
                  <a:extLst>
                    <a:ext uri="{9D8B030D-6E8A-4147-A177-3AD203B41FA5}">
                      <a16:colId xmlns:a16="http://schemas.microsoft.com/office/drawing/2014/main" val="1792614009"/>
                    </a:ext>
                  </a:extLst>
                </a:gridCol>
                <a:gridCol w="1064062">
                  <a:extLst>
                    <a:ext uri="{9D8B030D-6E8A-4147-A177-3AD203B41FA5}">
                      <a16:colId xmlns:a16="http://schemas.microsoft.com/office/drawing/2014/main" val="595611875"/>
                    </a:ext>
                  </a:extLst>
                </a:gridCol>
                <a:gridCol w="2213412">
                  <a:extLst>
                    <a:ext uri="{9D8B030D-6E8A-4147-A177-3AD203B41FA5}">
                      <a16:colId xmlns:a16="http://schemas.microsoft.com/office/drawing/2014/main" val="1743704758"/>
                    </a:ext>
                  </a:extLst>
                </a:gridCol>
                <a:gridCol w="3040946">
                  <a:extLst>
                    <a:ext uri="{9D8B030D-6E8A-4147-A177-3AD203B41FA5}">
                      <a16:colId xmlns:a16="http://schemas.microsoft.com/office/drawing/2014/main" val="4010832635"/>
                    </a:ext>
                  </a:extLst>
                </a:gridCol>
              </a:tblGrid>
              <a:tr h="21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메시지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분류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데이터 종류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보정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1146717777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1005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Station Info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 Station Position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기하학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Geometry) </a:t>
                      </a:r>
                      <a:r>
                        <a:rPr lang="ko-KR" altLang="en-US" sz="1000" u="none" strike="noStrike">
                          <a:effectLst/>
                        </a:rPr>
                        <a:t>오차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37745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1033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Station Meta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Antenna Type &amp; Phase-Center Offset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안테나 위상중심</a:t>
                      </a:r>
                      <a:r>
                        <a:rPr lang="en-US" altLang="ko-KR" sz="1000" u="none" strike="noStrike" dirty="0">
                          <a:effectLst/>
                        </a:rPr>
                        <a:t>(PCO/PCV)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4581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1019 SSR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SSR Orbit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위성 궤도 오차 보정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위성 궤도</a:t>
                      </a:r>
                      <a:r>
                        <a:rPr lang="en-US" altLang="ko-KR" sz="1000" u="none" strike="noStrike">
                          <a:effectLst/>
                        </a:rPr>
                        <a:t>(Orbit) </a:t>
                      </a:r>
                      <a:r>
                        <a:rPr lang="ko-KR" altLang="en-US" sz="1000" u="none" strike="noStrike">
                          <a:effectLst/>
                        </a:rPr>
                        <a:t>오차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41778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1020 SSR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SSR Clock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위성 시계 오차 보정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위성 시계</a:t>
                      </a:r>
                      <a:r>
                        <a:rPr lang="en-US" altLang="ko-KR" sz="1000" u="none" strike="noStrike">
                          <a:effectLst/>
                        </a:rPr>
                        <a:t>(Clock) </a:t>
                      </a:r>
                      <a:r>
                        <a:rPr lang="ko-KR" altLang="en-US" sz="1000" u="none" strike="noStrike">
                          <a:effectLst/>
                        </a:rPr>
                        <a:t>오차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14625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1260 SSR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SSR Tropo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대류권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잔차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대류권</a:t>
                      </a:r>
                      <a:r>
                        <a:rPr lang="en-US" altLang="ko-KR" sz="1000" u="none" strike="noStrike">
                          <a:effectLst/>
                        </a:rPr>
                        <a:t>(Troposphere) </a:t>
                      </a:r>
                      <a:r>
                        <a:rPr lang="ko-KR" altLang="en-US" sz="1000" u="none" strike="noStrike">
                          <a:effectLst/>
                        </a:rPr>
                        <a:t>오차 잔차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16883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1265 SSR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SSR Iono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전리층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잔차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전리층</a:t>
                      </a:r>
                      <a:r>
                        <a:rPr lang="en-US" altLang="ko-KR" sz="1000" u="none" strike="noStrike" dirty="0">
                          <a:effectLst/>
                        </a:rPr>
                        <a:t>(Ionosphere) </a:t>
                      </a:r>
                      <a:r>
                        <a:rPr lang="ko-KR" altLang="en-US" sz="1000" u="none" strike="noStrike" dirty="0">
                          <a:effectLst/>
                        </a:rPr>
                        <a:t>오차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잔차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65887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GPS Legacy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L1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의사거리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1937889280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GPS Legacy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L1 </a:t>
                      </a:r>
                      <a:r>
                        <a:rPr lang="ko-KR" altLang="en-US" sz="1000" u="none" strike="noStrike">
                          <a:effectLst/>
                        </a:rPr>
                        <a:t>코드 </a:t>
                      </a:r>
                      <a:r>
                        <a:rPr lang="en-US" altLang="ko-KR" sz="1000" u="none" strike="noStrike">
                          <a:effectLst/>
                        </a:rPr>
                        <a:t>+ 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2961086992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GPS Legacy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L2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209449298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GPS Legacy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L1+L2 </a:t>
                      </a:r>
                      <a:r>
                        <a:rPr lang="ko-KR" altLang="en-US" sz="1000" u="none" strike="noStrike">
                          <a:effectLst/>
                        </a:rPr>
                        <a:t>코드 </a:t>
                      </a:r>
                      <a:r>
                        <a:rPr lang="en-US" altLang="ko-KR" sz="1000" u="none" strike="noStrike">
                          <a:effectLst/>
                        </a:rPr>
                        <a:t>+ 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multi–freq phase/pseudo)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3405482379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1010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Galileo Legacy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E1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4032822354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1012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Galileo Legacy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E1+E5b </a:t>
                      </a:r>
                      <a:r>
                        <a:rPr lang="ko-KR" altLang="en-US" sz="1000" u="none" strike="noStrike">
                          <a:effectLst/>
                        </a:rPr>
                        <a:t>코드 </a:t>
                      </a:r>
                      <a:r>
                        <a:rPr lang="en-US" altLang="ko-KR" sz="1000" u="none" strike="noStrike">
                          <a:effectLst/>
                        </a:rPr>
                        <a:t>+ 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3914690393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1019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GLONASS Legacy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L1 </a:t>
                      </a:r>
                      <a:r>
                        <a:rPr lang="ko-KR" altLang="en-US" sz="1000" u="none" strike="noStrike">
                          <a:effectLst/>
                        </a:rPr>
                        <a:t>코드 </a:t>
                      </a:r>
                      <a:r>
                        <a:rPr lang="en-US" altLang="ko-KR" sz="1000" u="none" strike="noStrike">
                          <a:effectLst/>
                        </a:rPr>
                        <a:t>+ 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3591613504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1020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GLONASS Legacy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L1+L2 </a:t>
                      </a:r>
                      <a:r>
                        <a:rPr lang="ko-KR" altLang="en-US" sz="1000" u="none" strike="noStrike">
                          <a:effectLst/>
                        </a:rPr>
                        <a:t>코드 </a:t>
                      </a:r>
                      <a:r>
                        <a:rPr lang="en-US" altLang="ko-KR" sz="1000" u="none" strike="noStrike">
                          <a:effectLst/>
                        </a:rPr>
                        <a:t>+ 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multi–freq phase/pseudo)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634976971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1074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GPS MSM4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다중신호</a:t>
                      </a:r>
                      <a:r>
                        <a:rPr lang="en-US" altLang="ko-KR" sz="1000" u="none" strike="noStrike">
                          <a:effectLst/>
                        </a:rPr>
                        <a:t>(4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3940657969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1077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GPS MSM7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다중신호</a:t>
                      </a:r>
                      <a:r>
                        <a:rPr lang="en-US" altLang="ko-KR" sz="1000" u="none" strike="noStrike">
                          <a:effectLst/>
                        </a:rPr>
                        <a:t>(7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4151395598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1084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GLO MSM4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다중신호</a:t>
                      </a:r>
                      <a:r>
                        <a:rPr lang="en-US" altLang="ko-KR" sz="1000" u="none" strike="noStrike">
                          <a:effectLst/>
                        </a:rPr>
                        <a:t>(4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3538169076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1087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GLO MSM7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다중신호</a:t>
                      </a:r>
                      <a:r>
                        <a:rPr lang="en-US" altLang="ko-KR" sz="1000" u="none" strike="noStrike">
                          <a:effectLst/>
                        </a:rPr>
                        <a:t>(7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3143514320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1094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GAL MSM4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다중신호</a:t>
                      </a:r>
                      <a:r>
                        <a:rPr lang="en-US" altLang="ko-KR" sz="1000" u="none" strike="noStrike">
                          <a:effectLst/>
                        </a:rPr>
                        <a:t>(4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494020900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1097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GAL MSM7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다중신호</a:t>
                      </a:r>
                      <a:r>
                        <a:rPr lang="en-US" altLang="ko-KR" sz="1000" u="none" strike="noStrike">
                          <a:effectLst/>
                        </a:rPr>
                        <a:t>(7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4163095065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1124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BDS MSM4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다중신호</a:t>
                      </a:r>
                      <a:r>
                        <a:rPr lang="en-US" altLang="ko-KR" sz="1000" u="none" strike="noStrike">
                          <a:effectLst/>
                        </a:rPr>
                        <a:t>(4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관측값</a:t>
                      </a:r>
                      <a:r>
                        <a:rPr lang="en-US" altLang="ko-KR" sz="1000" u="none" strike="noStrike">
                          <a:effectLst/>
                        </a:rPr>
                        <a:t>(Raw</a:t>
                      </a: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sz="1000" u="none" strike="noStrike">
                          <a:effectLst/>
                        </a:rPr>
                        <a:t>phase + pseudorange)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548669422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1127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BDS MSM7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다중신호</a:t>
                      </a:r>
                      <a:r>
                        <a:rPr lang="en-US" altLang="ko-KR" sz="1000" u="none" strike="noStrike">
                          <a:effectLst/>
                        </a:rPr>
                        <a:t>(7</a:t>
                      </a:r>
                      <a:r>
                        <a:rPr lang="ko-KR" altLang="en-US" sz="1000" u="none" strike="noStrike">
                          <a:effectLst/>
                        </a:rPr>
                        <a:t>개</a:t>
                      </a:r>
                      <a:r>
                        <a:rPr lang="en-US" altLang="ko-KR" sz="1000" u="none" strike="noStrike">
                          <a:effectLst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위상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관측값</a:t>
                      </a:r>
                      <a:r>
                        <a:rPr lang="en-US" altLang="ko-KR" sz="1000" u="none" strike="noStrike" dirty="0">
                          <a:effectLst/>
                        </a:rPr>
                        <a:t>(Raw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phase + </a:t>
                      </a:r>
                      <a:r>
                        <a:rPr lang="en-US" sz="1000" u="none" strike="noStrike" dirty="0" err="1">
                          <a:effectLst/>
                        </a:rPr>
                        <a:t>pseudorange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23133020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A517D2-09D5-F36F-3582-0C4EC0E1D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27415"/>
              </p:ext>
            </p:extLst>
          </p:nvPr>
        </p:nvGraphicFramePr>
        <p:xfrm>
          <a:off x="7924800" y="2020885"/>
          <a:ext cx="3705224" cy="13777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0043">
                  <a:extLst>
                    <a:ext uri="{9D8B030D-6E8A-4147-A177-3AD203B41FA5}">
                      <a16:colId xmlns:a16="http://schemas.microsoft.com/office/drawing/2014/main" val="3553927252"/>
                    </a:ext>
                  </a:extLst>
                </a:gridCol>
                <a:gridCol w="760043">
                  <a:extLst>
                    <a:ext uri="{9D8B030D-6E8A-4147-A177-3AD203B41FA5}">
                      <a16:colId xmlns:a16="http://schemas.microsoft.com/office/drawing/2014/main" val="1792614009"/>
                    </a:ext>
                  </a:extLst>
                </a:gridCol>
                <a:gridCol w="1092569">
                  <a:extLst>
                    <a:ext uri="{9D8B030D-6E8A-4147-A177-3AD203B41FA5}">
                      <a16:colId xmlns:a16="http://schemas.microsoft.com/office/drawing/2014/main" val="595611875"/>
                    </a:ext>
                  </a:extLst>
                </a:gridCol>
                <a:gridCol w="1092569">
                  <a:extLst>
                    <a:ext uri="{9D8B030D-6E8A-4147-A177-3AD203B41FA5}">
                      <a16:colId xmlns:a16="http://schemas.microsoft.com/office/drawing/2014/main" val="893182424"/>
                    </a:ext>
                  </a:extLst>
                </a:gridCol>
              </a:tblGrid>
              <a:tr h="2174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보정</a:t>
                      </a: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메시지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출력주체</a:t>
                      </a: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RTKLIB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1146717777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위상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정의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1937889280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위상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1033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정의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지원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2961086992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위상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1019 SSR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계산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209449298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위상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1020 SSR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외부 계산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미지원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3405482379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위상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1260 SSR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외부 계산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미지원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4032822354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위상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1265 SSR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외부 계산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미지원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56" marR="8156" marT="8156" marB="0" anchor="ctr"/>
                </a:tc>
                <a:extLst>
                  <a:ext uri="{0D108BD9-81ED-4DB2-BD59-A6C34878D82A}">
                    <a16:rowId xmlns:a16="http://schemas.microsoft.com/office/drawing/2014/main" val="39146903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A52F75-EA84-DB27-D225-FA9C495BA618}"/>
              </a:ext>
            </a:extLst>
          </p:cNvPr>
          <p:cNvSpPr txBox="1"/>
          <p:nvPr/>
        </p:nvSpPr>
        <p:spPr>
          <a:xfrm>
            <a:off x="7924800" y="1646790"/>
            <a:ext cx="2876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위치 보정 필수 </a:t>
            </a:r>
            <a:r>
              <a:rPr lang="en-US" altLang="ko-KR"/>
              <a:t>RTCM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48C20-44ED-47C2-0293-7C29B61F2FEC}"/>
              </a:ext>
            </a:extLst>
          </p:cNvPr>
          <p:cNvSpPr txBox="1"/>
          <p:nvPr/>
        </p:nvSpPr>
        <p:spPr>
          <a:xfrm>
            <a:off x="7924800" y="3732765"/>
            <a:ext cx="2876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GNSS </a:t>
            </a:r>
            <a:r>
              <a:rPr lang="ko-KR" altLang="en-US"/>
              <a:t>위성 </a:t>
            </a:r>
            <a:r>
              <a:rPr lang="en-US" altLang="ko-KR"/>
              <a:t>Raw</a:t>
            </a:r>
            <a:r>
              <a:rPr lang="ko-KR" altLang="en-US"/>
              <a:t> 관측값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6AD5B-845C-9D4B-75E9-BC93651E0636}"/>
              </a:ext>
            </a:extLst>
          </p:cNvPr>
          <p:cNvSpPr txBox="1"/>
          <p:nvPr/>
        </p:nvSpPr>
        <p:spPr>
          <a:xfrm>
            <a:off x="7924800" y="4127494"/>
            <a:ext cx="4029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Raw</a:t>
            </a:r>
            <a:r>
              <a:rPr lang="ko-KR" altLang="en-US"/>
              <a:t> 관측값은 위성별로 </a:t>
            </a:r>
            <a:r>
              <a:rPr lang="en-US" altLang="ko-KR"/>
              <a:t>L1, L2, </a:t>
            </a:r>
            <a:r>
              <a:rPr lang="ko-KR" altLang="en-US"/>
              <a:t>위상</a:t>
            </a:r>
            <a:r>
              <a:rPr lang="en-US" altLang="ko-KR"/>
              <a:t>, </a:t>
            </a:r>
            <a:r>
              <a:rPr lang="ko-KR" altLang="en-US"/>
              <a:t>코드에 맞는 </a:t>
            </a:r>
            <a:r>
              <a:rPr lang="en-US" altLang="ko-KR"/>
              <a:t>RTCM</a:t>
            </a:r>
            <a:r>
              <a:rPr lang="ko-KR" altLang="en-US"/>
              <a:t>이 필요</a:t>
            </a:r>
            <a:endParaRPr lang="en-US" altLang="ko-KR"/>
          </a:p>
          <a:p>
            <a:r>
              <a:rPr lang="ko-KR" altLang="en-US"/>
              <a:t>위성 타입은 관계 없지만 위성의 개수 이상의 </a:t>
            </a:r>
            <a:r>
              <a:rPr lang="en-US" altLang="ko-KR"/>
              <a:t>RTCM Raw</a:t>
            </a:r>
            <a:r>
              <a:rPr lang="ko-KR" altLang="en-US"/>
              <a:t> 관측값이 필요</a:t>
            </a:r>
            <a:endParaRPr lang="en-US" altLang="ko-KR"/>
          </a:p>
          <a:p>
            <a:r>
              <a:rPr lang="en-US" altLang="ko-KR"/>
              <a:t>GNSS </a:t>
            </a:r>
            <a:r>
              <a:rPr lang="ko-KR" altLang="en-US"/>
              <a:t>모듈로부터 받아야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9A8C2-A4D7-AA51-A8EA-02635E964B30}"/>
              </a:ext>
            </a:extLst>
          </p:cNvPr>
          <p:cNvSpPr txBox="1"/>
          <p:nvPr/>
        </p:nvSpPr>
        <p:spPr>
          <a:xfrm>
            <a:off x="7924800" y="5650807"/>
            <a:ext cx="2876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MEM </a:t>
            </a:r>
            <a:r>
              <a:rPr lang="ko-KR" altLang="en-US"/>
              <a:t>신호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2BC9DD-B10B-191A-2FFE-856252F332B0}"/>
              </a:ext>
            </a:extLst>
          </p:cNvPr>
          <p:cNvSpPr txBox="1"/>
          <p:nvPr/>
        </p:nvSpPr>
        <p:spPr>
          <a:xfrm>
            <a:off x="7924800" y="6045536"/>
            <a:ext cx="402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다중 위성</a:t>
            </a:r>
            <a:r>
              <a:rPr lang="en-US" altLang="ko-KR"/>
              <a:t>,</a:t>
            </a:r>
            <a:r>
              <a:rPr lang="ko-KR" altLang="en-US"/>
              <a:t>주파수 신호를 묶어 전송  </a:t>
            </a:r>
          </a:p>
        </p:txBody>
      </p:sp>
    </p:spTree>
    <p:extLst>
      <p:ext uri="{BB962C8B-B14F-4D97-AF65-F5344CB8AC3E}">
        <p14:creationId xmlns:p14="http://schemas.microsoft.com/office/powerpoint/2010/main" val="18738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CFA99-C74F-A055-C58A-86E200656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C801F-9C15-CFB4-E9EA-D067E911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측위기법</a:t>
            </a:r>
            <a:r>
              <a:rPr lang="en-US" altLang="ko-KR"/>
              <a:t>(</a:t>
            </a:r>
            <a:r>
              <a:rPr lang="ko-KR" altLang="en-US"/>
              <a:t>코드 관측</a:t>
            </a:r>
            <a:r>
              <a:rPr lang="en-US" altLang="ko-KR"/>
              <a:t>, Pseudorange)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DF2A33-E5ED-9398-C52B-BE38AE911EC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88546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𝒓𝒆𝒄𝒗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𝒔𝒆𝒏𝒅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𝑠𝑒𝑛𝑑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DF2A33-E5ED-9398-C52B-BE38AE91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885463" cy="312650"/>
              </a:xfrm>
              <a:prstGeom prst="rect">
                <a:avLst/>
              </a:prstGeom>
              <a:blipFill>
                <a:blip r:embed="rId2"/>
                <a:stretch>
                  <a:fillRect l="-864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25D0C0-720E-2D69-59F9-80169495D6F6}"/>
                  </a:ext>
                </a:extLst>
              </p:cNvPr>
              <p:cNvSpPr txBox="1"/>
              <p:nvPr/>
            </p:nvSpPr>
            <p:spPr>
              <a:xfrm>
                <a:off x="4972242" y="2174105"/>
                <a:ext cx="6641305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𝑟𝑒𝑐𝑣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𝑠𝑒𝑛𝑑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25D0C0-720E-2D69-59F9-80169495D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42" y="2174105"/>
                <a:ext cx="6641305" cy="352084"/>
              </a:xfrm>
              <a:prstGeom prst="rect">
                <a:avLst/>
              </a:prstGeom>
              <a:blipFill>
                <a:blip r:embed="rId3"/>
                <a:stretch>
                  <a:fillRect l="-1286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5980C-5D4A-7324-A035-718D81A9A914}"/>
                  </a:ext>
                </a:extLst>
              </p:cNvPr>
              <p:cNvSpPr txBox="1"/>
              <p:nvPr/>
            </p:nvSpPr>
            <p:spPr>
              <a:xfrm>
                <a:off x="838200" y="3698122"/>
                <a:ext cx="1167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:</a:t>
                </a:r>
                <a:r>
                  <a:rPr lang="ko-KR" altLang="en-US"/>
                  <a:t>유사거리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5980C-5D4A-7324-A035-718D81A9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8122"/>
                <a:ext cx="1167114" cy="276999"/>
              </a:xfrm>
              <a:prstGeom prst="rect">
                <a:avLst/>
              </a:prstGeom>
              <a:blipFill>
                <a:blip r:embed="rId4"/>
                <a:stretch>
                  <a:fillRect l="-7330" t="-28889" r="-1204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68BD9A-4230-9779-1DE3-340F5678A620}"/>
                  </a:ext>
                </a:extLst>
              </p:cNvPr>
              <p:cNvSpPr txBox="1"/>
              <p:nvPr/>
            </p:nvSpPr>
            <p:spPr>
              <a:xfrm>
                <a:off x="838200" y="4044063"/>
                <a:ext cx="1713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:</a:t>
                </a:r>
                <a:r>
                  <a:rPr lang="ko-KR" altLang="en-US"/>
                  <a:t>기하학적 거리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68BD9A-4230-9779-1DE3-340F5678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44063"/>
                <a:ext cx="1713611" cy="276999"/>
              </a:xfrm>
              <a:prstGeom prst="rect">
                <a:avLst/>
              </a:prstGeom>
              <a:blipFill>
                <a:blip r:embed="rId5"/>
                <a:stretch>
                  <a:fillRect l="-4982" t="-28261" r="-782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4F193-6DCF-CDCC-8E9B-4DB7B4DD3B06}"/>
                  </a:ext>
                </a:extLst>
              </p:cNvPr>
              <p:cNvSpPr txBox="1"/>
              <p:nvPr/>
            </p:nvSpPr>
            <p:spPr>
              <a:xfrm>
                <a:off x="838200" y="4390004"/>
                <a:ext cx="2309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/>
                  <a:t>수신기 시계 편차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4F193-6DCF-CDCC-8E9B-4DB7B4DD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90004"/>
                <a:ext cx="2309607" cy="276999"/>
              </a:xfrm>
              <a:prstGeom prst="rect">
                <a:avLst/>
              </a:prstGeom>
              <a:blipFill>
                <a:blip r:embed="rId6"/>
                <a:stretch>
                  <a:fillRect l="-3704" t="-28261" r="-264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108C0-7F2B-39E0-2D44-8E7A249279CE}"/>
                  </a:ext>
                </a:extLst>
              </p:cNvPr>
              <p:cNvSpPr txBox="1"/>
              <p:nvPr/>
            </p:nvSpPr>
            <p:spPr>
              <a:xfrm>
                <a:off x="838200" y="5469528"/>
                <a:ext cx="1474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:</a:t>
                </a:r>
                <a:r>
                  <a:rPr lang="ko-KR" altLang="en-US"/>
                  <a:t>대륙권 지연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108C0-7F2B-39E0-2D44-8E7A24927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9528"/>
                <a:ext cx="1474891" cy="276999"/>
              </a:xfrm>
              <a:prstGeom prst="rect">
                <a:avLst/>
              </a:prstGeom>
              <a:blipFill>
                <a:blip r:embed="rId7"/>
                <a:stretch>
                  <a:fillRect l="-5809" t="-28261" r="-912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F49932-C695-B927-857A-4316FAA2EC29}"/>
                  </a:ext>
                </a:extLst>
              </p:cNvPr>
              <p:cNvSpPr txBox="1"/>
              <p:nvPr/>
            </p:nvSpPr>
            <p:spPr>
              <a:xfrm>
                <a:off x="838200" y="5830739"/>
                <a:ext cx="1436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:</a:t>
                </a:r>
                <a:r>
                  <a:rPr lang="ko-KR" altLang="en-US"/>
                  <a:t>전리층 지연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F49932-C695-B927-857A-4316FAA2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30739"/>
                <a:ext cx="1436483" cy="276999"/>
              </a:xfrm>
              <a:prstGeom prst="rect">
                <a:avLst/>
              </a:prstGeom>
              <a:blipFill>
                <a:blip r:embed="rId8"/>
                <a:stretch>
                  <a:fillRect l="-5957" t="-28261" r="-936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9E9E70-447D-AC34-9E4C-432456956049}"/>
                  </a:ext>
                </a:extLst>
              </p:cNvPr>
              <p:cNvSpPr txBox="1"/>
              <p:nvPr/>
            </p:nvSpPr>
            <p:spPr>
              <a:xfrm>
                <a:off x="838200" y="6200071"/>
                <a:ext cx="1232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:</a:t>
                </a:r>
                <a:r>
                  <a:rPr lang="ko-KR" altLang="en-US"/>
                  <a:t>기타 오차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9E9E70-447D-AC34-9E4C-432456956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200071"/>
                <a:ext cx="1232773" cy="276999"/>
              </a:xfrm>
              <a:prstGeom prst="rect">
                <a:avLst/>
              </a:prstGeom>
              <a:blipFill>
                <a:blip r:embed="rId9"/>
                <a:stretch>
                  <a:fillRect l="-4950" t="-28261" r="-1138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B371C30-F3D0-F6EC-D90E-2BF71F46A560}"/>
              </a:ext>
            </a:extLst>
          </p:cNvPr>
          <p:cNvSpPr txBox="1"/>
          <p:nvPr/>
        </p:nvSpPr>
        <p:spPr>
          <a:xfrm>
            <a:off x="2313091" y="6184380"/>
            <a:ext cx="9542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수신기 잡음</a:t>
            </a:r>
            <a:r>
              <a:rPr lang="en-US" altLang="ko-KR" sz="1400"/>
              <a:t>, </a:t>
            </a:r>
            <a:r>
              <a:rPr lang="ko-KR" altLang="en-US" sz="1400"/>
              <a:t>멀티패스</a:t>
            </a:r>
            <a:r>
              <a:rPr lang="en-US" altLang="ko-KR" sz="1400"/>
              <a:t>, </a:t>
            </a:r>
            <a:r>
              <a:rPr lang="ko-KR" altLang="en-US" sz="1400"/>
              <a:t>안테나 위상중심 변화</a:t>
            </a:r>
            <a:r>
              <a:rPr lang="en-US" altLang="ko-KR" sz="1400"/>
              <a:t>, </a:t>
            </a:r>
            <a:r>
              <a:rPr lang="ko-KR" altLang="en-US" sz="1400"/>
              <a:t>수신기 하드웨어 바이어스</a:t>
            </a:r>
            <a:r>
              <a:rPr lang="en-US" altLang="ko-KR" sz="1400"/>
              <a:t>, </a:t>
            </a:r>
            <a:r>
              <a:rPr lang="ko-KR" altLang="en-US" sz="1400"/>
              <a:t>난류층</a:t>
            </a:r>
            <a:r>
              <a:rPr lang="en-US" altLang="ko-KR" sz="1400"/>
              <a:t>(</a:t>
            </a:r>
            <a:r>
              <a:rPr lang="ko-KR" altLang="en-US" sz="1400"/>
              <a:t>트로포</a:t>
            </a:r>
            <a:r>
              <a:rPr lang="en-US" altLang="ko-KR" sz="1400"/>
              <a:t>) </a:t>
            </a:r>
            <a:r>
              <a:rPr lang="ko-KR" altLang="en-US" sz="1400"/>
              <a:t>모델 오차 잔여</a:t>
            </a:r>
            <a:r>
              <a:rPr lang="en-US" altLang="ko-KR" sz="1400"/>
              <a:t>,  </a:t>
            </a:r>
            <a:r>
              <a:rPr lang="ko-KR" altLang="en-US" sz="1400"/>
              <a:t>전리층 모델 오차 잔여</a:t>
            </a:r>
            <a:r>
              <a:rPr lang="en-US" altLang="ko-KR" sz="1400"/>
              <a:t>, </a:t>
            </a:r>
            <a:r>
              <a:rPr lang="ko-KR" altLang="en-US" sz="1400"/>
              <a:t>위성 시계</a:t>
            </a:r>
            <a:r>
              <a:rPr lang="en-US" altLang="ko-KR" sz="1400"/>
              <a:t>/</a:t>
            </a:r>
            <a:r>
              <a:rPr lang="ko-KR" altLang="en-US" sz="1400"/>
              <a:t>궤도 모형 오차 잔여</a:t>
            </a:r>
            <a:r>
              <a:rPr lang="en-US" altLang="ko-KR" sz="1400"/>
              <a:t>, </a:t>
            </a:r>
            <a:r>
              <a:rPr lang="ko-KR" altLang="en-US" sz="1400"/>
              <a:t>신호 방해</a:t>
            </a:r>
            <a:r>
              <a:rPr lang="en-US" altLang="ko-KR" sz="1400"/>
              <a:t>/</a:t>
            </a:r>
            <a:r>
              <a:rPr lang="ko-KR" altLang="en-US" sz="1400"/>
              <a:t>차단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9A7ED2-9BFF-0234-3EF2-E37315F43F0F}"/>
                  </a:ext>
                </a:extLst>
              </p:cNvPr>
              <p:cNvSpPr txBox="1"/>
              <p:nvPr/>
            </p:nvSpPr>
            <p:spPr>
              <a:xfrm>
                <a:off x="838200" y="5096134"/>
                <a:ext cx="202497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/>
                  <a:t>위성 시계 편차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9A7ED2-9BFF-0234-3EF2-E37315F43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6134"/>
                <a:ext cx="2024978" cy="289182"/>
              </a:xfrm>
              <a:prstGeom prst="rect">
                <a:avLst/>
              </a:prstGeom>
              <a:blipFill>
                <a:blip r:embed="rId10"/>
                <a:stretch>
                  <a:fillRect l="-4217" t="-29787" r="-6325" b="-42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65C390-94CE-5873-9973-2F10343CDB12}"/>
                  </a:ext>
                </a:extLst>
              </p:cNvPr>
              <p:cNvSpPr txBox="1"/>
              <p:nvPr/>
            </p:nvSpPr>
            <p:spPr>
              <a:xfrm>
                <a:off x="3147807" y="4366485"/>
                <a:ext cx="9815945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/>
                  <a:t>수신기 시계 편차가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/>
                  <a:t>보다 지터관점에서 </a:t>
                </a:r>
                <a:r>
                  <a:rPr lang="en-US" altLang="ko-KR" sz="1400"/>
                  <a:t>10~20</a:t>
                </a:r>
                <a:r>
                  <a:rPr lang="ko-KR" altLang="en-US" sz="1400"/>
                  <a:t>배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드리프트 관점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오차변화율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에선 수백</a:t>
                </a:r>
                <a:r>
                  <a:rPr lang="en-US" altLang="ko-KR" sz="1400"/>
                  <a:t>~</a:t>
                </a:r>
                <a:r>
                  <a:rPr lang="ko-KR" altLang="en-US" sz="1400"/>
                  <a:t>수천배 높음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65C390-94CE-5873-9973-2F10343C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07" y="4366485"/>
                <a:ext cx="9815945" cy="317203"/>
              </a:xfrm>
              <a:prstGeom prst="rect">
                <a:avLst/>
              </a:prstGeom>
              <a:blipFill>
                <a:blip r:embed="rId11"/>
                <a:stretch>
                  <a:fillRect l="-186" t="-3846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83B98C-8A7A-207D-8541-164246E3E665}"/>
                  </a:ext>
                </a:extLst>
              </p:cNvPr>
              <p:cNvSpPr txBox="1"/>
              <p:nvPr/>
            </p:nvSpPr>
            <p:spPr>
              <a:xfrm>
                <a:off x="838200" y="4738095"/>
                <a:ext cx="3314690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위</m:t>
                    </m:r>
                  </m:oMath>
                </a14:m>
                <a:r>
                  <a:rPr lang="ko-KR" altLang="en-US"/>
                  <a:t>성과 수신기 간 직선거리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83B98C-8A7A-207D-8541-164246E3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8095"/>
                <a:ext cx="3314690" cy="282193"/>
              </a:xfrm>
              <a:prstGeom prst="rect">
                <a:avLst/>
              </a:prstGeom>
              <a:blipFill>
                <a:blip r:embed="rId12"/>
                <a:stretch>
                  <a:fillRect l="-1842" t="-25532" r="-3867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879672-4CAF-EE96-F13E-F4BE40A6B33B}"/>
              </a:ext>
            </a:extLst>
          </p:cNvPr>
          <p:cNvSpPr txBox="1"/>
          <p:nvPr/>
        </p:nvSpPr>
        <p:spPr>
          <a:xfrm>
            <a:off x="2313091" y="5830739"/>
            <a:ext cx="6582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Klobuchar </a:t>
            </a:r>
            <a:r>
              <a:rPr lang="ko-KR" altLang="en-US" sz="1400"/>
              <a:t>모델의 </a:t>
            </a:r>
            <a:r>
              <a:rPr lang="en-US" altLang="ko-KR" sz="1400"/>
              <a:t>8</a:t>
            </a:r>
            <a:r>
              <a:rPr lang="ko-KR" altLang="en-US" sz="1400"/>
              <a:t>개의 계수를 위성으로부터 수신해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015BB4-F79C-F5C4-B8E9-9E96608C1ECB}"/>
                  </a:ext>
                </a:extLst>
              </p:cNvPr>
              <p:cNvSpPr txBox="1"/>
              <p:nvPr/>
            </p:nvSpPr>
            <p:spPr>
              <a:xfrm>
                <a:off x="838200" y="2742135"/>
                <a:ext cx="4683975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trike="sngStrike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015BB4-F79C-F5C4-B8E9-9E96608C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42135"/>
                <a:ext cx="4683975" cy="335413"/>
              </a:xfrm>
              <a:prstGeom prst="rect">
                <a:avLst/>
              </a:prstGeom>
              <a:blipFill>
                <a:blip r:embed="rId13"/>
                <a:stretch>
                  <a:fillRect l="-1823" b="-2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9898CCDE-3CF4-8AAE-C03A-EE9D7A63CD5D}"/>
              </a:ext>
            </a:extLst>
          </p:cNvPr>
          <p:cNvSpPr txBox="1"/>
          <p:nvPr/>
        </p:nvSpPr>
        <p:spPr>
          <a:xfrm>
            <a:off x="5576634" y="2774792"/>
            <a:ext cx="60971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오차 보정치를 제외한 기본적인 좌표 계산</a:t>
            </a:r>
            <a:endParaRPr lang="en-US" altLang="ko-KR" sz="1400"/>
          </a:p>
          <a:p>
            <a:r>
              <a:rPr lang="ko-KR" altLang="en-US" sz="1400"/>
              <a:t>최소 </a:t>
            </a:r>
            <a:r>
              <a:rPr lang="en-US" altLang="ko-KR" sz="1400"/>
              <a:t>4</a:t>
            </a:r>
            <a:r>
              <a:rPr lang="ko-KR" altLang="en-US" sz="1400"/>
              <a:t>개의 위성정보가 필요</a:t>
            </a:r>
            <a:br>
              <a:rPr lang="en-US" altLang="ko-KR" sz="1400"/>
            </a:br>
            <a:r>
              <a:rPr lang="ko-KR" altLang="en-US" sz="1400"/>
              <a:t>수신기 시계 편차가 모든 오차에 대한 보정치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E1E4E84-A765-E9ED-0B93-75D87E4089A6}"/>
              </a:ext>
            </a:extLst>
          </p:cNvPr>
          <p:cNvCxnSpPr>
            <a:cxnSpLocks/>
          </p:cNvCxnSpPr>
          <p:nvPr/>
        </p:nvCxnSpPr>
        <p:spPr>
          <a:xfrm flipH="1">
            <a:off x="5105400" y="2019398"/>
            <a:ext cx="2381250" cy="28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0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4B576-F4B0-EE8B-A0CA-9DA6708D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대기권 오차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AAD4-2DC2-A016-6B6A-568C3FDF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전리층 모델 </a:t>
            </a:r>
            <a:r>
              <a:rPr lang="en-US" altLang="ko-KR"/>
              <a:t>(</a:t>
            </a:r>
            <a:r>
              <a:rPr lang="ko-KR" altLang="en-US"/>
              <a:t>이온</a:t>
            </a:r>
            <a:r>
              <a:rPr lang="en-US" altLang="ko-KR"/>
              <a:t> </a:t>
            </a:r>
            <a:r>
              <a:rPr lang="ko-KR" altLang="en-US"/>
              <a:t>지연</a:t>
            </a:r>
            <a:r>
              <a:rPr lang="en-US" altLang="ko-KR"/>
              <a:t>, Ionospheric Delay)</a:t>
            </a:r>
          </a:p>
          <a:p>
            <a:pPr lvl="1"/>
            <a:r>
              <a:rPr lang="ko-KR" altLang="en-US"/>
              <a:t>전리층</a:t>
            </a:r>
            <a:r>
              <a:rPr lang="en-US" altLang="ko-KR"/>
              <a:t>(</a:t>
            </a:r>
            <a:r>
              <a:rPr lang="ko-KR" altLang="en-US"/>
              <a:t>고도 </a:t>
            </a:r>
            <a:r>
              <a:rPr lang="en-US" altLang="ko-KR"/>
              <a:t>60–1 000 km)</a:t>
            </a:r>
            <a:r>
              <a:rPr lang="ko-KR" altLang="en-US"/>
              <a:t>에 자유 전자가 많아지면 전파 속도가 느려짐</a:t>
            </a:r>
            <a:endParaRPr lang="en-US" altLang="ko-KR"/>
          </a:p>
          <a:p>
            <a:pPr lvl="1"/>
            <a:r>
              <a:rPr lang="ko-KR" altLang="en-US"/>
              <a:t>보정 방법</a:t>
            </a:r>
            <a:endParaRPr lang="en-US" altLang="ko-KR"/>
          </a:p>
          <a:p>
            <a:pPr lvl="2"/>
            <a:r>
              <a:rPr lang="en-US" altLang="ko-KR" b="1"/>
              <a:t>SBAS/Klobuchar </a:t>
            </a:r>
            <a:r>
              <a:rPr lang="ko-KR" altLang="en-US" b="1"/>
              <a:t>모델</a:t>
            </a:r>
            <a:endParaRPr lang="ko-KR" altLang="en-US"/>
          </a:p>
          <a:p>
            <a:pPr marL="1657350" lvl="3" indent="-285750"/>
            <a:r>
              <a:rPr lang="en-US" altLang="ko-KR"/>
              <a:t>8</a:t>
            </a:r>
            <a:r>
              <a:rPr lang="ko-KR" altLang="en-US"/>
              <a:t>개 계수</a:t>
            </a:r>
            <a:r>
              <a:rPr lang="en-US" altLang="ko-KR"/>
              <a:t>(α₀–α₃, β₀–β₃)</a:t>
            </a:r>
            <a:r>
              <a:rPr lang="ko-KR" altLang="en-US"/>
              <a:t>를 </a:t>
            </a:r>
            <a:r>
              <a:rPr lang="en-US" altLang="ko-KR"/>
              <a:t>Nav </a:t>
            </a:r>
            <a:r>
              <a:rPr lang="ko-KR" altLang="en-US"/>
              <a:t>메시지</a:t>
            </a:r>
            <a:r>
              <a:rPr lang="en-US" altLang="ko-KR"/>
              <a:t>/Subframe 1</a:t>
            </a:r>
            <a:r>
              <a:rPr lang="ko-KR" altLang="en-US"/>
              <a:t>에 담아 방송</a:t>
            </a:r>
          </a:p>
          <a:p>
            <a:pPr marL="1657350" lvl="3" indent="-285750"/>
            <a:r>
              <a:rPr lang="ko-KR" altLang="en-US"/>
              <a:t>수직 </a:t>
            </a:r>
            <a:r>
              <a:rPr lang="en-US" altLang="ko-KR"/>
              <a:t>VTEC(Vertical TEC(Total Electorn Content)) </a:t>
            </a:r>
            <a:r>
              <a:rPr lang="ko-KR" altLang="en-US"/>
              <a:t>근사 → 슬랜트 매핑 → 지연 </a:t>
            </a:r>
            <a:r>
              <a:rPr lang="en-US" altLang="ko-KR"/>
              <a:t>I </a:t>
            </a:r>
            <a:r>
              <a:rPr lang="ko-KR" altLang="en-US"/>
              <a:t>계산</a:t>
            </a:r>
          </a:p>
          <a:p>
            <a:pPr lvl="2"/>
            <a:r>
              <a:rPr lang="en-US" altLang="ko-KR" b="1"/>
              <a:t>SSR Residual</a:t>
            </a:r>
            <a:endParaRPr lang="ko-KR" altLang="en-US"/>
          </a:p>
          <a:p>
            <a:pPr marL="1657350" lvl="3" indent="-285750"/>
            <a:r>
              <a:rPr lang="en-US" altLang="ko-KR"/>
              <a:t>RTCM 1265</a:t>
            </a:r>
            <a:r>
              <a:rPr lang="ko-KR" altLang="en-US"/>
              <a:t>로 “모델 이후 남은 전리층 오차 잔여” 전달</a:t>
            </a:r>
          </a:p>
          <a:p>
            <a:pPr marL="1657350" lvl="3" indent="-285750"/>
            <a:r>
              <a:rPr lang="ko-KR" altLang="en-US"/>
              <a:t>수신기에서 </a:t>
            </a:r>
            <a:r>
              <a:rPr lang="en-US" altLang="ko-KR"/>
              <a:t>IPP(Ionospheric Pierce Point) </a:t>
            </a:r>
            <a:r>
              <a:rPr lang="ko-KR" altLang="en-US"/>
              <a:t>위치 산출 → 최종 보정</a:t>
            </a:r>
            <a:endParaRPr lang="en-US" altLang="ko-KR"/>
          </a:p>
          <a:p>
            <a:r>
              <a:rPr lang="ko-KR" altLang="en-US"/>
              <a:t>대류권 모델 </a:t>
            </a:r>
            <a:r>
              <a:rPr lang="en-US" altLang="ko-KR"/>
              <a:t>(</a:t>
            </a:r>
            <a:r>
              <a:rPr lang="ko-KR" altLang="en-US"/>
              <a:t>트로포 지연</a:t>
            </a:r>
            <a:r>
              <a:rPr lang="en-US" altLang="ko-KR"/>
              <a:t>, Tropospheric Delay)</a:t>
            </a:r>
          </a:p>
          <a:p>
            <a:pPr lvl="1"/>
            <a:r>
              <a:rPr lang="ko-KR" altLang="en-US"/>
              <a:t>대류권</a:t>
            </a:r>
            <a:r>
              <a:rPr lang="en-US" altLang="ko-KR"/>
              <a:t>(</a:t>
            </a:r>
            <a:r>
              <a:rPr lang="ko-KR" altLang="en-US"/>
              <a:t>지표</a:t>
            </a:r>
            <a:r>
              <a:rPr lang="en-US" altLang="ko-KR"/>
              <a:t>–20 km) </a:t>
            </a:r>
            <a:r>
              <a:rPr lang="ko-KR" altLang="en-US"/>
              <a:t>내 수증기</a:t>
            </a:r>
            <a:r>
              <a:rPr lang="en-US" altLang="ko-KR"/>
              <a:t>·</a:t>
            </a:r>
            <a:r>
              <a:rPr lang="ko-KR" altLang="en-US"/>
              <a:t>압력</a:t>
            </a:r>
            <a:r>
              <a:rPr lang="en-US" altLang="ko-KR"/>
              <a:t>·</a:t>
            </a:r>
            <a:r>
              <a:rPr lang="ko-KR" altLang="en-US"/>
              <a:t>온도 변화로 전파 지연</a:t>
            </a:r>
            <a:endParaRPr lang="en-US" altLang="ko-KR"/>
          </a:p>
          <a:p>
            <a:pPr lvl="1"/>
            <a:r>
              <a:rPr lang="ko-KR" altLang="en-US"/>
              <a:t>보정 방법</a:t>
            </a:r>
            <a:endParaRPr lang="en-US" altLang="ko-KR"/>
          </a:p>
          <a:p>
            <a:pPr marL="914400" lvl="2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Saastamoinen 모델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(SBAS</a:t>
            </a:r>
            <a:r>
              <a:rPr kumimoji="0" lang="ko-KR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모델만 제공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3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기압 P, 온도 T, 수증기압 e 등을 입력값으로</a:t>
            </a:r>
          </a:p>
          <a:p>
            <a:pPr marL="1371600" lvl="3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건조(dry) + 습윤(wet) 지연 계산 → 맵핑 함수 적용하여 슬랜트 지연 T 산출</a:t>
            </a:r>
          </a:p>
          <a:p>
            <a:pPr marL="914400" lvl="2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SSR Residual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3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RTCM 1260으로 대류층 모델 후 “잔여”만 방송</a:t>
            </a:r>
          </a:p>
          <a:p>
            <a:pPr marL="1371600" lvl="3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로컬 매핑함수 적용해 보정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7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3015F-BC13-FAAA-64DB-8B2063DD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GNSS </a:t>
            </a:r>
            <a:r>
              <a:rPr lang="ko-KR" altLang="en-US"/>
              <a:t>위치 계산 파라메터 상세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F11F07-A3F9-BDFB-32AA-0DA629C2B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65083"/>
              </p:ext>
            </p:extLst>
          </p:nvPr>
        </p:nvGraphicFramePr>
        <p:xfrm>
          <a:off x="326759" y="2167251"/>
          <a:ext cx="11465458" cy="447127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53563">
                  <a:extLst>
                    <a:ext uri="{9D8B030D-6E8A-4147-A177-3AD203B41FA5}">
                      <a16:colId xmlns:a16="http://schemas.microsoft.com/office/drawing/2014/main" val="419320100"/>
                    </a:ext>
                  </a:extLst>
                </a:gridCol>
                <a:gridCol w="4803063">
                  <a:extLst>
                    <a:ext uri="{9D8B030D-6E8A-4147-A177-3AD203B41FA5}">
                      <a16:colId xmlns:a16="http://schemas.microsoft.com/office/drawing/2014/main" val="4049946760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3919928852"/>
                    </a:ext>
                  </a:extLst>
                </a:gridCol>
                <a:gridCol w="2510207">
                  <a:extLst>
                    <a:ext uri="{9D8B030D-6E8A-4147-A177-3AD203B41FA5}">
                      <a16:colId xmlns:a16="http://schemas.microsoft.com/office/drawing/2014/main" val="2374841904"/>
                    </a:ext>
                  </a:extLst>
                </a:gridCol>
              </a:tblGrid>
              <a:tr h="21986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>
                          <a:effectLst/>
                          <a:latin typeface="+mj-lt"/>
                        </a:rPr>
                        <a:t>수신기 위치 계산 파라메터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u="none" strike="noStrike">
                          <a:effectLst/>
                          <a:latin typeface="+mj-lt"/>
                        </a:rPr>
                        <a:t>설명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오차 기여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RMS)[m]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522724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유사거리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(Pseudorange)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측정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메시지 전송시각과 수신기 수신시각 차이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×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광속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0.3 –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코드 추적 열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양자화 잡음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284522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위성 위치 계산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Subframe 2-3 Ephemeris → Kepler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방정식 → 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ECEF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좌표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Xi, Yi, Zi)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 –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방송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Ephemeris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궤도 오차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4450209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수신기 시계 편차 추정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개 이상의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P_i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방정식으로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(x, y, z, δt_r)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네 미지수 동시 추정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≈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GDOP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의존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잡음 누적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3584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위성 시계 편차 보정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Subframe 1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계수로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δt_s,i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계산 후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P_i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에서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c·δt_s,i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만큼 차감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1.5 – 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방송 </a:t>
                      </a: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Clock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오차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72965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전리층 지연 보정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Klobuchar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모델 </a:t>
                      </a:r>
                      <a:r>
                        <a:rPr lang="el-G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α, β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계수 사용 → 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I_i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산출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 – 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Klobuchar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모델 오차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태양활동 시 ↑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75287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대류권 지연 보정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Saastamoinen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모델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+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맵핑 함수 적용 → 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T_i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산출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0.3 –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Saastamoinen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모델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기상 추정 오차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785187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수신기 잡음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Receiver Noise)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SNR, C/N0,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전자노이즈 플로어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0.3 –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하드웨어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온도 의존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47918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멀티패스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Multipath)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신호 파형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SNR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변화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경사각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·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방위각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0.5 –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탁 트인 곳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&lt; 1 m;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도심 ≥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 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7742610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안테나 위상중심 변화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(Antenna PCV)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ANTEX PCV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파일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입사각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0.02 – 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보정값 미적용 시 최대 ≈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 cm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높이 바이어스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189395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수신기 하드웨어 바이어스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(Hardware Bias)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케이블 지연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RF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체인 지연 값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0.3 –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케이블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·RF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체인 지연 미교정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5812975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트로포 모델 오차 잔여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Tropospheric Residual)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Saastamoinen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모델 출력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고도각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0.3 –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습윤 지연 추정 불확실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594729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전리층 모델 오차 잔여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Klobuchar/SBAS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수직 지연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슬랜트 계산값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 – 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Klobuchar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보정 후에도 남는 부분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98373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위성 시계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궤도 모형 오차 잔여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RTCM/SSR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크록 보정 차이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정밀 궤도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 –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정밀 궤도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시계 안 쓸 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3670893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신호 방해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차단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Interference/Masking)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Interference flag, CN0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갑작스런 변화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 – ≫100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재밍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스푸핑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마스킹 상황에 따라 급증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839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RAIM/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가중치 최적화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잔차 기반 이상치 제거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가중치 조정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–1 ∼ –5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이상치 제거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가중치 재조정으로 </a:t>
                      </a:r>
                      <a:r>
                        <a:rPr lang="ko-KR" alt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감소폭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21478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단일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주파수 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RTK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NTRIP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을 통해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RTCM 1019/1020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또는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SSR(1019+1020)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보정 스트림 수신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0.3 – 0.6 (H) / 0.6 – 1 (V)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기준국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&lt; 10 km, AR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고정 시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12818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PPP-AR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IGS RTS/SSR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또는 상용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PPP-AR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서비스로 실시간 궤도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·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시계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·CODE bias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보정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+ single-freq AR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0.02 – 0.05 (H) / 0.03 – 0.08 (V)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SSR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궤도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CODE bias + AR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28105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멀티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콘스텔레이션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 (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다중 위성계 활용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L1 + Galileo E1 + BeiDou B1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등 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주파수 관측 포함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 – 12 (H) / 15 – 25 (V)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DOP ↓ ≈ 25 %,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위성 시계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궤도 오차는 그대로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52495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코드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위상 스무딩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(Hatch filter, Q-loop)</a:t>
                      </a:r>
                      <a:endParaRPr lang="en-US" altLang="ko-KR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수십 초 이상의 스무딩 윈도우 적용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–0.2 ∼ –0.7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코드 잡음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멀티패스 평균 효과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54935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고급 필터링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&amp;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잔차 분석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Kalman Filter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에 드리프트 상태 포함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RAIM/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잔차 기반 이상치 제거 강화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–1 ∼ –3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칼만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팩터그래프 등으로 모델 오차 완화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42058"/>
                  </a:ext>
                </a:extLst>
              </a:tr>
              <a:tr h="2024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고성능 안테나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&amp;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개방시야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GNSS-grade LNA/PHC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보정 안테나 </a:t>
                      </a:r>
                      <a:r>
                        <a:rPr lang="en-US" altLang="ko-KR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+ </a:t>
                      </a:r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높은 마스크 앵글 설정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994" marR="5994" marT="599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–0.5 ∼ –1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멀티패스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·PCV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최소화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086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5B37A3-6BCD-77C1-74FA-F3CB0A333B6A}"/>
              </a:ext>
            </a:extLst>
          </p:cNvPr>
          <p:cNvSpPr txBox="1"/>
          <p:nvPr/>
        </p:nvSpPr>
        <p:spPr>
          <a:xfrm>
            <a:off x="125430" y="1457281"/>
            <a:ext cx="11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단일 주파수 </a:t>
            </a:r>
            <a:r>
              <a:rPr lang="en-US" altLang="ko-KR"/>
              <a:t>— </a:t>
            </a:r>
            <a:r>
              <a:rPr lang="ko-KR" altLang="en-US"/>
              <a:t>수평 전체 </a:t>
            </a:r>
            <a:r>
              <a:rPr lang="en-US" altLang="ko-KR"/>
              <a:t>10 ∼ 15 m, </a:t>
            </a:r>
            <a:r>
              <a:rPr lang="ko-KR" altLang="en-US"/>
              <a:t>수직 </a:t>
            </a:r>
            <a:r>
              <a:rPr lang="en-US" altLang="ko-KR"/>
              <a:t>20 ∼ 30 m </a:t>
            </a:r>
            <a:r>
              <a:rPr lang="ko-KR" altLang="en-US"/>
              <a:t>정도가 나오는 전형적 환경</a:t>
            </a:r>
            <a:r>
              <a:rPr lang="en-US" altLang="ko-KR"/>
              <a:t>(</a:t>
            </a:r>
            <a:r>
              <a:rPr lang="ko-KR" altLang="en-US"/>
              <a:t>도심 난반사</a:t>
            </a:r>
            <a:r>
              <a:rPr lang="en-US" altLang="ko-KR"/>
              <a:t>·</a:t>
            </a:r>
            <a:r>
              <a:rPr lang="ko-KR" altLang="en-US"/>
              <a:t>간헐적 가림 없음</a:t>
            </a:r>
            <a:r>
              <a:rPr lang="en-US" altLang="ko-KR"/>
              <a:t>, </a:t>
            </a:r>
            <a:r>
              <a:rPr lang="ko-KR" altLang="en-US"/>
              <a:t>위성 ≥ </a:t>
            </a:r>
            <a:r>
              <a:rPr lang="en-US" altLang="ko-KR"/>
              <a:t>6 </a:t>
            </a:r>
            <a:r>
              <a:rPr lang="ko-KR" altLang="en-US"/>
              <a:t>개</a:t>
            </a:r>
            <a:r>
              <a:rPr lang="en-US" altLang="ko-KR"/>
              <a:t>, GDOP ≈ 2 ∼ 3)</a:t>
            </a:r>
            <a:r>
              <a:rPr lang="ko-KR" altLang="en-US"/>
              <a:t>에서 </a:t>
            </a:r>
            <a:r>
              <a:rPr lang="en-US" altLang="ko-KR"/>
              <a:t>— </a:t>
            </a:r>
            <a:r>
              <a:rPr lang="ko-KR" altLang="en-US"/>
              <a:t>각 파라미터의 </a:t>
            </a:r>
            <a:r>
              <a:rPr lang="en-US" altLang="ko-KR" b="1"/>
              <a:t>RMS </a:t>
            </a:r>
            <a:r>
              <a:rPr lang="ko-KR" altLang="en-US" b="1"/>
              <a:t>거리 오차 </a:t>
            </a:r>
            <a:r>
              <a:rPr lang="ko-KR" altLang="en-US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07512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2D13-ED5B-3C81-263A-E5DBE12E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듀얼 주파수에 의한 전리층 지연 제거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5C2E0-B282-BBA7-838B-64D9734DC917}"/>
                  </a:ext>
                </a:extLst>
              </p:cNvPr>
              <p:cNvSpPr txBox="1"/>
              <p:nvPr/>
            </p:nvSpPr>
            <p:spPr>
              <a:xfrm>
                <a:off x="838200" y="2088119"/>
                <a:ext cx="1768626" cy="626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5C2E0-B282-BBA7-838B-64D9734DC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8119"/>
                <a:ext cx="1768626" cy="626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219E7DC-C972-9984-D0D0-37DA61826622}"/>
              </a:ext>
            </a:extLst>
          </p:cNvPr>
          <p:cNvSpPr txBox="1"/>
          <p:nvPr/>
        </p:nvSpPr>
        <p:spPr>
          <a:xfrm>
            <a:off x="4052887" y="4626835"/>
            <a:ext cx="3286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정규화 방정식</a:t>
            </a:r>
            <a:r>
              <a:rPr lang="en-US" altLang="ko-KR" sz="1400"/>
              <a:t>(RTKLIB </a:t>
            </a:r>
            <a:r>
              <a:rPr lang="ko-KR" altLang="en-US" sz="1400"/>
              <a:t>설정값</a:t>
            </a:r>
            <a:r>
              <a:rPr lang="en-US" altLang="ko-KR" sz="140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20821-0086-C392-E52C-28DDE7EB3DE8}"/>
                  </a:ext>
                </a:extLst>
              </p:cNvPr>
              <p:cNvSpPr txBox="1"/>
              <p:nvPr/>
            </p:nvSpPr>
            <p:spPr>
              <a:xfrm>
                <a:off x="838200" y="3722159"/>
                <a:ext cx="824225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20821-0086-C392-E52C-28DDE7EB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2159"/>
                <a:ext cx="8242256" cy="312650"/>
              </a:xfrm>
              <a:prstGeom prst="rect">
                <a:avLst/>
              </a:prstGeom>
              <a:blipFill>
                <a:blip r:embed="rId3"/>
                <a:stretch>
                  <a:fillRect l="-1036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C3FF5-C4B0-CC79-E591-C2C9D9D34EB6}"/>
                  </a:ext>
                </a:extLst>
              </p:cNvPr>
              <p:cNvSpPr txBox="1"/>
              <p:nvPr/>
            </p:nvSpPr>
            <p:spPr>
              <a:xfrm>
                <a:off x="2714625" y="2020592"/>
                <a:ext cx="2878096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C3FF5-C4B0-CC79-E591-C2C9D9D34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5" y="2020592"/>
                <a:ext cx="2878096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17C1D9-BB4F-4B19-9946-2DBFD8B11435}"/>
                  </a:ext>
                </a:extLst>
              </p:cNvPr>
              <p:cNvSpPr txBox="1"/>
              <p:nvPr/>
            </p:nvSpPr>
            <p:spPr>
              <a:xfrm>
                <a:off x="838200" y="2715210"/>
                <a:ext cx="100203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/>
                  <a:t>*전리층의 </a:t>
                </a:r>
                <a:r>
                  <a:rPr lang="en-US" altLang="ko-KR" sz="1400"/>
                  <a:t>cold </a:t>
                </a:r>
                <a:r>
                  <a:rPr lang="ko-KR" altLang="en-US" sz="1400"/>
                  <a:t>플라즈마 상태라고 가정하면 굴절률의 가장 큰 인자가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/>
                  <a:t>라고 함</a:t>
                </a:r>
                <a:r>
                  <a:rPr lang="en-US" altLang="ko-KR" sz="1400"/>
                  <a:t>.</a:t>
                </a:r>
                <a:r>
                  <a:rPr lang="ko-KR" altLang="en-US" sz="1400"/>
                  <a:t>  </a:t>
                </a:r>
                <a:endParaRPr lang="en-US" altLang="ko-KR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17C1D9-BB4F-4B19-9946-2DBFD8B11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15210"/>
                <a:ext cx="10020300" cy="307777"/>
              </a:xfrm>
              <a:prstGeom prst="rect">
                <a:avLst/>
              </a:prstGeom>
              <a:blipFill>
                <a:blip r:embed="rId5"/>
                <a:stretch>
                  <a:fillRect l="-183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19585E-8B15-B251-3852-CB8C69FA5861}"/>
                  </a:ext>
                </a:extLst>
              </p:cNvPr>
              <p:cNvSpPr txBox="1"/>
              <p:nvPr/>
            </p:nvSpPr>
            <p:spPr>
              <a:xfrm>
                <a:off x="838200" y="4972210"/>
                <a:ext cx="949561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19585E-8B15-B251-3852-CB8C69FA5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72210"/>
                <a:ext cx="9495613" cy="312650"/>
              </a:xfrm>
              <a:prstGeom prst="rect">
                <a:avLst/>
              </a:prstGeom>
              <a:blipFill>
                <a:blip r:embed="rId6"/>
                <a:stretch>
                  <a:fillRect l="-642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92599-04C3-9173-3D5A-9586CE887210}"/>
                  </a:ext>
                </a:extLst>
              </p:cNvPr>
              <p:cNvSpPr txBox="1"/>
              <p:nvPr/>
            </p:nvSpPr>
            <p:spPr>
              <a:xfrm>
                <a:off x="820499" y="4160056"/>
                <a:ext cx="4553362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92599-04C3-9173-3D5A-9586CE88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99" y="4160056"/>
                <a:ext cx="4553362" cy="6770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CAFDE0-1E2D-2248-76BD-3C0AA7E3B2B6}"/>
                  </a:ext>
                </a:extLst>
              </p:cNvPr>
              <p:cNvSpPr txBox="1"/>
              <p:nvPr/>
            </p:nvSpPr>
            <p:spPr>
              <a:xfrm>
                <a:off x="838200" y="5417364"/>
                <a:ext cx="3586623" cy="626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CAFDE0-1E2D-2248-76BD-3C0AA7E3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7364"/>
                <a:ext cx="3586623" cy="626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1CDDDF-9127-2B8F-7E56-2A8B98CF6A11}"/>
              </a:ext>
            </a:extLst>
          </p:cNvPr>
          <p:cNvSpPr txBox="1"/>
          <p:nvPr/>
        </p:nvSpPr>
        <p:spPr>
          <a:xfrm>
            <a:off x="838200" y="1645297"/>
            <a:ext cx="697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아래 수식</a:t>
            </a:r>
            <a:r>
              <a:rPr lang="en-US" altLang="ko-KR"/>
              <a:t>(IF, ionosphere-free)</a:t>
            </a:r>
            <a:r>
              <a:rPr lang="ko-KR" altLang="en-US"/>
              <a:t>을 이용해 전리층 지연 제거</a:t>
            </a:r>
            <a:endParaRPr lang="en-US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72C-A3F8-69EF-95F9-DDB1924AC7D3}"/>
              </a:ext>
            </a:extLst>
          </p:cNvPr>
          <p:cNvSpPr txBox="1"/>
          <p:nvPr/>
        </p:nvSpPr>
        <p:spPr>
          <a:xfrm>
            <a:off x="838200" y="3313002"/>
            <a:ext cx="1002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듀얼 주파수 코드 관측 전리층 지연 제거 예시</a:t>
            </a: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793462-5368-CA92-CDC6-0DC277164B0F}"/>
                  </a:ext>
                </a:extLst>
              </p:cNvPr>
              <p:cNvSpPr txBox="1"/>
              <p:nvPr/>
            </p:nvSpPr>
            <p:spPr>
              <a:xfrm>
                <a:off x="838200" y="6066352"/>
                <a:ext cx="10020300" cy="311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/>
                  <a:t>*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기타오차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400"/>
                  <a:t>가 </a:t>
                </a:r>
                <a:r>
                  <a:rPr lang="en-US" altLang="ko-KR" sz="1400"/>
                  <a:t>3</a:t>
                </a:r>
                <a:r>
                  <a:rPr lang="ko-KR" altLang="en-US" sz="1400"/>
                  <a:t>배</a:t>
                </a:r>
                <a:r>
                  <a:rPr lang="en-US" altLang="ko-KR" sz="1400"/>
                  <a:t>~5</a:t>
                </a:r>
                <a:r>
                  <a:rPr lang="ko-KR" altLang="en-US" sz="1400"/>
                  <a:t>배 커짐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전리층 오차보다 훨씬 작음</a:t>
                </a:r>
                <a:r>
                  <a:rPr lang="en-US" altLang="ko-KR" sz="1400"/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793462-5368-CA92-CDC6-0DC277164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66352"/>
                <a:ext cx="10020300" cy="311817"/>
              </a:xfrm>
              <a:prstGeom prst="rect">
                <a:avLst/>
              </a:prstGeom>
              <a:blipFill>
                <a:blip r:embed="rId9"/>
                <a:stretch>
                  <a:fillRect l="-183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55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63012-3051-A7FA-AFE8-C93685CA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83850-5CB2-760A-0E9A-01BD01EE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위치보정기술</a:t>
            </a:r>
            <a:r>
              <a:rPr lang="en-US" altLang="ko-KR"/>
              <a:t>(DGNSS)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29E60-99C8-1057-6411-BD45962A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차분 </a:t>
            </a:r>
            <a:r>
              <a:rPr lang="ko-KR" altLang="en-US" dirty="0" err="1"/>
              <a:t>측위법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</a:t>
            </a:r>
            <a:r>
              <a:rPr lang="ko-KR" altLang="en-US" dirty="0"/>
              <a:t>수식 간단</a:t>
            </a:r>
            <a:r>
              <a:rPr lang="en-US" altLang="ko-KR" dirty="0"/>
              <a:t>(RTCM 1005, </a:t>
            </a:r>
            <a:r>
              <a:rPr lang="ko-KR" altLang="en-US" dirty="0"/>
              <a:t>기지국 위치 오차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</a:t>
            </a:r>
            <a:r>
              <a:rPr lang="ko-KR" altLang="en-US" dirty="0"/>
              <a:t>전리층</a:t>
            </a:r>
            <a:r>
              <a:rPr lang="en-US" altLang="ko-KR" dirty="0"/>
              <a:t>, </a:t>
            </a:r>
            <a:r>
              <a:rPr lang="ko-KR" altLang="en-US" dirty="0"/>
              <a:t>대류권 오차와 같은 공동인자는 소거되지만 수신단에서 발생하는 개별오차에 대한 소거가 되지 않아 </a:t>
            </a:r>
            <a:r>
              <a:rPr lang="ko-KR" altLang="en-US" b="1" dirty="0"/>
              <a:t>기준국과 거리에 영향을 크게 받음 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2DBB2A-874B-0C2B-88EB-A4E598A21A25}"/>
                  </a:ext>
                </a:extLst>
              </p:cNvPr>
              <p:cNvSpPr txBox="1"/>
              <p:nvPr/>
            </p:nvSpPr>
            <p:spPr>
              <a:xfrm>
                <a:off x="1047750" y="2757488"/>
                <a:ext cx="391267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2DBB2A-874B-0C2B-88EB-A4E598A21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2757488"/>
                <a:ext cx="3912674" cy="312650"/>
              </a:xfrm>
              <a:prstGeom prst="rect">
                <a:avLst/>
              </a:prstGeom>
              <a:blipFill>
                <a:blip r:embed="rId2"/>
                <a:stretch>
                  <a:fillRect l="-2181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DEE6B9-EB0A-94C1-B511-99052729D888}"/>
                  </a:ext>
                </a:extLst>
              </p:cNvPr>
              <p:cNvSpPr txBox="1"/>
              <p:nvPr/>
            </p:nvSpPr>
            <p:spPr>
              <a:xfrm>
                <a:off x="6200775" y="2757488"/>
                <a:ext cx="435606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DEE6B9-EB0A-94C1-B511-99052729D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2757488"/>
                <a:ext cx="4356064" cy="312650"/>
              </a:xfrm>
              <a:prstGeom prst="rect">
                <a:avLst/>
              </a:prstGeom>
              <a:blipFill>
                <a:blip r:embed="rId3"/>
                <a:stretch>
                  <a:fillRect l="-1818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894FE8-1D9A-1397-3E86-CB0975E26743}"/>
                  </a:ext>
                </a:extLst>
              </p:cNvPr>
              <p:cNvSpPr txBox="1"/>
              <p:nvPr/>
            </p:nvSpPr>
            <p:spPr>
              <a:xfrm>
                <a:off x="6200775" y="3181263"/>
                <a:ext cx="196053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894FE8-1D9A-1397-3E86-CB0975E2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181263"/>
                <a:ext cx="1960537" cy="289182"/>
              </a:xfrm>
              <a:prstGeom prst="rect">
                <a:avLst/>
              </a:prstGeom>
              <a:blipFill>
                <a:blip r:embed="rId4"/>
                <a:stretch>
                  <a:fillRect l="-4037" b="-23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ECEAB-5E2F-2475-BCDB-3446DFF4A5AD}"/>
                  </a:ext>
                </a:extLst>
              </p:cNvPr>
              <p:cNvSpPr txBox="1"/>
              <p:nvPr/>
            </p:nvSpPr>
            <p:spPr>
              <a:xfrm>
                <a:off x="1047750" y="3470445"/>
                <a:ext cx="183851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ECEAB-5E2F-2475-BCDB-3446DFF4A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3470445"/>
                <a:ext cx="1838517" cy="289182"/>
              </a:xfrm>
              <a:prstGeom prst="rect">
                <a:avLst/>
              </a:prstGeom>
              <a:blipFill>
                <a:blip r:embed="rId5"/>
                <a:stretch>
                  <a:fillRect l="-465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0FBFF9-E22D-75CC-3E9D-BA259604FA72}"/>
                  </a:ext>
                </a:extLst>
              </p:cNvPr>
              <p:cNvSpPr txBox="1"/>
              <p:nvPr/>
            </p:nvSpPr>
            <p:spPr>
              <a:xfrm>
                <a:off x="1047750" y="2366191"/>
                <a:ext cx="471969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/>
                  <a:t>수신기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/>
                  <a:t>, </a:t>
                </a:r>
                <a:r>
                  <a:rPr lang="ko-KR" altLang="en-US"/>
                  <a:t>기준국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b="1"/>
                  <a:t>, </a:t>
                </a:r>
                <a:r>
                  <a:rPr lang="ko-KR" altLang="en-US"/>
                  <a:t>기준국 거리 실제값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𝒓𝒆𝒂𝒍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b="1" i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0FBFF9-E22D-75CC-3E9D-BA259604F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2366191"/>
                <a:ext cx="4719690" cy="289182"/>
              </a:xfrm>
              <a:prstGeom prst="rect">
                <a:avLst/>
              </a:prstGeom>
              <a:blipFill>
                <a:blip r:embed="rId6"/>
                <a:stretch>
                  <a:fillRect l="-3101" t="-29167" b="-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63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A728B-E706-341F-D674-CA0D8839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C844661-242A-BDF8-052D-23EA60B2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파장의 정수부</a:t>
            </a:r>
            <a:r>
              <a:rPr lang="en-US" altLang="ko-KR" dirty="0"/>
              <a:t>(</a:t>
            </a:r>
            <a:r>
              <a:rPr lang="ko-KR" altLang="en-US" dirty="0"/>
              <a:t>사이클</a:t>
            </a:r>
            <a:r>
              <a:rPr lang="en-US" altLang="ko-KR" dirty="0"/>
              <a:t>),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 err="1"/>
              <a:t>위상차</a:t>
            </a:r>
            <a:r>
              <a:rPr lang="en-US" altLang="ko-KR" dirty="0"/>
              <a:t>)</a:t>
            </a:r>
            <a:r>
              <a:rPr lang="ko-KR" altLang="en-US" dirty="0"/>
              <a:t>를 이용해 위성과의 거리를 계산</a:t>
            </a:r>
            <a:endParaRPr lang="en-US" altLang="ko-KR" dirty="0"/>
          </a:p>
          <a:p>
            <a:r>
              <a:rPr lang="ko-KR" altLang="en-US" dirty="0" err="1"/>
              <a:t>이중차분법을</a:t>
            </a:r>
            <a:r>
              <a:rPr lang="ko-KR" altLang="en-US" dirty="0"/>
              <a:t> 이용해 정수부를 고정하기 위해 </a:t>
            </a:r>
            <a:r>
              <a:rPr lang="en-US" altLang="ko-KR" dirty="0"/>
              <a:t>RTK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lvl="1"/>
            <a:r>
              <a:rPr lang="ko-KR" altLang="en-US" dirty="0"/>
              <a:t>단일 수신기로 동작하는 방법이 있지만 오차가 커 위치 정밀도가 높은 </a:t>
            </a:r>
            <a:r>
              <a:rPr lang="en-US" altLang="ko-KR" dirty="0"/>
              <a:t>GNSS </a:t>
            </a:r>
            <a:r>
              <a:rPr lang="ko-KR" altLang="en-US" dirty="0"/>
              <a:t>모듈이 필요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468961-37D6-40F9-6B95-219683F0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측위기법</a:t>
            </a:r>
            <a:r>
              <a:rPr lang="en-US" altLang="ko-KR"/>
              <a:t>(</a:t>
            </a:r>
            <a:r>
              <a:rPr lang="ko-KR" altLang="en-US"/>
              <a:t>위상 관측</a:t>
            </a:r>
            <a:r>
              <a:rPr lang="en-US" altLang="ko-KR"/>
              <a:t>, Carrier–Phase)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5B17F5-0526-46B1-6345-B69CFA6DFE09}"/>
                  </a:ext>
                </a:extLst>
              </p:cNvPr>
              <p:cNvSpPr txBox="1"/>
              <p:nvPr/>
            </p:nvSpPr>
            <p:spPr>
              <a:xfrm>
                <a:off x="838200" y="4512741"/>
                <a:ext cx="6202147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5B17F5-0526-46B1-6345-B69CFA6DF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2741"/>
                <a:ext cx="6202147" cy="339195"/>
              </a:xfrm>
              <a:prstGeom prst="rect">
                <a:avLst/>
              </a:prstGeom>
              <a:blipFill>
                <a:blip r:embed="rId2"/>
                <a:stretch>
                  <a:fillRect l="-1377"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537CAB-DB04-C205-8B1F-67F6B9E1F8CE}"/>
                  </a:ext>
                </a:extLst>
              </p:cNvPr>
              <p:cNvSpPr txBox="1"/>
              <p:nvPr/>
            </p:nvSpPr>
            <p:spPr>
              <a:xfrm>
                <a:off x="838200" y="5030009"/>
                <a:ext cx="184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:</a:t>
                </a:r>
                <a:r>
                  <a:rPr lang="ko-KR" altLang="en-US"/>
                  <a:t>위상관측거리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537CAB-DB04-C205-8B1F-67F6B9E1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30009"/>
                <a:ext cx="1849352" cy="276999"/>
              </a:xfrm>
              <a:prstGeom prst="rect">
                <a:avLst/>
              </a:prstGeom>
              <a:blipFill>
                <a:blip r:embed="rId3"/>
                <a:stretch>
                  <a:fillRect l="-4620" t="-28261" r="-759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0CAFF-06E3-BB4C-979E-29560BC5ED9C}"/>
                  </a:ext>
                </a:extLst>
              </p:cNvPr>
              <p:cNvSpPr txBox="1"/>
              <p:nvPr/>
            </p:nvSpPr>
            <p:spPr>
              <a:xfrm>
                <a:off x="838200" y="5375950"/>
                <a:ext cx="1206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:</a:t>
                </a:r>
                <a:r>
                  <a:rPr lang="ko-KR" altLang="en-US"/>
                  <a:t>실제거리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0CAFF-06E3-BB4C-979E-29560BC5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75950"/>
                <a:ext cx="1206356" cy="276999"/>
              </a:xfrm>
              <a:prstGeom prst="rect">
                <a:avLst/>
              </a:prstGeom>
              <a:blipFill>
                <a:blip r:embed="rId4"/>
                <a:stretch>
                  <a:fillRect l="-9137" t="-28889" r="-1218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1BBEBF-9445-BA79-413A-B21FE527C50B}"/>
                  </a:ext>
                </a:extLst>
              </p:cNvPr>
              <p:cNvSpPr txBox="1"/>
              <p:nvPr/>
            </p:nvSpPr>
            <p:spPr>
              <a:xfrm>
                <a:off x="838200" y="5721891"/>
                <a:ext cx="3849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/>
                  <a:t>:</a:t>
                </a:r>
                <a:r>
                  <a:rPr lang="ko-KR" altLang="en-US"/>
                  <a:t>정수 사이클 불확정</a:t>
                </a:r>
                <a:r>
                  <a:rPr lang="en-US" altLang="ko-KR"/>
                  <a:t>(ambiguity) </a:t>
                </a:r>
                <a:r>
                  <a:rPr lang="ko-KR" altLang="en-US"/>
                  <a:t>항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1BBEBF-9445-BA79-413A-B21FE527C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1891"/>
                <a:ext cx="3849644" cy="276999"/>
              </a:xfrm>
              <a:prstGeom prst="rect">
                <a:avLst/>
              </a:prstGeom>
              <a:blipFill>
                <a:blip r:embed="rId5"/>
                <a:stretch>
                  <a:fillRect l="-2219" t="-28889" r="-285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3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7EBB-70CD-A15B-8D06-C0678C406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7847-E50C-8F0D-DD95-77F2AED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위치보정기술</a:t>
            </a:r>
            <a:r>
              <a:rPr lang="en-US" altLang="ko-KR"/>
              <a:t>(RTK)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274B8-D72F-840A-2839-D8180370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이중차분법</a:t>
            </a:r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장점</a:t>
            </a:r>
            <a:r>
              <a:rPr lang="en-US" altLang="ko-KR"/>
              <a:t>:AR </a:t>
            </a:r>
            <a:r>
              <a:rPr lang="ko-KR" altLang="en-US"/>
              <a:t>과정을 통해 수신기</a:t>
            </a:r>
            <a:r>
              <a:rPr lang="en-US" altLang="ko-KR"/>
              <a:t>, </a:t>
            </a:r>
            <a:r>
              <a:rPr lang="ko-KR" altLang="en-US"/>
              <a:t>위성 시계 편차를 제거할 수 있어 오차가 매우 작게 나타남</a:t>
            </a:r>
            <a:endParaRPr lang="en-US" altLang="ko-KR"/>
          </a:p>
          <a:p>
            <a:pPr lvl="1"/>
            <a:r>
              <a:rPr lang="ko-KR" altLang="en-US"/>
              <a:t>단점</a:t>
            </a:r>
            <a:r>
              <a:rPr lang="en-US" altLang="ko-KR"/>
              <a:t>:</a:t>
            </a:r>
            <a:r>
              <a:rPr lang="ko-KR" altLang="en-US"/>
              <a:t>기준국의 </a:t>
            </a:r>
            <a:r>
              <a:rPr lang="en-US" altLang="ko-KR"/>
              <a:t>GNSS Raw </a:t>
            </a:r>
            <a:r>
              <a:rPr lang="ko-KR" altLang="en-US"/>
              <a:t>데이터가 필요</a:t>
            </a:r>
            <a:r>
              <a:rPr lang="en-US" altLang="ko-KR"/>
              <a:t>(RTCM 1012, 1265 </a:t>
            </a:r>
            <a:r>
              <a:rPr lang="ko-KR" altLang="en-US"/>
              <a:t>등 필요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AR</a:t>
            </a:r>
            <a:r>
              <a:rPr lang="ko-KR" altLang="en-US"/>
              <a:t> 수렴을 해야함</a:t>
            </a:r>
            <a:r>
              <a:rPr lang="en-US" altLang="ko-KR"/>
              <a:t>(</a:t>
            </a:r>
            <a:r>
              <a:rPr lang="ko-KR" altLang="en-US"/>
              <a:t>측량</a:t>
            </a:r>
            <a:r>
              <a:rPr lang="en-US" altLang="ko-KR"/>
              <a:t>/</a:t>
            </a:r>
            <a:r>
              <a:rPr lang="ko-KR" altLang="en-US"/>
              <a:t>환경</a:t>
            </a:r>
            <a:r>
              <a:rPr lang="en-US" altLang="ko-KR"/>
              <a:t>, </a:t>
            </a:r>
            <a:r>
              <a:rPr lang="ko-KR" altLang="en-US"/>
              <a:t>관측 자료 품질</a:t>
            </a:r>
            <a:r>
              <a:rPr lang="en-US" altLang="ko-KR"/>
              <a:t>, </a:t>
            </a:r>
            <a:r>
              <a:rPr lang="ko-KR" altLang="en-US"/>
              <a:t>필터</a:t>
            </a:r>
            <a:r>
              <a:rPr lang="en-US" altLang="ko-KR"/>
              <a:t>, </a:t>
            </a:r>
            <a:r>
              <a:rPr lang="ko-KR" altLang="en-US"/>
              <a:t>알고리즘 조건을 만족해야함</a:t>
            </a:r>
            <a:r>
              <a:rPr lang="en-US" altLang="ko-KR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9E83F1-31C0-7D7F-FD90-948DE1019469}"/>
                  </a:ext>
                </a:extLst>
              </p:cNvPr>
              <p:cNvSpPr txBox="1"/>
              <p:nvPr/>
            </p:nvSpPr>
            <p:spPr>
              <a:xfrm>
                <a:off x="1141782" y="2813795"/>
                <a:ext cx="6245621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9E83F1-31C0-7D7F-FD90-948DE101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82" y="2813795"/>
                <a:ext cx="6245621" cy="339195"/>
              </a:xfrm>
              <a:prstGeom prst="rect">
                <a:avLst/>
              </a:prstGeom>
              <a:blipFill>
                <a:blip r:embed="rId2"/>
                <a:stretch>
                  <a:fillRect l="-1366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B66114-22FB-E482-F577-1F1D25528B7C}"/>
                  </a:ext>
                </a:extLst>
              </p:cNvPr>
              <p:cNvSpPr txBox="1"/>
              <p:nvPr/>
            </p:nvSpPr>
            <p:spPr>
              <a:xfrm>
                <a:off x="1141782" y="2443163"/>
                <a:ext cx="4792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/>
                  <a:t>수신기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:r>
                  <a:rPr lang="ko-KR" altLang="en-US"/>
                  <a:t>기준국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:r>
                  <a:rPr lang="ko-KR" altLang="en-US"/>
                  <a:t>기준 위성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:r>
                  <a:rPr lang="ko-KR" altLang="en-US"/>
                  <a:t>대상위성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ko-KR" altLang="en-US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B66114-22FB-E482-F577-1F1D2552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82" y="2443163"/>
                <a:ext cx="4792722" cy="276999"/>
              </a:xfrm>
              <a:prstGeom prst="rect">
                <a:avLst/>
              </a:prstGeom>
              <a:blipFill>
                <a:blip r:embed="rId3"/>
                <a:stretch>
                  <a:fillRect l="-2922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B28F20-C9F5-E22A-D995-4435DAA6F7C8}"/>
                  </a:ext>
                </a:extLst>
              </p:cNvPr>
              <p:cNvSpPr txBox="1"/>
              <p:nvPr/>
            </p:nvSpPr>
            <p:spPr>
              <a:xfrm>
                <a:off x="1141782" y="3246623"/>
                <a:ext cx="4576253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𝑒𝑟𝑟𝑜𝑟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i="1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B28F20-C9F5-E22A-D995-4435DAA6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82" y="3246623"/>
                <a:ext cx="4576253" cy="319446"/>
              </a:xfrm>
              <a:prstGeom prst="rect">
                <a:avLst/>
              </a:prstGeom>
              <a:blipFill>
                <a:blip r:embed="rId4"/>
                <a:stretch>
                  <a:fillRect l="-1731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2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E6459-2AA8-B0A3-D561-CA3029FF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RTKLIB </a:t>
            </a:r>
            <a:r>
              <a:rPr lang="ko-KR" altLang="en-US"/>
              <a:t>라이선스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24153-A54F-C533-3EFC-470D8EE1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라이선스 조항</a:t>
            </a:r>
            <a:endParaRPr lang="en-US" altLang="ko-KR"/>
          </a:p>
          <a:p>
            <a:pPr lvl="1"/>
            <a:r>
              <a:rPr lang="en-US" altLang="ko-KR"/>
              <a:t>2.4.1 </a:t>
            </a:r>
            <a:r>
              <a:rPr lang="ko-KR" altLang="en-US"/>
              <a:t>이전 </a:t>
            </a:r>
            <a:r>
              <a:rPr lang="en-US" altLang="ko-KR"/>
              <a:t>GPL v3</a:t>
            </a:r>
          </a:p>
          <a:p>
            <a:pPr lvl="1"/>
            <a:r>
              <a:rPr lang="en-US" altLang="ko-KR"/>
              <a:t>2.4.1 </a:t>
            </a:r>
            <a:r>
              <a:rPr lang="ko-KR" altLang="en-US"/>
              <a:t>이후 </a:t>
            </a:r>
            <a:r>
              <a:rPr lang="en-US" altLang="ko-KR" b="1"/>
              <a:t>BSD 2</a:t>
            </a:r>
            <a:r>
              <a:rPr lang="en-US" altLang="ko-KR"/>
              <a:t>(2013</a:t>
            </a:r>
            <a:r>
              <a:rPr lang="ko-KR" altLang="en-US"/>
              <a:t>년 </a:t>
            </a:r>
            <a:r>
              <a:rPr lang="en-US" altLang="ko-KR"/>
              <a:t>2.4.2. </a:t>
            </a:r>
            <a:r>
              <a:rPr lang="ko-KR" altLang="en-US"/>
              <a:t>버전 마지막 릴리즈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5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D4444-3501-A5B0-B3F9-79AB40EF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AR(</a:t>
            </a:r>
            <a:r>
              <a:rPr lang="ko-KR" altLang="en-US"/>
              <a:t>모호성 해결</a:t>
            </a:r>
            <a:r>
              <a:rPr lang="en-US" altLang="ko-KR"/>
              <a:t>, Ambiguity Resolution)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E80A9-C58F-6630-81AF-ACD10C914CA2}"/>
                  </a:ext>
                </a:extLst>
              </p:cNvPr>
              <p:cNvSpPr txBox="1"/>
              <p:nvPr/>
            </p:nvSpPr>
            <p:spPr>
              <a:xfrm>
                <a:off x="361950" y="2027771"/>
                <a:ext cx="1817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𝑩𝑵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ko-KR" altLang="en-US" b="1" i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E80A9-C58F-6630-81AF-ACD10C914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2027771"/>
                <a:ext cx="1817805" cy="276999"/>
              </a:xfrm>
              <a:prstGeom prst="rect">
                <a:avLst/>
              </a:prstGeom>
              <a:blipFill>
                <a:blip r:embed="rId3"/>
                <a:stretch>
                  <a:fillRect l="-2007" r="-669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1AE148-3245-A134-25CB-7A89CD4CD2C2}"/>
                  </a:ext>
                </a:extLst>
              </p:cNvPr>
              <p:cNvSpPr txBox="1"/>
              <p:nvPr/>
            </p:nvSpPr>
            <p:spPr>
              <a:xfrm>
                <a:off x="458538" y="2455046"/>
                <a:ext cx="4563813" cy="62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1AE148-3245-A134-25CB-7A89CD4CD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8" y="2455046"/>
                <a:ext cx="4563813" cy="629083"/>
              </a:xfrm>
              <a:prstGeom prst="rect">
                <a:avLst/>
              </a:prstGeom>
              <a:blipFill>
                <a:blip r:embed="rId4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7705C6-0C17-E88B-F377-FA154A9719F1}"/>
                  </a:ext>
                </a:extLst>
              </p:cNvPr>
              <p:cNvSpPr txBox="1"/>
              <p:nvPr/>
            </p:nvSpPr>
            <p:spPr>
              <a:xfrm>
                <a:off x="1364932" y="2979037"/>
                <a:ext cx="298132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𝑥𝑥𝑁𝑁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7705C6-0C17-E88B-F377-FA154A971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32" y="2979037"/>
                <a:ext cx="2981326" cy="37427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4EA90-1283-55A5-479D-79209623281C}"/>
                  </a:ext>
                </a:extLst>
              </p:cNvPr>
              <p:cNvSpPr txBox="1"/>
              <p:nvPr/>
            </p:nvSpPr>
            <p:spPr>
              <a:xfrm>
                <a:off x="772402" y="3422269"/>
                <a:ext cx="3436325" cy="435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4EA90-1283-55A5-479D-792096232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02" y="3422269"/>
                <a:ext cx="3436325" cy="435504"/>
              </a:xfrm>
              <a:prstGeom prst="rect">
                <a:avLst/>
              </a:prstGeom>
              <a:blipFill>
                <a:blip r:embed="rId6"/>
                <a:stretch>
                  <a:fillRect l="-888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38DBDB-B2B3-3B28-6F67-5F8E8B83D59B}"/>
                  </a:ext>
                </a:extLst>
              </p:cNvPr>
              <p:cNvSpPr txBox="1"/>
              <p:nvPr/>
            </p:nvSpPr>
            <p:spPr>
              <a:xfrm>
                <a:off x="838200" y="4008497"/>
                <a:ext cx="2721451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𝑥𝑁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𝑁𝑁</m:t>
                          </m:r>
                        </m:sub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38DBDB-B2B3-3B28-6F67-5F8E8B83D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8497"/>
                <a:ext cx="2721451" cy="318998"/>
              </a:xfrm>
              <a:prstGeom prst="rect">
                <a:avLst/>
              </a:prstGeom>
              <a:blipFill>
                <a:blip r:embed="rId7"/>
                <a:stretch>
                  <a:fillRect l="-224" t="-15385" r="-10538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1641D5-94D8-3771-3052-D67D579CF621}"/>
                  </a:ext>
                </a:extLst>
              </p:cNvPr>
              <p:cNvSpPr txBox="1"/>
              <p:nvPr/>
            </p:nvSpPr>
            <p:spPr>
              <a:xfrm>
                <a:off x="5513757" y="1918366"/>
                <a:ext cx="6336478" cy="3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1641D5-94D8-3771-3052-D67D579CF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1918366"/>
                <a:ext cx="6336478" cy="339195"/>
              </a:xfrm>
              <a:prstGeom prst="rect">
                <a:avLst/>
              </a:prstGeom>
              <a:blipFill>
                <a:blip r:embed="rId8"/>
                <a:stretch>
                  <a:fillRect l="-1346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3AF1F6-3A12-951C-39A5-1E48DC378EFB}"/>
                  </a:ext>
                </a:extLst>
              </p:cNvPr>
              <p:cNvSpPr txBox="1"/>
              <p:nvPr/>
            </p:nvSpPr>
            <p:spPr>
              <a:xfrm>
                <a:off x="5513757" y="1547734"/>
                <a:ext cx="4792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/>
                  <a:t>수신기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:r>
                  <a:rPr lang="ko-KR" altLang="en-US"/>
                  <a:t>기준국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:r>
                  <a:rPr lang="ko-KR" altLang="en-US"/>
                  <a:t>기준 위성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:r>
                  <a:rPr lang="ko-KR" altLang="en-US"/>
                  <a:t>대상위성</a:t>
                </a:r>
                <a:r>
                  <a:rPr lang="en-US" altLang="ko-KR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ko-KR" altLang="en-US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3AF1F6-3A12-951C-39A5-1E48DC378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1547734"/>
                <a:ext cx="4792722" cy="276999"/>
              </a:xfrm>
              <a:prstGeom prst="rect">
                <a:avLst/>
              </a:prstGeom>
              <a:blipFill>
                <a:blip r:embed="rId9"/>
                <a:stretch>
                  <a:fillRect l="-2922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6E800D-116B-B15D-C1E3-5353345B833A}"/>
                  </a:ext>
                </a:extLst>
              </p:cNvPr>
              <p:cNvSpPr txBox="1"/>
              <p:nvPr/>
            </p:nvSpPr>
            <p:spPr>
              <a:xfrm>
                <a:off x="5513757" y="2851017"/>
                <a:ext cx="474989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6E800D-116B-B15D-C1E3-5353345B8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2851017"/>
                <a:ext cx="4749890" cy="312650"/>
              </a:xfrm>
              <a:prstGeom prst="rect">
                <a:avLst/>
              </a:prstGeom>
              <a:blipFill>
                <a:blip r:embed="rId10"/>
                <a:stretch>
                  <a:fillRect l="-166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76ECE8-97A4-E954-E08A-34188D358E2F}"/>
                  </a:ext>
                </a:extLst>
              </p:cNvPr>
              <p:cNvSpPr txBox="1"/>
              <p:nvPr/>
            </p:nvSpPr>
            <p:spPr>
              <a:xfrm>
                <a:off x="5513757" y="2368689"/>
                <a:ext cx="231621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76ECE8-97A4-E954-E08A-34188D35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2368689"/>
                <a:ext cx="2316211" cy="312650"/>
              </a:xfrm>
              <a:prstGeom prst="rect">
                <a:avLst/>
              </a:prstGeom>
              <a:blipFill>
                <a:blip r:embed="rId11"/>
                <a:stretch>
                  <a:fillRect l="-3421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BD1054-AFAF-2875-E06B-ECD13A12AF53}"/>
                  </a:ext>
                </a:extLst>
              </p:cNvPr>
              <p:cNvSpPr txBox="1"/>
              <p:nvPr/>
            </p:nvSpPr>
            <p:spPr>
              <a:xfrm>
                <a:off x="12277725" y="2794527"/>
                <a:ext cx="6692986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BD1054-AFAF-2875-E06B-ECD13A12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725" y="2794527"/>
                <a:ext cx="6692986" cy="369140"/>
              </a:xfrm>
              <a:prstGeom prst="rect">
                <a:avLst/>
              </a:prstGeom>
              <a:blipFill>
                <a:blip r:embed="rId12"/>
                <a:stretch>
                  <a:fillRect l="-1184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CA23D-F175-94B9-91D3-F474E0D868AA}"/>
                  </a:ext>
                </a:extLst>
              </p:cNvPr>
              <p:cNvSpPr txBox="1"/>
              <p:nvPr/>
            </p:nvSpPr>
            <p:spPr>
              <a:xfrm>
                <a:off x="6383739" y="3272675"/>
                <a:ext cx="3483646" cy="323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6CA23D-F175-94B9-91D3-F474E0D8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39" y="3272675"/>
                <a:ext cx="3483646" cy="323935"/>
              </a:xfrm>
              <a:prstGeom prst="rect">
                <a:avLst/>
              </a:prstGeom>
              <a:blipFill>
                <a:blip r:embed="rId13"/>
                <a:stretch>
                  <a:fillRect l="-1399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3C2C4A-1AB2-D226-C933-4755EAF4FA0E}"/>
                  </a:ext>
                </a:extLst>
              </p:cNvPr>
              <p:cNvSpPr txBox="1"/>
              <p:nvPr/>
            </p:nvSpPr>
            <p:spPr>
              <a:xfrm>
                <a:off x="12277725" y="3456823"/>
                <a:ext cx="6834115" cy="36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3C2C4A-1AB2-D226-C933-4755EAF4F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725" y="3456823"/>
                <a:ext cx="6834115" cy="368049"/>
              </a:xfrm>
              <a:prstGeom prst="rect">
                <a:avLst/>
              </a:prstGeom>
              <a:blipFill>
                <a:blip r:embed="rId14"/>
                <a:stretch>
                  <a:fillRect l="-1160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C5784D-4697-09F9-FDF3-93BBECC5BF67}"/>
                  </a:ext>
                </a:extLst>
              </p:cNvPr>
              <p:cNvSpPr txBox="1"/>
              <p:nvPr/>
            </p:nvSpPr>
            <p:spPr>
              <a:xfrm>
                <a:off x="12277725" y="3124521"/>
                <a:ext cx="6958893" cy="36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C5784D-4697-09F9-FDF3-93BBECC5B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725" y="3124521"/>
                <a:ext cx="6958893" cy="368049"/>
              </a:xfrm>
              <a:prstGeom prst="rect">
                <a:avLst/>
              </a:prstGeom>
              <a:blipFill>
                <a:blip r:embed="rId15"/>
                <a:stretch>
                  <a:fillRect l="-113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01A14F-C71A-FF60-220A-795DE417112C}"/>
                  </a:ext>
                </a:extLst>
              </p:cNvPr>
              <p:cNvSpPr txBox="1"/>
              <p:nvPr/>
            </p:nvSpPr>
            <p:spPr>
              <a:xfrm>
                <a:off x="12277725" y="3789125"/>
                <a:ext cx="7103419" cy="36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01A14F-C71A-FF60-220A-795DE4171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725" y="3789125"/>
                <a:ext cx="7103419" cy="368049"/>
              </a:xfrm>
              <a:prstGeom prst="rect">
                <a:avLst/>
              </a:prstGeom>
              <a:blipFill>
                <a:blip r:embed="rId16"/>
                <a:stretch>
                  <a:fillRect l="-111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75AA52-4EDC-5B96-29F0-D7E3F85D2EB8}"/>
                  </a:ext>
                </a:extLst>
              </p:cNvPr>
              <p:cNvSpPr txBox="1"/>
              <p:nvPr/>
            </p:nvSpPr>
            <p:spPr>
              <a:xfrm>
                <a:off x="5513757" y="3811727"/>
                <a:ext cx="6616683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75AA52-4EDC-5B96-29F0-D7E3F85D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3811727"/>
                <a:ext cx="6616683" cy="319446"/>
              </a:xfrm>
              <a:prstGeom prst="rect">
                <a:avLst/>
              </a:prstGeom>
              <a:blipFill>
                <a:blip r:embed="rId17"/>
                <a:stretch>
                  <a:fillRect l="-1197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2FDECA-BBDF-A875-AC7C-3C1853E57540}"/>
                  </a:ext>
                </a:extLst>
              </p:cNvPr>
              <p:cNvSpPr txBox="1"/>
              <p:nvPr/>
            </p:nvSpPr>
            <p:spPr>
              <a:xfrm>
                <a:off x="5513757" y="4392000"/>
                <a:ext cx="291496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2FDECA-BBDF-A875-AC7C-3C1853E57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4392000"/>
                <a:ext cx="2914965" cy="289182"/>
              </a:xfrm>
              <a:prstGeom prst="rect">
                <a:avLst/>
              </a:prstGeom>
              <a:blipFill>
                <a:blip r:embed="rId18"/>
                <a:stretch>
                  <a:fillRect l="-2923" b="-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619DCB-E849-79E0-9529-C3F8F86D3832}"/>
                  </a:ext>
                </a:extLst>
              </p:cNvPr>
              <p:cNvSpPr txBox="1"/>
              <p:nvPr/>
            </p:nvSpPr>
            <p:spPr>
              <a:xfrm>
                <a:off x="5513757" y="4752000"/>
                <a:ext cx="1753813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619DCB-E849-79E0-9529-C3F8F86D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4752000"/>
                <a:ext cx="1753813" cy="319446"/>
              </a:xfrm>
              <a:prstGeom prst="rect">
                <a:avLst/>
              </a:prstGeom>
              <a:blipFill>
                <a:blip r:embed="rId19"/>
                <a:stretch>
                  <a:fillRect l="-4514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C490DED-37BD-2196-2714-A95EB3F7F3BD}"/>
                  </a:ext>
                </a:extLst>
              </p:cNvPr>
              <p:cNvSpPr txBox="1"/>
              <p:nvPr/>
            </p:nvSpPr>
            <p:spPr>
              <a:xfrm>
                <a:off x="5513757" y="5112000"/>
                <a:ext cx="14386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C490DED-37BD-2196-2714-A95EB3F7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5112000"/>
                <a:ext cx="1438664" cy="276999"/>
              </a:xfrm>
              <a:prstGeom prst="rect">
                <a:avLst/>
              </a:prstGeom>
              <a:blipFill>
                <a:blip r:embed="rId20"/>
                <a:stretch>
                  <a:fillRect l="-5508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D1593D-E682-7DCF-A222-DD2CBB4C7880}"/>
                  </a:ext>
                </a:extLst>
              </p:cNvPr>
              <p:cNvSpPr txBox="1"/>
              <p:nvPr/>
            </p:nvSpPr>
            <p:spPr>
              <a:xfrm>
                <a:off x="5513757" y="5472000"/>
                <a:ext cx="383137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D1593D-E682-7DCF-A222-DD2CBB4C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5472000"/>
                <a:ext cx="3831370" cy="289182"/>
              </a:xfrm>
              <a:prstGeom prst="rect">
                <a:avLst/>
              </a:prstGeom>
              <a:blipFill>
                <a:blip r:embed="rId21"/>
                <a:stretch>
                  <a:fillRect l="-1590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97064D-87D0-F307-BF7F-8BACFE8CEE7F}"/>
                  </a:ext>
                </a:extLst>
              </p:cNvPr>
              <p:cNvSpPr txBox="1"/>
              <p:nvPr/>
            </p:nvSpPr>
            <p:spPr>
              <a:xfrm>
                <a:off x="5513757" y="5844183"/>
                <a:ext cx="539295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/>
                  <a:t>각 위성 쌍에 대한 </a:t>
                </a:r>
                <a:r>
                  <a:rPr lang="en-US" altLang="ko-KR"/>
                  <a:t>LOS(</a:t>
                </a:r>
                <a:r>
                  <a:rPr lang="ko-KR" altLang="en-US"/>
                  <a:t>방향 코사인</a:t>
                </a:r>
                <a:r>
                  <a:rPr lang="en-US" altLang="ko-KR"/>
                  <a:t>) </a:t>
                </a:r>
                <a:r>
                  <a:rPr lang="ko-KR" altLang="en-US"/>
                  <a:t>차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97064D-87D0-F307-BF7F-8BACFE8C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5844183"/>
                <a:ext cx="5392951" cy="289182"/>
              </a:xfrm>
              <a:prstGeom prst="rect">
                <a:avLst/>
              </a:prstGeom>
              <a:blipFill>
                <a:blip r:embed="rId22"/>
                <a:stretch>
                  <a:fillRect l="-1469" t="-29787" r="-1695" b="-42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E45AA04-D4D5-2A5E-4CB4-A845325593B8}"/>
                  </a:ext>
                </a:extLst>
              </p:cNvPr>
              <p:cNvSpPr txBox="1"/>
              <p:nvPr/>
            </p:nvSpPr>
            <p:spPr>
              <a:xfrm>
                <a:off x="5513757" y="6216366"/>
                <a:ext cx="3623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/>
                  <a:t>연속 미지수</a:t>
                </a:r>
                <a:r>
                  <a:rPr lang="en-US" altLang="ko-KR"/>
                  <a:t>(</a:t>
                </a:r>
                <a:r>
                  <a:rPr lang="ko-KR" altLang="en-US"/>
                  <a:t>위치 시계 보정</a:t>
                </a:r>
                <a:r>
                  <a:rPr lang="en-US" altLang="ko-KR" i="1"/>
                  <a:t>)</a:t>
                </a:r>
                <a:endParaRPr lang="ko-KR" altLang="en-US" i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E45AA04-D4D5-2A5E-4CB4-A8453255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7" y="6216366"/>
                <a:ext cx="3623364" cy="276999"/>
              </a:xfrm>
              <a:prstGeom prst="rect">
                <a:avLst/>
              </a:prstGeom>
              <a:blipFill>
                <a:blip r:embed="rId23"/>
                <a:stretch>
                  <a:fillRect l="-1681" t="-28889" r="-319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52546E52-531D-042B-3ED6-49F8D1025F38}"/>
              </a:ext>
            </a:extLst>
          </p:cNvPr>
          <p:cNvSpPr txBox="1"/>
          <p:nvPr/>
        </p:nvSpPr>
        <p:spPr>
          <a:xfrm>
            <a:off x="9626956" y="4435279"/>
            <a:ext cx="219451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/>
              <a:t>관측 위성수</a:t>
            </a:r>
            <a:r>
              <a:rPr lang="en-US" altLang="ko-KR"/>
              <a:t>:</a:t>
            </a:r>
            <a:r>
              <a:rPr lang="en-US" altLang="ko-KR" i="1"/>
              <a:t>m</a:t>
            </a:r>
          </a:p>
          <a:p>
            <a:r>
              <a:rPr lang="ko-KR" altLang="en-US"/>
              <a:t>연속 파라미터 개수</a:t>
            </a:r>
            <a:r>
              <a:rPr lang="en-US" altLang="ko-KR"/>
              <a:t>:u</a:t>
            </a:r>
          </a:p>
          <a:p>
            <a:r>
              <a:rPr lang="en-US" altLang="ko-KR"/>
              <a:t>DD</a:t>
            </a:r>
            <a:r>
              <a:rPr lang="ko-KR" altLang="en-US"/>
              <a:t>애매도개수</a:t>
            </a:r>
            <a:r>
              <a:rPr lang="en-US" altLang="ko-KR"/>
              <a:t>:</a:t>
            </a:r>
            <a:r>
              <a:rPr lang="en-US" altLang="ko-KR" i="1"/>
              <a:t>n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9282C-F752-9980-DB2E-6115176380B5}"/>
              </a:ext>
            </a:extLst>
          </p:cNvPr>
          <p:cNvSpPr txBox="1"/>
          <p:nvPr/>
        </p:nvSpPr>
        <p:spPr>
          <a:xfrm>
            <a:off x="459234" y="1547734"/>
            <a:ext cx="16975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/>
              <a:t>이중차분 관측식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95F2608-5341-6101-8E40-14553D7343DF}"/>
              </a:ext>
            </a:extLst>
          </p:cNvPr>
          <p:cNvCxnSpPr>
            <a:stCxn id="5" idx="3"/>
            <a:endCxn id="47" idx="1"/>
          </p:cNvCxnSpPr>
          <p:nvPr/>
        </p:nvCxnSpPr>
        <p:spPr>
          <a:xfrm>
            <a:off x="2179755" y="2166271"/>
            <a:ext cx="3334002" cy="1805179"/>
          </a:xfrm>
          <a:prstGeom prst="bentConnector3">
            <a:avLst>
              <a:gd name="adj1" fmla="val 919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1F4EA0-E450-68EB-9E28-8AE271FF8E8A}"/>
                  </a:ext>
                </a:extLst>
              </p:cNvPr>
              <p:cNvSpPr txBox="1"/>
              <p:nvPr/>
            </p:nvSpPr>
            <p:spPr>
              <a:xfrm>
                <a:off x="719791" y="4946830"/>
                <a:ext cx="4576253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𝑒𝑟𝑟𝑜𝑟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i="1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1F4EA0-E450-68EB-9E28-8AE271FF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1" y="4946830"/>
                <a:ext cx="4576253" cy="319446"/>
              </a:xfrm>
              <a:prstGeom prst="rect">
                <a:avLst/>
              </a:prstGeom>
              <a:blipFill>
                <a:blip r:embed="rId24"/>
                <a:stretch>
                  <a:fillRect l="-1731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146916-E5E0-3C70-896B-0190D43D693A}"/>
                  </a:ext>
                </a:extLst>
              </p:cNvPr>
              <p:cNvSpPr txBox="1"/>
              <p:nvPr/>
            </p:nvSpPr>
            <p:spPr>
              <a:xfrm>
                <a:off x="719791" y="5416552"/>
                <a:ext cx="4317849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146916-E5E0-3C70-896B-0190D43D6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1" y="5416552"/>
                <a:ext cx="4317849" cy="319446"/>
              </a:xfrm>
              <a:prstGeom prst="rect">
                <a:avLst/>
              </a:prstGeom>
              <a:blipFill>
                <a:blip r:embed="rId25"/>
                <a:stretch>
                  <a:fillRect l="-1412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F4322B8-0B9B-4F6A-1B5A-C0B84F2A7BA7}"/>
              </a:ext>
            </a:extLst>
          </p:cNvPr>
          <p:cNvSpPr txBox="1"/>
          <p:nvPr/>
        </p:nvSpPr>
        <p:spPr>
          <a:xfrm>
            <a:off x="459234" y="4573778"/>
            <a:ext cx="24718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/>
              <a:t>이중차분을 통한 결과식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EE9CEC-ED05-FD46-9B1B-08A0970D17D2}"/>
              </a:ext>
            </a:extLst>
          </p:cNvPr>
          <p:cNvSpPr/>
          <p:nvPr/>
        </p:nvSpPr>
        <p:spPr>
          <a:xfrm>
            <a:off x="361950" y="1457325"/>
            <a:ext cx="4660401" cy="29661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9CBAF1A-65C7-2EC6-280E-E7B5160E1380}"/>
              </a:ext>
            </a:extLst>
          </p:cNvPr>
          <p:cNvSpPr/>
          <p:nvPr/>
        </p:nvSpPr>
        <p:spPr>
          <a:xfrm>
            <a:off x="5416607" y="1457325"/>
            <a:ext cx="6643406" cy="5153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3B870F-F8BA-6778-907F-B36BC65253D1}"/>
              </a:ext>
            </a:extLst>
          </p:cNvPr>
          <p:cNvSpPr txBox="1"/>
          <p:nvPr/>
        </p:nvSpPr>
        <p:spPr>
          <a:xfrm>
            <a:off x="458538" y="5761182"/>
            <a:ext cx="4509248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/>
              <a:t>잔여오차보정법</a:t>
            </a:r>
            <a:endParaRPr lang="en-US" altLang="ko-KR" sz="1600"/>
          </a:p>
          <a:p>
            <a:r>
              <a:rPr lang="ko-KR" altLang="en-US" sz="1600"/>
              <a:t>다중주파수</a:t>
            </a:r>
            <a:r>
              <a:rPr lang="en-US" altLang="ko-KR" sz="1600"/>
              <a:t>:L1+L2, L1+L5</a:t>
            </a:r>
          </a:p>
          <a:p>
            <a:r>
              <a:rPr lang="ko-KR" altLang="en-US" sz="1600"/>
              <a:t>추가 스테이트 추정</a:t>
            </a:r>
            <a:r>
              <a:rPr lang="en-US" altLang="ko-KR" sz="1600"/>
              <a:t>:</a:t>
            </a:r>
            <a:r>
              <a:rPr lang="ko-KR" altLang="en-US" sz="1600"/>
              <a:t>잔여오차를 추가 미지수로 함</a:t>
            </a:r>
            <a:endParaRPr lang="en-US" altLang="ko-KR" sz="1600"/>
          </a:p>
          <a:p>
            <a:r>
              <a:rPr lang="ko-KR" altLang="en-US" sz="1600"/>
              <a:t>삼중차분 또는 장시간 평균</a:t>
            </a:r>
            <a:endParaRPr lang="en-US" altLang="ko-KR" sz="1600"/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30041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109BD-7990-4DDF-3363-06C30557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 </a:t>
            </a:r>
            <a:r>
              <a:rPr lang="ko-KR" altLang="en-US"/>
              <a:t>수렴 조건</a:t>
            </a:r>
            <a:r>
              <a:rPr lang="en-US" altLang="ko-KR"/>
              <a:t>(</a:t>
            </a:r>
            <a:r>
              <a:rPr lang="ko-KR" altLang="en-US"/>
              <a:t>단일 주파수 </a:t>
            </a:r>
            <a:r>
              <a:rPr lang="en-US" altLang="ko-KR"/>
              <a:t>L1-Only RTK)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61EBBEB-FC96-A6AA-5372-447A58FD3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958889"/>
                  </p:ext>
                </p:extLst>
              </p:nvPr>
            </p:nvGraphicFramePr>
            <p:xfrm>
              <a:off x="433107" y="1825624"/>
              <a:ext cx="11325786" cy="344817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491351">
                      <a:extLst>
                        <a:ext uri="{9D8B030D-6E8A-4147-A177-3AD203B41FA5}">
                          <a16:colId xmlns:a16="http://schemas.microsoft.com/office/drawing/2014/main" val="336778376"/>
                        </a:ext>
                      </a:extLst>
                    </a:gridCol>
                    <a:gridCol w="5976809">
                      <a:extLst>
                        <a:ext uri="{9D8B030D-6E8A-4147-A177-3AD203B41FA5}">
                          <a16:colId xmlns:a16="http://schemas.microsoft.com/office/drawing/2014/main" val="2775417489"/>
                        </a:ext>
                      </a:extLst>
                    </a:gridCol>
                    <a:gridCol w="3857626">
                      <a:extLst>
                        <a:ext uri="{9D8B030D-6E8A-4147-A177-3AD203B41FA5}">
                          <a16:colId xmlns:a16="http://schemas.microsoft.com/office/drawing/2014/main" val="2940516966"/>
                        </a:ext>
                      </a:extLst>
                    </a:gridCol>
                  </a:tblGrid>
                  <a:tr h="31347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구분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필요 조건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이유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/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영향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1616665219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① 위성 가시 조건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≥ 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5 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개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(SD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는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4, DD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는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5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필요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) GDOP ≤ 3</a:t>
                          </a:r>
                          <a:endParaRPr lang="en-US" altLang="ko-KR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방정식 수 ≥ 미지수 수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+1 &amp;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좋은 기하학 ➜ 공분산 ↓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4185437692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② 위성 추적 품질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C/N₀ ≥ 35 dB‑Hz(L1)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위상 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SDEV ≤ 3 mm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SNR·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위상잡음 ↓ ➜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float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애매도 분산 ↓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2115967632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③ 베이스라인 길이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>
                              <a:effectLst/>
                              <a:latin typeface="+mj-lt"/>
                            </a:rPr>
                            <a:t>≤ 10 km (L1‑only)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대기 차분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residual ↓,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성공 확률 ↑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1966661984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④ 관측 연속성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무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‑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cycle‑slip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구간 ≥ 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20–30 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s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충분한 데이터가 있어야 공분산 수렴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&amp; ratio↑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3240869274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⑤ 모델 보정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전리층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: 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Klobuchar + (SSR 1265)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대류권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: 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Saastamoinen (+ SSR 1260) PCV·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멀티패스 억제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잔차 </a:t>
                          </a:r>
                          <a:r>
                            <a:rPr lang="el-GR" sz="1200" u="none" strike="noStrike">
                              <a:effectLst/>
                              <a:latin typeface="+mj-lt"/>
                            </a:rPr>
                            <a:t>σ²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축소 ➜ </a:t>
                          </a:r>
                          <a:r>
                            <a:rPr lang="el-GR" sz="1200" u="none" strike="noStrike">
                              <a:effectLst/>
                              <a:latin typeface="+mj-lt"/>
                            </a:rPr>
                            <a:t>λ²/σ²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비율↑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4115860179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⑥ 정수 서치 공분산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l-GR" altLang="ko-K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≤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0.25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𝑐𝑦𝑐𝑙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≤0.5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𝑐𝑦𝑐𝑙𝑒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LAMBDA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정수 탐색 성공률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&gt; 99 %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4031549898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⑦ Ratio test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임계값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ratio ≥ 3.0 – 3.5 (W-test)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잘못 고정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(False Fix)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확률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10⁻⁵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이하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4122422250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⑧ 필터 설정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Q/process noise ≈ 10⁻⁶ – 10⁻⁷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코드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–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위상 가중비 ≈ 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100:1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너무 큰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Q ➜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분산↑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,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너무 작은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Q ➜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수렴 지연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1478195836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⑨ 초기화 방법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① 정지 상태 평균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(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Hold) ≥ 15 s ② On‑the‑Fly (OTF)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시작시 가시 위성 ≥ 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7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float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공분산 충분히 축소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&amp; 1 epoch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내 고정 가능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1959733882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⑩ 데이터 주기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관측 간격 ≤ 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1 </a:t>
                          </a:r>
                          <a:r>
                            <a:rPr lang="en-US" sz="1200" b="1" u="none" strike="noStrike">
                              <a:effectLst/>
                              <a:latin typeface="+mj-lt"/>
                            </a:rPr>
                            <a:t>s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빠른 필터 업데이트 ➜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slip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탐지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·AR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재고정 속도↑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936529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61EBBEB-FC96-A6AA-5372-447A58FD3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958889"/>
                  </p:ext>
                </p:extLst>
              </p:nvPr>
            </p:nvGraphicFramePr>
            <p:xfrm>
              <a:off x="433107" y="1825624"/>
              <a:ext cx="11325786" cy="344817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491351">
                      <a:extLst>
                        <a:ext uri="{9D8B030D-6E8A-4147-A177-3AD203B41FA5}">
                          <a16:colId xmlns:a16="http://schemas.microsoft.com/office/drawing/2014/main" val="336778376"/>
                        </a:ext>
                      </a:extLst>
                    </a:gridCol>
                    <a:gridCol w="5976809">
                      <a:extLst>
                        <a:ext uri="{9D8B030D-6E8A-4147-A177-3AD203B41FA5}">
                          <a16:colId xmlns:a16="http://schemas.microsoft.com/office/drawing/2014/main" val="2775417489"/>
                        </a:ext>
                      </a:extLst>
                    </a:gridCol>
                    <a:gridCol w="3857626">
                      <a:extLst>
                        <a:ext uri="{9D8B030D-6E8A-4147-A177-3AD203B41FA5}">
                          <a16:colId xmlns:a16="http://schemas.microsoft.com/office/drawing/2014/main" val="2940516966"/>
                        </a:ext>
                      </a:extLst>
                    </a:gridCol>
                  </a:tblGrid>
                  <a:tr h="31347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구분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필요 조건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이유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/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영향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1616665219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① 위성 가시 조건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≥ 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5 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개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(SD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는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4, DD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는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5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필요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) GDOP ≤ 3</a:t>
                          </a:r>
                          <a:endParaRPr lang="en-US" altLang="ko-KR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방정식 수 ≥ 미지수 수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+1 &amp;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좋은 기하학 ➜ 공분산 ↓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4185437692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② 위성 추적 품질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C/N₀ ≥ 35 dB‑Hz(L1)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위상 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SDEV ≤ 3 mm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SNR·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위상잡음 ↓ ➜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float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애매도 분산 ↓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2115967632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③ 베이스라인 길이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>
                              <a:effectLst/>
                              <a:latin typeface="+mj-lt"/>
                            </a:rPr>
                            <a:t>≤ 10 km (L1‑only)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대기 차분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residual ↓,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성공 확률 ↑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1966661984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④ 관측 연속성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무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‑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cycle‑slip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구간 ≥ 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20–30 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s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충분한 데이터가 있어야 공분산 수렴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&amp; ratio↑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3240869274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⑤ 모델 보정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전리층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: 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Klobuchar + (SSR 1265)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대류권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: 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Saastamoinen (+ SSR 1260) PCV·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멀티패스 억제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잔차 </a:t>
                          </a:r>
                          <a:r>
                            <a:rPr lang="el-GR" sz="1200" u="none" strike="noStrike">
                              <a:effectLst/>
                              <a:latin typeface="+mj-lt"/>
                            </a:rPr>
                            <a:t>σ²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축소 ➜ </a:t>
                          </a:r>
                          <a:r>
                            <a:rPr lang="el-GR" sz="1200" u="none" strike="noStrike">
                              <a:effectLst/>
                              <a:latin typeface="+mj-lt"/>
                            </a:rPr>
                            <a:t>λ²/σ²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비율↑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4115860179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⑥ 정수 서치 공분산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667" marR="8667" marT="8667" marB="0" anchor="ctr">
                        <a:blipFill>
                          <a:blip r:embed="rId2"/>
                          <a:stretch>
                            <a:fillRect l="-25102" t="-596154" r="-64898" b="-4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LAMBDA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정수 탐색 성공률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&gt; 99 %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4031549898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⑦ Ratio test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임계값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ratio ≥ 3.0 – 3.5 (W-test)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잘못 고정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(False Fix)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확률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10⁻⁵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이하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4122422250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⑧ 필터 설정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Q/process noise ≈ 10⁻⁶ – 10⁻⁷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코드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–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위상 가중비 ≈ 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100:1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너무 큰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Q ➜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분산↑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,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너무 작은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Q ➜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수렴 지연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1478195836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⑨ 초기화 방법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① 정지 상태 평균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(</a:t>
                          </a:r>
                          <a:r>
                            <a:rPr lang="en-US" sz="1200" u="none" strike="noStrike">
                              <a:effectLst/>
                              <a:latin typeface="+mj-lt"/>
                            </a:rPr>
                            <a:t>Hold) ≥ 15 s ② On‑the‑Fly (OTF)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시작시 가시 위성 ≥ 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7</a:t>
                          </a:r>
                          <a:endParaRPr lang="en-US" altLang="ko-K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float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공분산 충분히 축소 </a:t>
                          </a:r>
                          <a:r>
                            <a:rPr lang="en-US" altLang="ko-KR" sz="1200" u="none" strike="noStrike">
                              <a:effectLst/>
                              <a:latin typeface="+mj-lt"/>
                            </a:rPr>
                            <a:t>&amp; 1 epoch </a:t>
                          </a:r>
                          <a:r>
                            <a:rPr lang="ko-KR" altLang="en-US" sz="1200" u="none" strike="noStrike">
                              <a:effectLst/>
                              <a:latin typeface="+mj-lt"/>
                            </a:rPr>
                            <a:t>내 고정 가능</a:t>
                          </a:r>
                          <a:endParaRPr lang="ko-KR" alt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1959733882"/>
                      </a:ext>
                    </a:extLst>
                  </a:tr>
                  <a:tr h="31347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⑩ 데이터 주기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관측 간격 ≤ 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1 </a:t>
                          </a:r>
                          <a:r>
                            <a:rPr lang="en-US" sz="1200" b="1" u="none" strike="noStrike">
                              <a:effectLst/>
                              <a:latin typeface="+mj-lt"/>
                            </a:rPr>
                            <a:t>s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빠른 필터 업데이트 ➜ 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slip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탐지</a:t>
                          </a:r>
                          <a:r>
                            <a:rPr lang="en-US" altLang="ko-KR" sz="1200" b="1" u="none" strike="noStrike">
                              <a:effectLst/>
                              <a:latin typeface="+mj-lt"/>
                            </a:rPr>
                            <a:t>·AR </a:t>
                          </a:r>
                          <a:r>
                            <a:rPr lang="ko-KR" altLang="en-US" sz="1200" b="1" u="none" strike="noStrike">
                              <a:effectLst/>
                              <a:latin typeface="+mj-lt"/>
                            </a:rPr>
                            <a:t>재고정 속도↑</a:t>
                          </a:r>
                          <a:endParaRPr lang="ko-KR" alt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ea typeface="맑은 고딕" panose="020B0503020000020004" pitchFamily="50" charset="-127"/>
                          </a:endParaRPr>
                        </a:p>
                      </a:txBody>
                      <a:tcPr marL="8667" marR="8667" marT="8667" marB="0" anchor="ctr"/>
                    </a:tc>
                    <a:extLst>
                      <a:ext uri="{0D108BD9-81ED-4DB2-BD59-A6C34878D82A}">
                        <a16:rowId xmlns:a16="http://schemas.microsoft.com/office/drawing/2014/main" val="9365295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07806D0-6D3B-27D9-C323-B5B0C823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0435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고속주행 시 권장</a:t>
            </a:r>
            <a:r>
              <a:rPr lang="en-US" altLang="ko-KR" b="1" dirty="0"/>
              <a:t> RTK</a:t>
            </a:r>
            <a:r>
              <a:rPr lang="ko-KR" altLang="en-US" b="1" dirty="0"/>
              <a:t> </a:t>
            </a:r>
            <a:r>
              <a:rPr lang="ko-KR" altLang="en-US" b="1" dirty="0" err="1"/>
              <a:t>수신율</a:t>
            </a:r>
            <a:r>
              <a:rPr lang="en-US" altLang="ko-KR" b="1" dirty="0"/>
              <a:t>:5Hz</a:t>
            </a:r>
            <a:r>
              <a:rPr lang="ko-KR" altLang="en-US" b="1" dirty="0"/>
              <a:t> 이상</a:t>
            </a:r>
            <a:r>
              <a:rPr lang="en-US" altLang="ko-KR" b="1" dirty="0"/>
              <a:t>, </a:t>
            </a:r>
            <a:r>
              <a:rPr lang="ko-KR" altLang="en-US" b="1" dirty="0"/>
              <a:t>전송지연</a:t>
            </a:r>
            <a:r>
              <a:rPr lang="en-US" altLang="ko-KR" b="1" dirty="0"/>
              <a:t>:200ms</a:t>
            </a:r>
            <a:r>
              <a:rPr lang="ko-KR" altLang="en-US" b="1" dirty="0"/>
              <a:t> 이하</a:t>
            </a:r>
            <a:r>
              <a:rPr lang="en-US" altLang="ko-KR" b="1" dirty="0"/>
              <a:t>(50ms </a:t>
            </a:r>
            <a:r>
              <a:rPr lang="ko-KR" altLang="en-US" b="1" dirty="0"/>
              <a:t>이하 최적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1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9FFEF-0DB9-B8CF-D86B-95E65237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642A-336B-270A-3F6B-1A05C6A2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RTKLIB </a:t>
            </a:r>
            <a:r>
              <a:rPr lang="ko-KR" altLang="en-US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42F43-7E67-6F34-D609-7FED69E1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GNSS </a:t>
            </a:r>
            <a:r>
              <a:rPr lang="ko-KR" altLang="en-US" dirty="0"/>
              <a:t>모듈로 받은 </a:t>
            </a:r>
            <a:r>
              <a:rPr lang="en-US" altLang="ko-KR" dirty="0"/>
              <a:t>Raw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위상</a:t>
            </a:r>
            <a:r>
              <a:rPr lang="en-US" altLang="ko-KR" dirty="0"/>
              <a:t>), NAV</a:t>
            </a:r>
            <a:r>
              <a:rPr lang="ko-KR" altLang="en-US" dirty="0"/>
              <a:t> 메시지로 </a:t>
            </a:r>
            <a:r>
              <a:rPr lang="en-US" altLang="ko-KR" dirty="0"/>
              <a:t>RTCM</a:t>
            </a:r>
            <a:r>
              <a:rPr lang="ko-KR" altLang="en-US" dirty="0"/>
              <a:t>을 생성해 </a:t>
            </a:r>
            <a:r>
              <a:rPr lang="en-US" altLang="ko-KR" dirty="0"/>
              <a:t>RTK</a:t>
            </a:r>
            <a:r>
              <a:rPr lang="ko-KR" altLang="en-US" dirty="0"/>
              <a:t>를 배포하는 </a:t>
            </a:r>
            <a:r>
              <a:rPr lang="ko-KR" altLang="en-US" dirty="0" err="1"/>
              <a:t>기준국</a:t>
            </a:r>
            <a:r>
              <a:rPr lang="en-US" altLang="ko-KR" dirty="0"/>
              <a:t>(</a:t>
            </a:r>
            <a:r>
              <a:rPr lang="en-US" altLang="ko-KR" dirty="0" err="1"/>
              <a:t>Ntrip</a:t>
            </a:r>
            <a:r>
              <a:rPr lang="en-US" altLang="ko-KR" dirty="0"/>
              <a:t> Server)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en-US" altLang="ko-KR" dirty="0"/>
              <a:t>RTCM</a:t>
            </a:r>
            <a:r>
              <a:rPr lang="ko-KR" altLang="en-US" dirty="0"/>
              <a:t> </a:t>
            </a:r>
            <a:r>
              <a:rPr lang="en-US" altLang="ko-KR" dirty="0"/>
              <a:t>SSR</a:t>
            </a:r>
            <a:r>
              <a:rPr lang="ko-KR" altLang="en-US" dirty="0"/>
              <a:t> 정보는 외부 또는 자체 생성해서 입력해야 함</a:t>
            </a:r>
            <a:endParaRPr lang="en-US" altLang="ko-KR" dirty="0"/>
          </a:p>
          <a:p>
            <a:pPr lvl="1"/>
            <a:r>
              <a:rPr lang="en-US" altLang="ko-KR" dirty="0"/>
              <a:t>DGNSS</a:t>
            </a:r>
            <a:r>
              <a:rPr lang="ko-KR" altLang="en-US" dirty="0"/>
              <a:t> </a:t>
            </a:r>
            <a:r>
              <a:rPr lang="en-US" altLang="ko-KR" dirty="0"/>
              <a:t>NAV </a:t>
            </a:r>
            <a:r>
              <a:rPr lang="ko-KR" altLang="en-US" dirty="0"/>
              <a:t>메시지가 없는 경우 외부에서 </a:t>
            </a:r>
            <a:r>
              <a:rPr lang="en-US" altLang="ko-KR" dirty="0"/>
              <a:t>NAV </a:t>
            </a:r>
            <a:r>
              <a:rPr lang="ko-KR" altLang="en-US" dirty="0"/>
              <a:t>메시지를 대신할 정보를 가져와서 </a:t>
            </a:r>
            <a:r>
              <a:rPr lang="en-US" altLang="ko-KR" dirty="0"/>
              <a:t>RTCM 1002</a:t>
            </a:r>
            <a:r>
              <a:rPr lang="ko-KR" altLang="en-US" dirty="0"/>
              <a:t>등을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기준국으로부터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RTK(RTCM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자체 </a:t>
            </a:r>
            <a:r>
              <a:rPr lang="en-US" altLang="ko-KR" dirty="0"/>
              <a:t>GNSS </a:t>
            </a:r>
            <a:r>
              <a:rPr lang="ko-KR" altLang="en-US" dirty="0"/>
              <a:t>모듈 </a:t>
            </a:r>
            <a:r>
              <a:rPr lang="en-US" altLang="ko-KR" dirty="0"/>
              <a:t>Raw </a:t>
            </a:r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Nav </a:t>
            </a:r>
            <a:r>
              <a:rPr lang="ko-KR" altLang="en-US" dirty="0"/>
              <a:t>메시지 이용해 코드</a:t>
            </a:r>
            <a:r>
              <a:rPr lang="en-US" altLang="ko-KR" dirty="0"/>
              <a:t>+</a:t>
            </a:r>
            <a:r>
              <a:rPr lang="ko-KR" altLang="en-US" dirty="0"/>
              <a:t>위상 관측 </a:t>
            </a:r>
            <a:r>
              <a:rPr lang="ko-KR" altLang="en-US" dirty="0" err="1"/>
              <a:t>보정값을</a:t>
            </a:r>
            <a:r>
              <a:rPr lang="ko-KR" altLang="en-US" dirty="0"/>
              <a:t> 계산</a:t>
            </a:r>
            <a:endParaRPr lang="en-US" altLang="ko-KR" dirty="0"/>
          </a:p>
          <a:p>
            <a:r>
              <a:rPr lang="ko-KR" altLang="en-US" dirty="0"/>
              <a:t>잔여 오차를 제거하는 계산가능</a:t>
            </a:r>
            <a:r>
              <a:rPr lang="en-US" altLang="ko-KR" dirty="0"/>
              <a:t>(</a:t>
            </a:r>
            <a:r>
              <a:rPr lang="ko-KR" altLang="en-US" dirty="0"/>
              <a:t>칼만 필터 추정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8B0FD-8014-2328-8A0E-EE8198419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1F95-D6FE-7515-8295-A29CD72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RTKLIB </a:t>
            </a:r>
            <a:r>
              <a:rPr lang="ko-KR" altLang="en-US"/>
              <a:t>사용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89EBE-9BD7-7135-F2D5-E8C91791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K-City</a:t>
            </a:r>
            <a:r>
              <a:rPr lang="ko-KR" altLang="en-US" dirty="0"/>
              <a:t>에서 </a:t>
            </a:r>
            <a:r>
              <a:rPr lang="ko-KR" altLang="en-US" dirty="0" err="1"/>
              <a:t>오토에버가</a:t>
            </a:r>
            <a:r>
              <a:rPr lang="ko-KR" altLang="en-US" dirty="0"/>
              <a:t> 적용한 사례가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목표치 </a:t>
            </a:r>
            <a:r>
              <a:rPr lang="en-US" altLang="ko-KR" dirty="0"/>
              <a:t>50cm </a:t>
            </a:r>
            <a:r>
              <a:rPr lang="ko-KR" altLang="en-US" dirty="0"/>
              <a:t>이하를 만족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무료로 제공하는 </a:t>
            </a:r>
            <a:r>
              <a:rPr lang="en-US" altLang="ko-KR" dirty="0"/>
              <a:t>RTK(RTCM)</a:t>
            </a:r>
            <a:r>
              <a:rPr lang="ko-KR" altLang="en-US" dirty="0"/>
              <a:t>을 생성하는 기준국이 해당 시험소와 너무 멀어 정밀도를 만족하지 못해 </a:t>
            </a:r>
            <a:r>
              <a:rPr lang="en-US" altLang="ko-KR" dirty="0"/>
              <a:t>(</a:t>
            </a:r>
            <a:r>
              <a:rPr lang="ko-KR" altLang="en-US" dirty="0"/>
              <a:t>소형 </a:t>
            </a:r>
            <a:r>
              <a:rPr lang="ko-KR" altLang="en-US" dirty="0" err="1"/>
              <a:t>기준국</a:t>
            </a:r>
            <a:r>
              <a:rPr lang="ko-KR" altLang="en-US" dirty="0"/>
              <a:t> 단말기</a:t>
            </a:r>
            <a:r>
              <a:rPr lang="en-US" altLang="ko-KR" dirty="0"/>
              <a:t>)</a:t>
            </a:r>
            <a:r>
              <a:rPr lang="ko-KR" altLang="en-US" dirty="0"/>
              <a:t>을 센터 옥상에 따로 설치함</a:t>
            </a:r>
            <a:endParaRPr lang="en-US" altLang="ko-KR" dirty="0"/>
          </a:p>
          <a:p>
            <a:pPr lvl="1"/>
            <a:r>
              <a:rPr lang="ko-KR" altLang="en-US" dirty="0"/>
              <a:t>사용 모듈 </a:t>
            </a:r>
            <a:r>
              <a:rPr lang="en-US" altLang="ko-KR" dirty="0" err="1"/>
              <a:t>Ublox</a:t>
            </a:r>
            <a:r>
              <a:rPr lang="en-US" altLang="ko-KR" dirty="0"/>
              <a:t> Neo-M8U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결론 </a:t>
            </a:r>
            <a:r>
              <a:rPr lang="en-US" altLang="ko-KR" dirty="0"/>
              <a:t>RTK</a:t>
            </a:r>
            <a:r>
              <a:rPr lang="ko-KR" altLang="en-US" dirty="0"/>
              <a:t>를 사용해도 </a:t>
            </a:r>
            <a:r>
              <a:rPr lang="en-US" altLang="ko-KR" dirty="0"/>
              <a:t>L1-Only</a:t>
            </a:r>
            <a:r>
              <a:rPr lang="ko-KR" altLang="en-US" dirty="0"/>
              <a:t>일 때는 기준국과의 거리는 </a:t>
            </a:r>
            <a:r>
              <a:rPr lang="en-US" altLang="ko-KR" dirty="0"/>
              <a:t>20km </a:t>
            </a:r>
            <a:r>
              <a:rPr lang="ko-KR" altLang="en-US" dirty="0"/>
              <a:t>이하가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025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BC7B-B778-5B4C-78A6-16B04310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KETI </a:t>
            </a:r>
            <a:r>
              <a:rPr lang="ko-KR" altLang="en-US"/>
              <a:t>솔루션</a:t>
            </a:r>
            <a:r>
              <a:rPr lang="en-US" altLang="ko-KR"/>
              <a:t>(KVS)</a:t>
            </a:r>
            <a:r>
              <a:rPr lang="ko-KR" altLang="en-US"/>
              <a:t> 적용 가능 여부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20DF8-C5A4-1BF2-B610-CC413450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L1 Only</a:t>
            </a:r>
            <a:r>
              <a:rPr lang="ko-KR" altLang="en-US"/>
              <a:t>의 모듈을 사용해 수평</a:t>
            </a:r>
            <a:r>
              <a:rPr lang="en-US" altLang="ko-KR"/>
              <a:t>, </a:t>
            </a:r>
            <a:r>
              <a:rPr lang="ko-KR" altLang="en-US"/>
              <a:t>수직 오차 </a:t>
            </a:r>
            <a:r>
              <a:rPr lang="en-US" altLang="ko-KR"/>
              <a:t>1m </a:t>
            </a:r>
            <a:r>
              <a:rPr lang="ko-KR" altLang="en-US"/>
              <a:t>이하를 달성하려면 기준국과 거리가 가장 중요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아래 시나리오 대로 정밀도의 보정 가능</a:t>
            </a: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E091AE-D7AC-440C-F96B-ED761FE8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49837"/>
              </p:ext>
            </p:extLst>
          </p:nvPr>
        </p:nvGraphicFramePr>
        <p:xfrm>
          <a:off x="838200" y="3313866"/>
          <a:ext cx="10515600" cy="8085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78150">
                  <a:extLst>
                    <a:ext uri="{9D8B030D-6E8A-4147-A177-3AD203B41FA5}">
                      <a16:colId xmlns:a16="http://schemas.microsoft.com/office/drawing/2014/main" val="1911935600"/>
                    </a:ext>
                  </a:extLst>
                </a:gridCol>
                <a:gridCol w="2776794">
                  <a:extLst>
                    <a:ext uri="{9D8B030D-6E8A-4147-A177-3AD203B41FA5}">
                      <a16:colId xmlns:a16="http://schemas.microsoft.com/office/drawing/2014/main" val="3825261782"/>
                    </a:ext>
                  </a:extLst>
                </a:gridCol>
                <a:gridCol w="1315959">
                  <a:extLst>
                    <a:ext uri="{9D8B030D-6E8A-4147-A177-3AD203B41FA5}">
                      <a16:colId xmlns:a16="http://schemas.microsoft.com/office/drawing/2014/main" val="3388532177"/>
                    </a:ext>
                  </a:extLst>
                </a:gridCol>
                <a:gridCol w="1315959">
                  <a:extLst>
                    <a:ext uri="{9D8B030D-6E8A-4147-A177-3AD203B41FA5}">
                      <a16:colId xmlns:a16="http://schemas.microsoft.com/office/drawing/2014/main" val="4166513533"/>
                    </a:ext>
                  </a:extLst>
                </a:gridCol>
                <a:gridCol w="3428738">
                  <a:extLst>
                    <a:ext uri="{9D8B030D-6E8A-4147-A177-3AD203B41FA5}">
                      <a16:colId xmlns:a16="http://schemas.microsoft.com/office/drawing/2014/main" val="1603699260"/>
                    </a:ext>
                  </a:extLst>
                </a:gridCol>
              </a:tblGrid>
              <a:tr h="2695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시나리오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적용 보정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수평 오차 </a:t>
                      </a:r>
                      <a:r>
                        <a:rPr lang="en-US" altLang="ko-KR" sz="1000" b="1" u="none" strike="noStrike">
                          <a:effectLst/>
                        </a:rPr>
                        <a:t>(10 </a:t>
                      </a:r>
                      <a:r>
                        <a:rPr lang="en-US" sz="1000" b="1" u="none" strike="noStrike">
                          <a:effectLst/>
                        </a:rPr>
                        <a:t>km)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수직 오차 </a:t>
                      </a:r>
                      <a:r>
                        <a:rPr lang="en-US" altLang="ko-KR" sz="1000" b="1" u="none" strike="noStrike">
                          <a:effectLst/>
                        </a:rPr>
                        <a:t>(10 </a:t>
                      </a:r>
                      <a:r>
                        <a:rPr lang="en-US" sz="1000" b="1" u="none" strike="noStrike">
                          <a:effectLst/>
                        </a:rPr>
                        <a:t>km)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extLst>
                  <a:ext uri="{0D108BD9-81ED-4DB2-BD59-A6C34878D82A}">
                    <a16:rowId xmlns:a16="http://schemas.microsoft.com/office/drawing/2014/main" val="2504521069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① L1-Only + RTK (AR</a:t>
                      </a:r>
                      <a:r>
                        <a:rPr lang="ko-KR" altLang="en-US" sz="1000" u="none" strike="noStrike" dirty="0">
                          <a:effectLst/>
                        </a:rPr>
                        <a:t>만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1005, 1006/1012, AR </a:t>
                      </a:r>
                      <a:r>
                        <a:rPr lang="ko-KR" altLang="en-US" sz="1000" u="none" strike="noStrike">
                          <a:effectLst/>
                        </a:rPr>
                        <a:t>고정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≈ 0.3 – 0.6 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≈ 0.6 – 0.9 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방송 궤도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시계</a:t>
                      </a:r>
                      <a:r>
                        <a:rPr lang="en-US" altLang="ko-KR" sz="1000" u="none" strike="noStrike">
                          <a:effectLst/>
                        </a:rPr>
                        <a:t>·</a:t>
                      </a:r>
                      <a:r>
                        <a:rPr lang="ko-KR" altLang="en-US" sz="1000" u="none" strike="noStrike">
                          <a:effectLst/>
                        </a:rPr>
                        <a:t>대기잔여 전혀 보정 못 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extLst>
                  <a:ext uri="{0D108BD9-81ED-4DB2-BD59-A6C34878D82A}">
                    <a16:rowId xmlns:a16="http://schemas.microsoft.com/office/drawing/2014/main" val="1818941354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② L1-Only + SSR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1005,1006/1012 + 1019/1020/1260/1265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≈ 0.1 – 0.2 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≈ 0.2 – 0.3 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궤도</a:t>
                      </a:r>
                      <a:r>
                        <a:rPr lang="en-US" altLang="ko-KR" sz="1000" u="none" strike="noStrike" dirty="0">
                          <a:effectLst/>
                        </a:rPr>
                        <a:t>·</a:t>
                      </a:r>
                      <a:r>
                        <a:rPr lang="ko-KR" altLang="en-US" sz="1000" u="none" strike="noStrike" dirty="0">
                          <a:effectLst/>
                        </a:rPr>
                        <a:t>시계</a:t>
                      </a:r>
                      <a:r>
                        <a:rPr lang="en-US" altLang="ko-KR" sz="1000" u="none" strike="noStrike" dirty="0">
                          <a:effectLst/>
                        </a:rPr>
                        <a:t>·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대기잔여</a:t>
                      </a:r>
                      <a:r>
                        <a:rPr lang="ko-KR" altLang="en-US" sz="1000" u="none" strike="noStrike" dirty="0">
                          <a:effectLst/>
                        </a:rPr>
                        <a:t> 보정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전리층 모델만 </a:t>
                      </a:r>
                      <a:r>
                        <a:rPr lang="en-US" altLang="ko-KR" sz="1000" u="none" strike="noStrike" dirty="0">
                          <a:effectLst/>
                        </a:rPr>
                        <a:t>residual</a:t>
                      </a:r>
                      <a:r>
                        <a:rPr lang="ko-KR" altLang="en-US" sz="1000" u="none" strike="noStrike" dirty="0">
                          <a:effectLst/>
                        </a:rPr>
                        <a:t>만 적용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55" marR="9055" marT="9055" marB="0" anchor="ctr"/>
                </a:tc>
                <a:extLst>
                  <a:ext uri="{0D108BD9-81ED-4DB2-BD59-A6C34878D82A}">
                    <a16:rowId xmlns:a16="http://schemas.microsoft.com/office/drawing/2014/main" val="109855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4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34491-D9BA-15F1-B96C-9FA4D7B3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휴대폰에서 </a:t>
            </a:r>
            <a:r>
              <a:rPr lang="en-US" altLang="ko-KR"/>
              <a:t>RTKLIB </a:t>
            </a:r>
            <a:r>
              <a:rPr lang="ko-KR" altLang="en-US"/>
              <a:t>적용 가능 여부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79241-4DE9-BF60-84C3-8AF13DE1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아이폰과 갤럭시 최근 모델들은 </a:t>
            </a:r>
            <a:r>
              <a:rPr lang="en-US" altLang="ko-KR" dirty="0"/>
              <a:t>L1+L5 </a:t>
            </a:r>
            <a:r>
              <a:rPr lang="ko-KR" altLang="en-US" dirty="0"/>
              <a:t>듀얼 주파수를 수신</a:t>
            </a:r>
            <a:endParaRPr lang="en-US" altLang="ko-KR" dirty="0"/>
          </a:p>
          <a:p>
            <a:r>
              <a:rPr lang="en-US" altLang="ko-KR" dirty="0"/>
              <a:t>RTKLIB</a:t>
            </a:r>
            <a:r>
              <a:rPr lang="ko-KR" altLang="en-US" dirty="0"/>
              <a:t>를 이용한 위치 보정 가능 여부</a:t>
            </a:r>
            <a:endParaRPr lang="en-US" altLang="ko-KR" dirty="0"/>
          </a:p>
          <a:p>
            <a:pPr lvl="1"/>
            <a:r>
              <a:rPr lang="ko-KR" altLang="en-US" dirty="0"/>
              <a:t>듀얼 주파수 보정</a:t>
            </a:r>
            <a:r>
              <a:rPr lang="en-US" altLang="ko-KR" dirty="0"/>
              <a:t>(</a:t>
            </a:r>
            <a:r>
              <a:rPr lang="ko-KR" altLang="en-US" dirty="0"/>
              <a:t>전리층 오차 제거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DGNSS(</a:t>
            </a:r>
            <a:r>
              <a:rPr lang="ko-KR" altLang="en-US" dirty="0"/>
              <a:t>차분 보정 가능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코드 관측 정보는 제공</a:t>
            </a:r>
            <a:r>
              <a:rPr lang="en-US" altLang="ko-KR" dirty="0"/>
              <a:t>(Raw</a:t>
            </a:r>
            <a:r>
              <a:rPr lang="ko-KR" altLang="en-US" dirty="0"/>
              <a:t> 데이터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b="1" dirty="0"/>
              <a:t>위상 관측 정보 제공 </a:t>
            </a:r>
            <a:r>
              <a:rPr lang="ko-KR" altLang="en-US" b="1" dirty="0" err="1"/>
              <a:t>안하는</a:t>
            </a:r>
            <a:r>
              <a:rPr lang="ko-KR" altLang="en-US" b="1" dirty="0"/>
              <a:t> 경우가 많음</a:t>
            </a:r>
            <a:endParaRPr lang="en-US" altLang="ko-KR" b="1" dirty="0"/>
          </a:p>
          <a:p>
            <a:r>
              <a:rPr lang="en-US" altLang="ko-KR" dirty="0"/>
              <a:t>RSU</a:t>
            </a:r>
            <a:r>
              <a:rPr lang="ko-KR" altLang="en-US" dirty="0"/>
              <a:t>를 기준국으로 사용하면 수십 </a:t>
            </a:r>
            <a:r>
              <a:rPr lang="en-US" altLang="ko-KR" dirty="0"/>
              <a:t>cm </a:t>
            </a:r>
            <a:r>
              <a:rPr lang="ko-KR" altLang="en-US" dirty="0"/>
              <a:t>이하 정밀도 가능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EC167E-4E0B-2246-B01C-8691372229DB}"/>
              </a:ext>
            </a:extLst>
          </p:cNvPr>
          <p:cNvGrpSpPr/>
          <p:nvPr/>
        </p:nvGrpSpPr>
        <p:grpSpPr>
          <a:xfrm>
            <a:off x="2888721" y="5151120"/>
            <a:ext cx="6341533" cy="1538394"/>
            <a:chOff x="3230775" y="5052060"/>
            <a:chExt cx="6341533" cy="15383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A65BB1-EF70-00AF-F29F-915AB450E699}"/>
                </a:ext>
              </a:extLst>
            </p:cNvPr>
            <p:cNvSpPr/>
            <p:nvPr/>
          </p:nvSpPr>
          <p:spPr>
            <a:xfrm>
              <a:off x="3230775" y="5278660"/>
              <a:ext cx="716280" cy="2971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RSU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8A3B043-AF64-B8A2-B0B4-BBAA925476AD}"/>
                </a:ext>
              </a:extLst>
            </p:cNvPr>
            <p:cNvSpPr/>
            <p:nvPr/>
          </p:nvSpPr>
          <p:spPr>
            <a:xfrm>
              <a:off x="6059488" y="5052060"/>
              <a:ext cx="3512820" cy="15383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r>
                <a:rPr lang="ko-KR" altLang="en-US"/>
                <a:t>자동차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9597828-F2E9-07E9-E885-2D211167F7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947055" y="5427250"/>
              <a:ext cx="2226733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B29B3D-4CBB-4EE8-F99E-255D279F1397}"/>
                </a:ext>
              </a:extLst>
            </p:cNvPr>
            <p:cNvSpPr/>
            <p:nvPr/>
          </p:nvSpPr>
          <p:spPr>
            <a:xfrm>
              <a:off x="6173788" y="5285010"/>
              <a:ext cx="1089660" cy="2971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OBU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6218E-B181-8280-86C2-C9B77121C6B0}"/>
                </a:ext>
              </a:extLst>
            </p:cNvPr>
            <p:cNvSpPr txBox="1"/>
            <p:nvPr/>
          </p:nvSpPr>
          <p:spPr>
            <a:xfrm>
              <a:off x="4515327" y="5110434"/>
              <a:ext cx="822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V2X</a:t>
              </a:r>
            </a:p>
            <a:p>
              <a:r>
                <a:rPr lang="en-US" altLang="ko-KR"/>
                <a:t>RTCM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CF81D5-5515-B460-1857-50911FB1019C}"/>
                </a:ext>
              </a:extLst>
            </p:cNvPr>
            <p:cNvSpPr/>
            <p:nvPr/>
          </p:nvSpPr>
          <p:spPr>
            <a:xfrm>
              <a:off x="8364538" y="5285010"/>
              <a:ext cx="1089660" cy="2971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핸드폰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D986FD6-95D1-4807-A535-3D8EC728E9D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7263448" y="5433600"/>
              <a:ext cx="1101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DD5699-43F0-7BEB-5912-864D6796069C}"/>
                </a:ext>
              </a:extLst>
            </p:cNvPr>
            <p:cNvSpPr txBox="1"/>
            <p:nvPr/>
          </p:nvSpPr>
          <p:spPr>
            <a:xfrm>
              <a:off x="7344411" y="5171990"/>
              <a:ext cx="927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내부망</a:t>
              </a:r>
              <a:endParaRPr lang="en-US" altLang="ko-KR" sz="1400"/>
            </a:p>
            <a:p>
              <a:pPr algn="ctr"/>
              <a:r>
                <a:rPr lang="en-US" altLang="ko-KR" sz="1400"/>
                <a:t>RTCM</a:t>
              </a:r>
              <a:endParaRPr lang="ko-KR" altLang="en-US" sz="1400"/>
            </a:p>
          </p:txBody>
        </p:sp>
        <p:cxnSp>
          <p:nvCxnSpPr>
            <p:cNvPr id="12" name="직선 화살표 연결선 22">
              <a:extLst>
                <a:ext uri="{FF2B5EF4-FFF2-40B4-BE49-F238E27FC236}">
                  <a16:creationId xmlns:a16="http://schemas.microsoft.com/office/drawing/2014/main" id="{5EFE8361-154C-A7C4-4AA6-6C0F9FA8C714}"/>
                </a:ext>
              </a:extLst>
            </p:cNvPr>
            <p:cNvCxnSpPr>
              <a:cxnSpLocks/>
              <a:stCxn id="9" idx="2"/>
              <a:endCxn id="7" idx="2"/>
            </p:cNvCxnSpPr>
            <p:nvPr/>
          </p:nvCxnSpPr>
          <p:spPr>
            <a:xfrm rot="5400000">
              <a:off x="7813993" y="4486815"/>
              <a:ext cx="12700" cy="2190750"/>
            </a:xfrm>
            <a:prstGeom prst="bentConnector3">
              <a:avLst>
                <a:gd name="adj1" fmla="val 425333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BFDEDB-0341-171A-9D82-F03A217A4D4B}"/>
                </a:ext>
              </a:extLst>
            </p:cNvPr>
            <p:cNvSpPr txBox="1"/>
            <p:nvPr/>
          </p:nvSpPr>
          <p:spPr>
            <a:xfrm>
              <a:off x="7344411" y="5877110"/>
              <a:ext cx="927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내부망</a:t>
              </a:r>
              <a:endParaRPr lang="en-US" altLang="ko-KR" sz="1400"/>
            </a:p>
            <a:p>
              <a:pPr algn="ctr"/>
              <a:r>
                <a:rPr lang="en-US" altLang="ko-KR" sz="1400"/>
                <a:t>GPSD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387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9FA2A-EED1-F8C0-E92B-425C4C48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D05B9-AA2D-FD16-2B68-67BE2B7A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/>
              <a:t>현재 국가에서 제공되는 </a:t>
            </a:r>
            <a:r>
              <a:rPr lang="en-US" altLang="ko-KR" sz="2800" dirty="0"/>
              <a:t>RTK</a:t>
            </a:r>
            <a:r>
              <a:rPr lang="ko-KR" altLang="en-US" sz="2800" dirty="0"/>
              <a:t>는 기준국의 위치가 </a:t>
            </a:r>
            <a:r>
              <a:rPr lang="en-US" altLang="ko-KR" sz="2800" dirty="0"/>
              <a:t>&lt;20km(</a:t>
            </a:r>
            <a:r>
              <a:rPr lang="ko-KR" altLang="en-US" sz="2800" dirty="0"/>
              <a:t>최적</a:t>
            </a:r>
            <a:r>
              <a:rPr lang="en-US" altLang="ko-KR" sz="2800" dirty="0"/>
              <a:t>, &lt;10km)</a:t>
            </a:r>
            <a:r>
              <a:rPr lang="ko-KR" altLang="en-US" sz="2800" dirty="0"/>
              <a:t>을 만족하기 어려움</a:t>
            </a:r>
            <a:endParaRPr lang="en-US" altLang="ko-KR" sz="2800" dirty="0"/>
          </a:p>
          <a:p>
            <a:pPr lvl="1">
              <a:lnSpc>
                <a:spcPct val="120000"/>
              </a:lnSpc>
            </a:pPr>
            <a:r>
              <a:rPr lang="ko-KR" altLang="en-US" sz="2400" dirty="0"/>
              <a:t>따라서</a:t>
            </a:r>
            <a:r>
              <a:rPr lang="en-US" altLang="ko-KR" sz="2400" dirty="0"/>
              <a:t>, 10km </a:t>
            </a:r>
            <a:r>
              <a:rPr lang="ko-KR" altLang="en-US" sz="2400" dirty="0"/>
              <a:t>이하의 기준국으로 </a:t>
            </a:r>
            <a:r>
              <a:rPr lang="en-US" altLang="ko-KR" sz="2400" dirty="0"/>
              <a:t>RTKLIB</a:t>
            </a:r>
            <a:r>
              <a:rPr lang="ko-KR" altLang="en-US" sz="2400" dirty="0"/>
              <a:t>로 </a:t>
            </a:r>
            <a:r>
              <a:rPr lang="en-US" altLang="ko-KR" sz="2400" dirty="0" err="1"/>
              <a:t>Ntrip</a:t>
            </a:r>
            <a:r>
              <a:rPr lang="en-US" altLang="ko-KR" sz="2400" dirty="0"/>
              <a:t> Server</a:t>
            </a:r>
            <a:r>
              <a:rPr lang="ko-KR" altLang="en-US" sz="2400" dirty="0"/>
              <a:t>를 구성해야 정밀도를 만족할 수 있음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en-US" altLang="ko-KR" sz="2400" dirty="0"/>
              <a:t>RSU</a:t>
            </a:r>
            <a:r>
              <a:rPr lang="ko-KR" altLang="en-US" sz="2400" dirty="0"/>
              <a:t>를 기준국으로 만드는 방법을 고려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800" dirty="0"/>
              <a:t>GNSS </a:t>
            </a:r>
            <a:r>
              <a:rPr lang="ko-KR" altLang="en-US" sz="2800" dirty="0"/>
              <a:t>모듈 요구조건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sz="2400" dirty="0"/>
              <a:t>단일 주파수</a:t>
            </a:r>
            <a:r>
              <a:rPr lang="en-US" altLang="ko-KR" sz="2400" dirty="0"/>
              <a:t>, GNSS</a:t>
            </a:r>
            <a:r>
              <a:rPr lang="ko-KR" altLang="en-US" sz="2400" dirty="0"/>
              <a:t> </a:t>
            </a:r>
            <a:r>
              <a:rPr lang="en-US" altLang="ko-KR" sz="2400" dirty="0"/>
              <a:t>Raw </a:t>
            </a:r>
            <a:r>
              <a:rPr lang="ko-KR" altLang="en-US" sz="2400" dirty="0"/>
              <a:t>데이터 송신</a:t>
            </a:r>
            <a:r>
              <a:rPr lang="en-US" altLang="ko-KR" sz="2400" dirty="0"/>
              <a:t>(</a:t>
            </a:r>
            <a:r>
              <a:rPr lang="ko-KR" altLang="en-US" sz="2400" dirty="0"/>
              <a:t>위상 관측</a:t>
            </a:r>
            <a:r>
              <a:rPr lang="en-US" altLang="ko-KR" sz="2400" dirty="0"/>
              <a:t> </a:t>
            </a:r>
            <a:r>
              <a:rPr lang="ko-KR" altLang="en-US" sz="2400" dirty="0"/>
              <a:t>정보 포함</a:t>
            </a:r>
            <a:r>
              <a:rPr lang="en-US" altLang="ko-KR" sz="2400" dirty="0"/>
              <a:t>),</a:t>
            </a:r>
            <a:r>
              <a:rPr lang="ko-KR" altLang="en-US" sz="2400" dirty="0"/>
              <a:t> </a:t>
            </a:r>
            <a:r>
              <a:rPr lang="en-US" altLang="ko-KR" dirty="0"/>
              <a:t>NAV </a:t>
            </a:r>
            <a:r>
              <a:rPr lang="ko-KR" altLang="en-US" dirty="0"/>
              <a:t>메시지 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en-US" altLang="ko-KR" sz="2400" dirty="0"/>
              <a:t>RSU</a:t>
            </a:r>
            <a:r>
              <a:rPr lang="ko-KR" altLang="en-US" sz="2400" dirty="0"/>
              <a:t>의 거리가 가깝기 때문에 </a:t>
            </a:r>
            <a:r>
              <a:rPr lang="en-US" altLang="ko-KR" sz="2400" dirty="0"/>
              <a:t>DGNSS </a:t>
            </a:r>
            <a:r>
              <a:rPr lang="ko-KR" altLang="en-US" sz="2400" dirty="0"/>
              <a:t>위치 보정도 고려할 수 있음</a:t>
            </a:r>
            <a:r>
              <a:rPr lang="en-US" altLang="ko-KR" sz="2400" dirty="0"/>
              <a:t>(RTK</a:t>
            </a:r>
            <a:r>
              <a:rPr lang="ko-KR" altLang="en-US" sz="2400" dirty="0"/>
              <a:t> 필요 없음</a:t>
            </a:r>
            <a:r>
              <a:rPr lang="en-US" altLang="ko-KR" sz="24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800" dirty="0"/>
              <a:t>휴대폰을 이용한 </a:t>
            </a:r>
            <a:r>
              <a:rPr lang="en-US" altLang="ko-KR" sz="2800" dirty="0"/>
              <a:t>RTKLIB+GPSD </a:t>
            </a:r>
            <a:r>
              <a:rPr lang="ko-KR" altLang="en-US" sz="2800" dirty="0"/>
              <a:t>서버 구동</a:t>
            </a:r>
            <a:endParaRPr lang="en-US" altLang="ko-KR" sz="2800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최근 출시되는 휴대폰은 대체로 </a:t>
            </a:r>
            <a:r>
              <a:rPr lang="ko-KR" altLang="en-US" dirty="0" err="1"/>
              <a:t>듀어</a:t>
            </a:r>
            <a:r>
              <a:rPr lang="ko-KR" altLang="en-US" dirty="0"/>
              <a:t> 주파수</a:t>
            </a:r>
            <a:r>
              <a:rPr lang="en-US" altLang="ko-KR" dirty="0"/>
              <a:t>(L1+L5) </a:t>
            </a:r>
            <a:r>
              <a:rPr lang="ko-KR" altLang="en-US" dirty="0"/>
              <a:t>수신 </a:t>
            </a:r>
            <a:r>
              <a:rPr lang="en-US" altLang="ko-KR" dirty="0"/>
              <a:t>GNSS </a:t>
            </a:r>
            <a:r>
              <a:rPr lang="ko-KR" altLang="en-US" dirty="0"/>
              <a:t>모듈을 사용함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GNSS </a:t>
            </a:r>
            <a:r>
              <a:rPr lang="ko-KR" altLang="en-US" dirty="0"/>
              <a:t>모듈에서 </a:t>
            </a:r>
            <a:r>
              <a:rPr lang="en-US" altLang="ko-KR" dirty="0"/>
              <a:t>Raw </a:t>
            </a:r>
            <a:r>
              <a:rPr lang="ko-KR" altLang="en-US" dirty="0"/>
              <a:t>데이터를 송신하지만 위성 관측 데이터는 송신하지 않는 경우가 많음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듀얼 주파수를 이용한 전리층 오차 제거 및 </a:t>
            </a:r>
            <a:r>
              <a:rPr lang="en-US" altLang="ko-KR" dirty="0"/>
              <a:t>DGNSS(</a:t>
            </a:r>
            <a:r>
              <a:rPr lang="ko-KR" altLang="en-US" dirty="0" err="1"/>
              <a:t>차분측위법</a:t>
            </a:r>
            <a:r>
              <a:rPr lang="en-US" altLang="ko-KR" dirty="0"/>
              <a:t>)</a:t>
            </a:r>
            <a:r>
              <a:rPr lang="ko-KR" altLang="en-US" dirty="0"/>
              <a:t>으로 기준국이 </a:t>
            </a:r>
            <a:r>
              <a:rPr lang="en-US" altLang="ko-KR" dirty="0"/>
              <a:t>10km </a:t>
            </a:r>
            <a:r>
              <a:rPr lang="ko-KR" altLang="en-US" dirty="0"/>
              <a:t>이하면 </a:t>
            </a:r>
            <a:r>
              <a:rPr lang="en-US" altLang="ko-KR" dirty="0"/>
              <a:t>1m</a:t>
            </a:r>
            <a:r>
              <a:rPr lang="ko-KR" altLang="en-US" dirty="0"/>
              <a:t>이하의 정밀도를 달성 할 수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NAV </a:t>
            </a:r>
            <a:r>
              <a:rPr lang="ko-KR" altLang="en-US" dirty="0"/>
              <a:t>메시지를 </a:t>
            </a:r>
            <a:r>
              <a:rPr lang="ko-KR" altLang="en-US" dirty="0" err="1"/>
              <a:t>제공안하는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외부에서 </a:t>
            </a:r>
            <a:r>
              <a:rPr lang="en-US" altLang="ko-KR" dirty="0"/>
              <a:t>NAV </a:t>
            </a:r>
            <a:r>
              <a:rPr lang="ko-KR" altLang="en-US" dirty="0"/>
              <a:t>메시지</a:t>
            </a:r>
            <a:r>
              <a:rPr lang="en-US" altLang="ko-KR" dirty="0"/>
              <a:t>(</a:t>
            </a:r>
            <a:r>
              <a:rPr lang="ko-KR" altLang="en-US" dirty="0"/>
              <a:t>위성 정보를 가져와 </a:t>
            </a:r>
            <a:r>
              <a:rPr lang="en-US" altLang="ko-KR" dirty="0"/>
              <a:t>RTKLIB</a:t>
            </a:r>
            <a:r>
              <a:rPr lang="ko-KR" altLang="en-US" dirty="0"/>
              <a:t>에 넣어주어야 함</a:t>
            </a:r>
            <a:r>
              <a:rPr lang="en-US" altLang="ko-KR" dirty="0"/>
              <a:t>)</a:t>
            </a:r>
          </a:p>
          <a:p>
            <a:pPr lvl="3">
              <a:lnSpc>
                <a:spcPct val="120000"/>
              </a:lnSpc>
            </a:pPr>
            <a:r>
              <a:rPr lang="en-US" altLang="ko-KR" dirty="0"/>
              <a:t>A-GPS(Assisted GPS) </a:t>
            </a:r>
            <a:r>
              <a:rPr lang="ko-KR" altLang="en-US" dirty="0"/>
              <a:t>무선 네트워크를 통해 </a:t>
            </a:r>
            <a:r>
              <a:rPr lang="en-US" altLang="ko-KR" dirty="0"/>
              <a:t>NAV </a:t>
            </a:r>
            <a:r>
              <a:rPr lang="ko-KR" altLang="en-US" dirty="0"/>
              <a:t>메시지 등을 가져옴</a:t>
            </a:r>
            <a:r>
              <a:rPr lang="en-US" altLang="ko-KR" dirty="0"/>
              <a:t>(</a:t>
            </a:r>
            <a:r>
              <a:rPr lang="ko-KR" altLang="en-US" dirty="0"/>
              <a:t>대부분 휴대폰에서 지원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92118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5677-BBB9-0719-BD90-0C139857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UBLOX ZED-F9P RTK</a:t>
            </a:r>
            <a:r>
              <a:rPr lang="ko-KR" altLang="en-US"/>
              <a:t>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7AA09-B70C-95A7-C576-D5917AE0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RTKLIB</a:t>
            </a:r>
            <a:r>
              <a:rPr lang="ko-KR" altLang="en-US"/>
              <a:t> </a:t>
            </a:r>
            <a:r>
              <a:rPr lang="en-US" altLang="ko-KR"/>
              <a:t>INPUT</a:t>
            </a:r>
            <a:r>
              <a:rPr lang="ko-KR" altLang="en-US"/>
              <a:t> 메시지</a:t>
            </a:r>
            <a:endParaRPr lang="en-US" altLang="ko-KR"/>
          </a:p>
          <a:p>
            <a:pPr lvl="1"/>
            <a:r>
              <a:rPr lang="en-US" altLang="ko-KR"/>
              <a:t>UBX-RXM-RAWX (</a:t>
            </a:r>
            <a:r>
              <a:rPr lang="ko-KR" altLang="en-US"/>
              <a:t>다중 </a:t>
            </a:r>
            <a:r>
              <a:rPr lang="en-US" altLang="ko-KR"/>
              <a:t>GNSS Raw </a:t>
            </a:r>
            <a:r>
              <a:rPr lang="ko-KR" altLang="en-US"/>
              <a:t>관측 정보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UBX-RXM-SFRBX (</a:t>
            </a:r>
            <a:r>
              <a:rPr lang="ko-KR" altLang="en-US"/>
              <a:t>다중 위성 </a:t>
            </a:r>
            <a:r>
              <a:rPr lang="en-US" altLang="ko-KR"/>
              <a:t>Navigation Message(Subframe 1-5))</a:t>
            </a:r>
          </a:p>
          <a:p>
            <a:pPr lvl="1"/>
            <a:endParaRPr lang="en-US" altLang="ko-KR"/>
          </a:p>
          <a:p>
            <a:r>
              <a:rPr lang="ko-KR" altLang="en-US"/>
              <a:t>기준국 역할 할 때 제공하는 </a:t>
            </a:r>
            <a:r>
              <a:rPr lang="en-US" altLang="ko-KR"/>
              <a:t>RTCM</a:t>
            </a:r>
          </a:p>
          <a:p>
            <a:pPr lvl="1"/>
            <a:r>
              <a:rPr lang="en-US" altLang="ko-KR"/>
              <a:t>RTCM 3.3</a:t>
            </a:r>
          </a:p>
          <a:p>
            <a:pPr lvl="1"/>
            <a:r>
              <a:rPr lang="en-US" altLang="ko-KR"/>
              <a:t>CFG-MSGOUT-RTCM_3X_TYPEXXXXS</a:t>
            </a:r>
          </a:p>
          <a:p>
            <a:pPr lvl="1"/>
            <a:r>
              <a:rPr lang="en-US" altLang="ko-KR"/>
              <a:t>SSR(RTK</a:t>
            </a:r>
            <a:r>
              <a:rPr lang="ko-KR" altLang="en-US"/>
              <a:t>용</a:t>
            </a:r>
            <a:r>
              <a:rPr lang="en-US" altLang="ko-KR"/>
              <a:t>)</a:t>
            </a:r>
            <a:r>
              <a:rPr lang="ko-KR" altLang="en-US"/>
              <a:t>에 해당하는 </a:t>
            </a:r>
            <a:r>
              <a:rPr lang="en-US" altLang="ko-KR"/>
              <a:t>RTCM</a:t>
            </a:r>
            <a:r>
              <a:rPr lang="ko-KR" altLang="en-US"/>
              <a:t>은 없는 것으로 보입니다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0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f9c719-27ec-4983-b551-321261982df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4E72ECC95EA548826C43ECA7DE5446" ma:contentTypeVersion="12" ma:contentTypeDescription="새 문서를 만듭니다." ma:contentTypeScope="" ma:versionID="af7dc072f7e40fd84d78ba542709b776">
  <xsd:schema xmlns:xsd="http://www.w3.org/2001/XMLSchema" xmlns:xs="http://www.w3.org/2001/XMLSchema" xmlns:p="http://schemas.microsoft.com/office/2006/metadata/properties" xmlns:ns3="0ff9c719-27ec-4983-b551-321261982dff" xmlns:ns4="ce3c31c5-16a3-4b29-8350-2ab892ddaa5d" targetNamespace="http://schemas.microsoft.com/office/2006/metadata/properties" ma:root="true" ma:fieldsID="afe22f53f9ad6120429f9b579dd38dcf" ns3:_="" ns4:_="">
    <xsd:import namespace="0ff9c719-27ec-4983-b551-321261982dff"/>
    <xsd:import namespace="ce3c31c5-16a3-4b29-8350-2ab892ddaa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9c719-27ec-4983-b551-321261982d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c31c5-16a3-4b29-8350-2ab892ddaa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436531-E825-4571-B34E-8DFAF4884120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e3c31c5-16a3-4b29-8350-2ab892ddaa5d"/>
    <ds:schemaRef ds:uri="0ff9c719-27ec-4983-b551-321261982dff"/>
  </ds:schemaRefs>
</ds:datastoreItem>
</file>

<file path=customXml/itemProps2.xml><?xml version="1.0" encoding="utf-8"?>
<ds:datastoreItem xmlns:ds="http://schemas.openxmlformats.org/officeDocument/2006/customXml" ds:itemID="{33CB6427-0ABF-4BC3-B8DC-0AF742710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f9c719-27ec-4983-b551-321261982dff"/>
    <ds:schemaRef ds:uri="ce3c31c5-16a3-4b29-8350-2ab892ddaa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23D1D-9776-4106-87A6-3BCEA3699F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21383</TotalTime>
  <Words>4485</Words>
  <Application>Microsoft Office PowerPoint</Application>
  <PresentationFormat>와이드스크린</PresentationFormat>
  <Paragraphs>795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NanumSquareRound</vt:lpstr>
      <vt:lpstr>맑은 고딕</vt:lpstr>
      <vt:lpstr>Arial</vt:lpstr>
      <vt:lpstr>Cambria</vt:lpstr>
      <vt:lpstr>Cambria Math</vt:lpstr>
      <vt:lpstr>Consolas</vt:lpstr>
      <vt:lpstr>Office 테마</vt:lpstr>
      <vt:lpstr>GNSS 좌표 정확도 보정</vt:lpstr>
      <vt:lpstr>목표</vt:lpstr>
      <vt:lpstr>RTKLIB 라이선스</vt:lpstr>
      <vt:lpstr>RTKLIB 기능</vt:lpstr>
      <vt:lpstr>RTKLIB 사용 사례</vt:lpstr>
      <vt:lpstr>KETI 솔루션(KVS) 적용 가능 여부</vt:lpstr>
      <vt:lpstr>휴대폰에서 RTKLIB 적용 가능 여부</vt:lpstr>
      <vt:lpstr>결론</vt:lpstr>
      <vt:lpstr>UBLOX ZED-F9P RTK 정보</vt:lpstr>
      <vt:lpstr>UBLOX RTKLIB 가능 제품</vt:lpstr>
      <vt:lpstr>Ublox GNSS Raw Data 필요 Level</vt:lpstr>
      <vt:lpstr>GNSS Raw Data</vt:lpstr>
      <vt:lpstr>GNSS Navigation Message</vt:lpstr>
      <vt:lpstr>RTKLIB 사용방법(UBOLX)</vt:lpstr>
      <vt:lpstr>RTKLIB 사용방법(UBLOX_ZED-F9P)</vt:lpstr>
      <vt:lpstr>RTKLIB UBLOX 데이터 입력 방법</vt:lpstr>
      <vt:lpstr>RTKLIB가 지원하지 않는 칩셋, 제조사일때</vt:lpstr>
      <vt:lpstr>RTKLIB 출력 형식</vt:lpstr>
      <vt:lpstr>GxRMC(Recommended Specific GNSS Data)</vt:lpstr>
      <vt:lpstr>GPS 신호 종류</vt:lpstr>
      <vt:lpstr>NAV 메시지 구조(GPS 구조)</vt:lpstr>
      <vt:lpstr>RTCM 3.x 주요 메시지</vt:lpstr>
      <vt:lpstr>측위기법(코드 관측, Pseudorange)</vt:lpstr>
      <vt:lpstr>대기권 오차 모델</vt:lpstr>
      <vt:lpstr>GNSS 위치 계산 파라메터 상세</vt:lpstr>
      <vt:lpstr>듀얼 주파수에 의한 전리층 지연 제거 </vt:lpstr>
      <vt:lpstr>위치보정기술(DGNSS)</vt:lpstr>
      <vt:lpstr>측위기법(위상 관측, Carrier–Phase)</vt:lpstr>
      <vt:lpstr>위치보정기술(RTK)</vt:lpstr>
      <vt:lpstr>AR(모호성 해결, Ambiguity Resolution)</vt:lpstr>
      <vt:lpstr>AR 수렴 조건(단일 주파수 L1-Only RTK)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성동규</dc:creator>
  <cp:lastModifiedBy>성동규</cp:lastModifiedBy>
  <cp:revision>23</cp:revision>
  <cp:lastPrinted>2025-05-09T04:47:49Z</cp:lastPrinted>
  <dcterms:created xsi:type="dcterms:W3CDTF">2025-04-29T08:07:58Z</dcterms:created>
  <dcterms:modified xsi:type="dcterms:W3CDTF">2025-06-02T06:08:57Z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0x010100234E72ECC95EA548826C43ECA7DE5446</vt:lpwstr>
  </property>
</Properties>
</file>