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304" r:id="rId3"/>
    <p:sldId id="321" r:id="rId4"/>
    <p:sldId id="306" r:id="rId5"/>
    <p:sldId id="322" r:id="rId6"/>
    <p:sldId id="278" r:id="rId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9"/>
      <p:bold r:id="rId10"/>
      <p:italic r:id="rId11"/>
      <p:boldItalic r:id="rId12"/>
    </p:embeddedFont>
    <p:embeddedFont>
      <p:font typeface="Barlow Light" panose="00000400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iriam Libre" panose="00000500000000000000" pitchFamily="2" charset="-79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41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46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631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359710" y="1842494"/>
            <a:ext cx="4424579" cy="14585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>
                <a:solidFill>
                  <a:schemeClr val="bg1"/>
                </a:solidFill>
              </a:rPr>
              <a:t>Equipo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Comunicación</a:t>
            </a:r>
            <a:endParaRPr sz="4400" b="1" dirty="0">
              <a:solidFill>
                <a:schemeClr val="bg1"/>
              </a:solidFill>
            </a:endParaRPr>
          </a:p>
        </p:txBody>
      </p:sp>
      <p:pic>
        <p:nvPicPr>
          <p:cNvPr id="3" name="Google Shape;309;p1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BA59656-708B-43B9-A56E-0F48EB8CA2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5113" y="433023"/>
            <a:ext cx="4672535" cy="874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9FDFD-870F-4B8E-9C20-AD8C57A62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64" r="6180"/>
          <a:stretch/>
        </p:blipFill>
        <p:spPr>
          <a:xfrm>
            <a:off x="-1" y="991905"/>
            <a:ext cx="4223659" cy="3274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5" name="Google Shape;247;p14">
            <a:extLst>
              <a:ext uri="{FF2B5EF4-FFF2-40B4-BE49-F238E27FC236}">
                <a16:creationId xmlns:a16="http://schemas.microsoft.com/office/drawing/2014/main" id="{0B0550EF-66D6-4FAD-96C1-BFE081F994C4}"/>
              </a:ext>
            </a:extLst>
          </p:cNvPr>
          <p:cNvSpPr txBox="1">
            <a:spLocks/>
          </p:cNvSpPr>
          <p:nvPr/>
        </p:nvSpPr>
        <p:spPr>
          <a:xfrm>
            <a:off x="4920344" y="189504"/>
            <a:ext cx="3887657" cy="1524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ES" sz="3600" b="1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¿Cu</a:t>
            </a:r>
            <a:r>
              <a:rPr lang="en-US" sz="3600" b="1" dirty="0" err="1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ál</a:t>
            </a:r>
            <a:r>
              <a:rPr lang="en-US" sz="3600" b="1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es la </a:t>
            </a:r>
            <a:r>
              <a:rPr lang="en-US" sz="3600" b="1" dirty="0" err="1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problemática</a:t>
            </a:r>
            <a:r>
              <a:rPr lang="es-ES" sz="3600" b="1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?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s-ES" sz="36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115D4-78FA-54A0-CF1F-BB291EEE545E}"/>
              </a:ext>
            </a:extLst>
          </p:cNvPr>
          <p:cNvSpPr txBox="1"/>
          <p:nvPr/>
        </p:nvSpPr>
        <p:spPr>
          <a:xfrm>
            <a:off x="4391658" y="1714370"/>
            <a:ext cx="4535774" cy="214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Problema de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comunicación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entre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los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nodos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.</a:t>
            </a:r>
          </a:p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Los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cambios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no se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muestran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inmediatamente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cuando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se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pierde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la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comunicación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entre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los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nodos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, se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observa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la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última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lectura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de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sensores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con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equipos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apagados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85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floor, ceiling, room&#10;&#10;Description automatically generated">
            <a:extLst>
              <a:ext uri="{FF2B5EF4-FFF2-40B4-BE49-F238E27FC236}">
                <a16:creationId xmlns:a16="http://schemas.microsoft.com/office/drawing/2014/main" id="{F56EEFA9-ACA5-499F-84B4-646A47191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9" t="7977" r="45625" b="7933"/>
          <a:stretch/>
        </p:blipFill>
        <p:spPr>
          <a:xfrm>
            <a:off x="0" y="700867"/>
            <a:ext cx="4211626" cy="3741765"/>
          </a:xfrm>
          <a:prstGeom prst="rect">
            <a:avLst/>
          </a:prstGeom>
        </p:spPr>
      </p:pic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5" name="Google Shape;247;p14">
            <a:extLst>
              <a:ext uri="{FF2B5EF4-FFF2-40B4-BE49-F238E27FC236}">
                <a16:creationId xmlns:a16="http://schemas.microsoft.com/office/drawing/2014/main" id="{0B0550EF-66D6-4FAD-96C1-BFE081F994C4}"/>
              </a:ext>
            </a:extLst>
          </p:cNvPr>
          <p:cNvSpPr txBox="1">
            <a:spLocks/>
          </p:cNvSpPr>
          <p:nvPr/>
        </p:nvSpPr>
        <p:spPr>
          <a:xfrm>
            <a:off x="5486400" y="275420"/>
            <a:ext cx="3321600" cy="2391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ES" sz="3200" b="1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¿Cuál fue la solución?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s-ES" sz="32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D0BF3-5FCF-24F4-8965-E55DBC20A2E2}"/>
              </a:ext>
            </a:extLst>
          </p:cNvPr>
          <p:cNvSpPr txBox="1"/>
          <p:nvPr/>
        </p:nvSpPr>
        <p:spPr>
          <a:xfrm>
            <a:off x="4223658" y="1582023"/>
            <a:ext cx="45843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endParaRPr lang="es-ES" sz="1600" kern="1200" dirty="0">
              <a:solidFill>
                <a:schemeClr val="bg1"/>
              </a:solidFill>
              <a:latin typeface="Miriam Libre" panose="00000500000000000000" pitchFamily="2" charset="-79"/>
              <a:ea typeface="+mn-ea"/>
              <a:cs typeface="Miriam Libre" panose="00000500000000000000" pitchFamily="2" charset="-79"/>
            </a:endParaRPr>
          </a:p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r>
              <a:rPr lang="es-E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Se modificó la lógica de comunicación entre nodos, para que los cambios se denoten inmediatamente</a:t>
            </a:r>
            <a:endParaRPr lang="en-US" sz="1600" b="1" kern="1200" dirty="0">
              <a:solidFill>
                <a:schemeClr val="bg1"/>
              </a:solidFill>
              <a:latin typeface="Miriam Libre" panose="00000500000000000000" pitchFamily="2" charset="-79"/>
              <a:ea typeface="+mn-ea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138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94C2FD-40D9-462E-B40A-D43D4A6BA8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Google Shape;261;p16">
            <a:extLst>
              <a:ext uri="{FF2B5EF4-FFF2-40B4-BE49-F238E27FC236}">
                <a16:creationId xmlns:a16="http://schemas.microsoft.com/office/drawing/2014/main" id="{201F8860-4614-4D71-AC18-7B02B8026AA3}"/>
              </a:ext>
            </a:extLst>
          </p:cNvPr>
          <p:cNvSpPr txBox="1">
            <a:spLocks/>
          </p:cNvSpPr>
          <p:nvPr/>
        </p:nvSpPr>
        <p:spPr>
          <a:xfrm>
            <a:off x="344927" y="270068"/>
            <a:ext cx="865513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s-ES" b="1" dirty="0">
                <a:solidFill>
                  <a:srgbClr val="00B0F0"/>
                </a:solidFill>
              </a:rPr>
              <a:t>Otras posibl</a:t>
            </a:r>
            <a:r>
              <a:rPr lang="es-ES" b="1" dirty="0">
                <a:solidFill>
                  <a:schemeClr val="bg1"/>
                </a:solidFill>
              </a:rPr>
              <a:t>es soluciones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CD93C-7EA7-4965-9B84-169880563FA3}"/>
              </a:ext>
            </a:extLst>
          </p:cNvPr>
          <p:cNvSpPr txBox="1"/>
          <p:nvPr/>
        </p:nvSpPr>
        <p:spPr>
          <a:xfrm>
            <a:off x="4223658" y="1645342"/>
            <a:ext cx="4584342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endParaRPr lang="es-ES" sz="1600" kern="1200" dirty="0">
              <a:solidFill>
                <a:schemeClr val="bg1"/>
              </a:solidFill>
              <a:latin typeface="Miriam Libre" panose="00000500000000000000" pitchFamily="2" charset="-79"/>
              <a:ea typeface="+mn-ea"/>
              <a:cs typeface="Miriam Libre" panose="00000500000000000000" pitchFamily="2" charset="-79"/>
            </a:endParaRPr>
          </a:p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r>
              <a:rPr lang="es-E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Separar la lógica de comunicación entre nodos de la frecuencia entre lectura de sensores.</a:t>
            </a:r>
          </a:p>
          <a:p>
            <a:pPr marL="457200" indent="-457200" defTabSz="457200">
              <a:lnSpc>
                <a:spcPct val="12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Implementar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comunicación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asíncrona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 entre </a:t>
            </a:r>
            <a:r>
              <a:rPr lang="en-US" sz="1600" b="1" kern="1200" dirty="0" err="1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nodos</a:t>
            </a:r>
            <a:r>
              <a:rPr lang="en-US" sz="1600" b="1" kern="1200" dirty="0">
                <a:solidFill>
                  <a:schemeClr val="bg1"/>
                </a:solidFill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503FE-E295-4624-8C99-3CB77D73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1" y="1370432"/>
            <a:ext cx="819264" cy="800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DC7725-02C0-4EF2-932E-7FE299776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29" y="1485844"/>
            <a:ext cx="943107" cy="933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E00BB1-2153-4E76-99F8-420475573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27" y="3444542"/>
            <a:ext cx="809738" cy="1000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1461F0-9C0B-4992-80C9-450A809E4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19" y="3478376"/>
            <a:ext cx="914528" cy="914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59A129-2371-4EAE-9D53-E35F504C8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691" y="2520488"/>
            <a:ext cx="89547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8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261" name="Google Shape;261;p16"/>
          <p:cNvSpPr txBox="1">
            <a:spLocks noGrp="1"/>
          </p:cNvSpPr>
          <p:nvPr>
            <p:ph type="title" idx="4294967295"/>
          </p:nvPr>
        </p:nvSpPr>
        <p:spPr>
          <a:xfrm>
            <a:off x="3150027" y="0"/>
            <a:ext cx="3072740" cy="8977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rgbClr val="0070C0"/>
                </a:solidFill>
              </a:rPr>
              <a:t>LIVE </a:t>
            </a:r>
            <a:r>
              <a:rPr lang="es-ES" sz="4400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653B3-1F9E-F3AF-EDBC-4634D650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79" y="777408"/>
            <a:ext cx="7604842" cy="401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0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542362" y="58518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70C0"/>
                </a:solidFill>
              </a:rPr>
              <a:t>THANKS!</a:t>
            </a:r>
            <a:endParaRPr sz="6000" dirty="0">
              <a:solidFill>
                <a:srgbClr val="0070C0"/>
              </a:solidFill>
            </a:endParaRPr>
          </a:p>
        </p:txBody>
      </p:sp>
      <p:sp>
        <p:nvSpPr>
          <p:cNvPr id="498" name="Google Shape;498;p35"/>
          <p:cNvSpPr txBox="1">
            <a:spLocks noGrp="1"/>
          </p:cNvSpPr>
          <p:nvPr>
            <p:ph type="body" idx="4294967295"/>
          </p:nvPr>
        </p:nvSpPr>
        <p:spPr>
          <a:xfrm>
            <a:off x="605413" y="3456356"/>
            <a:ext cx="3352800" cy="146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wijoayal@espol.edu.ec</a:t>
            </a:r>
            <a:endParaRPr dirty="0"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C2E36E-5B63-4480-9DEC-9BD426FE0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66" y="1312105"/>
            <a:ext cx="6169688" cy="25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C509F66C71494439B6CD3AC191DBAAD" ma:contentTypeVersion="12" ma:contentTypeDescription="Crear nuevo documento." ma:contentTypeScope="" ma:versionID="ea854f1751cb8b8fcf8afbbbed16be6d">
  <xsd:schema xmlns:xsd="http://www.w3.org/2001/XMLSchema" xmlns:xs="http://www.w3.org/2001/XMLSchema" xmlns:p="http://schemas.microsoft.com/office/2006/metadata/properties" xmlns:ns2="190d6545-c350-450f-8d5b-5d44c6a38e45" xmlns:ns3="898bb62a-f08a-4d2d-ba84-6e569cad04c3" targetNamespace="http://schemas.microsoft.com/office/2006/metadata/properties" ma:root="true" ma:fieldsID="4126c239ace42f873664e18f94e25cc8" ns2:_="" ns3:_="">
    <xsd:import namespace="190d6545-c350-450f-8d5b-5d44c6a38e45"/>
    <xsd:import namespace="898bb62a-f08a-4d2d-ba84-6e569cad04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d6545-c350-450f-8d5b-5d44c6a38e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5ab0ecc0-c530-4610-a76f-9351d1ddb9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8bb62a-f08a-4d2d-ba84-6e569cad04c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bfbeea3d-dc4f-4740-9951-08aee7361859}" ma:internalName="TaxCatchAll" ma:showField="CatchAllData" ma:web="898bb62a-f08a-4d2d-ba84-6e569cad04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98bb62a-f08a-4d2d-ba84-6e569cad04c3" xsi:nil="true"/>
    <lcf76f155ced4ddcb4097134ff3c332f xmlns="190d6545-c350-450f-8d5b-5d44c6a38e4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F4E1DE4-0DE6-4DBE-AB0E-F8D609678968}"/>
</file>

<file path=customXml/itemProps2.xml><?xml version="1.0" encoding="utf-8"?>
<ds:datastoreItem xmlns:ds="http://schemas.openxmlformats.org/officeDocument/2006/customXml" ds:itemID="{F5DD132F-8B5F-4333-89EF-BF1F7FEF3396}"/>
</file>

<file path=customXml/itemProps3.xml><?xml version="1.0" encoding="utf-8"?>
<ds:datastoreItem xmlns:ds="http://schemas.openxmlformats.org/officeDocument/2006/customXml" ds:itemID="{F6EF427C-F21B-4A9E-9E73-0580F5BBBB03}"/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110</Words>
  <Application>Microsoft Office PowerPoint</Application>
  <PresentationFormat>On-screen Show (16:9)</PresentationFormat>
  <Paragraphs>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Barlow Light</vt:lpstr>
      <vt:lpstr>Calibri</vt:lpstr>
      <vt:lpstr>Miriam Libre</vt:lpstr>
      <vt:lpstr>Barlow</vt:lpstr>
      <vt:lpstr>Arial</vt:lpstr>
      <vt:lpstr>Roderigo template</vt:lpstr>
      <vt:lpstr>Equipo Comunicación</vt:lpstr>
      <vt:lpstr>PowerPoint Presentation</vt:lpstr>
      <vt:lpstr>PowerPoint Presentation</vt:lpstr>
      <vt:lpstr>PowerPoint Presentation</vt:lpstr>
      <vt:lpstr>LIVE 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RECURSOS DEL PROYECTO DE ADMINISTRACIÓN DE SISTEMAS Y SERVICIOS EN RED</dc:title>
  <dc:creator>WJ</dc:creator>
  <cp:lastModifiedBy>William Joseph Ayala Quinde</cp:lastModifiedBy>
  <cp:revision>15</cp:revision>
  <dcterms:modified xsi:type="dcterms:W3CDTF">2022-05-03T22:51:28Z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0x010100DC509F66C71494439B6CD3AC191DBAAD</vt:lpwstr>
  </property>
</Properties>
</file>