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webp" ContentType="image/webp"/>
  <Default Extension="xml" ContentType="application/xml"/>
  <Default Extension="wdp" ContentType="image/vnd.ms-photo"/>
  <Default Extension="mp4" ContentType="video/mp4"/>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3"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presProps" Target="presProps.xml"/><Relationship Id="rId12" Type="http://schemas.openxmlformats.org/officeDocument/2006/relationships/customXml" Target="../customXml/item2.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C52B8BF8-FBBD-4D3F-AB2F-84405BDD98B2}" type="datetimeFigureOut">
              <a:rPr lang="es-EC" smtClean="0"/>
              <a:t>3/5/2022</a:t>
            </a:fld>
            <a:endParaRPr lang="es-EC"/>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s-EC"/>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8AD9437-1FD6-4642-B984-39BE35FFD00B}" type="slidenum">
              <a:rPr lang="es-EC" smtClean="0"/>
              <a:t>‹Nº›</a:t>
            </a:fld>
            <a:endParaRPr lang="es-EC"/>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6431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52B8BF8-FBBD-4D3F-AB2F-84405BDD98B2}" type="datetimeFigureOut">
              <a:rPr lang="es-EC" smtClean="0"/>
              <a:t>3/5/2022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88AD9437-1FD6-4642-B984-39BE35FFD00B}" type="slidenum">
              <a:rPr lang="es-EC" smtClean="0"/>
              <a:t>‹Nº›</a:t>
            </a:fld>
            <a:endParaRPr lang="es-EC"/>
          </a:p>
        </p:txBody>
      </p:sp>
    </p:spTree>
    <p:extLst>
      <p:ext uri="{BB962C8B-B14F-4D97-AF65-F5344CB8AC3E}">
        <p14:creationId xmlns:p14="http://schemas.microsoft.com/office/powerpoint/2010/main" val="2996433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52B8BF8-FBBD-4D3F-AB2F-84405BDD98B2}" type="datetimeFigureOut">
              <a:rPr lang="es-EC" smtClean="0"/>
              <a:t>3/5/2022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88AD9437-1FD6-4642-B984-39BE35FFD00B}" type="slidenum">
              <a:rPr lang="es-EC" smtClean="0"/>
              <a:t>‹Nº›</a:t>
            </a:fld>
            <a:endParaRPr lang="es-EC"/>
          </a:p>
        </p:txBody>
      </p:sp>
    </p:spTree>
    <p:extLst>
      <p:ext uri="{BB962C8B-B14F-4D97-AF65-F5344CB8AC3E}">
        <p14:creationId xmlns:p14="http://schemas.microsoft.com/office/powerpoint/2010/main" val="1384778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52B8BF8-FBBD-4D3F-AB2F-84405BDD98B2}" type="datetimeFigureOut">
              <a:rPr lang="es-EC" smtClean="0"/>
              <a:t>3/5/2022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88AD9437-1FD6-4642-B984-39BE35FFD00B}" type="slidenum">
              <a:rPr lang="es-EC" smtClean="0"/>
              <a:t>‹Nº›</a:t>
            </a:fld>
            <a:endParaRPr lang="es-EC"/>
          </a:p>
        </p:txBody>
      </p:sp>
    </p:spTree>
    <p:extLst>
      <p:ext uri="{BB962C8B-B14F-4D97-AF65-F5344CB8AC3E}">
        <p14:creationId xmlns:p14="http://schemas.microsoft.com/office/powerpoint/2010/main" val="270786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52B8BF8-FBBD-4D3F-AB2F-84405BDD98B2}" type="datetimeFigureOut">
              <a:rPr lang="es-EC" smtClean="0"/>
              <a:t>3/5/2022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88AD9437-1FD6-4642-B984-39BE35FFD00B}" type="slidenum">
              <a:rPr lang="es-EC" smtClean="0"/>
              <a:t>‹Nº›</a:t>
            </a:fld>
            <a:endParaRPr lang="es-EC"/>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483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52B8BF8-FBBD-4D3F-AB2F-84405BDD98B2}" type="datetimeFigureOut">
              <a:rPr lang="es-EC" smtClean="0"/>
              <a:t>3/5/2022</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88AD9437-1FD6-4642-B984-39BE35FFD00B}" type="slidenum">
              <a:rPr lang="es-EC" smtClean="0"/>
              <a:t>‹Nº›</a:t>
            </a:fld>
            <a:endParaRPr lang="es-EC"/>
          </a:p>
        </p:txBody>
      </p:sp>
    </p:spTree>
    <p:extLst>
      <p:ext uri="{BB962C8B-B14F-4D97-AF65-F5344CB8AC3E}">
        <p14:creationId xmlns:p14="http://schemas.microsoft.com/office/powerpoint/2010/main" val="494157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52B8BF8-FBBD-4D3F-AB2F-84405BDD98B2}" type="datetimeFigureOut">
              <a:rPr lang="es-EC" smtClean="0"/>
              <a:t>3/5/2022</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88AD9437-1FD6-4642-B984-39BE35FFD00B}" type="slidenum">
              <a:rPr lang="es-EC" smtClean="0"/>
              <a:t>‹Nº›</a:t>
            </a:fld>
            <a:endParaRPr lang="es-EC"/>
          </a:p>
        </p:txBody>
      </p:sp>
    </p:spTree>
    <p:extLst>
      <p:ext uri="{BB962C8B-B14F-4D97-AF65-F5344CB8AC3E}">
        <p14:creationId xmlns:p14="http://schemas.microsoft.com/office/powerpoint/2010/main" val="910402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52B8BF8-FBBD-4D3F-AB2F-84405BDD98B2}" type="datetimeFigureOut">
              <a:rPr lang="es-EC" smtClean="0"/>
              <a:t>3/5/2022</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88AD9437-1FD6-4642-B984-39BE35FFD00B}" type="slidenum">
              <a:rPr lang="es-EC" smtClean="0"/>
              <a:t>‹Nº›</a:t>
            </a:fld>
            <a:endParaRPr lang="es-EC"/>
          </a:p>
        </p:txBody>
      </p:sp>
    </p:spTree>
    <p:extLst>
      <p:ext uri="{BB962C8B-B14F-4D97-AF65-F5344CB8AC3E}">
        <p14:creationId xmlns:p14="http://schemas.microsoft.com/office/powerpoint/2010/main" val="2937669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2B8BF8-FBBD-4D3F-AB2F-84405BDD98B2}" type="datetimeFigureOut">
              <a:rPr lang="es-EC" smtClean="0"/>
              <a:t>3/5/2022</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88AD9437-1FD6-4642-B984-39BE35FFD00B}" type="slidenum">
              <a:rPr lang="es-EC" smtClean="0"/>
              <a:t>‹Nº›</a:t>
            </a:fld>
            <a:endParaRPr lang="es-EC"/>
          </a:p>
        </p:txBody>
      </p:sp>
    </p:spTree>
    <p:extLst>
      <p:ext uri="{BB962C8B-B14F-4D97-AF65-F5344CB8AC3E}">
        <p14:creationId xmlns:p14="http://schemas.microsoft.com/office/powerpoint/2010/main" val="371620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52B8BF8-FBBD-4D3F-AB2F-84405BDD98B2}" type="datetimeFigureOut">
              <a:rPr lang="es-EC" smtClean="0"/>
              <a:t>3/5/2022</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88AD9437-1FD6-4642-B984-39BE35FFD00B}" type="slidenum">
              <a:rPr lang="es-EC" smtClean="0"/>
              <a:t>‹Nº›</a:t>
            </a:fld>
            <a:endParaRPr lang="es-EC"/>
          </a:p>
        </p:txBody>
      </p:sp>
    </p:spTree>
    <p:extLst>
      <p:ext uri="{BB962C8B-B14F-4D97-AF65-F5344CB8AC3E}">
        <p14:creationId xmlns:p14="http://schemas.microsoft.com/office/powerpoint/2010/main" val="65688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52B8BF8-FBBD-4D3F-AB2F-84405BDD98B2}" type="datetimeFigureOut">
              <a:rPr lang="es-EC" smtClean="0"/>
              <a:t>3/5/2022</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88AD9437-1FD6-4642-B984-39BE35FFD00B}" type="slidenum">
              <a:rPr lang="es-EC" smtClean="0"/>
              <a:t>‹Nº›</a:t>
            </a:fld>
            <a:endParaRPr lang="es-EC"/>
          </a:p>
        </p:txBody>
      </p:sp>
    </p:spTree>
    <p:extLst>
      <p:ext uri="{BB962C8B-B14F-4D97-AF65-F5344CB8AC3E}">
        <p14:creationId xmlns:p14="http://schemas.microsoft.com/office/powerpoint/2010/main" val="486797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C52B8BF8-FBBD-4D3F-AB2F-84405BDD98B2}" type="datetimeFigureOut">
              <a:rPr lang="es-EC" smtClean="0"/>
              <a:t>3/5/2022</a:t>
            </a:fld>
            <a:endParaRPr lang="es-EC"/>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s-EC"/>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88AD9437-1FD6-4642-B984-39BE35FFD00B}" type="slidenum">
              <a:rPr lang="es-EC" smtClean="0"/>
              <a:t>‹Nº›</a:t>
            </a:fld>
            <a:endParaRPr lang="es-EC"/>
          </a:p>
        </p:txBody>
      </p:sp>
    </p:spTree>
    <p:extLst>
      <p:ext uri="{BB962C8B-B14F-4D97-AF65-F5344CB8AC3E}">
        <p14:creationId xmlns:p14="http://schemas.microsoft.com/office/powerpoint/2010/main" val="28722209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4B2985-C0A6-D9E9-A30A-3DABE8BF3DF8}"/>
              </a:ext>
            </a:extLst>
          </p:cNvPr>
          <p:cNvSpPr>
            <a:spLocks noGrp="1"/>
          </p:cNvSpPr>
          <p:nvPr>
            <p:ph type="ctrTitle"/>
          </p:nvPr>
        </p:nvSpPr>
        <p:spPr>
          <a:xfrm>
            <a:off x="1017188" y="1132343"/>
            <a:ext cx="5869168" cy="1759688"/>
          </a:xfrm>
        </p:spPr>
        <p:txBody>
          <a:bodyPr>
            <a:noAutofit/>
          </a:bodyPr>
          <a:lstStyle/>
          <a:p>
            <a:r>
              <a:rPr lang="es-EC" sz="2800" dirty="0"/>
              <a:t>Monitoreo de cultivos</a:t>
            </a:r>
            <a:br>
              <a:rPr lang="es-EC" sz="2800" dirty="0"/>
            </a:br>
            <a:r>
              <a:rPr lang="es-EC" sz="2800" dirty="0"/>
              <a:t>Comunitarias CIDIS 2022 (Recinto Flor de María)</a:t>
            </a:r>
          </a:p>
        </p:txBody>
      </p:sp>
      <p:sp>
        <p:nvSpPr>
          <p:cNvPr id="3" name="Subtítulo 2">
            <a:extLst>
              <a:ext uri="{FF2B5EF4-FFF2-40B4-BE49-F238E27FC236}">
                <a16:creationId xmlns:a16="http://schemas.microsoft.com/office/drawing/2014/main" id="{73EE6746-4F1D-2B8C-5621-EE982FA5F7C6}"/>
              </a:ext>
            </a:extLst>
          </p:cNvPr>
          <p:cNvSpPr>
            <a:spLocks noGrp="1"/>
          </p:cNvSpPr>
          <p:nvPr>
            <p:ph type="subTitle" idx="1"/>
          </p:nvPr>
        </p:nvSpPr>
        <p:spPr>
          <a:xfrm>
            <a:off x="1644504" y="4383029"/>
            <a:ext cx="3710763" cy="2155508"/>
          </a:xfrm>
        </p:spPr>
        <p:txBody>
          <a:bodyPr/>
          <a:lstStyle/>
          <a:p>
            <a:pPr algn="l"/>
            <a:r>
              <a:rPr lang="es-EC" dirty="0"/>
              <a:t>Integrantes:</a:t>
            </a:r>
          </a:p>
          <a:p>
            <a:pPr algn="l"/>
            <a:r>
              <a:rPr lang="es-EC" dirty="0"/>
              <a:t>-Erick García</a:t>
            </a:r>
          </a:p>
          <a:p>
            <a:pPr algn="l"/>
            <a:r>
              <a:rPr lang="es-EC" dirty="0"/>
              <a:t>-Debbie Donoso</a:t>
            </a:r>
          </a:p>
        </p:txBody>
      </p:sp>
      <p:sp>
        <p:nvSpPr>
          <p:cNvPr id="10" name="Rectángulo 9">
            <a:extLst>
              <a:ext uri="{FF2B5EF4-FFF2-40B4-BE49-F238E27FC236}">
                <a16:creationId xmlns:a16="http://schemas.microsoft.com/office/drawing/2014/main" id="{207B5844-5D87-288E-DEB6-27E46FBD8E92}"/>
              </a:ext>
            </a:extLst>
          </p:cNvPr>
          <p:cNvSpPr/>
          <p:nvPr/>
        </p:nvSpPr>
        <p:spPr>
          <a:xfrm>
            <a:off x="6581553" y="510363"/>
            <a:ext cx="5135526" cy="5762845"/>
          </a:xfrm>
          <a:prstGeom prst="rect">
            <a:avLst/>
          </a:pr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C"/>
          </a:p>
        </p:txBody>
      </p:sp>
      <p:pic>
        <p:nvPicPr>
          <p:cNvPr id="7" name="Imagen 6">
            <a:extLst>
              <a:ext uri="{FF2B5EF4-FFF2-40B4-BE49-F238E27FC236}">
                <a16:creationId xmlns:a16="http://schemas.microsoft.com/office/drawing/2014/main" id="{F265BBA8-418F-C927-F7A4-7BE2ACE06F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5093" y="664534"/>
            <a:ext cx="4848445" cy="5454501"/>
          </a:xfrm>
          <a:prstGeom prst="rect">
            <a:avLst/>
          </a:prstGeom>
          <a:effectLst>
            <a:outerShdw blurRad="50800" dist="38100" dir="10800000" algn="r" rotWithShape="0">
              <a:prstClr val="black">
                <a:alpha val="40000"/>
              </a:prstClr>
            </a:outerShdw>
          </a:effectLst>
        </p:spPr>
      </p:pic>
      <p:cxnSp>
        <p:nvCxnSpPr>
          <p:cNvPr id="9" name="Conector recto 8">
            <a:extLst>
              <a:ext uri="{FF2B5EF4-FFF2-40B4-BE49-F238E27FC236}">
                <a16:creationId xmlns:a16="http://schemas.microsoft.com/office/drawing/2014/main" id="{60DC6ACE-2658-FE5F-3DEA-7E25AEBA9CFD}"/>
              </a:ext>
            </a:extLst>
          </p:cNvPr>
          <p:cNvCxnSpPr>
            <a:cxnSpLocks/>
          </p:cNvCxnSpPr>
          <p:nvPr/>
        </p:nvCxnSpPr>
        <p:spPr>
          <a:xfrm>
            <a:off x="1644504" y="3721395"/>
            <a:ext cx="4937049"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49729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1FF781AE-8672-3A56-A49F-48F1A40E80E2}"/>
              </a:ext>
            </a:extLst>
          </p:cNvPr>
          <p:cNvSpPr/>
          <p:nvPr/>
        </p:nvSpPr>
        <p:spPr>
          <a:xfrm>
            <a:off x="5837274" y="414670"/>
            <a:ext cx="5890438" cy="600739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C"/>
          </a:p>
        </p:txBody>
      </p:sp>
      <p:sp>
        <p:nvSpPr>
          <p:cNvPr id="2" name="Título 1">
            <a:extLst>
              <a:ext uri="{FF2B5EF4-FFF2-40B4-BE49-F238E27FC236}">
                <a16:creationId xmlns:a16="http://schemas.microsoft.com/office/drawing/2014/main" id="{898A3801-D6B0-B739-A205-4D2E5655E746}"/>
              </a:ext>
            </a:extLst>
          </p:cNvPr>
          <p:cNvSpPr>
            <a:spLocks noGrp="1"/>
          </p:cNvSpPr>
          <p:nvPr>
            <p:ph type="title"/>
          </p:nvPr>
        </p:nvSpPr>
        <p:spPr>
          <a:xfrm>
            <a:off x="6741057" y="745690"/>
            <a:ext cx="4343400" cy="1356360"/>
          </a:xfrm>
        </p:spPr>
        <p:txBody>
          <a:bodyPr/>
          <a:lstStyle/>
          <a:p>
            <a:r>
              <a:rPr lang="es-EC" dirty="0">
                <a:solidFill>
                  <a:schemeClr val="accent5">
                    <a:lumMod val="50000"/>
                  </a:schemeClr>
                </a:solidFill>
              </a:rPr>
              <a:t>PROBLEMÁTICA</a:t>
            </a:r>
          </a:p>
        </p:txBody>
      </p:sp>
      <p:sp>
        <p:nvSpPr>
          <p:cNvPr id="3" name="Marcador de contenido 2">
            <a:extLst>
              <a:ext uri="{FF2B5EF4-FFF2-40B4-BE49-F238E27FC236}">
                <a16:creationId xmlns:a16="http://schemas.microsoft.com/office/drawing/2014/main" id="{D4633ADD-B4F0-7833-229D-3F4EEFFA067B}"/>
              </a:ext>
            </a:extLst>
          </p:cNvPr>
          <p:cNvSpPr>
            <a:spLocks noGrp="1"/>
          </p:cNvSpPr>
          <p:nvPr>
            <p:ph idx="1"/>
          </p:nvPr>
        </p:nvSpPr>
        <p:spPr>
          <a:xfrm>
            <a:off x="6092473" y="2272042"/>
            <a:ext cx="5257795" cy="3333307"/>
          </a:xfrm>
        </p:spPr>
        <p:txBody>
          <a:bodyPr/>
          <a:lstStyle/>
          <a:p>
            <a:pPr algn="just"/>
            <a:r>
              <a:rPr lang="es-MX" dirty="0">
                <a:solidFill>
                  <a:schemeClr val="tx1"/>
                </a:solidFill>
              </a:rPr>
              <a:t>La configuración del reloj RTC DS3231 en nodos de red de sensores no estaba realizada, por lo que no existía una sincronización entre los nodos.</a:t>
            </a:r>
          </a:p>
          <a:p>
            <a:pPr algn="just"/>
            <a:r>
              <a:rPr lang="es-MX" dirty="0">
                <a:solidFill>
                  <a:schemeClr val="tx1"/>
                </a:solidFill>
              </a:rPr>
              <a:t>El tiempo de vida de los equipos es muy corto, por lo que el monitoreo de los cultivos no es eficiente, pues los dispositivos no quedan encendidos por un periodo óptimo.</a:t>
            </a:r>
            <a:endParaRPr lang="es-EC" dirty="0">
              <a:solidFill>
                <a:schemeClr val="tx1"/>
              </a:solidFill>
            </a:endParaRPr>
          </a:p>
        </p:txBody>
      </p:sp>
      <p:pic>
        <p:nvPicPr>
          <p:cNvPr id="21" name="Imagen 20">
            <a:extLst>
              <a:ext uri="{FF2B5EF4-FFF2-40B4-BE49-F238E27FC236}">
                <a16:creationId xmlns:a16="http://schemas.microsoft.com/office/drawing/2014/main" id="{80030955-D8A9-138E-95FC-5DA3AF3DE593}"/>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063286" y="2408897"/>
            <a:ext cx="4137640" cy="3059595"/>
          </a:xfrm>
          <a:prstGeom prst="rect">
            <a:avLst/>
          </a:prstGeom>
        </p:spPr>
      </p:pic>
    </p:spTree>
    <p:extLst>
      <p:ext uri="{BB962C8B-B14F-4D97-AF65-F5344CB8AC3E}">
        <p14:creationId xmlns:p14="http://schemas.microsoft.com/office/powerpoint/2010/main" val="1585060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2CEED5D4-BA57-0E4B-1ED7-95E2E86912BD}"/>
              </a:ext>
            </a:extLst>
          </p:cNvPr>
          <p:cNvSpPr/>
          <p:nvPr/>
        </p:nvSpPr>
        <p:spPr>
          <a:xfrm>
            <a:off x="414670" y="425302"/>
            <a:ext cx="5316279" cy="603929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C"/>
          </a:p>
        </p:txBody>
      </p:sp>
      <p:sp>
        <p:nvSpPr>
          <p:cNvPr id="2" name="Título 1">
            <a:extLst>
              <a:ext uri="{FF2B5EF4-FFF2-40B4-BE49-F238E27FC236}">
                <a16:creationId xmlns:a16="http://schemas.microsoft.com/office/drawing/2014/main" id="{49C04C3B-16D6-2EF8-4A03-4175E8A274C4}"/>
              </a:ext>
            </a:extLst>
          </p:cNvPr>
          <p:cNvSpPr>
            <a:spLocks noGrp="1"/>
          </p:cNvSpPr>
          <p:nvPr>
            <p:ph type="title"/>
          </p:nvPr>
        </p:nvSpPr>
        <p:spPr>
          <a:xfrm>
            <a:off x="1395531" y="425302"/>
            <a:ext cx="9875520" cy="1356360"/>
          </a:xfrm>
        </p:spPr>
        <p:txBody>
          <a:bodyPr/>
          <a:lstStyle/>
          <a:p>
            <a:r>
              <a:rPr lang="es-EC" dirty="0">
                <a:solidFill>
                  <a:schemeClr val="accent5">
                    <a:lumMod val="50000"/>
                  </a:schemeClr>
                </a:solidFill>
              </a:rPr>
              <a:t>SOLUCIÓN</a:t>
            </a:r>
          </a:p>
        </p:txBody>
      </p:sp>
      <p:sp>
        <p:nvSpPr>
          <p:cNvPr id="3" name="Marcador de contenido 2">
            <a:extLst>
              <a:ext uri="{FF2B5EF4-FFF2-40B4-BE49-F238E27FC236}">
                <a16:creationId xmlns:a16="http://schemas.microsoft.com/office/drawing/2014/main" id="{6ABA0057-BCE1-5FA3-A041-D0E365F7E466}"/>
              </a:ext>
            </a:extLst>
          </p:cNvPr>
          <p:cNvSpPr>
            <a:spLocks noGrp="1"/>
          </p:cNvSpPr>
          <p:nvPr>
            <p:ph idx="1"/>
          </p:nvPr>
        </p:nvSpPr>
        <p:spPr>
          <a:xfrm>
            <a:off x="685529" y="1646275"/>
            <a:ext cx="4774559" cy="4038600"/>
          </a:xfrm>
        </p:spPr>
        <p:txBody>
          <a:bodyPr/>
          <a:lstStyle/>
          <a:p>
            <a:pPr algn="just"/>
            <a:r>
              <a:rPr lang="es-EC" dirty="0">
                <a:solidFill>
                  <a:schemeClr val="tx1"/>
                </a:solidFill>
              </a:rPr>
              <a:t>Se procedió a realizar una búsqueda/ investigación para encontrar información relevante sobre como se podría configurar el reloj RTC DS3231 en un Arduino Nano, para lo cual se determinó que la mejor manera de realizar esta configuración y sincronización de todos los nodos era a través de unas líneas de código adicionales, así también de un script .bat para enviar la hora de la PC a través del serial.</a:t>
            </a:r>
          </a:p>
          <a:p>
            <a:endParaRPr lang="es-EC" dirty="0"/>
          </a:p>
        </p:txBody>
      </p:sp>
      <p:pic>
        <p:nvPicPr>
          <p:cNvPr id="5" name="Imagen 4">
            <a:extLst>
              <a:ext uri="{FF2B5EF4-FFF2-40B4-BE49-F238E27FC236}">
                <a16:creationId xmlns:a16="http://schemas.microsoft.com/office/drawing/2014/main" id="{8FA9A090-B41E-9415-568A-B3F7B20A0F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3291" y="1561379"/>
            <a:ext cx="4890866" cy="3735241"/>
          </a:xfrm>
          <a:prstGeom prst="rect">
            <a:avLst/>
          </a:prstGeom>
        </p:spPr>
      </p:pic>
    </p:spTree>
    <p:extLst>
      <p:ext uri="{BB962C8B-B14F-4D97-AF65-F5344CB8AC3E}">
        <p14:creationId xmlns:p14="http://schemas.microsoft.com/office/powerpoint/2010/main" val="1557519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2CEED5D4-BA57-0E4B-1ED7-95E2E86912BD}"/>
              </a:ext>
            </a:extLst>
          </p:cNvPr>
          <p:cNvSpPr/>
          <p:nvPr/>
        </p:nvSpPr>
        <p:spPr>
          <a:xfrm>
            <a:off x="6422066" y="409353"/>
            <a:ext cx="5316279" cy="603929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C"/>
          </a:p>
        </p:txBody>
      </p:sp>
      <p:sp>
        <p:nvSpPr>
          <p:cNvPr id="2" name="Título 1">
            <a:extLst>
              <a:ext uri="{FF2B5EF4-FFF2-40B4-BE49-F238E27FC236}">
                <a16:creationId xmlns:a16="http://schemas.microsoft.com/office/drawing/2014/main" id="{49C04C3B-16D6-2EF8-4A03-4175E8A274C4}"/>
              </a:ext>
            </a:extLst>
          </p:cNvPr>
          <p:cNvSpPr>
            <a:spLocks noGrp="1"/>
          </p:cNvSpPr>
          <p:nvPr>
            <p:ph type="title"/>
          </p:nvPr>
        </p:nvSpPr>
        <p:spPr>
          <a:xfrm>
            <a:off x="7768484" y="469377"/>
            <a:ext cx="9875520" cy="1356360"/>
          </a:xfrm>
        </p:spPr>
        <p:txBody>
          <a:bodyPr/>
          <a:lstStyle/>
          <a:p>
            <a:r>
              <a:rPr lang="es-EC" dirty="0">
                <a:solidFill>
                  <a:schemeClr val="accent5">
                    <a:lumMod val="50000"/>
                  </a:schemeClr>
                </a:solidFill>
              </a:rPr>
              <a:t>SOLUCIÓN</a:t>
            </a:r>
          </a:p>
        </p:txBody>
      </p:sp>
      <p:sp>
        <p:nvSpPr>
          <p:cNvPr id="3" name="Marcador de contenido 2">
            <a:extLst>
              <a:ext uri="{FF2B5EF4-FFF2-40B4-BE49-F238E27FC236}">
                <a16:creationId xmlns:a16="http://schemas.microsoft.com/office/drawing/2014/main" id="{6ABA0057-BCE1-5FA3-A041-D0E365F7E466}"/>
              </a:ext>
            </a:extLst>
          </p:cNvPr>
          <p:cNvSpPr>
            <a:spLocks noGrp="1"/>
          </p:cNvSpPr>
          <p:nvPr>
            <p:ph idx="1"/>
          </p:nvPr>
        </p:nvSpPr>
        <p:spPr>
          <a:xfrm>
            <a:off x="6692925" y="1885761"/>
            <a:ext cx="4774559" cy="4038600"/>
          </a:xfrm>
        </p:spPr>
        <p:txBody>
          <a:bodyPr/>
          <a:lstStyle/>
          <a:p>
            <a:pPr algn="just"/>
            <a:r>
              <a:rPr lang="es-EC" dirty="0">
                <a:solidFill>
                  <a:schemeClr val="tx1"/>
                </a:solidFill>
              </a:rPr>
              <a:t>Para lograr apagar o encender los dispositivos a una hora determinada, se agregaron nuevas funciones en el código, de esta manera se puede colocar a que hora se requiere que los dispositivos se apaguen o en su caso luego de que tiempo se deben encender, es así como se logra el objetivo de ahorro de energía.</a:t>
            </a:r>
          </a:p>
        </p:txBody>
      </p:sp>
      <p:pic>
        <p:nvPicPr>
          <p:cNvPr id="7" name="Imagen 6">
            <a:extLst>
              <a:ext uri="{FF2B5EF4-FFF2-40B4-BE49-F238E27FC236}">
                <a16:creationId xmlns:a16="http://schemas.microsoft.com/office/drawing/2014/main" id="{07A3C336-DD42-2388-1F19-FE41288183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832" y="1446610"/>
            <a:ext cx="5286373" cy="3964780"/>
          </a:xfrm>
          <a:prstGeom prst="rect">
            <a:avLst/>
          </a:prstGeom>
        </p:spPr>
      </p:pic>
    </p:spTree>
    <p:extLst>
      <p:ext uri="{BB962C8B-B14F-4D97-AF65-F5344CB8AC3E}">
        <p14:creationId xmlns:p14="http://schemas.microsoft.com/office/powerpoint/2010/main" val="2169959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FCAE31-1B17-4BE9-8B3A-0826D8DC87B0}"/>
              </a:ext>
            </a:extLst>
          </p:cNvPr>
          <p:cNvSpPr>
            <a:spLocks noGrp="1"/>
          </p:cNvSpPr>
          <p:nvPr>
            <p:ph type="title"/>
          </p:nvPr>
        </p:nvSpPr>
        <p:spPr>
          <a:xfrm>
            <a:off x="1141571" y="439479"/>
            <a:ext cx="9875520" cy="1356360"/>
          </a:xfrm>
        </p:spPr>
        <p:txBody>
          <a:bodyPr/>
          <a:lstStyle/>
          <a:p>
            <a:pPr algn="ctr"/>
            <a:r>
              <a:rPr lang="es-EC" dirty="0"/>
              <a:t>ANEXOS</a:t>
            </a:r>
          </a:p>
        </p:txBody>
      </p:sp>
      <p:pic>
        <p:nvPicPr>
          <p:cNvPr id="4" name="WhatsApp Video 2022-05-02 at 11.42.51 PM">
            <a:hlinkClick r:id="" action="ppaction://media"/>
            <a:extLst>
              <a:ext uri="{FF2B5EF4-FFF2-40B4-BE49-F238E27FC236}">
                <a16:creationId xmlns:a16="http://schemas.microsoft.com/office/drawing/2014/main" id="{7676F938-F9AE-AD77-4300-86F8739416A5}"/>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2489199" y="2109271"/>
            <a:ext cx="7180263" cy="4038600"/>
          </a:xfrm>
        </p:spPr>
      </p:pic>
      <p:sp>
        <p:nvSpPr>
          <p:cNvPr id="5" name="Rectángulo 4">
            <a:extLst>
              <a:ext uri="{FF2B5EF4-FFF2-40B4-BE49-F238E27FC236}">
                <a16:creationId xmlns:a16="http://schemas.microsoft.com/office/drawing/2014/main" id="{2DDEFF42-0483-898F-8B26-6E86557C3347}"/>
              </a:ext>
            </a:extLst>
          </p:cNvPr>
          <p:cNvSpPr/>
          <p:nvPr/>
        </p:nvSpPr>
        <p:spPr>
          <a:xfrm>
            <a:off x="2086805" y="1446028"/>
            <a:ext cx="7985052" cy="54628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s-EC" dirty="0"/>
              <a:t>En el video a continuación se realizó una configuración para que los dispositivos se enciendan luego de una hora determinada.</a:t>
            </a:r>
          </a:p>
        </p:txBody>
      </p:sp>
    </p:spTree>
    <p:extLst>
      <p:ext uri="{BB962C8B-B14F-4D97-AF65-F5344CB8AC3E}">
        <p14:creationId xmlns:p14="http://schemas.microsoft.com/office/powerpoint/2010/main" val="302654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142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heme/theme1.xml><?xml version="1.0" encoding="utf-8"?>
<a:theme xmlns:a="http://schemas.openxmlformats.org/drawingml/2006/main" name="Base">
  <a:themeElements>
    <a:clrScheme name="Base">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e">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e">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DC509F66C71494439B6CD3AC191DBAAD" ma:contentTypeVersion="12" ma:contentTypeDescription="Crear nuevo documento." ma:contentTypeScope="" ma:versionID="ea854f1751cb8b8fcf8afbbbed16be6d">
  <xsd:schema xmlns:xsd="http://www.w3.org/2001/XMLSchema" xmlns:xs="http://www.w3.org/2001/XMLSchema" xmlns:p="http://schemas.microsoft.com/office/2006/metadata/properties" xmlns:ns2="190d6545-c350-450f-8d5b-5d44c6a38e45" xmlns:ns3="898bb62a-f08a-4d2d-ba84-6e569cad04c3" targetNamespace="http://schemas.microsoft.com/office/2006/metadata/properties" ma:root="true" ma:fieldsID="4126c239ace42f873664e18f94e25cc8" ns2:_="" ns3:_="">
    <xsd:import namespace="190d6545-c350-450f-8d5b-5d44c6a38e45"/>
    <xsd:import namespace="898bb62a-f08a-4d2d-ba84-6e569cad04c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0d6545-c350-450f-8d5b-5d44c6a38e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2" nillable="true" ma:displayName="MediaLengthInSeconds" ma:hidden="true" ma:internalName="MediaLengthInSeconds" ma:readOnly="true">
      <xsd:simpleType>
        <xsd:restriction base="dms:Unknown"/>
      </xsd:simpleType>
    </xsd:element>
    <xsd:element name="lcf76f155ced4ddcb4097134ff3c332f" ma:index="14" nillable="true" ma:taxonomy="true" ma:internalName="lcf76f155ced4ddcb4097134ff3c332f" ma:taxonomyFieldName="MediaServiceImageTags" ma:displayName="Etiquetas de imagen" ma:readOnly="false" ma:fieldId="{5cf76f15-5ced-4ddc-b409-7134ff3c332f}" ma:taxonomyMulti="true" ma:sspId="5ab0ecc0-c530-4610-a76f-9351d1ddb951"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98bb62a-f08a-4d2d-ba84-6e569cad04c3"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TaxCatchAll" ma:index="15" nillable="true" ma:displayName="Taxonomy Catch All Column" ma:hidden="true" ma:list="{bfbeea3d-dc4f-4740-9951-08aee7361859}" ma:internalName="TaxCatchAll" ma:showField="CatchAllData" ma:web="898bb62a-f08a-4d2d-ba84-6e569cad04c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898bb62a-f08a-4d2d-ba84-6e569cad04c3" xsi:nil="true"/>
    <lcf76f155ced4ddcb4097134ff3c332f xmlns="190d6545-c350-450f-8d5b-5d44c6a38e4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4890EFE-2E9B-40BA-A69F-2A0242937568}"/>
</file>

<file path=customXml/itemProps2.xml><?xml version="1.0" encoding="utf-8"?>
<ds:datastoreItem xmlns:ds="http://schemas.openxmlformats.org/officeDocument/2006/customXml" ds:itemID="{CDCCC4EE-61AA-4D3B-B4E1-3FC0F4D1FAEB}"/>
</file>

<file path=customXml/itemProps3.xml><?xml version="1.0" encoding="utf-8"?>
<ds:datastoreItem xmlns:ds="http://schemas.openxmlformats.org/officeDocument/2006/customXml" ds:itemID="{3DAF4B2F-CF5B-41F6-9B5B-095EA0DD648C}"/>
</file>

<file path=docProps/app.xml><?xml version="1.0" encoding="utf-8"?>
<Properties xmlns="http://schemas.openxmlformats.org/officeDocument/2006/extended-properties" xmlns:vt="http://schemas.openxmlformats.org/officeDocument/2006/docPropsVTypes">
  <Template>TM03457444[[fn=Base]]</Template>
  <TotalTime>137</TotalTime>
  <Words>241</Words>
  <Application>Microsoft Office PowerPoint</Application>
  <PresentationFormat>Panorámica</PresentationFormat>
  <Paragraphs>13</Paragraphs>
  <Slides>5</Slides>
  <Notes>0</Notes>
  <HiddenSlides>0</HiddenSlides>
  <MMClips>1</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5</vt:i4>
      </vt:variant>
    </vt:vector>
  </HeadingPairs>
  <TitlesOfParts>
    <vt:vector size="7" baseType="lpstr">
      <vt:lpstr>Corbel</vt:lpstr>
      <vt:lpstr>Base</vt:lpstr>
      <vt:lpstr>Monitoreo de cultivos Comunitarias CIDIS 2022 (Recinto Flor de María)</vt:lpstr>
      <vt:lpstr>PROBLEMÁTICA</vt:lpstr>
      <vt:lpstr>SOLUCIÓN</vt:lpstr>
      <vt:lpstr>SOLUCIÓN</vt:lpstr>
      <vt:lpstr>ANEXOS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Monitoreo de cultivos Comunitarias CIDIS 2022 (Recinto Flor de María)</dc:title>
  <dc:creator>Debbie Daniella Donoso Calle</dc:creator>
  <cp:lastModifiedBy>Debbie Daniella Donoso Calle</cp:lastModifiedBy>
  <cp:revision>2</cp:revision>
  <dcterms:created xsi:type="dcterms:W3CDTF">2022-05-03T19:54:56Z</dcterms:created>
  <dcterms:modified xsi:type="dcterms:W3CDTF">2022-05-04T01:11:57Z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0x010100DC509F66C71494439B6CD3AC191DBAAD</vt:lpwstr>
  </property>
</Properties>
</file>