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3" r:id="rId6"/>
    <p:sldId id="262" r:id="rId7"/>
    <p:sldId id="266" r:id="rId8"/>
    <p:sldId id="264" r:id="rId9"/>
    <p:sldId id="265" r:id="rId10"/>
    <p:sldId id="268" r:id="rId11"/>
    <p:sldId id="269" r:id="rId12"/>
    <p:sldId id="270" r:id="rId13"/>
    <p:sldId id="272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1C52BF7-F10D-42DD-8479-FF2DDF1A0279}">
  <a:tblStyle styleId="{41C52BF7-F10D-42DD-8479-FF2DDF1A02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591" autoAdjust="0"/>
    <p:restoredTop sz="94737" autoAdjust="0"/>
  </p:normalViewPr>
  <p:slideViewPr>
    <p:cSldViewPr snapToGrid="0">
      <p:cViewPr varScale="1">
        <p:scale>
          <a:sx n="103" d="100"/>
          <a:sy n="103" d="100"/>
        </p:scale>
        <p:origin x="-1224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8301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9526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i="0" u="none" strike="noStrike" cap="none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Learn </a:t>
            </a:r>
            <a:r>
              <a:rPr lang="en" sz="2800" b="0" i="0" u="none" strike="noStrike" cap="none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SQL from </a:t>
            </a:r>
            <a:r>
              <a:rPr lang="en" sz="2800" b="0" i="0" u="none" strike="noStrike" cap="none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Scratch</a:t>
            </a:r>
            <a:r>
              <a:rPr lang="en-US" sz="2800" b="0" i="0" u="none" strike="noStrike" cap="none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Capstone: Funnels with Warby Parker</a:t>
            </a:r>
            <a:endParaRPr sz="2800" b="0" i="0" u="none" strike="noStrike" cap="none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Eric Garcia</a:t>
            </a:r>
            <a:endParaRPr lang="en-US" sz="800" dirty="0" smtClean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7-10-18</a:t>
            </a:r>
            <a:endParaRPr sz="2800" b="0" i="0" u="none" strike="noStrike" cap="none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2400"/>
            </a:pPr>
            <a:r>
              <a:rPr lang="en-US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3.2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A/B Testing with Home Try-On </a:t>
            </a:r>
            <a:r>
              <a:rPr lang="en-US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Funnel</a:t>
            </a:r>
            <a:endParaRPr lang="en" sz="2400" dirty="0">
              <a:solidFill>
                <a:schemeClr val="bg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79100" y="1201324"/>
            <a:ext cx="3870900" cy="288674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calculate conversion rates by aggregating across all rows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WITH funnels AS 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SELECT DISTINCT q.user_id,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h.user_id IS NOT NULL AS 'home_try_on',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h.number_of_pairs,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p.user_id IS NOT NULL AS 'is_purchase'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FROM quiz q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LEFT JOIN home_try_on h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ON q.user_id = h.user_id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LEFT JOIN purchase p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ON q.user_id = p.user_id)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SELECT COUNT(*) AS 'num_quiz',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SUM(home_try_on) AS 'num_try_on',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SUM(is_purchase) AS 'num_purchased',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1.0 * SUM(home_try_on) / COUNT(user_id) AS 'quiz_to_try',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1.0 * SUM(is_purchase) / SUM(home_try_on) AS 'try_to_buy'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FROM funnels;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920900" cy="287560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The funnels table in combination with some aggregate functions helps us find out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How many users took the quiz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many users tried on the eyewear at home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How many users purchased eyewear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The percentage of users that tried on glasses after completing the quiz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percentage of users that purchased glasses after trying their eyewear at home</a:t>
            </a:r>
          </a:p>
          <a:p>
            <a:pPr marL="152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52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Conclusion: 75% of quiz users tried on glasses and 66% of those who tried glasses purchased a pair of glasses from Warby Parker. 495 pairs of glasses sold in total.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2457272534"/>
              </p:ext>
            </p:extLst>
          </p:nvPr>
        </p:nvGraphicFramePr>
        <p:xfrm>
          <a:off x="167116" y="4135828"/>
          <a:ext cx="8879396" cy="813009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1545868"/>
                <a:gridCol w="1979484"/>
                <a:gridCol w="1979484"/>
                <a:gridCol w="1687280"/>
                <a:gridCol w="1687280"/>
              </a:tblGrid>
              <a:tr h="41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num_quiz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num_try_on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num_purchased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quiz_to_try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try_to_buy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</a:tr>
              <a:tr h="33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750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495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0.75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0.66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13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2400"/>
            </a:pPr>
            <a:r>
              <a:rPr lang="en-US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3.3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A/B Testing with Home Try-On </a:t>
            </a:r>
            <a:r>
              <a:rPr lang="en-US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Funnel</a:t>
            </a:r>
            <a:endParaRPr lang="en" sz="2400" dirty="0">
              <a:solidFill>
                <a:schemeClr val="bg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79100" y="1201324"/>
            <a:ext cx="3870900" cy="37444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A/B test (3 pairs v 5 pairs)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WITH funnels AS 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SELECT DISTINCT q.user_id,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h.user_id IS NOT NULL AS 'home_try_on',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h.number_of_pairs,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p.user_id IS NOT NULL AS 'is_purchase'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FROM quiz q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LEFT JOIN home_try_on h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ON q.user_id = h.user_id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LEFT JOIN purchase p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ON q.user_id = p.user_id)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SELECT number_of_pairs,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COUNT(*) AS 'num_quiz',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SUM(home_try_on) AS 'num_try_on',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SUM(is_purchase) AS 'num_purchased',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ROUND(1.0 * SUM(is_purchase) / SUM(home_try_on),2) AS 'try_to_buy'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FROM funnels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WHERE number_of_pairs IS NOT NULL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GROUP BY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920900" cy="224067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Using a GROUP BY statement on the number of pairs a user receives allows us to know: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How many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users tried on 3 pairs and 5 pairs respectively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How many of those users purchased their glasses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The difference in purchase rates between customers that had 3 pairs and those with 5 pairs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Conclusion: The customers that were sent 5 pairs of glasses were 26% more likely to purchase glasses. So, it is ideal that Warby Parker exclusively send 5 pairs to potential customers.  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Shape 325"/>
          <p:cNvGraphicFramePr/>
          <p:nvPr>
            <p:extLst>
              <p:ext uri="{D42A27DB-BD31-4B8C-83A1-F6EECF244321}">
                <p14:modId xmlns:p14="http://schemas.microsoft.com/office/powerpoint/2010/main" val="3112021873"/>
              </p:ext>
            </p:extLst>
          </p:nvPr>
        </p:nvGraphicFramePr>
        <p:xfrm>
          <a:off x="111411" y="3489758"/>
          <a:ext cx="5013465" cy="1456023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1123225"/>
                <a:gridCol w="1438290"/>
                <a:gridCol w="1225975"/>
                <a:gridCol w="1225975"/>
              </a:tblGrid>
              <a:tr h="5546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baseline="0" dirty="0" err="1" smtClean="0">
                          <a:solidFill>
                            <a:srgbClr val="FFFFFF"/>
                          </a:solidFill>
                        </a:rPr>
                        <a:t>number_of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FFFFFF"/>
                          </a:solidFill>
                        </a:rPr>
                        <a:t>_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baseline="0" dirty="0" smtClean="0">
                          <a:solidFill>
                            <a:srgbClr val="FFFFFF"/>
                          </a:solidFill>
                        </a:rPr>
                        <a:t>pairs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num_to_try_on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num_purchased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try_to_buy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</a:tr>
              <a:tr h="450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3 Pairs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379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201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0.53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  <a:tr h="450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5 Pairs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371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294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0.79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86716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algn="ctr">
              <a:lnSpc>
                <a:spcPct val="115000"/>
              </a:lnSpc>
              <a:buClr>
                <a:srgbClr val="222222"/>
              </a:buClr>
              <a:buSzPts val="2400"/>
            </a:pPr>
            <a:r>
              <a:rPr lang="en" sz="4800" dirty="0" smtClean="0">
                <a:solidFill>
                  <a:schemeClr val="bg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Extras</a:t>
            </a:r>
            <a:endParaRPr lang="en" sz="4800" dirty="0">
              <a:solidFill>
                <a:schemeClr val="bg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37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11700" y="292625"/>
            <a:ext cx="4102326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4.1 EXTRAS</a:t>
            </a:r>
            <a:endParaRPr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77975" y="1201325"/>
            <a:ext cx="4223721" cy="845594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popular color sold (right table)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Shape 332"/>
          <p:cNvGraphicFramePr/>
          <p:nvPr>
            <p:extLst>
              <p:ext uri="{D42A27DB-BD31-4B8C-83A1-F6EECF244321}">
                <p14:modId xmlns:p14="http://schemas.microsoft.com/office/powerpoint/2010/main" val="2468929731"/>
              </p:ext>
            </p:extLst>
          </p:nvPr>
        </p:nvGraphicFramePr>
        <p:xfrm>
          <a:off x="4492449" y="613812"/>
          <a:ext cx="4212306" cy="4286925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2566302"/>
                <a:gridCol w="1646004"/>
              </a:tblGrid>
              <a:tr h="33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model_name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COUNT(</a:t>
                      </a: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model_name</a:t>
                      </a: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352"/>
                      </a:srgbClr>
                    </a:solidFill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Jet Black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86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Driftwood Fade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63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Rosewood Tortoise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62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Rose Crystal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54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Layered Tortoise Matte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52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Pearled Tortoise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50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Elderflower Crystal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44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Sea Glass Gray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43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Endangered Tortoise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41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24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4.2 EXTRAS</a:t>
            </a:r>
            <a:endParaRPr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77975" y="1201324"/>
            <a:ext cx="4223721" cy="384198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popular model sold (upper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ight table)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Pairs sold and amount from sales (bottom right table)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4273341560"/>
              </p:ext>
            </p:extLst>
          </p:nvPr>
        </p:nvGraphicFramePr>
        <p:xfrm>
          <a:off x="4488004" y="1139609"/>
          <a:ext cx="4341569" cy="2969700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2645054"/>
                <a:gridCol w="1696515"/>
              </a:tblGrid>
              <a:tr h="33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model_name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COUNT(</a:t>
                      </a: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model_name</a:t>
                      </a: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352"/>
                      </a:srgbClr>
                    </a:solidFill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Eugene Narrow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116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Dawes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107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Brady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95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Lucy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86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Olive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50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  <a:tr h="43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Monocle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41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" name="Shape 332"/>
          <p:cNvGraphicFramePr/>
          <p:nvPr>
            <p:extLst>
              <p:ext uri="{D42A27DB-BD31-4B8C-83A1-F6EECF244321}">
                <p14:modId xmlns:p14="http://schemas.microsoft.com/office/powerpoint/2010/main" val="2055419832"/>
              </p:ext>
            </p:extLst>
          </p:nvPr>
        </p:nvGraphicFramePr>
        <p:xfrm>
          <a:off x="4488004" y="4217147"/>
          <a:ext cx="4352377" cy="826166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2622013"/>
                <a:gridCol w="1730364"/>
              </a:tblGrid>
              <a:tr h="3576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Pairs Sold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Sales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352"/>
                      </a:srgbClr>
                    </a:solidFill>
                  </a:tcPr>
                </a:tc>
              </a:tr>
              <a:tr h="468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495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55795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9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" sz="2800" b="1" i="0" u="none" strike="noStrike" cap="none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r>
              <a:rPr lang="en" sz="28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of Contents</a:t>
            </a:r>
            <a:endParaRPr sz="28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65652" y="991809"/>
            <a:ext cx="8228742" cy="402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marR="0" lvl="0" indent="-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+mj-lt"/>
              <a:buAutoNum type="arabicPeriod"/>
            </a:pPr>
            <a:r>
              <a:rPr lang="en-US" sz="1600" b="1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Familiar with Warby Parker</a:t>
            </a:r>
          </a:p>
          <a:p>
            <a:pPr marL="533400" marR="0" lvl="0" indent="-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Warby Parker?</a:t>
            </a:r>
          </a:p>
          <a:p>
            <a:pPr marL="533400" marR="0" lvl="0" indent="-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our objective?</a:t>
            </a:r>
          </a:p>
          <a:p>
            <a:pPr marL="419100" marR="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+mj-lt"/>
              <a:buAutoNum type="arabicPeriod" startAt="2"/>
            </a:pPr>
            <a:r>
              <a:rPr lang="en-US" sz="1600" b="1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What is a Quiz Funnel?</a:t>
            </a:r>
          </a:p>
          <a:p>
            <a:pPr marL="533400" lvl="8" indent="-457200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number of responses for each question?</a:t>
            </a:r>
          </a:p>
          <a:p>
            <a:pPr marL="533400" marR="0" lvl="0" indent="-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question(s) of the quiz have a lower completion rate?</a:t>
            </a:r>
          </a:p>
          <a:p>
            <a:pPr marL="533400" marR="0" lvl="0" indent="-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do you think is the reason?</a:t>
            </a:r>
          </a:p>
          <a:p>
            <a:pPr marL="419100" marR="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+mj-lt"/>
              <a:buAutoNum type="arabicPeriod" startAt="3"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A/B Testing with Home Try-On Funnel</a:t>
            </a:r>
          </a:p>
          <a:p>
            <a:pPr marL="419100" lvl="1" indent="-342900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Overall conversion rates</a:t>
            </a:r>
          </a:p>
          <a:p>
            <a:pPr marL="419100" lvl="1" indent="-342900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Difference in purchase rates between customers</a:t>
            </a:r>
          </a:p>
          <a:p>
            <a:pPr marL="76200" lvl="1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400"/>
            </a:pPr>
            <a:endParaRPr lang="en-US" dirty="0" smtClean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86716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Get Familiar with Warby Parker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1.1 </a:t>
            </a:r>
            <a:r>
              <a:rPr lang="en-US" sz="2400" b="1" i="0" u="none" strike="noStrike" cap="none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Get Familiar with Warby Parker</a:t>
            </a:r>
            <a:endParaRPr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77975" y="1201324"/>
            <a:ext cx="8520600" cy="250760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What is Warby Parker? </a:t>
            </a:r>
            <a:endParaRPr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Warby Parker is a company founded in 2010 that offers designer glasses at affordable prices.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A company that sends potential customers frames to try at home for free.</a:t>
            </a:r>
            <a:endParaRPr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For every pair of glasses purchased, the company donates a pair of glasses to someone in need.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Warby Parker uses a quiz to help a customer find the perfect pair of glasses.</a:t>
            </a:r>
          </a:p>
          <a:p>
            <a:pPr marL="152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152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our objective? </a:t>
            </a:r>
          </a:p>
          <a:p>
            <a:pPr marL="3238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investigate the results of Warby Parker’s quiz.</a:t>
            </a:r>
          </a:p>
          <a:p>
            <a:pPr marL="3238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Use an A/B test to find whether sending 3 or 5 pairs of glasses leads to more purchases.</a:t>
            </a:r>
            <a:endParaRPr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32" y="3940582"/>
            <a:ext cx="7334526" cy="836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86716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the Quiz Funnel?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6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2400"/>
            </a:pP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2.1 What is the Quiz Funnel?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77975" y="1201325"/>
            <a:ext cx="4920900" cy="1937004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Warby Parker uses a style quiz to help prospective customers find the right frames for them. </a:t>
            </a: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We can use the style quiz to create a funnel, a marketing model that tracks a user’s responses from the first question until they either finish the quiz or give up. </a:t>
            </a: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500 users generated 1986 responses from the quiz. However, we want to take a look at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each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user’s experience.</a:t>
            </a:r>
          </a:p>
        </p:txBody>
      </p:sp>
      <p:graphicFrame>
        <p:nvGraphicFramePr>
          <p:cNvPr id="5" name="Shape 325"/>
          <p:cNvGraphicFramePr/>
          <p:nvPr>
            <p:extLst>
              <p:ext uri="{D42A27DB-BD31-4B8C-83A1-F6EECF244321}">
                <p14:modId xmlns:p14="http://schemas.microsoft.com/office/powerpoint/2010/main" val="1611192535"/>
              </p:ext>
            </p:extLst>
          </p:nvPr>
        </p:nvGraphicFramePr>
        <p:xfrm>
          <a:off x="5291534" y="1212134"/>
          <a:ext cx="3579838" cy="3812873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1569759"/>
                <a:gridCol w="2010079"/>
              </a:tblGrid>
              <a:tr h="6597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question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#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FFFFFF"/>
                          </a:solidFill>
                        </a:rPr>
                        <a:t> answered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</a:tr>
              <a:tr h="6306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1. What are you looking for?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500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  <a:tr h="6306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2. What’s your fit?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475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  <a:tr h="6306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3. Which</a:t>
                      </a:r>
                      <a:r>
                        <a:rPr lang="en-US" sz="1000" u="none" strike="noStrike" cap="none" baseline="0" dirty="0" smtClean="0"/>
                        <a:t> shapes do you like?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380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  <a:tr h="6306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4. Which colors do you like?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361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  <a:tr h="6306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5. When was your last eye exam?</a:t>
                      </a:r>
                      <a:r>
                        <a:rPr lang="en-US" sz="1000" u="none" strike="noStrike" cap="none" baseline="0" dirty="0" smtClean="0"/>
                        <a:t> 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270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Shape 323"/>
          <p:cNvSpPr txBox="1"/>
          <p:nvPr/>
        </p:nvSpPr>
        <p:spPr>
          <a:xfrm>
            <a:off x="174850" y="3206496"/>
            <a:ext cx="4923428" cy="180930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Quiz funnel table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9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question,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COUNT(DISTINCT user_id</a:t>
            </a:r>
            <a:r>
              <a:rPr lang="en-US" sz="900" dirty="0" smtClean="0">
                <a:latin typeface="Courier New"/>
                <a:ea typeface="Courier New"/>
                <a:cs typeface="Courier New"/>
                <a:sym typeface="Courier New"/>
              </a:rPr>
              <a:t>) AS ‘# answered’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900" dirty="0" smtClean="0">
                <a:latin typeface="Courier New"/>
                <a:ea typeface="Courier New"/>
                <a:cs typeface="Courier New"/>
                <a:sym typeface="Courier New"/>
              </a:rPr>
              <a:t>survey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 smtClean="0">
                <a:latin typeface="Courier New"/>
                <a:ea typeface="Courier New"/>
                <a:cs typeface="Courier New"/>
                <a:sym typeface="Courier New"/>
              </a:rPr>
              <a:t>GROUP BY 1</a:t>
            </a:r>
            <a:r>
              <a:rPr lang="en" sz="9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b="1" i="0" u="none" strike="noStrike" cap="none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400" b="1" i="0" u="none" strike="noStrike" cap="none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b="1" i="0" u="none" strike="noStrike" cap="none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i="0" u="none" strike="noStrike" cap="none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Quiz Funnel?</a:t>
            </a:r>
            <a:endParaRPr sz="2400" b="1" i="0" u="none" strike="noStrike" cap="none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12931" y="1294524"/>
            <a:ext cx="8520600" cy="195810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previous query allows us to answer three key questions about Warby Parker’s style quiz:</a:t>
            </a:r>
            <a:r>
              <a:rPr lang="en" sz="12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0" i="0" u="none" strike="noStrike" cap="none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b="1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1200" b="1" dirty="0" smtClean="0">
                <a:latin typeface="Roboto"/>
                <a:ea typeface="Roboto"/>
                <a:cs typeface="Roboto"/>
                <a:sym typeface="Roboto"/>
              </a:rPr>
              <a:t>hat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is the number of responses for each question?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500 users responded to the first question and 270 users completed the quiz. Only 54% of total users completed the quiz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b="1" dirty="0" smtClean="0">
                <a:latin typeface="Roboto"/>
                <a:ea typeface="Roboto"/>
                <a:cs typeface="Roboto"/>
                <a:sym typeface="Roboto"/>
              </a:rPr>
              <a:t>Which question(s) of the quiz have a lower completion rate?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95 users gave up on question 3 and 91 users failed to answer question 5. </a:t>
            </a:r>
            <a:endParaRPr lang="en-US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b="1" dirty="0" smtClean="0"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do you think is the reason</a:t>
            </a:r>
            <a:r>
              <a:rPr lang="en-US" sz="1200" b="1" dirty="0" smtClean="0">
                <a:latin typeface="Roboto"/>
                <a:ea typeface="Roboto"/>
                <a:cs typeface="Roboto"/>
                <a:sym typeface="Roboto"/>
              </a:rPr>
              <a:t>?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Unlike the first two questions, question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lacks a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“Not Sure. Let’s Skip It”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option. There is a “No Preference” option. This leaves out people that are unsure about which shapes they like. I believe that most users did not answer question 5 because they were embarrassed to admit that they have not had an eye exam in a while. This is evident because 13.3% of users that answered question 5 answered “Not Sure. Let’s Skip It.”</a:t>
            </a:r>
            <a:endParaRPr lang="en-US" sz="1200" b="1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04800">
              <a:lnSpc>
                <a:spcPct val="115000"/>
              </a:lnSpc>
              <a:buSzPts val="1200"/>
              <a:buFont typeface="Roboto"/>
              <a:buChar char="●"/>
            </a:pPr>
            <a:endParaRPr lang="en-US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endParaRPr lang="en-US" sz="12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88" y="3265821"/>
            <a:ext cx="5604024" cy="17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2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86716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algn="ctr">
              <a:lnSpc>
                <a:spcPct val="115000"/>
              </a:lnSpc>
              <a:buClr>
                <a:srgbClr val="222222"/>
              </a:buClr>
              <a:buSzPts val="2400"/>
            </a:pPr>
            <a:r>
              <a:rPr lang="en" sz="4800" dirty="0">
                <a:solidFill>
                  <a:schemeClr val="bg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A/B Testing with Home Try-On Funnel</a:t>
            </a:r>
          </a:p>
        </p:txBody>
      </p:sp>
    </p:spTree>
    <p:extLst>
      <p:ext uri="{BB962C8B-B14F-4D97-AF65-F5344CB8AC3E}">
        <p14:creationId xmlns:p14="http://schemas.microsoft.com/office/powerpoint/2010/main" val="398496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3.1 A/B Testing with Home Try-On Funnel</a:t>
            </a:r>
            <a:endParaRPr lang="en" sz="2400" dirty="0">
              <a:solidFill>
                <a:schemeClr val="bg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77975" y="1201325"/>
            <a:ext cx="8520600" cy="1721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Home Try-On funnel helps us track the customer’s journey from quiz to home try-on to purchase.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So, we’ll take a look at data from the quiz, home try-on, and purchase tables to: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Create a funnels table (first four rows shown below)</a:t>
            </a: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Find the overall conversion rates</a:t>
            </a: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Use an A/B test to find out whether or not users are more likely to make a purchase depending on how many pairs of glasses they are sent. In this case, it is either 3 pairs or 5 pairs.</a:t>
            </a:r>
          </a:p>
          <a:p>
            <a:pPr marL="457200" lvl="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Investigate other trends.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1934587961"/>
              </p:ext>
            </p:extLst>
          </p:nvPr>
        </p:nvGraphicFramePr>
        <p:xfrm>
          <a:off x="177975" y="2993825"/>
          <a:ext cx="8520600" cy="1748950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2696411"/>
                <a:gridCol w="2094513"/>
                <a:gridCol w="1983103"/>
                <a:gridCol w="1746573"/>
              </a:tblGrid>
              <a:tr h="40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FFFF"/>
                          </a:solidFill>
                        </a:rPr>
                        <a:t>user_id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Is_home_try_on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number_of_pairs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 smtClean="0">
                          <a:solidFill>
                            <a:srgbClr val="FFFFFF"/>
                          </a:solidFill>
                        </a:rPr>
                        <a:t>Is_purchase</a:t>
                      </a:r>
                      <a:endParaRPr sz="1000" b="1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352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4e8118dc-bb3d-49bf-85fc-cca8d83232ac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 pairs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0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  <a:tr h="32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291f1cca-e507-48be-b063-002b14906468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3 Pairs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  <a:tr h="32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75122300-0736-4087-b6d8-c0c5373a1a04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0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err="1" smtClean="0"/>
                        <a:t>ø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0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  <a:tr h="32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75bc6ebd-40cd-4e1d-a301-27ddd93b12e2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5 pairs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0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0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1090</Words>
  <Application>Microsoft Macintosh PowerPoint</Application>
  <PresentationFormat>On-screen Show (16:9)</PresentationFormat>
  <Paragraphs>201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cp:lastModifiedBy>Eric Garcia</cp:lastModifiedBy>
  <cp:revision>41</cp:revision>
  <dcterms:modified xsi:type="dcterms:W3CDTF">2018-07-10T14:20:27Z</dcterms:modified>
</cp:coreProperties>
</file>