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59" r:id="rId6"/>
    <p:sldId id="297" r:id="rId7"/>
    <p:sldId id="263" r:id="rId8"/>
    <p:sldId id="264" r:id="rId9"/>
    <p:sldId id="286" r:id="rId10"/>
    <p:sldId id="298" r:id="rId11"/>
    <p:sldId id="267" r:id="rId12"/>
    <p:sldId id="292" r:id="rId13"/>
    <p:sldId id="295" r:id="rId14"/>
    <p:sldId id="268" r:id="rId15"/>
    <p:sldId id="288" r:id="rId16"/>
    <p:sldId id="270" r:id="rId17"/>
    <p:sldId id="269" r:id="rId18"/>
    <p:sldId id="294" r:id="rId19"/>
    <p:sldId id="289" r:id="rId20"/>
    <p:sldId id="273" r:id="rId21"/>
    <p:sldId id="296"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68478" autoAdjust="0"/>
  </p:normalViewPr>
  <p:slideViewPr>
    <p:cSldViewPr>
      <p:cViewPr varScale="1">
        <p:scale>
          <a:sx n="59" d="100"/>
          <a:sy n="59" d="100"/>
        </p:scale>
        <p:origin x="-2122" y="-82"/>
      </p:cViewPr>
      <p:guideLst>
        <p:guide orient="horz" pos="2160"/>
        <p:guide pos="2880"/>
      </p:guideLst>
    </p:cSldViewPr>
  </p:slideViewPr>
  <p:outlineViewPr>
    <p:cViewPr>
      <p:scale>
        <a:sx n="33" d="100"/>
        <a:sy n="33" d="100"/>
      </p:scale>
      <p:origin x="0" y="4579"/>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2581C8-6ED4-44CD-932F-4D514E5E2897}" type="datetimeFigureOut">
              <a:rPr lang="en-US" smtClean="0"/>
              <a:pPr/>
              <a:t>8/15/2012</a:t>
            </a:fld>
            <a:endParaRPr lang="en-US"/>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7E568C-F15E-4F6F-AAF0-87056BC7C00C}" type="slidenum">
              <a:rPr lang="en-US" smtClean="0"/>
              <a:pPr/>
              <a:t>‹nº›</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First, I am going to present an</a:t>
            </a:r>
            <a:r>
              <a:rPr lang="en-US" baseline="0" dirty="0" smtClean="0"/>
              <a:t> overview on gene regulation, discuss the problem we are addressing and describe how the data we used, </a:t>
            </a:r>
            <a:r>
              <a:rPr lang="en-US" baseline="0" dirty="0" err="1" smtClean="0"/>
              <a:t>DNase</a:t>
            </a:r>
            <a:r>
              <a:rPr lang="en-US" baseline="0" dirty="0" smtClean="0"/>
              <a:t> digestion and histone modification, are measured.</a:t>
            </a:r>
          </a:p>
          <a:p>
            <a:r>
              <a:rPr lang="en-US" baseline="0" dirty="0" smtClean="0"/>
              <a:t>Then, I will talk about the previous approach and describe our approach.</a:t>
            </a:r>
          </a:p>
          <a:p>
            <a:r>
              <a:rPr lang="en-US" baseline="0" dirty="0" smtClean="0"/>
              <a:t>Finally, I will present the experiments and results and give a brief discussion.</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On the left there</a:t>
            </a:r>
            <a:r>
              <a:rPr lang="en-US" baseline="0" dirty="0" smtClean="0"/>
              <a:t> is our model. On the right, there is a graph representing the mean curve for 100 CTCF-enriched regions, where the CTCF motif lies in the middle of the 1000bp window. </a:t>
            </a:r>
          </a:p>
          <a:p>
            <a:r>
              <a:rPr lang="en-US" baseline="0" dirty="0" smtClean="0"/>
              <a:t>For clarity, only </a:t>
            </a:r>
            <a:r>
              <a:rPr lang="en-US" baseline="0" dirty="0" err="1" smtClean="0"/>
              <a:t>DNase</a:t>
            </a:r>
            <a:r>
              <a:rPr lang="en-US" baseline="0" dirty="0" smtClean="0"/>
              <a:t> and H2A.Z signals are shown. </a:t>
            </a:r>
          </a:p>
          <a:p>
            <a:r>
              <a:rPr lang="en-US" baseline="0" dirty="0" smtClean="0"/>
              <a:t>We are able to notice that </a:t>
            </a:r>
            <a:r>
              <a:rPr lang="en-US" baseline="0" dirty="0" err="1" smtClean="0"/>
              <a:t>DNase</a:t>
            </a:r>
            <a:r>
              <a:rPr lang="en-US" baseline="0" dirty="0" smtClean="0"/>
              <a:t> peak-dip-peak trend occurs inside a histone modification peak-dip-peak trend. </a:t>
            </a:r>
          </a:p>
          <a:p>
            <a:r>
              <a:rPr lang="en-US" baseline="0" dirty="0" smtClean="0"/>
              <a:t>Our model consisted of a single Background state that does the same as the two background states in the previous model. A High Histone state that captures the histone peaks and UP/DOWN/FP states similar to the previous model. The idea is that the model would be able to capture a trend like this one.</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The HMM models were trained in</a:t>
            </a:r>
            <a:r>
              <a:rPr lang="en-US" baseline="0" dirty="0" smtClean="0"/>
              <a:t> two different ways. </a:t>
            </a:r>
          </a:p>
          <a:p>
            <a:r>
              <a:rPr lang="en-US" baseline="0" dirty="0" smtClean="0"/>
              <a:t>First, the methodology used in the previous model, consists of manually annotating the state sequence based on the results of traditional </a:t>
            </a:r>
            <a:r>
              <a:rPr lang="en-US" baseline="0" dirty="0" err="1" smtClean="0"/>
              <a:t>DNase</a:t>
            </a:r>
            <a:r>
              <a:rPr lang="en-US" baseline="0" dirty="0" smtClean="0"/>
              <a:t> I </a:t>
            </a:r>
            <a:r>
              <a:rPr lang="en-US" baseline="0" dirty="0" err="1" smtClean="0"/>
              <a:t>footprinting</a:t>
            </a:r>
            <a:r>
              <a:rPr lang="en-US" baseline="0" dirty="0" smtClean="0"/>
              <a:t> of the FMR1 promoter region; creating a pre-model by maximum likelihood training; applying the model to the 1000 top-scored HS sites and, based on this new annotation, creating the final model by maximum likelihood again. </a:t>
            </a:r>
          </a:p>
          <a:p>
            <a:r>
              <a:rPr lang="en-US" baseline="0" dirty="0" smtClean="0"/>
              <a:t>Our methodology makes use of the STAMP tool. STAMP is an algorithm that performs motif matches against whole PWMSs datasets. </a:t>
            </a:r>
          </a:p>
          <a:p>
            <a:r>
              <a:rPr lang="en-US" baseline="0" dirty="0" smtClean="0"/>
              <a:t>The idea is to take 10 random HS regions (preferably top-scored) and apply STAMP with as many PWMs as available. This generates reliable footprint predictions without having to perform traditional </a:t>
            </a:r>
            <a:r>
              <a:rPr lang="en-US" baseline="0" dirty="0" err="1" smtClean="0"/>
              <a:t>footprinting</a:t>
            </a:r>
            <a:r>
              <a:rPr lang="en-US" baseline="0" dirty="0" smtClean="0"/>
              <a:t> methods. Then these regions are manually annotated and the final model is generated by maximum-likelihood.</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All experiments were performed on the </a:t>
            </a:r>
            <a:r>
              <a:rPr lang="en-US" dirty="0" err="1" smtClean="0"/>
              <a:t>myelogenous</a:t>
            </a:r>
            <a:r>
              <a:rPr lang="en-US" dirty="0" smtClean="0"/>
              <a:t> leukemia cell line K562.</a:t>
            </a:r>
          </a:p>
          <a:p>
            <a:r>
              <a:rPr lang="en-US" dirty="0" smtClean="0"/>
              <a:t>We obtained the</a:t>
            </a:r>
            <a:r>
              <a:rPr lang="en-US" baseline="0" dirty="0" smtClean="0"/>
              <a:t> DNase-seq data and </a:t>
            </a:r>
            <a:r>
              <a:rPr lang="en-US" baseline="0" dirty="0" err="1" smtClean="0"/>
              <a:t>ChIP-seq</a:t>
            </a:r>
            <a:r>
              <a:rPr lang="en-US" baseline="0" dirty="0" smtClean="0"/>
              <a:t> for histone modifications and TFBSs for validation, from ENCODE repository.</a:t>
            </a:r>
          </a:p>
          <a:p>
            <a:r>
              <a:rPr lang="en-US" baseline="0" dirty="0" smtClean="0"/>
              <a:t>The PWMs (for validation) were obtained from JASPAR, RENLAB and TRANSFAC.</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Our gold standard is composed of the Motif Matching results plus</a:t>
            </a:r>
            <a:r>
              <a:rPr lang="en-US" baseline="0" dirty="0" smtClean="0"/>
              <a:t> the TFBS </a:t>
            </a:r>
            <a:r>
              <a:rPr lang="en-US" baseline="0" dirty="0" err="1" smtClean="0"/>
              <a:t>ChIP-seq</a:t>
            </a:r>
            <a:r>
              <a:rPr lang="en-US" baseline="0" dirty="0" smtClean="0"/>
              <a:t> evidence. Motif matching hits with </a:t>
            </a:r>
            <a:r>
              <a:rPr lang="en-US" baseline="0" dirty="0" err="1" smtClean="0"/>
              <a:t>ChIP-seq</a:t>
            </a:r>
            <a:r>
              <a:rPr lang="en-US" baseline="0" dirty="0" smtClean="0"/>
              <a:t> evidence are considered true TFBSs and motif matching hits without </a:t>
            </a:r>
            <a:r>
              <a:rPr lang="en-US" baseline="0" dirty="0" err="1" smtClean="0"/>
              <a:t>ChIP-seq</a:t>
            </a:r>
            <a:r>
              <a:rPr lang="en-US" baseline="0" dirty="0" smtClean="0"/>
              <a:t> evidence are considered false TFBSs.</a:t>
            </a:r>
          </a:p>
          <a:p>
            <a:r>
              <a:rPr lang="en-US" baseline="0" dirty="0" smtClean="0"/>
              <a:t>By adding our predictions we can evaluate a traditional confusion matrix. TPs are true TFBSs that overlapped a footprint, FNs are true TFBSs that did not overlap a footprint, FPs are false TFBSs that overlapped a footprint and TNs are false TFBSs that did not overlap a footprint.</a:t>
            </a:r>
          </a:p>
          <a:p>
            <a:r>
              <a:rPr lang="en-US" baseline="0" dirty="0" smtClean="0"/>
              <a:t>Based on the confusion matrix we can evaluate the Correct Rate, Sensitivity, Specificity, PPV and NPV.</a:t>
            </a:r>
            <a:endParaRPr lang="en-US" dirty="0" smtClean="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This table shows the</a:t>
            </a:r>
            <a:r>
              <a:rPr lang="en-US" baseline="0" dirty="0" smtClean="0"/>
              <a:t> results for all models with all training possibilities for the CTCF obtained in JASPAR. The best results per metric are marked in bold.</a:t>
            </a:r>
          </a:p>
          <a:p>
            <a:r>
              <a:rPr lang="en-US" baseline="0" dirty="0" smtClean="0"/>
              <a:t>We can see that </a:t>
            </a:r>
            <a:r>
              <a:rPr lang="en-US" baseline="0" dirty="0" err="1" smtClean="0"/>
              <a:t>DNase</a:t>
            </a:r>
            <a:r>
              <a:rPr lang="en-US" baseline="0" dirty="0" smtClean="0"/>
              <a:t> only approach has the greatest specificity and interestingly it was achieved with our STAMP procedure. </a:t>
            </a:r>
          </a:p>
          <a:p>
            <a:r>
              <a:rPr lang="en-US" baseline="0" dirty="0" smtClean="0"/>
              <a:t>However, by adding these activating histone marks the sensitivity has always increased, to a maximum of 45% higher than the best </a:t>
            </a:r>
            <a:r>
              <a:rPr lang="en-US" baseline="0" dirty="0" err="1" smtClean="0"/>
              <a:t>DNase</a:t>
            </a:r>
            <a:r>
              <a:rPr lang="en-US" baseline="0" dirty="0" smtClean="0"/>
              <a:t> only result; while the specificity hasn’t decreased much (at most, just over 5%).</a:t>
            </a:r>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Results on other factors have shown the same trend of sensitivity increase and specificity drop.</a:t>
            </a:r>
          </a:p>
          <a:p>
            <a:r>
              <a:rPr lang="en-US" dirty="0" smtClean="0"/>
              <a:t>In</a:t>
            </a:r>
            <a:r>
              <a:rPr lang="en-US" baseline="0" dirty="0" smtClean="0"/>
              <a:t> ATF3 from TRANSFAC and GABP from JASPAR we must notice that the correct rate dropped in our models. We attribute that mostly to the fact that these factors contains a high number of negative instances, so the specificity has a greater impact on the overall correct rate than the sensitivity.</a:t>
            </a:r>
          </a:p>
          <a:p>
            <a:r>
              <a:rPr lang="en-US" baseline="0" dirty="0" smtClean="0"/>
              <a:t>It is also interesting to notice that while the </a:t>
            </a:r>
            <a:r>
              <a:rPr lang="en-US" baseline="0" dirty="0" err="1" smtClean="0"/>
              <a:t>methylations</a:t>
            </a:r>
            <a:r>
              <a:rPr lang="en-US" baseline="0" dirty="0" smtClean="0"/>
              <a:t> of the fourth lysine of histone H3 have provided the best results for activators such as ATF3 and GABP, the histone variant H2A.Z and the </a:t>
            </a:r>
            <a:r>
              <a:rPr lang="en-US" baseline="0" dirty="0" err="1" smtClean="0"/>
              <a:t>acetylation</a:t>
            </a:r>
            <a:r>
              <a:rPr lang="en-US" baseline="0" dirty="0" smtClean="0"/>
              <a:t> of the ninth lysine of histone 3 have provided the best results for the repressor REST.</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This graph shows one of the forms our method has enhanced the results.</a:t>
            </a:r>
          </a:p>
          <a:p>
            <a:r>
              <a:rPr lang="en-US" dirty="0" smtClean="0"/>
              <a:t>It</a:t>
            </a:r>
            <a:r>
              <a:rPr lang="en-US" baseline="0" dirty="0" smtClean="0"/>
              <a:t> shows </a:t>
            </a:r>
            <a:r>
              <a:rPr lang="en-US" dirty="0" err="1" smtClean="0"/>
              <a:t>Dnase</a:t>
            </a:r>
            <a:r>
              <a:rPr lang="en-US" dirty="0" smtClean="0"/>
              <a:t> signal (in black) and histone signal (in color)</a:t>
            </a:r>
            <a:r>
              <a:rPr lang="en-US" baseline="0" dirty="0" smtClean="0"/>
              <a:t> in a sample HS region on chromosome 6. The color bars show the HMM states at each </a:t>
            </a:r>
            <a:r>
              <a:rPr lang="en-US" baseline="0" dirty="0" err="1" smtClean="0"/>
              <a:t>bp</a:t>
            </a:r>
            <a:r>
              <a:rPr lang="en-US" baseline="0" dirty="0" smtClean="0"/>
              <a:t> based on this legend.</a:t>
            </a:r>
          </a:p>
          <a:p>
            <a:r>
              <a:rPr lang="en-US" baseline="0" dirty="0" smtClean="0"/>
              <a:t>Here we can see that histone signals have masked two known FPs, predicted by the Boyle et al model.</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We have done a preliminary work based on Boyle et </a:t>
            </a:r>
            <a:r>
              <a:rPr lang="en-US" dirty="0" err="1" smtClean="0"/>
              <a:t>al’s</a:t>
            </a:r>
            <a:r>
              <a:rPr lang="en-US" dirty="0" smtClean="0"/>
              <a:t> method to verify</a:t>
            </a:r>
            <a:r>
              <a:rPr lang="en-US" baseline="0" dirty="0" smtClean="0"/>
              <a:t> if the integration of different epigenetic signals improves TFBS prediction.</a:t>
            </a:r>
          </a:p>
          <a:p>
            <a:r>
              <a:rPr lang="en-US" baseline="0" dirty="0" smtClean="0"/>
              <a:t>Our method has increased sensitivity with little decrease in specificity.</a:t>
            </a:r>
          </a:p>
          <a:p>
            <a:r>
              <a:rPr lang="en-US" baseline="0" dirty="0" smtClean="0"/>
              <a:t>It was observed that the addition of activating histone marks have both masked some false </a:t>
            </a:r>
            <a:r>
              <a:rPr lang="en-US" baseline="0" dirty="0" err="1" smtClean="0"/>
              <a:t>DNase</a:t>
            </a:r>
            <a:r>
              <a:rPr lang="en-US" baseline="0" dirty="0" smtClean="0"/>
              <a:t>-only predictions and found many TPs in </a:t>
            </a:r>
            <a:r>
              <a:rPr lang="en-US" baseline="0" dirty="0" err="1" smtClean="0"/>
              <a:t>DNase</a:t>
            </a:r>
            <a:r>
              <a:rPr lang="en-US" baseline="0" dirty="0" smtClean="0"/>
              <a:t>-poor regions.</a:t>
            </a:r>
          </a:p>
          <a:p>
            <a:r>
              <a:rPr lang="en-US" baseline="0" dirty="0" smtClean="0"/>
              <a:t>This integrative approach generated interesting results, however we observed that some predicted regions were wider than intended.</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This graph,</a:t>
            </a:r>
            <a:r>
              <a:rPr lang="en-US" baseline="0" dirty="0" smtClean="0"/>
              <a:t> containing the </a:t>
            </a:r>
            <a:r>
              <a:rPr lang="en-US" baseline="0" dirty="0" err="1" smtClean="0"/>
              <a:t>DNase</a:t>
            </a:r>
            <a:r>
              <a:rPr lang="en-US" baseline="0" dirty="0" smtClean="0"/>
              <a:t> and </a:t>
            </a:r>
            <a:r>
              <a:rPr lang="en-US" baseline="0" dirty="0" err="1" smtClean="0"/>
              <a:t>dimethylation</a:t>
            </a:r>
            <a:r>
              <a:rPr lang="en-US" baseline="0" dirty="0" smtClean="0"/>
              <a:t> of the fourth lysine of histone 3, shows an example of these wider predictions.</a:t>
            </a:r>
          </a:p>
          <a:p>
            <a:r>
              <a:rPr lang="en-US" baseline="0" dirty="0" smtClean="0"/>
              <a:t>The goal was to identify specific TFBS locations such as these, however the histone dips plus a low </a:t>
            </a:r>
            <a:r>
              <a:rPr lang="en-US" baseline="0" dirty="0" err="1" smtClean="0"/>
              <a:t>Dnase</a:t>
            </a:r>
            <a:r>
              <a:rPr lang="en-US" baseline="0" dirty="0" smtClean="0"/>
              <a:t> signal has allowed some wider regions, such as this and this, to occur.</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Finally, we</a:t>
            </a:r>
            <a:r>
              <a:rPr lang="en-US" baseline="0" dirty="0" smtClean="0"/>
              <a:t> plan to continue this study, specially on the following topics.</a:t>
            </a:r>
          </a:p>
          <a:p>
            <a:r>
              <a:rPr lang="en-US" baseline="0" dirty="0" smtClean="0"/>
              <a:t>Improve signal processing (normalization and corrections) and model training.</a:t>
            </a:r>
          </a:p>
          <a:p>
            <a:r>
              <a:rPr lang="en-US" baseline="0" dirty="0" smtClean="0"/>
              <a:t>Perform the analysis on a greater number of cell lines, histone modifications and TFs.</a:t>
            </a:r>
          </a:p>
          <a:p>
            <a:r>
              <a:rPr lang="en-US" baseline="0" dirty="0" smtClean="0"/>
              <a:t>And our main goal at this time is to increase the model’s dimensionality by adding more than one histone modifications and possibly adding other epigenetic data sources such as FAIRE (Formaldehyde-Assisted Isolation of Regulatory Elements) or genomic data such as the motif matching scores.</a:t>
            </a:r>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lnSpcReduction="10000"/>
          </a:bodyPr>
          <a:lstStyle/>
          <a:p>
            <a:r>
              <a:rPr lang="en-US" sz="1200" kern="1200" baseline="0" dirty="0" smtClean="0">
                <a:solidFill>
                  <a:schemeClr val="tx1"/>
                </a:solidFill>
                <a:latin typeface="+mn-lt"/>
                <a:ea typeface="+mn-ea"/>
                <a:cs typeface="+mn-cs"/>
              </a:rPr>
              <a:t>It is known that most part of gene regulation occurs at the level of transcription initiation. Typical eukaryotic regulation contains both proximal (near the promoter) and distal (several thousand nucleotide pairs distant) TFs that help or prevent the transcriptional machinery to assemble at the promoter.</a:t>
            </a:r>
          </a:p>
          <a:p>
            <a:r>
              <a:rPr lang="en-US" sz="1200" kern="1200" baseline="0" dirty="0" smtClean="0">
                <a:solidFill>
                  <a:schemeClr val="tx1"/>
                </a:solidFill>
                <a:latin typeface="+mn-lt"/>
                <a:ea typeface="+mn-ea"/>
                <a:cs typeface="+mn-cs"/>
              </a:rPr>
              <a:t>These TFs bind to specific short DNA sequences (DNA elements) called TFBSs. Although only one TF is shown here, a typical eukaryotic gene has many TFs of different kinds that dictates the rate and pattern of transcription.</a:t>
            </a:r>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Thank </a:t>
            </a:r>
            <a:r>
              <a:rPr lang="en-US" dirty="0" smtClean="0"/>
              <a:t>you</a:t>
            </a:r>
            <a:r>
              <a:rPr lang="en-US" dirty="0" smtClean="0"/>
              <a:t>. I would like to thank the </a:t>
            </a:r>
            <a:r>
              <a:rPr lang="en-US" dirty="0" err="1" smtClean="0"/>
              <a:t>brazilian</a:t>
            </a:r>
            <a:r>
              <a:rPr lang="en-US" dirty="0" smtClean="0"/>
              <a:t> research agencies </a:t>
            </a:r>
            <a:r>
              <a:rPr lang="en-US" dirty="0" err="1" smtClean="0"/>
              <a:t>CNPq</a:t>
            </a:r>
            <a:r>
              <a:rPr lang="en-US" dirty="0" smtClean="0"/>
              <a:t>, CAPES and FACEPE.</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baseline="0" dirty="0" smtClean="0"/>
              <a:t>We can analyze a specific TFBS sequence by collecting many fragments and calculating the frequency that each nucleotide occur in each position. This motif preference information is visually depicted in this graph and numerically represented by a PWM. For example, any of the four nucleotides may occur in the first position but the 6</a:t>
            </a:r>
            <a:r>
              <a:rPr lang="en-US" baseline="30000" dirty="0" smtClean="0"/>
              <a:t>th</a:t>
            </a:r>
            <a:r>
              <a:rPr lang="en-US" baseline="0" dirty="0" smtClean="0"/>
              <a:t> position is certainly a C.</a:t>
            </a:r>
          </a:p>
          <a:p>
            <a:r>
              <a:rPr lang="en-US" baseline="0" dirty="0" smtClean="0"/>
              <a:t>The problem we are addressing is the identification of TFBSs that are active in a certain cell type, condition, etc.</a:t>
            </a:r>
          </a:p>
          <a:p>
            <a:r>
              <a:rPr lang="en-US" baseline="0" dirty="0" smtClean="0"/>
              <a:t>The traditional computational approach would consist of performing a sequence-based search, or motif matching using these previously known motifs.</a:t>
            </a:r>
          </a:p>
          <a:p>
            <a:r>
              <a:rPr lang="en-US" baseline="0" dirty="0" smtClean="0"/>
              <a:t>However, this approach has many disadvantages. First, there is a high number of false positives, since it cannot predict active sites. Second, motifs are, in most cases, small and degenerate, with sizes ranging from 6 to 12 </a:t>
            </a:r>
            <a:r>
              <a:rPr lang="en-US" baseline="0" dirty="0" err="1" smtClean="0"/>
              <a:t>bp</a:t>
            </a:r>
            <a:r>
              <a:rPr lang="en-US" baseline="0" dirty="0" smtClean="0"/>
              <a:t> and specificity dictated by no more than 6 </a:t>
            </a:r>
            <a:r>
              <a:rPr lang="en-US" baseline="0" dirty="0" err="1" smtClean="0"/>
              <a:t>bp</a:t>
            </a:r>
            <a:r>
              <a:rPr lang="en-US" baseline="0" dirty="0" smtClean="0"/>
              <a:t>. And finally, PWMs are only available for a fraction of TFs.</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Many of these motif matching’s problems have been assuaged with the use of epigenetic data. In this picture, each barrel represents a histone complex. </a:t>
            </a:r>
          </a:p>
          <a:p>
            <a:r>
              <a:rPr lang="en-US" sz="1200" kern="1200" baseline="0" dirty="0" smtClean="0">
                <a:solidFill>
                  <a:schemeClr val="tx1"/>
                </a:solidFill>
                <a:latin typeface="+mn-lt"/>
                <a:ea typeface="+mn-ea"/>
                <a:cs typeface="+mn-cs"/>
              </a:rPr>
              <a:t>The main idea is that certain parts of the genome, called heterochromatin, are tightly packed into closed structures and certain parts, called euchromatin, are more lightly packed (it is the so-called “open chromatin”).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latin typeface="+mn-lt"/>
                <a:ea typeface="+mn-ea"/>
                <a:cs typeface="+mn-cs"/>
              </a:rPr>
              <a:t>As active TFBSs are more likely to occur in open chromatin regions, detecting these regions or the specific features that mark these regions would provide more accurate predictions.</a:t>
            </a:r>
          </a:p>
          <a:p>
            <a:r>
              <a:rPr lang="en-US" sz="1200" kern="1200" baseline="0" dirty="0" smtClean="0">
                <a:solidFill>
                  <a:schemeClr val="tx1"/>
                </a:solidFill>
                <a:latin typeface="+mn-lt"/>
                <a:ea typeface="+mn-ea"/>
                <a:cs typeface="+mn-cs"/>
              </a:rPr>
              <a:t>Studies have shown that histone tail modifications can differentiate open from closed regions. For instance, closed regions are rich in H3K79me2 while open regions are rich in H3K4me2. </a:t>
            </a:r>
          </a:p>
          <a:p>
            <a:r>
              <a:rPr lang="en-US" sz="1200" kern="1200" baseline="0" dirty="0" smtClean="0">
                <a:solidFill>
                  <a:schemeClr val="tx1"/>
                </a:solidFill>
                <a:latin typeface="+mn-lt"/>
                <a:ea typeface="+mn-ea"/>
                <a:cs typeface="+mn-cs"/>
              </a:rPr>
              <a:t>For simplicity, I will use the term “histone modification” to both histone modifications and histone variants (such as H2A.Z). </a:t>
            </a:r>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But how do we measure these epigenetic features?</a:t>
            </a:r>
          </a:p>
          <a:p>
            <a:r>
              <a:rPr lang="en-US" sz="1200" kern="1200" baseline="0" dirty="0" smtClean="0">
                <a:solidFill>
                  <a:schemeClr val="tx1"/>
                </a:solidFill>
                <a:latin typeface="+mn-lt"/>
                <a:ea typeface="+mn-ea"/>
                <a:cs typeface="+mn-cs"/>
              </a:rPr>
              <a:t>Next-Generation sequencing techniques have provided multiple means of performing traditional methods in a genome-wide fashion.</a:t>
            </a:r>
          </a:p>
          <a:p>
            <a:r>
              <a:rPr lang="en-US" sz="1200" kern="1200" baseline="0" dirty="0" smtClean="0">
                <a:solidFill>
                  <a:schemeClr val="tx1"/>
                </a:solidFill>
                <a:latin typeface="+mn-lt"/>
                <a:ea typeface="+mn-ea"/>
                <a:cs typeface="+mn-cs"/>
              </a:rPr>
              <a:t>The DNase-seq method consists of traditional </a:t>
            </a:r>
            <a:r>
              <a:rPr lang="en-US" sz="1200" kern="1200" baseline="0" dirty="0" err="1" smtClean="0">
                <a:solidFill>
                  <a:schemeClr val="tx1"/>
                </a:solidFill>
                <a:latin typeface="+mn-lt"/>
                <a:ea typeface="+mn-ea"/>
                <a:cs typeface="+mn-cs"/>
              </a:rPr>
              <a:t>DNase</a:t>
            </a:r>
            <a:r>
              <a:rPr lang="en-US" sz="1200" kern="1200" baseline="0" dirty="0" smtClean="0">
                <a:solidFill>
                  <a:schemeClr val="tx1"/>
                </a:solidFill>
                <a:latin typeface="+mn-lt"/>
                <a:ea typeface="+mn-ea"/>
                <a:cs typeface="+mn-cs"/>
              </a:rPr>
              <a:t> I </a:t>
            </a:r>
            <a:r>
              <a:rPr lang="en-US" sz="1200" kern="1200" baseline="0" dirty="0" err="1" smtClean="0">
                <a:solidFill>
                  <a:schemeClr val="tx1"/>
                </a:solidFill>
                <a:latin typeface="+mn-lt"/>
                <a:ea typeface="+mn-ea"/>
                <a:cs typeface="+mn-cs"/>
              </a:rPr>
              <a:t>footprinting</a:t>
            </a:r>
            <a:r>
              <a:rPr lang="en-US" sz="1200" kern="1200" baseline="0" dirty="0" smtClean="0">
                <a:solidFill>
                  <a:schemeClr val="tx1"/>
                </a:solidFill>
                <a:latin typeface="+mn-lt"/>
                <a:ea typeface="+mn-ea"/>
                <a:cs typeface="+mn-cs"/>
              </a:rPr>
              <a:t> followed by next-generation methods. It is able to identify open chromatin regions with high resolution. However, it is not TF-specific.</a:t>
            </a:r>
          </a:p>
          <a:p>
            <a:r>
              <a:rPr lang="en-US" sz="1200" kern="1200" baseline="0" dirty="0" smtClean="0">
                <a:solidFill>
                  <a:schemeClr val="tx1"/>
                </a:solidFill>
                <a:latin typeface="+mn-lt"/>
                <a:ea typeface="+mn-ea"/>
                <a:cs typeface="+mn-cs"/>
              </a:rPr>
              <a:t>The </a:t>
            </a:r>
            <a:r>
              <a:rPr lang="en-US" sz="1200" kern="1200" baseline="0" dirty="0" err="1" smtClean="0">
                <a:solidFill>
                  <a:schemeClr val="tx1"/>
                </a:solidFill>
                <a:latin typeface="+mn-lt"/>
                <a:ea typeface="+mn-ea"/>
                <a:cs typeface="+mn-cs"/>
              </a:rPr>
              <a:t>ChIP-seq</a:t>
            </a:r>
            <a:r>
              <a:rPr lang="en-US" sz="1200" kern="1200" baseline="0" dirty="0" smtClean="0">
                <a:solidFill>
                  <a:schemeClr val="tx1"/>
                </a:solidFill>
                <a:latin typeface="+mn-lt"/>
                <a:ea typeface="+mn-ea"/>
                <a:cs typeface="+mn-cs"/>
              </a:rPr>
              <a:t> method consists of performing chromatin </a:t>
            </a:r>
            <a:r>
              <a:rPr lang="en-US" sz="1200" kern="1200" baseline="0" dirty="0" err="1" smtClean="0">
                <a:solidFill>
                  <a:schemeClr val="tx1"/>
                </a:solidFill>
                <a:latin typeface="+mn-lt"/>
                <a:ea typeface="+mn-ea"/>
                <a:cs typeface="+mn-cs"/>
              </a:rPr>
              <a:t>immunoprecipitation</a:t>
            </a:r>
            <a:r>
              <a:rPr lang="en-US" sz="1200" kern="1200" baseline="0" dirty="0" smtClean="0">
                <a:solidFill>
                  <a:schemeClr val="tx1"/>
                </a:solidFill>
                <a:latin typeface="+mn-lt"/>
                <a:ea typeface="+mn-ea"/>
                <a:cs typeface="+mn-cs"/>
              </a:rPr>
              <a:t> followed by next-generation methods. It is able to identify specific proteins or modified proteins bound to DNA. However it is a low-resolution method.</a:t>
            </a:r>
          </a:p>
          <a:p>
            <a:r>
              <a:rPr lang="en-US" sz="1200" kern="1200" baseline="0" dirty="0" smtClean="0">
                <a:solidFill>
                  <a:schemeClr val="tx1"/>
                </a:solidFill>
                <a:latin typeface="+mn-lt"/>
                <a:ea typeface="+mn-ea"/>
                <a:cs typeface="+mn-cs"/>
              </a:rPr>
              <a:t>We could use </a:t>
            </a:r>
            <a:r>
              <a:rPr lang="en-US" sz="1200" kern="1200" baseline="0" dirty="0" err="1" smtClean="0">
                <a:solidFill>
                  <a:schemeClr val="tx1"/>
                </a:solidFill>
                <a:latin typeface="+mn-lt"/>
                <a:ea typeface="+mn-ea"/>
                <a:cs typeface="+mn-cs"/>
              </a:rPr>
              <a:t>ChIP-seq</a:t>
            </a:r>
            <a:r>
              <a:rPr lang="en-US" sz="1200" kern="1200" baseline="0" dirty="0" smtClean="0">
                <a:solidFill>
                  <a:schemeClr val="tx1"/>
                </a:solidFill>
                <a:latin typeface="+mn-lt"/>
                <a:ea typeface="+mn-ea"/>
                <a:cs typeface="+mn-cs"/>
              </a:rPr>
              <a:t> only to directly identify TFBSs. However, such approach is suited only for studies that requires the identification of a very small set of TFBSs and our intention is to create a genome-wide map of TFBSs.</a:t>
            </a:r>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baseline="0" dirty="0" smtClean="0"/>
              <a:t>The basic idea of </a:t>
            </a:r>
            <a:r>
              <a:rPr lang="en-US" baseline="0" dirty="0" err="1" smtClean="0"/>
              <a:t>DNase</a:t>
            </a:r>
            <a:r>
              <a:rPr lang="en-US" baseline="0" dirty="0" smtClean="0"/>
              <a:t> I </a:t>
            </a:r>
            <a:r>
              <a:rPr lang="en-US" baseline="0" dirty="0" err="1" smtClean="0"/>
              <a:t>footprinting</a:t>
            </a:r>
            <a:r>
              <a:rPr lang="en-US" baseline="0" dirty="0" smtClean="0"/>
              <a:t> is to nick the DNA in a specified position (with a restriction enzyme, for instance) and use </a:t>
            </a:r>
            <a:r>
              <a:rPr lang="en-US" baseline="0" dirty="0" err="1" smtClean="0"/>
              <a:t>DNase</a:t>
            </a:r>
            <a:r>
              <a:rPr lang="en-US" baseline="0" dirty="0" smtClean="0"/>
              <a:t> I to nick the DNA at many different parts. If no protein is present the digestion will encompass the whole fragment. However, if a protein is bound to DNA, that specific region will not be nicked. </a:t>
            </a:r>
          </a:p>
          <a:p>
            <a:r>
              <a:rPr lang="en-US" baseline="0" dirty="0" smtClean="0"/>
              <a:t>In the traditional </a:t>
            </a:r>
            <a:r>
              <a:rPr lang="en-US" baseline="0" dirty="0" err="1" smtClean="0"/>
              <a:t>DNase</a:t>
            </a:r>
            <a:r>
              <a:rPr lang="en-US" baseline="0" dirty="0" smtClean="0"/>
              <a:t> </a:t>
            </a:r>
            <a:r>
              <a:rPr lang="en-US" baseline="0" dirty="0" err="1" smtClean="0"/>
              <a:t>footprinting</a:t>
            </a:r>
            <a:r>
              <a:rPr lang="en-US" baseline="0" dirty="0" smtClean="0"/>
              <a:t>, proteins bound on the DNA would be seen as a gap in the results of a gel electrophoresis experiment. </a:t>
            </a:r>
          </a:p>
          <a:p>
            <a:r>
              <a:rPr lang="en-US" baseline="0" dirty="0" smtClean="0"/>
              <a:t>In the DNase-seq , however, after the </a:t>
            </a:r>
            <a:r>
              <a:rPr lang="en-US" baseline="0" dirty="0" err="1" smtClean="0"/>
              <a:t>DNase</a:t>
            </a:r>
            <a:r>
              <a:rPr lang="en-US" baseline="0" dirty="0" smtClean="0"/>
              <a:t> I digestion and a few fragment treatment steps, a high-throughput sequencing method is performed. </a:t>
            </a:r>
          </a:p>
          <a:p>
            <a:r>
              <a:rPr lang="en-US" baseline="0" dirty="0" smtClean="0"/>
              <a:t>After that, we can create a signal by aligning the sequenced fragments on the genome and counting how many aligned fragments overlapped at each </a:t>
            </a:r>
            <a:r>
              <a:rPr lang="en-US" baseline="0" dirty="0" err="1" smtClean="0"/>
              <a:t>bp</a:t>
            </a:r>
            <a:r>
              <a:rPr lang="en-US" baseline="0" dirty="0" smtClean="0"/>
              <a:t>. In this process, regions that contained proteins bound to are represented by a dip between two peaks. </a:t>
            </a:r>
          </a:p>
          <a:p>
            <a:r>
              <a:rPr lang="en-US" baseline="0" dirty="0" smtClean="0"/>
              <a:t>A wider region containing a collection of peaks is the open chromatin region or </a:t>
            </a:r>
            <a:r>
              <a:rPr lang="en-US" baseline="0" dirty="0" err="1" smtClean="0"/>
              <a:t>DNase</a:t>
            </a:r>
            <a:r>
              <a:rPr lang="en-US" baseline="0" dirty="0" smtClean="0"/>
              <a:t> I Hypersensitivity region.</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The </a:t>
            </a:r>
            <a:r>
              <a:rPr lang="en-US" dirty="0" err="1" smtClean="0"/>
              <a:t>ChIP-seq</a:t>
            </a:r>
            <a:r>
              <a:rPr lang="en-US" baseline="0" dirty="0" smtClean="0"/>
              <a:t> technology follows a similar idea, but it is done targeting a specific protein (or modified protein – such as a </a:t>
            </a:r>
            <a:r>
              <a:rPr lang="en-US" baseline="0" dirty="0" err="1" smtClean="0"/>
              <a:t>methylated</a:t>
            </a:r>
            <a:r>
              <a:rPr lang="en-US" baseline="0" dirty="0" smtClean="0"/>
              <a:t> or acetylated histone). </a:t>
            </a:r>
          </a:p>
          <a:p>
            <a:r>
              <a:rPr lang="en-US" baseline="0" dirty="0" smtClean="0"/>
              <a:t>First, we use </a:t>
            </a:r>
            <a:r>
              <a:rPr lang="en-US" baseline="0" dirty="0" err="1" smtClean="0"/>
              <a:t>ChIP</a:t>
            </a:r>
            <a:r>
              <a:rPr lang="en-US" baseline="0" dirty="0" smtClean="0"/>
              <a:t> procedure to fetch the target protein using that target’s antibody. The fragments extracted are then purified and treated with similar procedures as in DNase-seq and sequenced with any high-throughput method. </a:t>
            </a:r>
          </a:p>
          <a:p>
            <a:r>
              <a:rPr lang="en-US" baseline="0" dirty="0" smtClean="0"/>
              <a:t>In contrast to DNase-seq the protein enriched regions are represented as peaks in the genomic signal. This procedure has a lower resolution than DNase-seq because the protein can be approximately at any position of extracted fragments.</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A successful study of TFBS prediction based on epigenetic data,</a:t>
            </a:r>
            <a:r>
              <a:rPr lang="en-US" baseline="0" dirty="0" smtClean="0"/>
              <a:t> published in 2011, was based on DNase-seq data only. The main idea is to build a Hidden Markov Model (or HMM) that is able to capture the peak-dip-peak trend. </a:t>
            </a:r>
          </a:p>
          <a:p>
            <a:r>
              <a:rPr lang="en-US" baseline="0" dirty="0" smtClean="0"/>
              <a:t>The created model has five states. HS1 and HS2 states recognizes the low levels of </a:t>
            </a:r>
            <a:r>
              <a:rPr lang="en-US" baseline="0" dirty="0" err="1" smtClean="0"/>
              <a:t>DNase</a:t>
            </a:r>
            <a:r>
              <a:rPr lang="en-US" baseline="0" dirty="0" smtClean="0"/>
              <a:t> hypersensitivity (or background) before and after peak-rich regions. Up and Down states recognize regions where the signal is increasing and decreasing. And FP (or Footprint) state recognizes the TFBS regions. Let me show an example. The first state we enter into is the HS1 state and proceed to the UP state when the first rise appears. Then the signal drops and enters the footprint state. Then it may rise and drop again entering at another footprint state or leaving through the HS2 state.</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en-US" dirty="0" smtClean="0"/>
              <a:t>Open</a:t>
            </a:r>
            <a:r>
              <a:rPr lang="en-US" baseline="0" dirty="0" smtClean="0"/>
              <a:t> chromatin, or </a:t>
            </a:r>
            <a:r>
              <a:rPr lang="en-US" baseline="0" dirty="0" err="1" smtClean="0"/>
              <a:t>DNase</a:t>
            </a:r>
            <a:r>
              <a:rPr lang="en-US" baseline="0" dirty="0" smtClean="0"/>
              <a:t> data, allows specific TFBS prediction, but there are other interesting epigenetic features. </a:t>
            </a:r>
          </a:p>
          <a:p>
            <a:r>
              <a:rPr lang="en-US" baseline="0" dirty="0" smtClean="0"/>
              <a:t>We hypothesize that a proper integration of epigenetic features would generate more accurate results. </a:t>
            </a:r>
          </a:p>
          <a:p>
            <a:r>
              <a:rPr lang="en-US" baseline="0" dirty="0" smtClean="0"/>
              <a:t>Our approach is to integrate DNase-seq data with </a:t>
            </a:r>
            <a:r>
              <a:rPr lang="en-US" baseline="0" dirty="0" err="1" smtClean="0"/>
              <a:t>ChIP-seq</a:t>
            </a:r>
            <a:r>
              <a:rPr lang="en-US" baseline="0" dirty="0" smtClean="0"/>
              <a:t> data from histone modifications. At this first study, as our goal is to verify if this approach is interesting, we have created </a:t>
            </a:r>
            <a:r>
              <a:rPr lang="en-US" baseline="0" dirty="0" err="1" smtClean="0"/>
              <a:t>bivariate</a:t>
            </a:r>
            <a:r>
              <a:rPr lang="en-US" baseline="0" dirty="0" smtClean="0"/>
              <a:t> models only, always composed of DNase-seq + a histone modification.</a:t>
            </a:r>
            <a:endParaRPr lang="en-US" dirty="0"/>
          </a:p>
        </p:txBody>
      </p:sp>
      <p:sp>
        <p:nvSpPr>
          <p:cNvPr id="4" name="Espaço Reservado para Número de Slide 3"/>
          <p:cNvSpPr>
            <a:spLocks noGrp="1"/>
          </p:cNvSpPr>
          <p:nvPr>
            <p:ph type="sldNum" sz="quarter" idx="10"/>
          </p:nvPr>
        </p:nvSpPr>
        <p:spPr/>
        <p:txBody>
          <a:bodyPr/>
          <a:lstStyle/>
          <a:p>
            <a:fld id="{A37E568C-F15E-4F6F-AAF0-87056BC7C00C}"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8" name="Título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pt-BR" smtClean="0"/>
              <a:t>Clique para editar o estilo do título mestre</a:t>
            </a:r>
            <a:endParaRPr kumimoji="0" lang="en-US"/>
          </a:p>
        </p:txBody>
      </p:sp>
      <p:sp>
        <p:nvSpPr>
          <p:cNvPr id="9" name="Subtítulo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smtClean="0"/>
              <a:t>Clique para editar o estilo do subtítulo mestre</a:t>
            </a:r>
            <a:endParaRPr kumimoji="0" lang="en-US"/>
          </a:p>
        </p:txBody>
      </p:sp>
      <p:sp>
        <p:nvSpPr>
          <p:cNvPr id="28" name="Espaço Reservado para Data 27"/>
          <p:cNvSpPr>
            <a:spLocks noGrp="1"/>
          </p:cNvSpPr>
          <p:nvPr>
            <p:ph type="dt" sz="half" idx="10"/>
          </p:nvPr>
        </p:nvSpPr>
        <p:spPr>
          <a:xfrm>
            <a:off x="6400800" y="6355080"/>
            <a:ext cx="2286000" cy="365760"/>
          </a:xfrm>
        </p:spPr>
        <p:txBody>
          <a:bodyPr/>
          <a:lstStyle>
            <a:lvl1pPr>
              <a:defRPr sz="1400"/>
            </a:lvl1pPr>
          </a:lstStyle>
          <a:p>
            <a:fld id="{2E700DB3-DBF0-4086-B675-117E7A9610B8}" type="datetimeFigureOut">
              <a:rPr lang="pt-BR" smtClean="0"/>
              <a:pPr/>
              <a:t>15/08/2012</a:t>
            </a:fld>
            <a:endParaRPr lang="pt-BR"/>
          </a:p>
        </p:txBody>
      </p:sp>
      <p:sp>
        <p:nvSpPr>
          <p:cNvPr id="17" name="Espaço Reservado para Rodapé 16"/>
          <p:cNvSpPr>
            <a:spLocks noGrp="1"/>
          </p:cNvSpPr>
          <p:nvPr>
            <p:ph type="ftr" sz="quarter" idx="11"/>
          </p:nvPr>
        </p:nvSpPr>
        <p:spPr>
          <a:xfrm>
            <a:off x="2898648" y="6355080"/>
            <a:ext cx="3474720" cy="365760"/>
          </a:xfrm>
        </p:spPr>
        <p:txBody>
          <a:bodyPr/>
          <a:lstStyle/>
          <a:p>
            <a:endParaRPr lang="pt-BR"/>
          </a:p>
        </p:txBody>
      </p:sp>
      <p:sp>
        <p:nvSpPr>
          <p:cNvPr id="29" name="Espaço Reservado para Número de Slide 28"/>
          <p:cNvSpPr>
            <a:spLocks noGrp="1"/>
          </p:cNvSpPr>
          <p:nvPr>
            <p:ph type="sldNum" sz="quarter" idx="12"/>
          </p:nvPr>
        </p:nvSpPr>
        <p:spPr>
          <a:xfrm>
            <a:off x="1216152" y="6355080"/>
            <a:ext cx="1219200" cy="365760"/>
          </a:xfrm>
        </p:spPr>
        <p:txBody>
          <a:bodyPr/>
          <a:lstStyle/>
          <a:p>
            <a:fld id="{2119D8CF-8DEC-4D9F-84EE-ADF04DFF3391}" type="slidenum">
              <a:rPr lang="pt-BR" smtClean="0"/>
              <a:pPr/>
              <a:t>‹nº›</a:t>
            </a:fld>
            <a:endParaRPr lang="pt-BR"/>
          </a:p>
        </p:txBody>
      </p:sp>
      <p:sp>
        <p:nvSpPr>
          <p:cNvPr id="21" name="Retângulo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tângulo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tângulo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tângulo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kumimoji="0" lang="pt-BR" smtClean="0"/>
              <a:t>Clique para editar o estilo do título mestre</a:t>
            </a:r>
            <a:endParaRPr kumimoji="0" lang="en-US"/>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
        <p:nvSpPr>
          <p:cNvPr id="7" name="Conector reto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ângulo isósceles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ector reto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smtClean="0"/>
              <a:t>Clique para editar o estilo do título mestre</a:t>
            </a:r>
            <a:endParaRPr kumimoji="0" lang="en-US"/>
          </a:p>
        </p:txBody>
      </p:sp>
      <p:sp>
        <p:nvSpPr>
          <p:cNvPr id="4" name="Espaço Reservado para Data 3"/>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119D8CF-8DEC-4D9F-84EE-ADF04DFF3391}" type="slidenum">
              <a:rPr lang="pt-BR" smtClean="0"/>
              <a:pPr/>
              <a:t>‹nº›</a:t>
            </a:fld>
            <a:endParaRPr lang="pt-BR"/>
          </a:p>
        </p:txBody>
      </p:sp>
      <p:sp>
        <p:nvSpPr>
          <p:cNvPr id="8" name="Espaço Reservado para Conteúdo 7"/>
          <p:cNvSpPr>
            <a:spLocks noGrp="1"/>
          </p:cNvSpPr>
          <p:nvPr>
            <p:ph sz="quarter" idx="1"/>
          </p:nvPr>
        </p:nvSpPr>
        <p:spPr>
          <a:xfrm>
            <a:off x="457200" y="1219200"/>
            <a:ext cx="8229600" cy="493776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smtClean="0"/>
              <a:t>Clique para editar os estilos do texto mestre</a:t>
            </a:r>
          </a:p>
        </p:txBody>
      </p:sp>
      <p:sp>
        <p:nvSpPr>
          <p:cNvPr id="4" name="Espaço Reservado para Data 3"/>
          <p:cNvSpPr>
            <a:spLocks noGrp="1"/>
          </p:cNvSpPr>
          <p:nvPr>
            <p:ph type="dt" sz="half" idx="10"/>
          </p:nvPr>
        </p:nvSpPr>
        <p:spPr>
          <a:xfrm>
            <a:off x="6400800" y="6355080"/>
            <a:ext cx="2286000" cy="365760"/>
          </a:xfrm>
        </p:spPr>
        <p:txBody>
          <a:bodyPr/>
          <a:lstStyle/>
          <a:p>
            <a:fld id="{2E700DB3-DBF0-4086-B675-117E7A9610B8}" type="datetimeFigureOut">
              <a:rPr lang="pt-BR" smtClean="0"/>
              <a:pPr/>
              <a:t>15/08/2012</a:t>
            </a:fld>
            <a:endParaRPr lang="pt-BR"/>
          </a:p>
        </p:txBody>
      </p:sp>
      <p:sp>
        <p:nvSpPr>
          <p:cNvPr id="5" name="Espaço Reservado para Rodapé 4"/>
          <p:cNvSpPr>
            <a:spLocks noGrp="1"/>
          </p:cNvSpPr>
          <p:nvPr>
            <p:ph type="ftr" sz="quarter" idx="11"/>
          </p:nvPr>
        </p:nvSpPr>
        <p:spPr>
          <a:xfrm>
            <a:off x="2898648" y="6355080"/>
            <a:ext cx="3474720" cy="365760"/>
          </a:xfrm>
        </p:spPr>
        <p:txBody>
          <a:bodyPr/>
          <a:lstStyle/>
          <a:p>
            <a:endParaRPr lang="pt-BR"/>
          </a:p>
        </p:txBody>
      </p:sp>
      <p:sp>
        <p:nvSpPr>
          <p:cNvPr id="6" name="Espaço Reservado para Número de Slide 5"/>
          <p:cNvSpPr>
            <a:spLocks noGrp="1"/>
          </p:cNvSpPr>
          <p:nvPr>
            <p:ph type="sldNum" sz="quarter" idx="12"/>
          </p:nvPr>
        </p:nvSpPr>
        <p:spPr>
          <a:xfrm>
            <a:off x="1069848" y="6355080"/>
            <a:ext cx="1520952" cy="365760"/>
          </a:xfrm>
        </p:spPr>
        <p:txBody>
          <a:bodyPr/>
          <a:lstStyle/>
          <a:p>
            <a:fld id="{2119D8CF-8DEC-4D9F-84EE-ADF04DFF3391}" type="slidenum">
              <a:rPr lang="pt-BR" smtClean="0"/>
              <a:pPr/>
              <a:t>‹nº›</a:t>
            </a:fld>
            <a:endParaRPr lang="pt-BR"/>
          </a:p>
        </p:txBody>
      </p:sp>
      <p:sp>
        <p:nvSpPr>
          <p:cNvPr id="7" name="Retângulo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smtClean="0"/>
              <a:t>Clique para editar o estilo do título mestre</a:t>
            </a:r>
            <a:endParaRPr kumimoji="0" lang="en-US"/>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9" name="Espaço Reservado para Conteúdo 8"/>
          <p:cNvSpPr>
            <a:spLocks noGrp="1"/>
          </p:cNvSpPr>
          <p:nvPr>
            <p:ph sz="quarter" idx="1"/>
          </p:nvPr>
        </p:nvSpPr>
        <p:spPr>
          <a:xfrm>
            <a:off x="457200" y="1219200"/>
            <a:ext cx="4041648" cy="493776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1" name="Espaço Reservado para Conteúdo 10"/>
          <p:cNvSpPr>
            <a:spLocks noGrp="1"/>
          </p:cNvSpPr>
          <p:nvPr>
            <p:ph sz="quarter" idx="2"/>
          </p:nvPr>
        </p:nvSpPr>
        <p:spPr>
          <a:xfrm>
            <a:off x="4632198" y="1216152"/>
            <a:ext cx="4041648" cy="493776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nchor="ctr"/>
          <a:lstStyle>
            <a:lvl1pPr>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4" name="Espaço Reservado para Texto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pt-BR" smtClean="0"/>
              <a:t>Clique para editar os estilos do texto mestre</a:t>
            </a:r>
          </a:p>
        </p:txBody>
      </p:sp>
      <p:sp>
        <p:nvSpPr>
          <p:cNvPr id="7" name="Espaço Reservado para Data 6"/>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119D8CF-8DEC-4D9F-84EE-ADF04DFF3391}" type="slidenum">
              <a:rPr lang="pt-BR" smtClean="0"/>
              <a:pPr/>
              <a:t>‹nº›</a:t>
            </a:fld>
            <a:endParaRPr lang="pt-BR"/>
          </a:p>
        </p:txBody>
      </p:sp>
      <p:sp>
        <p:nvSpPr>
          <p:cNvPr id="11" name="Espaço Reservado para Conteúdo 10"/>
          <p:cNvSpPr>
            <a:spLocks noGrp="1"/>
          </p:cNvSpPr>
          <p:nvPr>
            <p:ph sz="quarter" idx="2"/>
          </p:nvPr>
        </p:nvSpPr>
        <p:spPr>
          <a:xfrm>
            <a:off x="457200" y="2133600"/>
            <a:ext cx="4038600" cy="40386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
        <p:nvSpPr>
          <p:cNvPr id="13" name="Espaço Reservado para Conteúdo 12"/>
          <p:cNvSpPr>
            <a:spLocks noGrp="1"/>
          </p:cNvSpPr>
          <p:nvPr>
            <p:ph sz="quarter" idx="4"/>
          </p:nvPr>
        </p:nvSpPr>
        <p:spPr>
          <a:xfrm>
            <a:off x="4648200" y="2133600"/>
            <a:ext cx="4038600" cy="40386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28600"/>
            <a:ext cx="8229600" cy="914400"/>
          </a:xfrm>
        </p:spPr>
        <p:txBody>
          <a:bodyPr/>
          <a:lstStyle/>
          <a:p>
            <a:r>
              <a:rPr kumimoji="0" lang="pt-BR" smtClean="0"/>
              <a:t>Clique para editar o estilo do título mestre</a:t>
            </a:r>
            <a:endParaRPr kumimoji="0" lang="en-US"/>
          </a:p>
        </p:txBody>
      </p:sp>
      <p:sp>
        <p:nvSpPr>
          <p:cNvPr id="3" name="Espaço Reservado para Data 2"/>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119D8CF-8DEC-4D9F-84EE-ADF04DFF3391}" type="slidenum">
              <a:rPr lang="pt-BR" smtClean="0"/>
              <a:pPr/>
              <a:t>‹nº›</a:t>
            </a:fld>
            <a:endParaRPr lang="pt-BR"/>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119D8CF-8DEC-4D9F-84EE-ADF04DFF3391}" type="slidenum">
              <a:rPr lang="pt-BR" smtClean="0"/>
              <a:pPr/>
              <a:t>‹nº›</a:t>
            </a:fld>
            <a:endParaRPr lang="pt-BR"/>
          </a:p>
        </p:txBody>
      </p:sp>
      <p:sp>
        <p:nvSpPr>
          <p:cNvPr id="5" name="Conector reto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ângulo isósceles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pt-BR" smtClean="0"/>
              <a:t>Clique para editar o estilo do título mestre</a:t>
            </a:r>
            <a:endParaRPr kumimoji="0" lang="en-US"/>
          </a:p>
        </p:txBody>
      </p:sp>
      <p:sp>
        <p:nvSpPr>
          <p:cNvPr id="3" name="Espaço Reservado para Texto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ector reto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Conteúdo 11"/>
          <p:cNvSpPr>
            <a:spLocks noGrp="1"/>
          </p:cNvSpPr>
          <p:nvPr>
            <p:ph sz="quarter" idx="1"/>
          </p:nvPr>
        </p:nvSpPr>
        <p:spPr>
          <a:xfrm>
            <a:off x="304800" y="304800"/>
            <a:ext cx="5715000" cy="5715000"/>
          </a:xfrm>
        </p:spPr>
        <p:txBody>
          <a:bodyPr/>
          <a:lstStyle/>
          <a:p>
            <a:pPr lvl="0" eaLnBrk="1" latinLnBrk="0" hangingPunct="1"/>
            <a:r>
              <a:rPr lang="pt-BR" smtClean="0"/>
              <a:t>Clique para editar os estilos do texto mestre</a:t>
            </a:r>
          </a:p>
          <a:p>
            <a:pPr lvl="1" eaLnBrk="1" latinLnBrk="0" hangingPunct="1"/>
            <a:r>
              <a:rPr lang="pt-BR" smtClean="0"/>
              <a:t>Segundo nível</a:t>
            </a:r>
          </a:p>
          <a:p>
            <a:pPr lvl="2" eaLnBrk="1" latinLnBrk="0" hangingPunct="1"/>
            <a:r>
              <a:rPr lang="pt-BR" smtClean="0"/>
              <a:t>Terceiro nível</a:t>
            </a:r>
          </a:p>
          <a:p>
            <a:pPr lvl="3" eaLnBrk="1" latinLnBrk="0" hangingPunct="1"/>
            <a:r>
              <a:rPr lang="pt-BR" smtClean="0"/>
              <a:t>Quarto nível</a:t>
            </a:r>
          </a:p>
          <a:p>
            <a:pPr lvl="4" eaLnBrk="1" latinLnBrk="0" hangingPunct="1"/>
            <a:r>
              <a:rPr lang="pt-BR" smtClean="0"/>
              <a:t>Quinto nível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1">
        <a:schemeClr val="bg2"/>
      </p:bgRef>
    </p:bg>
    <p:spTree>
      <p:nvGrpSpPr>
        <p:cNvPr id="1" name=""/>
        <p:cNvGrpSpPr/>
        <p:nvPr/>
      </p:nvGrpSpPr>
      <p:grpSpPr>
        <a:xfrm>
          <a:off x="0" y="0"/>
          <a:ext cx="0" cy="0"/>
          <a:chOff x="0" y="0"/>
          <a:chExt cx="0" cy="0"/>
        </a:xfrm>
      </p:grpSpPr>
      <p:sp>
        <p:nvSpPr>
          <p:cNvPr id="2" name="Título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pt-BR" smtClean="0"/>
              <a:t>Clique para editar o estilo do título mestre</a:t>
            </a:r>
            <a:endParaRPr kumimoji="0" lang="en-US"/>
          </a:p>
        </p:txBody>
      </p:sp>
      <p:sp>
        <p:nvSpPr>
          <p:cNvPr id="3" name="Espaço Reservado para Imagem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pt-BR" smtClean="0"/>
              <a:t>Clique no ícone para adicionar uma imagem</a:t>
            </a:r>
            <a:endParaRPr kumimoji="0" lang="en-US" dirty="0"/>
          </a:p>
        </p:txBody>
      </p:sp>
      <p:sp>
        <p:nvSpPr>
          <p:cNvPr id="4" name="Espaço Reservado para Texto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pt-BR" smtClean="0"/>
              <a:t>Clique para editar os estilos do texto mestre</a:t>
            </a:r>
          </a:p>
        </p:txBody>
      </p:sp>
      <p:sp>
        <p:nvSpPr>
          <p:cNvPr id="5" name="Espaço Reservado para Data 4"/>
          <p:cNvSpPr>
            <a:spLocks noGrp="1"/>
          </p:cNvSpPr>
          <p:nvPr>
            <p:ph type="dt" sz="half" idx="10"/>
          </p:nvPr>
        </p:nvSpPr>
        <p:spPr/>
        <p:txBody>
          <a:bodyPr/>
          <a:lstStyle/>
          <a:p>
            <a:fld id="{2E700DB3-DBF0-4086-B675-117E7A9610B8}" type="datetimeFigureOut">
              <a:rPr lang="pt-BR" smtClean="0"/>
              <a:pPr/>
              <a:t>15/08/2012</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119D8CF-8DEC-4D9F-84EE-ADF04DFF3391}" type="slidenum">
              <a:rPr lang="pt-BR" smtClean="0"/>
              <a:pPr/>
              <a:t>‹nº›</a:t>
            </a:fld>
            <a:endParaRPr lang="pt-BR"/>
          </a:p>
        </p:txBody>
      </p:sp>
      <p:sp>
        <p:nvSpPr>
          <p:cNvPr id="8" name="Conector reto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ângulo isósceles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457200" y="152400"/>
            <a:ext cx="8229600" cy="990600"/>
          </a:xfrm>
          <a:prstGeom prst="rect">
            <a:avLst/>
          </a:prstGeom>
        </p:spPr>
        <p:txBody>
          <a:bodyPr vert="horz" anchor="b" anchorCtr="0">
            <a:normAutofit/>
          </a:bodyPr>
          <a:lstStyle/>
          <a:p>
            <a:r>
              <a:rPr kumimoji="0" lang="pt-BR" smtClean="0"/>
              <a:t>Clique para editar o estilo do título mestre</a:t>
            </a:r>
            <a:endParaRPr kumimoji="0" lang="en-US"/>
          </a:p>
        </p:txBody>
      </p:sp>
      <p:sp>
        <p:nvSpPr>
          <p:cNvPr id="13" name="Espaço Reservado para Texto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pt-BR" smtClean="0"/>
              <a:t>Clique para editar os estilos do texto mestre</a:t>
            </a:r>
          </a:p>
          <a:p>
            <a:pPr lvl="1" eaLnBrk="1" latinLnBrk="0" hangingPunct="1"/>
            <a:r>
              <a:rPr kumimoji="0" lang="pt-BR" smtClean="0"/>
              <a:t>Segundo nível</a:t>
            </a:r>
          </a:p>
          <a:p>
            <a:pPr lvl="2" eaLnBrk="1" latinLnBrk="0" hangingPunct="1"/>
            <a:r>
              <a:rPr kumimoji="0" lang="pt-BR" smtClean="0"/>
              <a:t>Terceiro nível</a:t>
            </a:r>
          </a:p>
          <a:p>
            <a:pPr lvl="3" eaLnBrk="1" latinLnBrk="0" hangingPunct="1"/>
            <a:r>
              <a:rPr kumimoji="0" lang="pt-BR" smtClean="0"/>
              <a:t>Quarto nível</a:t>
            </a:r>
          </a:p>
          <a:p>
            <a:pPr lvl="4" eaLnBrk="1" latinLnBrk="0" hangingPunct="1"/>
            <a:r>
              <a:rPr kumimoji="0" lang="pt-BR" smtClean="0"/>
              <a:t>Quinto nível</a:t>
            </a:r>
            <a:endParaRPr kumimoji="0" lang="en-US"/>
          </a:p>
        </p:txBody>
      </p:sp>
      <p:sp>
        <p:nvSpPr>
          <p:cNvPr id="14" name="Espaço Reservado para Data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2E700DB3-DBF0-4086-B675-117E7A9610B8}" type="datetimeFigureOut">
              <a:rPr lang="pt-BR" smtClean="0"/>
              <a:pPr/>
              <a:t>15/08/2012</a:t>
            </a:fld>
            <a:endParaRPr lang="pt-BR"/>
          </a:p>
        </p:txBody>
      </p:sp>
      <p:sp>
        <p:nvSpPr>
          <p:cNvPr id="3" name="Espaço Reservado para Rodapé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pt-BR"/>
          </a:p>
        </p:txBody>
      </p:sp>
      <p:sp>
        <p:nvSpPr>
          <p:cNvPr id="23" name="Espaço Reservado para Número de Slid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2119D8CF-8DEC-4D9F-84EE-ADF04DFF3391}" type="slidenum">
              <a:rPr lang="pt-BR" smtClean="0"/>
              <a:pPr/>
              <a:t>‹nº›</a:t>
            </a:fld>
            <a:endParaRPr lang="pt-BR"/>
          </a:p>
        </p:txBody>
      </p:sp>
      <p:sp>
        <p:nvSpPr>
          <p:cNvPr id="28" name="Conector reto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ector reto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ângulo isósceles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87624" y="3645024"/>
            <a:ext cx="7056784" cy="1296144"/>
          </a:xfrm>
        </p:spPr>
        <p:txBody>
          <a:bodyPr anchor="ctr">
            <a:noAutofit/>
          </a:bodyPr>
          <a:lstStyle/>
          <a:p>
            <a:pPr algn="l"/>
            <a:r>
              <a:rPr lang="en-US" sz="2400" dirty="0" smtClean="0">
                <a:latin typeface="Arial" pitchFamily="34" charset="0"/>
                <a:cs typeface="Arial" pitchFamily="34" charset="0"/>
              </a:rPr>
              <a:t>Prediction of Transcription Factor Binding Sites by Integrating </a:t>
            </a:r>
            <a:r>
              <a:rPr lang="en-US" sz="2400" dirty="0" err="1" smtClean="0">
                <a:latin typeface="Arial" pitchFamily="34" charset="0"/>
                <a:cs typeface="Arial" pitchFamily="34" charset="0"/>
              </a:rPr>
              <a:t>DNase</a:t>
            </a:r>
            <a:r>
              <a:rPr lang="en-US" sz="2400" dirty="0" smtClean="0">
                <a:latin typeface="Arial" pitchFamily="34" charset="0"/>
                <a:cs typeface="Arial" pitchFamily="34" charset="0"/>
              </a:rPr>
              <a:t> digestion and Histone Modification</a:t>
            </a:r>
            <a:endParaRPr lang="en-US" sz="2400" dirty="0">
              <a:latin typeface="Arial" pitchFamily="34" charset="0"/>
              <a:cs typeface="Arial" pitchFamily="34" charset="0"/>
            </a:endParaRPr>
          </a:p>
        </p:txBody>
      </p:sp>
      <p:sp>
        <p:nvSpPr>
          <p:cNvPr id="3" name="Subtítulo 2"/>
          <p:cNvSpPr>
            <a:spLocks noGrp="1"/>
          </p:cNvSpPr>
          <p:nvPr>
            <p:ph type="subTitle" idx="1"/>
          </p:nvPr>
        </p:nvSpPr>
        <p:spPr>
          <a:xfrm>
            <a:off x="1187624" y="5067078"/>
            <a:ext cx="7056783" cy="648072"/>
          </a:xfrm>
        </p:spPr>
        <p:txBody>
          <a:bodyPr anchor="ctr">
            <a:normAutofit/>
          </a:bodyPr>
          <a:lstStyle/>
          <a:p>
            <a:pPr algn="l"/>
            <a:r>
              <a:rPr lang="en-US" sz="1800" dirty="0" smtClean="0"/>
              <a:t>Eduardo G. </a:t>
            </a:r>
            <a:r>
              <a:rPr lang="en-US" sz="1800" dirty="0" err="1" smtClean="0"/>
              <a:t>Gusm</a:t>
            </a:r>
            <a:r>
              <a:rPr lang="pt-BR" sz="1800" dirty="0" smtClean="0"/>
              <a:t>ã</a:t>
            </a:r>
            <a:r>
              <a:rPr lang="en-US" sz="1800" dirty="0" smtClean="0"/>
              <a:t>o, </a:t>
            </a:r>
            <a:r>
              <a:rPr lang="en-US" sz="1800" dirty="0" err="1" smtClean="0"/>
              <a:t>Christoph</a:t>
            </a:r>
            <a:r>
              <a:rPr lang="en-US" sz="1800" dirty="0" smtClean="0"/>
              <a:t> </a:t>
            </a:r>
            <a:r>
              <a:rPr lang="en-US" sz="1800" dirty="0" err="1" smtClean="0"/>
              <a:t>Dieterich</a:t>
            </a:r>
            <a:r>
              <a:rPr lang="en-US" sz="1800" dirty="0" smtClean="0"/>
              <a:t> and Ivan G. Costa</a:t>
            </a:r>
            <a:endParaRPr lang="en-US" sz="1800" dirty="0"/>
          </a:p>
        </p:txBody>
      </p:sp>
      <p:sp>
        <p:nvSpPr>
          <p:cNvPr id="4" name="CaixaDeTexto 3"/>
          <p:cNvSpPr txBox="1"/>
          <p:nvPr/>
        </p:nvSpPr>
        <p:spPr>
          <a:xfrm>
            <a:off x="683568" y="5877272"/>
            <a:ext cx="7992888" cy="369332"/>
          </a:xfrm>
          <a:prstGeom prst="rect">
            <a:avLst/>
          </a:prstGeom>
          <a:noFill/>
        </p:spPr>
        <p:txBody>
          <a:bodyPr wrap="square" rtlCol="0">
            <a:spAutoFit/>
          </a:bodyPr>
          <a:lstStyle/>
          <a:p>
            <a:r>
              <a:rPr lang="en-US" dirty="0" smtClean="0">
                <a:latin typeface="Arial" pitchFamily="34" charset="0"/>
                <a:cs typeface="Arial" pitchFamily="34" charset="0"/>
              </a:rPr>
              <a:t>* Federal University of </a:t>
            </a:r>
            <a:r>
              <a:rPr lang="en-US" dirty="0" err="1" smtClean="0">
                <a:latin typeface="Arial" pitchFamily="34" charset="0"/>
                <a:cs typeface="Arial" pitchFamily="34" charset="0"/>
              </a:rPr>
              <a:t>Pernambuco</a:t>
            </a:r>
            <a:r>
              <a:rPr lang="en-US" dirty="0" smtClean="0">
                <a:latin typeface="Arial" pitchFamily="34" charset="0"/>
                <a:cs typeface="Arial" pitchFamily="34" charset="0"/>
              </a:rPr>
              <a:t> - Center of Informatics. Recife, </a:t>
            </a:r>
            <a:r>
              <a:rPr lang="en-US" dirty="0" err="1" smtClean="0">
                <a:latin typeface="Arial" pitchFamily="34" charset="0"/>
                <a:cs typeface="Arial" pitchFamily="34" charset="0"/>
              </a:rPr>
              <a:t>Brasil</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CaixaDeTexto 5"/>
          <p:cNvSpPr txBox="1"/>
          <p:nvPr/>
        </p:nvSpPr>
        <p:spPr>
          <a:xfrm>
            <a:off x="683568" y="6300028"/>
            <a:ext cx="7992888" cy="369332"/>
          </a:xfrm>
          <a:prstGeom prst="rect">
            <a:avLst/>
          </a:prstGeom>
          <a:noFill/>
        </p:spPr>
        <p:txBody>
          <a:bodyPr wrap="square" rtlCol="0">
            <a:spAutoFit/>
          </a:bodyPr>
          <a:lstStyle/>
          <a:p>
            <a:r>
              <a:rPr lang="en-US" dirty="0" smtClean="0">
                <a:latin typeface="Arial" pitchFamily="34" charset="0"/>
                <a:cs typeface="Arial" pitchFamily="34" charset="0"/>
              </a:rPr>
              <a:t>** </a:t>
            </a:r>
            <a:r>
              <a:rPr lang="en-US" dirty="0" smtClean="0">
                <a:latin typeface="Arial" pitchFamily="34" charset="0"/>
                <a:cs typeface="Arial" pitchFamily="34" charset="0"/>
              </a:rPr>
              <a:t>Berlin Institute for Medical Systems </a:t>
            </a:r>
            <a:r>
              <a:rPr lang="en-US" dirty="0" smtClean="0">
                <a:latin typeface="Arial" pitchFamily="34" charset="0"/>
                <a:cs typeface="Arial" pitchFamily="34" charset="0"/>
              </a:rPr>
              <a:t>Biology. </a:t>
            </a:r>
            <a:r>
              <a:rPr lang="en-US" dirty="0" smtClean="0">
                <a:latin typeface="Arial" pitchFamily="34" charset="0"/>
                <a:cs typeface="Arial" pitchFamily="34" charset="0"/>
              </a:rPr>
              <a:t>Berlin, </a:t>
            </a:r>
            <a:r>
              <a:rPr lang="en-US" dirty="0" smtClean="0">
                <a:latin typeface="Arial" pitchFamily="34" charset="0"/>
                <a:cs typeface="Arial" pitchFamily="34" charset="0"/>
              </a:rPr>
              <a:t>Germany.</a:t>
            </a:r>
            <a:endParaRPr lang="en-US" dirty="0">
              <a:latin typeface="Arial" pitchFamily="34" charset="0"/>
              <a:cs typeface="Arial" pitchFamily="34" charset="0"/>
            </a:endParaRPr>
          </a:p>
        </p:txBody>
      </p:sp>
      <p:sp>
        <p:nvSpPr>
          <p:cNvPr id="7" name="CaixaDeTexto 6"/>
          <p:cNvSpPr txBox="1"/>
          <p:nvPr/>
        </p:nvSpPr>
        <p:spPr>
          <a:xfrm>
            <a:off x="7892752" y="5147900"/>
            <a:ext cx="279648" cy="369332"/>
          </a:xfrm>
          <a:prstGeom prst="rect">
            <a:avLst/>
          </a:prstGeom>
          <a:noFill/>
        </p:spPr>
        <p:txBody>
          <a:bodyPr wrap="square" rtlCol="0">
            <a:spAutoFit/>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8" name="CaixaDeTexto 7"/>
          <p:cNvSpPr txBox="1"/>
          <p:nvPr/>
        </p:nvSpPr>
        <p:spPr>
          <a:xfrm>
            <a:off x="3419872" y="5147900"/>
            <a:ext cx="279648" cy="369332"/>
          </a:xfrm>
          <a:prstGeom prst="rect">
            <a:avLst/>
          </a:prstGeom>
          <a:noFill/>
        </p:spPr>
        <p:txBody>
          <a:bodyPr wrap="square" rtlCol="0">
            <a:spAutoFit/>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9" name="CaixaDeTexto 8"/>
          <p:cNvSpPr txBox="1"/>
          <p:nvPr/>
        </p:nvSpPr>
        <p:spPr>
          <a:xfrm>
            <a:off x="5724128" y="5147900"/>
            <a:ext cx="432048" cy="369332"/>
          </a:xfrm>
          <a:prstGeom prst="rect">
            <a:avLst/>
          </a:prstGeom>
          <a:noFill/>
        </p:spPr>
        <p:txBody>
          <a:bodyPr wrap="square" rtlCol="0">
            <a:spAutoFit/>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Our Approach</a:t>
            </a:r>
            <a:endParaRPr lang="en-US" dirty="0">
              <a:latin typeface="Arial" pitchFamily="34" charset="0"/>
              <a:cs typeface="Arial" pitchFamily="34" charset="0"/>
            </a:endParaRPr>
          </a:p>
        </p:txBody>
      </p:sp>
      <p:sp>
        <p:nvSpPr>
          <p:cNvPr id="46" name="Espaço Reservado para Conteúdo 45"/>
          <p:cNvSpPr>
            <a:spLocks noGrp="1"/>
          </p:cNvSpPr>
          <p:nvPr>
            <p:ph sz="quarter" idx="1"/>
          </p:nvPr>
        </p:nvSpPr>
        <p:spPr>
          <a:xfrm>
            <a:off x="457200" y="1435224"/>
            <a:ext cx="8229600" cy="4154016"/>
          </a:xfrm>
        </p:spPr>
        <p:txBody>
          <a:bodyPr/>
          <a:lstStyle/>
          <a:p>
            <a:r>
              <a:rPr lang="en-US" dirty="0" smtClean="0"/>
              <a:t>Open chromatin (DNase-seq) allows specific TFBS prediction but…</a:t>
            </a:r>
          </a:p>
          <a:p>
            <a:pPr>
              <a:buNone/>
            </a:pPr>
            <a:endParaRPr lang="en-US" dirty="0" smtClean="0"/>
          </a:p>
          <a:p>
            <a:r>
              <a:rPr lang="en-US" dirty="0" smtClean="0"/>
              <a:t>There are other interesting epigenetic features</a:t>
            </a:r>
          </a:p>
          <a:p>
            <a:pPr>
              <a:buNone/>
            </a:pPr>
            <a:endParaRPr lang="en-US" dirty="0" smtClean="0"/>
          </a:p>
          <a:p>
            <a:r>
              <a:rPr lang="en-US" dirty="0" smtClean="0"/>
              <a:t>Our approach is to integrate</a:t>
            </a:r>
          </a:p>
          <a:p>
            <a:pPr lvl="1"/>
            <a:r>
              <a:rPr lang="en-US" dirty="0" smtClean="0"/>
              <a:t>Open chromatin</a:t>
            </a:r>
          </a:p>
          <a:p>
            <a:pPr lvl="1"/>
            <a:r>
              <a:rPr lang="en-US" dirty="0" smtClean="0"/>
              <a:t>Histone modifications</a:t>
            </a:r>
          </a:p>
          <a:p>
            <a:pPr lvl="1"/>
            <a:r>
              <a:rPr lang="en-US" dirty="0" err="1" smtClean="0"/>
              <a:t>Bivariate</a:t>
            </a:r>
            <a:r>
              <a:rPr lang="en-US" dirty="0" smtClean="0"/>
              <a:t> model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Our approach</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363216"/>
            <a:ext cx="8229600" cy="481608"/>
          </a:xfrm>
        </p:spPr>
        <p:txBody>
          <a:bodyPr>
            <a:normAutofit lnSpcReduction="10000"/>
          </a:bodyPr>
          <a:lstStyle/>
          <a:p>
            <a:r>
              <a:rPr lang="en-US" dirty="0" err="1" smtClean="0">
                <a:latin typeface="Arial" pitchFamily="34" charset="0"/>
                <a:cs typeface="Arial" pitchFamily="34" charset="0"/>
              </a:rPr>
              <a:t>DNase</a:t>
            </a:r>
            <a:r>
              <a:rPr lang="en-US" dirty="0" smtClean="0">
                <a:latin typeface="Arial" pitchFamily="34" charset="0"/>
                <a:cs typeface="Arial" pitchFamily="34" charset="0"/>
              </a:rPr>
              <a:t> + Histone HMM Model</a:t>
            </a:r>
            <a:endParaRPr lang="en-US" dirty="0">
              <a:latin typeface="Arial" pitchFamily="34" charset="0"/>
              <a:cs typeface="Arial" pitchFamily="34" charset="0"/>
            </a:endParaRPr>
          </a:p>
        </p:txBody>
      </p:sp>
      <p:pic>
        <p:nvPicPr>
          <p:cNvPr id="3076" name="Picture 4"/>
          <p:cNvPicPr>
            <a:picLocks noChangeAspect="1" noChangeArrowheads="1"/>
          </p:cNvPicPr>
          <p:nvPr/>
        </p:nvPicPr>
        <p:blipFill>
          <a:blip r:embed="rId3" cstate="print"/>
          <a:srcRect/>
          <a:stretch>
            <a:fillRect/>
          </a:stretch>
        </p:blipFill>
        <p:spPr bwMode="auto">
          <a:xfrm>
            <a:off x="107504" y="2168860"/>
            <a:ext cx="2486604" cy="3528392"/>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2647277" y="1844824"/>
            <a:ext cx="6496723" cy="4176464"/>
          </a:xfrm>
          <a:prstGeom prst="rect">
            <a:avLst/>
          </a:prstGeom>
          <a:noFill/>
          <a:ln w="9525">
            <a:noFill/>
            <a:miter lim="800000"/>
            <a:headEnd/>
            <a:tailEnd/>
          </a:ln>
        </p:spPr>
      </p:pic>
      <p:sp>
        <p:nvSpPr>
          <p:cNvPr id="49" name="Retângulo 48"/>
          <p:cNvSpPr/>
          <p:nvPr/>
        </p:nvSpPr>
        <p:spPr>
          <a:xfrm>
            <a:off x="3312068" y="2132856"/>
            <a:ext cx="755876" cy="41764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tângulo 49"/>
          <p:cNvSpPr/>
          <p:nvPr/>
        </p:nvSpPr>
        <p:spPr>
          <a:xfrm>
            <a:off x="4071754" y="2132856"/>
            <a:ext cx="1597526" cy="4176464"/>
          </a:xfrm>
          <a:prstGeom prst="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tângulo 50"/>
          <p:cNvSpPr/>
          <p:nvPr/>
        </p:nvSpPr>
        <p:spPr>
          <a:xfrm>
            <a:off x="5676488" y="2132856"/>
            <a:ext cx="282352" cy="4176464"/>
          </a:xfrm>
          <a:prstGeom prst="rect">
            <a:avLst/>
          </a:prstGeom>
          <a:solidFill>
            <a:schemeClr val="accent3">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tângulo 51"/>
          <p:cNvSpPr/>
          <p:nvPr/>
        </p:nvSpPr>
        <p:spPr>
          <a:xfrm>
            <a:off x="5968310" y="2132856"/>
            <a:ext cx="115858" cy="4176464"/>
          </a:xfrm>
          <a:prstGeom prst="rect">
            <a:avLst/>
          </a:prstGeom>
          <a:solidFill>
            <a:schemeClr val="accent5">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tângulo 52"/>
          <p:cNvSpPr/>
          <p:nvPr/>
        </p:nvSpPr>
        <p:spPr>
          <a:xfrm>
            <a:off x="6087978" y="2132856"/>
            <a:ext cx="168042" cy="4176464"/>
          </a:xfrm>
          <a:prstGeom prst="rect">
            <a:avLst/>
          </a:prstGeom>
          <a:solidFill>
            <a:schemeClr val="accent4">
              <a:lumMod val="20000"/>
              <a:lumOff val="8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tângulo 53"/>
          <p:cNvSpPr/>
          <p:nvPr/>
        </p:nvSpPr>
        <p:spPr>
          <a:xfrm>
            <a:off x="6265902" y="2132856"/>
            <a:ext cx="115848" cy="4176464"/>
          </a:xfrm>
          <a:prstGeom prst="rect">
            <a:avLst/>
          </a:prstGeom>
          <a:solidFill>
            <a:schemeClr val="accent3">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tângulo 54"/>
          <p:cNvSpPr/>
          <p:nvPr/>
        </p:nvSpPr>
        <p:spPr>
          <a:xfrm>
            <a:off x="6391250" y="2132856"/>
            <a:ext cx="287680" cy="4176464"/>
          </a:xfrm>
          <a:prstGeom prst="rect">
            <a:avLst/>
          </a:prstGeom>
          <a:solidFill>
            <a:schemeClr val="accent5">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tângulo 55"/>
          <p:cNvSpPr/>
          <p:nvPr/>
        </p:nvSpPr>
        <p:spPr>
          <a:xfrm>
            <a:off x="6684600" y="2132856"/>
            <a:ext cx="1529760" cy="4176464"/>
          </a:xfrm>
          <a:prstGeom prst="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tângulo 56"/>
          <p:cNvSpPr/>
          <p:nvPr/>
        </p:nvSpPr>
        <p:spPr>
          <a:xfrm>
            <a:off x="8223470" y="2132856"/>
            <a:ext cx="755876" cy="41764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Model Training</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611560" y="1412776"/>
            <a:ext cx="7715200" cy="4968552"/>
          </a:xfrm>
        </p:spPr>
        <p:txBody>
          <a:bodyPr>
            <a:normAutofit fontScale="92500" lnSpcReduction="10000"/>
          </a:bodyPr>
          <a:lstStyle/>
          <a:p>
            <a:r>
              <a:rPr lang="en-US" dirty="0" smtClean="0">
                <a:latin typeface="Arial" pitchFamily="34" charset="0"/>
                <a:cs typeface="Arial" pitchFamily="34" charset="0"/>
              </a:rPr>
              <a:t>FMR1 training (Boyle et al. approach)</a:t>
            </a:r>
          </a:p>
          <a:p>
            <a:pPr lvl="1"/>
            <a:r>
              <a:rPr lang="en-US" dirty="0" smtClean="0">
                <a:latin typeface="Arial" pitchFamily="34" charset="0"/>
                <a:cs typeface="Arial" pitchFamily="34" charset="0"/>
              </a:rPr>
              <a:t>Manual Annotation based on FMR1</a:t>
            </a:r>
          </a:p>
          <a:p>
            <a:pPr lvl="1"/>
            <a:r>
              <a:rPr lang="en-US" dirty="0" smtClean="0">
                <a:latin typeface="Arial" pitchFamily="34" charset="0"/>
                <a:cs typeface="Arial" pitchFamily="34" charset="0"/>
              </a:rPr>
              <a:t>Pre-model generated by maximum likelihood</a:t>
            </a:r>
          </a:p>
          <a:p>
            <a:pPr lvl="1"/>
            <a:r>
              <a:rPr lang="en-US" dirty="0" smtClean="0">
                <a:latin typeface="Arial" pitchFamily="34" charset="0"/>
                <a:cs typeface="Arial" pitchFamily="34" charset="0"/>
              </a:rPr>
              <a:t>Footprint top 1000 HS sites</a:t>
            </a:r>
          </a:p>
          <a:p>
            <a:pPr lvl="1"/>
            <a:r>
              <a:rPr lang="en-US" dirty="0" smtClean="0">
                <a:latin typeface="Arial" pitchFamily="34" charset="0"/>
                <a:cs typeface="Arial" pitchFamily="34" charset="0"/>
              </a:rPr>
              <a:t>Final model generated by maximum likelihood</a:t>
            </a:r>
          </a:p>
          <a:p>
            <a:endParaRPr lang="en-US" dirty="0" smtClean="0">
              <a:latin typeface="Arial" pitchFamily="34" charset="0"/>
              <a:cs typeface="Arial" pitchFamily="34" charset="0"/>
            </a:endParaRPr>
          </a:p>
          <a:p>
            <a:r>
              <a:rPr lang="en-US" dirty="0" smtClean="0">
                <a:latin typeface="Arial" pitchFamily="34" charset="0"/>
                <a:cs typeface="Arial" pitchFamily="34" charset="0"/>
              </a:rPr>
              <a:t>STAMP training (our approach)</a:t>
            </a:r>
          </a:p>
          <a:p>
            <a:pPr lvl="1"/>
            <a:r>
              <a:rPr lang="en-US" dirty="0" smtClean="0">
                <a:latin typeface="Arial" pitchFamily="34" charset="0"/>
                <a:cs typeface="Arial" pitchFamily="34" charset="0"/>
              </a:rPr>
              <a:t>STAMP: Algorithm that performs statistically corrected motif matches against whole PWMs datasets.</a:t>
            </a:r>
          </a:p>
          <a:p>
            <a:pPr lvl="1"/>
            <a:r>
              <a:rPr lang="en-US" dirty="0" smtClean="0">
                <a:latin typeface="Arial" pitchFamily="34" charset="0"/>
                <a:cs typeface="Arial" pitchFamily="34" charset="0"/>
              </a:rPr>
              <a:t>Sample 10 random HS regions (top scored)</a:t>
            </a:r>
          </a:p>
          <a:p>
            <a:pPr lvl="1"/>
            <a:r>
              <a:rPr lang="en-US" dirty="0" smtClean="0">
                <a:latin typeface="Arial" pitchFamily="34" charset="0"/>
                <a:cs typeface="Arial" pitchFamily="34" charset="0"/>
              </a:rPr>
              <a:t>Apply STAMP with as many PWMs as possible</a:t>
            </a:r>
          </a:p>
          <a:p>
            <a:pPr lvl="1"/>
            <a:r>
              <a:rPr lang="en-US" dirty="0" smtClean="0">
                <a:latin typeface="Arial" pitchFamily="34" charset="0"/>
                <a:cs typeface="Arial" pitchFamily="34" charset="0"/>
              </a:rPr>
              <a:t>Annotate the regions based on STAMP output</a:t>
            </a:r>
          </a:p>
          <a:p>
            <a:pPr lvl="1"/>
            <a:r>
              <a:rPr lang="en-US" dirty="0" smtClean="0">
                <a:latin typeface="Arial" pitchFamily="34" charset="0"/>
                <a:cs typeface="Arial" pitchFamily="34" charset="0"/>
              </a:rPr>
              <a:t>Final model generated by maximum likelihood</a:t>
            </a:r>
          </a:p>
        </p:txBody>
      </p:sp>
      <p:sp>
        <p:nvSpPr>
          <p:cNvPr id="9" name="CaixaDeTexto 8"/>
          <p:cNvSpPr txBox="1"/>
          <p:nvPr/>
        </p:nvSpPr>
        <p:spPr>
          <a:xfrm>
            <a:off x="611560" y="6381328"/>
            <a:ext cx="8064896" cy="369332"/>
          </a:xfrm>
          <a:prstGeom prst="rect">
            <a:avLst/>
          </a:prstGeom>
          <a:noFill/>
        </p:spPr>
        <p:txBody>
          <a:bodyPr wrap="square" rtlCol="0">
            <a:spAutoFit/>
          </a:bodyPr>
          <a:lstStyle/>
          <a:p>
            <a:r>
              <a:rPr lang="en-US" dirty="0" smtClean="0">
                <a:latin typeface="Arial" pitchFamily="34" charset="0"/>
                <a:cs typeface="Arial" pitchFamily="34" charset="0"/>
              </a:rPr>
              <a:t>Sources: </a:t>
            </a:r>
            <a:r>
              <a:rPr lang="en-US" dirty="0" err="1" smtClean="0">
                <a:latin typeface="Arial" pitchFamily="34" charset="0"/>
                <a:cs typeface="Arial" pitchFamily="34" charset="0"/>
              </a:rPr>
              <a:t>Mahony</a:t>
            </a:r>
            <a:r>
              <a:rPr lang="en-US" dirty="0" smtClean="0">
                <a:latin typeface="Arial" pitchFamily="34" charset="0"/>
                <a:cs typeface="Arial" pitchFamily="34" charset="0"/>
              </a:rPr>
              <a:t>, S. and </a:t>
            </a:r>
            <a:r>
              <a:rPr lang="en-US" dirty="0" err="1" smtClean="0">
                <a:latin typeface="Arial" pitchFamily="34" charset="0"/>
                <a:cs typeface="Arial" pitchFamily="34" charset="0"/>
              </a:rPr>
              <a:t>Benos</a:t>
            </a:r>
            <a:r>
              <a:rPr lang="en-US" dirty="0" smtClean="0">
                <a:latin typeface="Arial" pitchFamily="34" charset="0"/>
                <a:cs typeface="Arial" pitchFamily="34" charset="0"/>
              </a:rPr>
              <a:t>, P.V. (2007), NAR, 35:253-258.</a:t>
            </a: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Experiment – Data</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484784"/>
            <a:ext cx="8229600" cy="4824536"/>
          </a:xfrm>
        </p:spPr>
        <p:txBody>
          <a:bodyPr>
            <a:normAutofit fontScale="92500" lnSpcReduction="10000"/>
          </a:bodyPr>
          <a:lstStyle/>
          <a:p>
            <a:r>
              <a:rPr lang="en-US" dirty="0" smtClean="0">
                <a:latin typeface="Arial" pitchFamily="34" charset="0"/>
                <a:cs typeface="Arial" pitchFamily="34" charset="0"/>
              </a:rPr>
              <a:t>Cell Line: K562 (</a:t>
            </a:r>
            <a:r>
              <a:rPr lang="en-US" dirty="0" err="1" smtClean="0">
                <a:latin typeface="Arial" pitchFamily="34" charset="0"/>
                <a:cs typeface="Arial" pitchFamily="34" charset="0"/>
              </a:rPr>
              <a:t>myelogenous</a:t>
            </a:r>
            <a:r>
              <a:rPr lang="en-US" dirty="0" smtClean="0">
                <a:latin typeface="Arial" pitchFamily="34" charset="0"/>
                <a:cs typeface="Arial" pitchFamily="34" charset="0"/>
              </a:rPr>
              <a:t> leukemia)</a:t>
            </a:r>
          </a:p>
          <a:p>
            <a:endParaRPr lang="en-US" dirty="0" smtClean="0">
              <a:latin typeface="Arial" pitchFamily="34" charset="0"/>
              <a:cs typeface="Arial" pitchFamily="34" charset="0"/>
            </a:endParaRPr>
          </a:p>
          <a:p>
            <a:r>
              <a:rPr lang="en-US" dirty="0" smtClean="0">
                <a:latin typeface="Arial" pitchFamily="34" charset="0"/>
                <a:cs typeface="Arial" pitchFamily="34" charset="0"/>
              </a:rPr>
              <a:t>Open Chromatin (DNase-seq)</a:t>
            </a:r>
          </a:p>
          <a:p>
            <a:r>
              <a:rPr lang="en-US" dirty="0" smtClean="0">
                <a:latin typeface="Arial" pitchFamily="34" charset="0"/>
                <a:cs typeface="Arial" pitchFamily="34" charset="0"/>
              </a:rPr>
              <a:t>Histone Modifications (</a:t>
            </a:r>
            <a:r>
              <a:rPr lang="en-US" dirty="0" err="1" smtClean="0">
                <a:latin typeface="Arial" pitchFamily="34" charset="0"/>
                <a:cs typeface="Arial" pitchFamily="34" charset="0"/>
              </a:rPr>
              <a:t>ChIP-seq</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H2A.Z, H3K4me2, H3K4me3, H3K9ac</a:t>
            </a:r>
          </a:p>
          <a:p>
            <a:r>
              <a:rPr lang="en-US" dirty="0" smtClean="0">
                <a:latin typeface="Arial" pitchFamily="34" charset="0"/>
                <a:cs typeface="Arial" pitchFamily="34" charset="0"/>
              </a:rPr>
              <a:t>TFBSs for validation (</a:t>
            </a:r>
            <a:r>
              <a:rPr lang="en-US" dirty="0" err="1" smtClean="0">
                <a:latin typeface="Arial" pitchFamily="34" charset="0"/>
                <a:cs typeface="Arial" pitchFamily="34" charset="0"/>
              </a:rPr>
              <a:t>ChIP-seq</a:t>
            </a:r>
            <a:r>
              <a:rPr lang="en-US" dirty="0" smtClean="0">
                <a:latin typeface="Arial" pitchFamily="34" charset="0"/>
                <a:cs typeface="Arial" pitchFamily="34" charset="0"/>
              </a:rPr>
              <a:t>)</a:t>
            </a:r>
          </a:p>
          <a:p>
            <a:pPr lvl="1"/>
            <a:r>
              <a:rPr lang="en-US" dirty="0" smtClean="0">
                <a:latin typeface="Arial" pitchFamily="34" charset="0"/>
                <a:cs typeface="Arial" pitchFamily="34" charset="0"/>
              </a:rPr>
              <a:t>ATF3, CTCF, GABP, REST</a:t>
            </a:r>
          </a:p>
          <a:p>
            <a:pPr lvl="1">
              <a:buNone/>
            </a:pPr>
            <a:endParaRPr lang="en-US" dirty="0" smtClean="0">
              <a:latin typeface="Arial" pitchFamily="34" charset="0"/>
              <a:cs typeface="Arial" pitchFamily="34" charset="0"/>
            </a:endParaRPr>
          </a:p>
          <a:p>
            <a:r>
              <a:rPr lang="en-US" dirty="0" smtClean="0">
                <a:latin typeface="Arial" pitchFamily="34" charset="0"/>
                <a:cs typeface="Arial" pitchFamily="34" charset="0"/>
              </a:rPr>
              <a:t>PWMs for validation:</a:t>
            </a:r>
          </a:p>
          <a:p>
            <a:pPr lvl="1"/>
            <a:r>
              <a:rPr lang="en-US" dirty="0" smtClean="0">
                <a:latin typeface="Arial" pitchFamily="34" charset="0"/>
                <a:cs typeface="Arial" pitchFamily="34" charset="0"/>
              </a:rPr>
              <a:t>CTCF, GABP, REST</a:t>
            </a:r>
          </a:p>
          <a:p>
            <a:pPr lvl="1"/>
            <a:r>
              <a:rPr lang="en-US" dirty="0" smtClean="0">
                <a:latin typeface="Arial" pitchFamily="34" charset="0"/>
                <a:cs typeface="Arial" pitchFamily="34" charset="0"/>
              </a:rPr>
              <a:t>CTCF</a:t>
            </a:r>
          </a:p>
          <a:p>
            <a:pPr lvl="1"/>
            <a:r>
              <a:rPr lang="en-US" dirty="0" smtClean="0">
                <a:latin typeface="Arial" pitchFamily="34" charset="0"/>
                <a:cs typeface="Arial" pitchFamily="34" charset="0"/>
              </a:rPr>
              <a:t>ATF3, REST</a:t>
            </a:r>
          </a:p>
        </p:txBody>
      </p:sp>
      <p:sp>
        <p:nvSpPr>
          <p:cNvPr id="4" name="Chave direita 3"/>
          <p:cNvSpPr/>
          <p:nvPr/>
        </p:nvSpPr>
        <p:spPr>
          <a:xfrm>
            <a:off x="5868144" y="2276872"/>
            <a:ext cx="432048" cy="19442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Conector de seta reta 5"/>
          <p:cNvCxnSpPr/>
          <p:nvPr/>
        </p:nvCxnSpPr>
        <p:spPr>
          <a:xfrm>
            <a:off x="3923928" y="5135678"/>
            <a:ext cx="1224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ector de seta reta 7"/>
          <p:cNvCxnSpPr/>
          <p:nvPr/>
        </p:nvCxnSpPr>
        <p:spPr>
          <a:xfrm>
            <a:off x="2123728" y="5493602"/>
            <a:ext cx="30243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p:nvPr/>
        </p:nvCxnSpPr>
        <p:spPr>
          <a:xfrm>
            <a:off x="2843808" y="5847455"/>
            <a:ext cx="230425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aixaDeTexto 10"/>
          <p:cNvSpPr txBox="1"/>
          <p:nvPr/>
        </p:nvSpPr>
        <p:spPr>
          <a:xfrm>
            <a:off x="5220072" y="4929593"/>
            <a:ext cx="1224136" cy="400110"/>
          </a:xfrm>
          <a:prstGeom prst="rect">
            <a:avLst/>
          </a:prstGeom>
          <a:noFill/>
        </p:spPr>
        <p:txBody>
          <a:bodyPr wrap="square" rtlCol="0">
            <a:spAutoFit/>
          </a:bodyPr>
          <a:lstStyle/>
          <a:p>
            <a:r>
              <a:rPr lang="en-US" sz="2000" dirty="0" smtClean="0">
                <a:latin typeface="Arial" pitchFamily="34" charset="0"/>
                <a:cs typeface="Arial" pitchFamily="34" charset="0"/>
              </a:rPr>
              <a:t>JASPAR</a:t>
            </a:r>
            <a:endParaRPr lang="en-US" dirty="0">
              <a:latin typeface="Arial" pitchFamily="34" charset="0"/>
              <a:cs typeface="Arial" pitchFamily="34" charset="0"/>
            </a:endParaRPr>
          </a:p>
        </p:txBody>
      </p:sp>
      <p:sp>
        <p:nvSpPr>
          <p:cNvPr id="12" name="CaixaDeTexto 11"/>
          <p:cNvSpPr txBox="1"/>
          <p:nvPr/>
        </p:nvSpPr>
        <p:spPr>
          <a:xfrm>
            <a:off x="5220072" y="5301208"/>
            <a:ext cx="1224136" cy="400110"/>
          </a:xfrm>
          <a:prstGeom prst="rect">
            <a:avLst/>
          </a:prstGeom>
          <a:noFill/>
        </p:spPr>
        <p:txBody>
          <a:bodyPr wrap="square" rtlCol="0">
            <a:spAutoFit/>
          </a:bodyPr>
          <a:lstStyle/>
          <a:p>
            <a:r>
              <a:rPr lang="en-US" sz="2000" dirty="0" smtClean="0">
                <a:latin typeface="Arial" pitchFamily="34" charset="0"/>
                <a:cs typeface="Arial" pitchFamily="34" charset="0"/>
              </a:rPr>
              <a:t>RENLAB</a:t>
            </a:r>
            <a:endParaRPr lang="en-US" dirty="0">
              <a:latin typeface="Arial" pitchFamily="34" charset="0"/>
              <a:cs typeface="Arial" pitchFamily="34" charset="0"/>
            </a:endParaRPr>
          </a:p>
        </p:txBody>
      </p:sp>
      <p:sp>
        <p:nvSpPr>
          <p:cNvPr id="13" name="CaixaDeTexto 12"/>
          <p:cNvSpPr txBox="1"/>
          <p:nvPr/>
        </p:nvSpPr>
        <p:spPr>
          <a:xfrm>
            <a:off x="5220072" y="5661248"/>
            <a:ext cx="1584176" cy="400110"/>
          </a:xfrm>
          <a:prstGeom prst="rect">
            <a:avLst/>
          </a:prstGeom>
          <a:noFill/>
        </p:spPr>
        <p:txBody>
          <a:bodyPr wrap="square" rtlCol="0">
            <a:spAutoFit/>
          </a:bodyPr>
          <a:lstStyle/>
          <a:p>
            <a:r>
              <a:rPr lang="en-US" sz="2000" dirty="0" smtClean="0">
                <a:latin typeface="Arial" pitchFamily="34" charset="0"/>
                <a:cs typeface="Arial" pitchFamily="34" charset="0"/>
              </a:rPr>
              <a:t>TRANSFAC</a:t>
            </a:r>
            <a:endParaRPr lang="en-US" dirty="0">
              <a:latin typeface="Arial" pitchFamily="34" charset="0"/>
              <a:cs typeface="Arial" pitchFamily="34" charset="0"/>
            </a:endParaRPr>
          </a:p>
        </p:txBody>
      </p:sp>
      <p:sp>
        <p:nvSpPr>
          <p:cNvPr id="14" name="CaixaDeTexto 13"/>
          <p:cNvSpPr txBox="1"/>
          <p:nvPr/>
        </p:nvSpPr>
        <p:spPr>
          <a:xfrm>
            <a:off x="6444208" y="3068960"/>
            <a:ext cx="1296144" cy="400110"/>
          </a:xfrm>
          <a:prstGeom prst="rect">
            <a:avLst/>
          </a:prstGeom>
          <a:noFill/>
        </p:spPr>
        <p:txBody>
          <a:bodyPr wrap="square" rtlCol="0">
            <a:spAutoFit/>
          </a:bodyPr>
          <a:lstStyle/>
          <a:p>
            <a:r>
              <a:rPr lang="en-US" sz="2000" dirty="0" smtClean="0">
                <a:latin typeface="Arial" pitchFamily="34" charset="0"/>
                <a:cs typeface="Arial" pitchFamily="34" charset="0"/>
              </a:rPr>
              <a:t>ENCODE</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Experiment – Gold Standard</a:t>
            </a:r>
            <a:endParaRPr lang="en-US" dirty="0">
              <a:latin typeface="Arial" pitchFamily="34" charset="0"/>
              <a:cs typeface="Arial" pitchFamily="34" charset="0"/>
            </a:endParaRPr>
          </a:p>
        </p:txBody>
      </p:sp>
      <p:sp>
        <p:nvSpPr>
          <p:cNvPr id="5" name="Retângulo 4"/>
          <p:cNvSpPr/>
          <p:nvPr/>
        </p:nvSpPr>
        <p:spPr>
          <a:xfrm>
            <a:off x="1907704" y="1855872"/>
            <a:ext cx="6408712"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p:cNvSpPr txBox="1"/>
          <p:nvPr/>
        </p:nvSpPr>
        <p:spPr>
          <a:xfrm>
            <a:off x="144016" y="1711856"/>
            <a:ext cx="1691680" cy="369332"/>
          </a:xfrm>
          <a:prstGeom prst="rect">
            <a:avLst/>
          </a:prstGeom>
          <a:noFill/>
        </p:spPr>
        <p:txBody>
          <a:bodyPr wrap="square" rtlCol="0">
            <a:spAutoFit/>
          </a:bodyPr>
          <a:lstStyle/>
          <a:p>
            <a:r>
              <a:rPr lang="pt-BR" dirty="0" err="1" smtClean="0">
                <a:latin typeface="Arial" pitchFamily="34" charset="0"/>
                <a:cs typeface="Arial" pitchFamily="34" charset="0"/>
              </a:rPr>
              <a:t>Motif</a:t>
            </a:r>
            <a:r>
              <a:rPr lang="pt-BR" dirty="0" smtClean="0">
                <a:latin typeface="Arial" pitchFamily="34" charset="0"/>
                <a:cs typeface="Arial" pitchFamily="34" charset="0"/>
              </a:rPr>
              <a:t> </a:t>
            </a:r>
            <a:r>
              <a:rPr lang="pt-BR" dirty="0" err="1" smtClean="0">
                <a:latin typeface="Arial" pitchFamily="34" charset="0"/>
                <a:cs typeface="Arial" pitchFamily="34" charset="0"/>
              </a:rPr>
              <a:t>Matching</a:t>
            </a:r>
            <a:endParaRPr lang="en-US" dirty="0">
              <a:latin typeface="Arial" pitchFamily="34" charset="0"/>
              <a:cs typeface="Arial" pitchFamily="34" charset="0"/>
            </a:endParaRPr>
          </a:p>
        </p:txBody>
      </p:sp>
      <p:sp>
        <p:nvSpPr>
          <p:cNvPr id="8" name="CaixaDeTexto 7"/>
          <p:cNvSpPr txBox="1"/>
          <p:nvPr/>
        </p:nvSpPr>
        <p:spPr>
          <a:xfrm>
            <a:off x="35496" y="2359928"/>
            <a:ext cx="1835696" cy="369332"/>
          </a:xfrm>
          <a:prstGeom prst="rect">
            <a:avLst/>
          </a:prstGeom>
          <a:noFill/>
        </p:spPr>
        <p:txBody>
          <a:bodyPr wrap="square" rtlCol="0">
            <a:spAutoFit/>
          </a:bodyPr>
          <a:lstStyle/>
          <a:p>
            <a:r>
              <a:rPr lang="pt-BR" dirty="0" smtClean="0">
                <a:latin typeface="Arial" pitchFamily="34" charset="0"/>
                <a:cs typeface="Arial" pitchFamily="34" charset="0"/>
              </a:rPr>
              <a:t>TFBS </a:t>
            </a:r>
            <a:r>
              <a:rPr lang="pt-BR" dirty="0" err="1" smtClean="0">
                <a:latin typeface="Arial" pitchFamily="34" charset="0"/>
                <a:cs typeface="Arial" pitchFamily="34" charset="0"/>
              </a:rPr>
              <a:t>ChIP-seq</a:t>
            </a:r>
            <a:endParaRPr lang="en-US" dirty="0">
              <a:latin typeface="Arial" pitchFamily="34" charset="0"/>
              <a:cs typeface="Arial" pitchFamily="34" charset="0"/>
            </a:endParaRPr>
          </a:p>
        </p:txBody>
      </p:sp>
      <p:sp>
        <p:nvSpPr>
          <p:cNvPr id="9" name="CaixaDeTexto 8"/>
          <p:cNvSpPr txBox="1"/>
          <p:nvPr/>
        </p:nvSpPr>
        <p:spPr>
          <a:xfrm>
            <a:off x="755576" y="3080008"/>
            <a:ext cx="1134022" cy="369332"/>
          </a:xfrm>
          <a:prstGeom prst="rect">
            <a:avLst/>
          </a:prstGeom>
          <a:noFill/>
        </p:spPr>
        <p:txBody>
          <a:bodyPr wrap="square" rtlCol="0">
            <a:spAutoFit/>
          </a:bodyPr>
          <a:lstStyle/>
          <a:p>
            <a:r>
              <a:rPr lang="pt-BR" dirty="0" err="1" smtClean="0">
                <a:latin typeface="Arial" pitchFamily="34" charset="0"/>
                <a:cs typeface="Arial" pitchFamily="34" charset="0"/>
              </a:rPr>
              <a:t>Footprint</a:t>
            </a:r>
            <a:endParaRPr lang="en-US" dirty="0">
              <a:latin typeface="Arial" pitchFamily="34" charset="0"/>
              <a:cs typeface="Arial" pitchFamily="34" charset="0"/>
            </a:endParaRPr>
          </a:p>
        </p:txBody>
      </p:sp>
      <p:sp>
        <p:nvSpPr>
          <p:cNvPr id="10" name="Retângulo 9"/>
          <p:cNvSpPr/>
          <p:nvPr/>
        </p:nvSpPr>
        <p:spPr>
          <a:xfrm>
            <a:off x="2555776" y="1855872"/>
            <a:ext cx="36004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10"/>
          <p:cNvSpPr/>
          <p:nvPr/>
        </p:nvSpPr>
        <p:spPr>
          <a:xfrm>
            <a:off x="3312068" y="1855872"/>
            <a:ext cx="36004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11"/>
          <p:cNvSpPr/>
          <p:nvPr/>
        </p:nvSpPr>
        <p:spPr>
          <a:xfrm>
            <a:off x="4283968" y="1855872"/>
            <a:ext cx="36004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tângulo 12"/>
          <p:cNvSpPr/>
          <p:nvPr/>
        </p:nvSpPr>
        <p:spPr>
          <a:xfrm>
            <a:off x="5508104" y="1855872"/>
            <a:ext cx="36004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tângulo 14"/>
          <p:cNvSpPr/>
          <p:nvPr/>
        </p:nvSpPr>
        <p:spPr>
          <a:xfrm>
            <a:off x="6660232" y="1855872"/>
            <a:ext cx="36004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tângulo 15"/>
          <p:cNvSpPr/>
          <p:nvPr/>
        </p:nvSpPr>
        <p:spPr>
          <a:xfrm>
            <a:off x="7812360" y="1855872"/>
            <a:ext cx="36004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Conector reto 18"/>
          <p:cNvCxnSpPr/>
          <p:nvPr/>
        </p:nvCxnSpPr>
        <p:spPr>
          <a:xfrm>
            <a:off x="1979712" y="3603217"/>
            <a:ext cx="619268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orma livre 19"/>
          <p:cNvSpPr/>
          <p:nvPr/>
        </p:nvSpPr>
        <p:spPr>
          <a:xfrm>
            <a:off x="2024632" y="2863984"/>
            <a:ext cx="6305798" cy="721475"/>
          </a:xfrm>
          <a:custGeom>
            <a:avLst/>
            <a:gdLst>
              <a:gd name="connsiteX0" fmla="*/ 0 w 6305798"/>
              <a:gd name="connsiteY0" fmla="*/ 685849 h 721475"/>
              <a:gd name="connsiteX1" fmla="*/ 130629 w 6305798"/>
              <a:gd name="connsiteY1" fmla="*/ 662099 h 721475"/>
              <a:gd name="connsiteX2" fmla="*/ 166255 w 6305798"/>
              <a:gd name="connsiteY2" fmla="*/ 650223 h 721475"/>
              <a:gd name="connsiteX3" fmla="*/ 237507 w 6305798"/>
              <a:gd name="connsiteY3" fmla="*/ 614597 h 721475"/>
              <a:gd name="connsiteX4" fmla="*/ 273133 w 6305798"/>
              <a:gd name="connsiteY4" fmla="*/ 543346 h 721475"/>
              <a:gd name="connsiteX5" fmla="*/ 296883 w 6305798"/>
              <a:gd name="connsiteY5" fmla="*/ 436468 h 721475"/>
              <a:gd name="connsiteX6" fmla="*/ 344385 w 6305798"/>
              <a:gd name="connsiteY6" fmla="*/ 365216 h 721475"/>
              <a:gd name="connsiteX7" fmla="*/ 368135 w 6305798"/>
              <a:gd name="connsiteY7" fmla="*/ 329590 h 721475"/>
              <a:gd name="connsiteX8" fmla="*/ 368135 w 6305798"/>
              <a:gd name="connsiteY8" fmla="*/ 210836 h 721475"/>
              <a:gd name="connsiteX9" fmla="*/ 380010 w 6305798"/>
              <a:gd name="connsiteY9" fmla="*/ 175210 h 721475"/>
              <a:gd name="connsiteX10" fmla="*/ 415636 w 6305798"/>
              <a:gd name="connsiteY10" fmla="*/ 151460 h 721475"/>
              <a:gd name="connsiteX11" fmla="*/ 451262 w 6305798"/>
              <a:gd name="connsiteY11" fmla="*/ 163335 h 721475"/>
              <a:gd name="connsiteX12" fmla="*/ 486888 w 6305798"/>
              <a:gd name="connsiteY12" fmla="*/ 270213 h 721475"/>
              <a:gd name="connsiteX13" fmla="*/ 498764 w 6305798"/>
              <a:gd name="connsiteY13" fmla="*/ 305839 h 721475"/>
              <a:gd name="connsiteX14" fmla="*/ 558140 w 6305798"/>
              <a:gd name="connsiteY14" fmla="*/ 365216 h 721475"/>
              <a:gd name="connsiteX15" fmla="*/ 570016 w 6305798"/>
              <a:gd name="connsiteY15" fmla="*/ 400842 h 721475"/>
              <a:gd name="connsiteX16" fmla="*/ 605642 w 6305798"/>
              <a:gd name="connsiteY16" fmla="*/ 590847 h 721475"/>
              <a:gd name="connsiteX17" fmla="*/ 629392 w 6305798"/>
              <a:gd name="connsiteY17" fmla="*/ 626473 h 721475"/>
              <a:gd name="connsiteX18" fmla="*/ 665018 w 6305798"/>
              <a:gd name="connsiteY18" fmla="*/ 650223 h 721475"/>
              <a:gd name="connsiteX19" fmla="*/ 807522 w 6305798"/>
              <a:gd name="connsiteY19" fmla="*/ 614597 h 721475"/>
              <a:gd name="connsiteX20" fmla="*/ 866899 w 6305798"/>
              <a:gd name="connsiteY20" fmla="*/ 519595 h 721475"/>
              <a:gd name="connsiteX21" fmla="*/ 890649 w 6305798"/>
              <a:gd name="connsiteY21" fmla="*/ 483969 h 721475"/>
              <a:gd name="connsiteX22" fmla="*/ 914400 w 6305798"/>
              <a:gd name="connsiteY22" fmla="*/ 412717 h 721475"/>
              <a:gd name="connsiteX23" fmla="*/ 902525 w 6305798"/>
              <a:gd name="connsiteY23" fmla="*/ 270213 h 721475"/>
              <a:gd name="connsiteX24" fmla="*/ 914400 w 6305798"/>
              <a:gd name="connsiteY24" fmla="*/ 234587 h 721475"/>
              <a:gd name="connsiteX25" fmla="*/ 950026 w 6305798"/>
              <a:gd name="connsiteY25" fmla="*/ 210836 h 721475"/>
              <a:gd name="connsiteX26" fmla="*/ 961901 w 6305798"/>
              <a:gd name="connsiteY26" fmla="*/ 175210 h 721475"/>
              <a:gd name="connsiteX27" fmla="*/ 1033153 w 6305798"/>
              <a:gd name="connsiteY27" fmla="*/ 115834 h 721475"/>
              <a:gd name="connsiteX28" fmla="*/ 1045029 w 6305798"/>
              <a:gd name="connsiteY28" fmla="*/ 151460 h 721475"/>
              <a:gd name="connsiteX29" fmla="*/ 1056904 w 6305798"/>
              <a:gd name="connsiteY29" fmla="*/ 246462 h 721475"/>
              <a:gd name="connsiteX30" fmla="*/ 1092530 w 6305798"/>
              <a:gd name="connsiteY30" fmla="*/ 258338 h 721475"/>
              <a:gd name="connsiteX31" fmla="*/ 1104405 w 6305798"/>
              <a:gd name="connsiteY31" fmla="*/ 222712 h 721475"/>
              <a:gd name="connsiteX32" fmla="*/ 1151907 w 6305798"/>
              <a:gd name="connsiteY32" fmla="*/ 246462 h 721475"/>
              <a:gd name="connsiteX33" fmla="*/ 1187533 w 6305798"/>
              <a:gd name="connsiteY33" fmla="*/ 317714 h 721475"/>
              <a:gd name="connsiteX34" fmla="*/ 1223159 w 6305798"/>
              <a:gd name="connsiteY34" fmla="*/ 472094 h 721475"/>
              <a:gd name="connsiteX35" fmla="*/ 1246909 w 6305798"/>
              <a:gd name="connsiteY35" fmla="*/ 507720 h 721475"/>
              <a:gd name="connsiteX36" fmla="*/ 1270660 w 6305798"/>
              <a:gd name="connsiteY36" fmla="*/ 626473 h 721475"/>
              <a:gd name="connsiteX37" fmla="*/ 1306286 w 6305798"/>
              <a:gd name="connsiteY37" fmla="*/ 662099 h 721475"/>
              <a:gd name="connsiteX38" fmla="*/ 1341912 w 6305798"/>
              <a:gd name="connsiteY38" fmla="*/ 685849 h 721475"/>
              <a:gd name="connsiteX39" fmla="*/ 1543792 w 6305798"/>
              <a:gd name="connsiteY39" fmla="*/ 697725 h 721475"/>
              <a:gd name="connsiteX40" fmla="*/ 1638795 w 6305798"/>
              <a:gd name="connsiteY40" fmla="*/ 685849 h 721475"/>
              <a:gd name="connsiteX41" fmla="*/ 1662546 w 6305798"/>
              <a:gd name="connsiteY41" fmla="*/ 638348 h 721475"/>
              <a:gd name="connsiteX42" fmla="*/ 1686296 w 6305798"/>
              <a:gd name="connsiteY42" fmla="*/ 567096 h 721475"/>
              <a:gd name="connsiteX43" fmla="*/ 1698172 w 6305798"/>
              <a:gd name="connsiteY43" fmla="*/ 531470 h 721475"/>
              <a:gd name="connsiteX44" fmla="*/ 1710047 w 6305798"/>
              <a:gd name="connsiteY44" fmla="*/ 495844 h 721475"/>
              <a:gd name="connsiteX45" fmla="*/ 1733798 w 6305798"/>
              <a:gd name="connsiteY45" fmla="*/ 460218 h 721475"/>
              <a:gd name="connsiteX46" fmla="*/ 1745673 w 6305798"/>
              <a:gd name="connsiteY46" fmla="*/ 412717 h 721475"/>
              <a:gd name="connsiteX47" fmla="*/ 1745673 w 6305798"/>
              <a:gd name="connsiteY47" fmla="*/ 234587 h 721475"/>
              <a:gd name="connsiteX48" fmla="*/ 1769423 w 6305798"/>
              <a:gd name="connsiteY48" fmla="*/ 198961 h 721475"/>
              <a:gd name="connsiteX49" fmla="*/ 1840675 w 6305798"/>
              <a:gd name="connsiteY49" fmla="*/ 139584 h 721475"/>
              <a:gd name="connsiteX50" fmla="*/ 1900052 w 6305798"/>
              <a:gd name="connsiteY50" fmla="*/ 151460 h 721475"/>
              <a:gd name="connsiteX51" fmla="*/ 1935678 w 6305798"/>
              <a:gd name="connsiteY51" fmla="*/ 163335 h 721475"/>
              <a:gd name="connsiteX52" fmla="*/ 1983179 w 6305798"/>
              <a:gd name="connsiteY52" fmla="*/ 175210 h 721475"/>
              <a:gd name="connsiteX53" fmla="*/ 2006930 w 6305798"/>
              <a:gd name="connsiteY53" fmla="*/ 210836 h 721475"/>
              <a:gd name="connsiteX54" fmla="*/ 2042556 w 6305798"/>
              <a:gd name="connsiteY54" fmla="*/ 234587 h 721475"/>
              <a:gd name="connsiteX55" fmla="*/ 2066307 w 6305798"/>
              <a:gd name="connsiteY55" fmla="*/ 305839 h 721475"/>
              <a:gd name="connsiteX56" fmla="*/ 2078182 w 6305798"/>
              <a:gd name="connsiteY56" fmla="*/ 341465 h 721475"/>
              <a:gd name="connsiteX57" fmla="*/ 2113808 w 6305798"/>
              <a:gd name="connsiteY57" fmla="*/ 388966 h 721475"/>
              <a:gd name="connsiteX58" fmla="*/ 2149434 w 6305798"/>
              <a:gd name="connsiteY58" fmla="*/ 460218 h 721475"/>
              <a:gd name="connsiteX59" fmla="*/ 2185060 w 6305798"/>
              <a:gd name="connsiteY59" fmla="*/ 495844 h 721475"/>
              <a:gd name="connsiteX60" fmla="*/ 2208810 w 6305798"/>
              <a:gd name="connsiteY60" fmla="*/ 531470 h 721475"/>
              <a:gd name="connsiteX61" fmla="*/ 2244436 w 6305798"/>
              <a:gd name="connsiteY61" fmla="*/ 555221 h 721475"/>
              <a:gd name="connsiteX62" fmla="*/ 2280062 w 6305798"/>
              <a:gd name="connsiteY62" fmla="*/ 590847 h 721475"/>
              <a:gd name="connsiteX63" fmla="*/ 2351314 w 6305798"/>
              <a:gd name="connsiteY63" fmla="*/ 638348 h 721475"/>
              <a:gd name="connsiteX64" fmla="*/ 2375065 w 6305798"/>
              <a:gd name="connsiteY64" fmla="*/ 673974 h 721475"/>
              <a:gd name="connsiteX65" fmla="*/ 2410691 w 6305798"/>
              <a:gd name="connsiteY65" fmla="*/ 685849 h 721475"/>
              <a:gd name="connsiteX66" fmla="*/ 2600696 w 6305798"/>
              <a:gd name="connsiteY66" fmla="*/ 709600 h 721475"/>
              <a:gd name="connsiteX67" fmla="*/ 2766951 w 6305798"/>
              <a:gd name="connsiteY67" fmla="*/ 685849 h 721475"/>
              <a:gd name="connsiteX68" fmla="*/ 2802577 w 6305798"/>
              <a:gd name="connsiteY68" fmla="*/ 662099 h 721475"/>
              <a:gd name="connsiteX69" fmla="*/ 2838203 w 6305798"/>
              <a:gd name="connsiteY69" fmla="*/ 590847 h 721475"/>
              <a:gd name="connsiteX70" fmla="*/ 2814452 w 6305798"/>
              <a:gd name="connsiteY70" fmla="*/ 543346 h 721475"/>
              <a:gd name="connsiteX71" fmla="*/ 2850078 w 6305798"/>
              <a:gd name="connsiteY71" fmla="*/ 424592 h 721475"/>
              <a:gd name="connsiteX72" fmla="*/ 2873829 w 6305798"/>
              <a:gd name="connsiteY72" fmla="*/ 353340 h 721475"/>
              <a:gd name="connsiteX73" fmla="*/ 2885704 w 6305798"/>
              <a:gd name="connsiteY73" fmla="*/ 317714 h 721475"/>
              <a:gd name="connsiteX74" fmla="*/ 2897579 w 6305798"/>
              <a:gd name="connsiteY74" fmla="*/ 163335 h 721475"/>
              <a:gd name="connsiteX75" fmla="*/ 2921330 w 6305798"/>
              <a:gd name="connsiteY75" fmla="*/ 92083 h 721475"/>
              <a:gd name="connsiteX76" fmla="*/ 2933205 w 6305798"/>
              <a:gd name="connsiteY76" fmla="*/ 56457 h 721475"/>
              <a:gd name="connsiteX77" fmla="*/ 2945081 w 6305798"/>
              <a:gd name="connsiteY77" fmla="*/ 198961 h 721475"/>
              <a:gd name="connsiteX78" fmla="*/ 2968831 w 6305798"/>
              <a:gd name="connsiteY78" fmla="*/ 234587 h 721475"/>
              <a:gd name="connsiteX79" fmla="*/ 2980707 w 6305798"/>
              <a:gd name="connsiteY79" fmla="*/ 270213 h 721475"/>
              <a:gd name="connsiteX80" fmla="*/ 3004457 w 6305798"/>
              <a:gd name="connsiteY80" fmla="*/ 198961 h 721475"/>
              <a:gd name="connsiteX81" fmla="*/ 3016333 w 6305798"/>
              <a:gd name="connsiteY81" fmla="*/ 234587 h 721475"/>
              <a:gd name="connsiteX82" fmla="*/ 3040083 w 6305798"/>
              <a:gd name="connsiteY82" fmla="*/ 317714 h 721475"/>
              <a:gd name="connsiteX83" fmla="*/ 3063834 w 6305798"/>
              <a:gd name="connsiteY83" fmla="*/ 519595 h 721475"/>
              <a:gd name="connsiteX84" fmla="*/ 3087585 w 6305798"/>
              <a:gd name="connsiteY84" fmla="*/ 590847 h 721475"/>
              <a:gd name="connsiteX85" fmla="*/ 3135086 w 6305798"/>
              <a:gd name="connsiteY85" fmla="*/ 662099 h 721475"/>
              <a:gd name="connsiteX86" fmla="*/ 3170712 w 6305798"/>
              <a:gd name="connsiteY86" fmla="*/ 685849 h 721475"/>
              <a:gd name="connsiteX87" fmla="*/ 3194462 w 6305798"/>
              <a:gd name="connsiteY87" fmla="*/ 650223 h 721475"/>
              <a:gd name="connsiteX88" fmla="*/ 3218213 w 6305798"/>
              <a:gd name="connsiteY88" fmla="*/ 578971 h 721475"/>
              <a:gd name="connsiteX89" fmla="*/ 3253839 w 6305798"/>
              <a:gd name="connsiteY89" fmla="*/ 555221 h 721475"/>
              <a:gd name="connsiteX90" fmla="*/ 3265714 w 6305798"/>
              <a:gd name="connsiteY90" fmla="*/ 400842 h 721475"/>
              <a:gd name="connsiteX91" fmla="*/ 3301340 w 6305798"/>
              <a:gd name="connsiteY91" fmla="*/ 329590 h 721475"/>
              <a:gd name="connsiteX92" fmla="*/ 3313216 w 6305798"/>
              <a:gd name="connsiteY92" fmla="*/ 293964 h 721475"/>
              <a:gd name="connsiteX93" fmla="*/ 3325091 w 6305798"/>
              <a:gd name="connsiteY93" fmla="*/ 210836 h 721475"/>
              <a:gd name="connsiteX94" fmla="*/ 3348842 w 6305798"/>
              <a:gd name="connsiteY94" fmla="*/ 175210 h 721475"/>
              <a:gd name="connsiteX95" fmla="*/ 3372592 w 6305798"/>
              <a:gd name="connsiteY95" fmla="*/ 210836 h 721475"/>
              <a:gd name="connsiteX96" fmla="*/ 3408218 w 6305798"/>
              <a:gd name="connsiteY96" fmla="*/ 222712 h 721475"/>
              <a:gd name="connsiteX97" fmla="*/ 3443844 w 6305798"/>
              <a:gd name="connsiteY97" fmla="*/ 198961 h 721475"/>
              <a:gd name="connsiteX98" fmla="*/ 3455720 w 6305798"/>
              <a:gd name="connsiteY98" fmla="*/ 163335 h 721475"/>
              <a:gd name="connsiteX99" fmla="*/ 3479470 w 6305798"/>
              <a:gd name="connsiteY99" fmla="*/ 234587 h 721475"/>
              <a:gd name="connsiteX100" fmla="*/ 3503221 w 6305798"/>
              <a:gd name="connsiteY100" fmla="*/ 270213 h 721475"/>
              <a:gd name="connsiteX101" fmla="*/ 3515096 w 6305798"/>
              <a:gd name="connsiteY101" fmla="*/ 519595 h 721475"/>
              <a:gd name="connsiteX102" fmla="*/ 3538847 w 6305798"/>
              <a:gd name="connsiteY102" fmla="*/ 555221 h 721475"/>
              <a:gd name="connsiteX103" fmla="*/ 3574473 w 6305798"/>
              <a:gd name="connsiteY103" fmla="*/ 567096 h 721475"/>
              <a:gd name="connsiteX104" fmla="*/ 3598223 w 6305798"/>
              <a:gd name="connsiteY104" fmla="*/ 602722 h 721475"/>
              <a:gd name="connsiteX105" fmla="*/ 3669475 w 6305798"/>
              <a:gd name="connsiteY105" fmla="*/ 626473 h 721475"/>
              <a:gd name="connsiteX106" fmla="*/ 3740727 w 6305798"/>
              <a:gd name="connsiteY106" fmla="*/ 673974 h 721475"/>
              <a:gd name="connsiteX107" fmla="*/ 3847605 w 6305798"/>
              <a:gd name="connsiteY107" fmla="*/ 709600 h 721475"/>
              <a:gd name="connsiteX108" fmla="*/ 3883231 w 6305798"/>
              <a:gd name="connsiteY108" fmla="*/ 721475 h 721475"/>
              <a:gd name="connsiteX109" fmla="*/ 3954483 w 6305798"/>
              <a:gd name="connsiteY109" fmla="*/ 709600 h 721475"/>
              <a:gd name="connsiteX110" fmla="*/ 4085112 w 6305798"/>
              <a:gd name="connsiteY110" fmla="*/ 673974 h 721475"/>
              <a:gd name="connsiteX111" fmla="*/ 4168239 w 6305798"/>
              <a:gd name="connsiteY111" fmla="*/ 685849 h 721475"/>
              <a:gd name="connsiteX112" fmla="*/ 4203865 w 6305798"/>
              <a:gd name="connsiteY112" fmla="*/ 697725 h 721475"/>
              <a:gd name="connsiteX113" fmla="*/ 4334494 w 6305798"/>
              <a:gd name="connsiteY113" fmla="*/ 685849 h 721475"/>
              <a:gd name="connsiteX114" fmla="*/ 4370120 w 6305798"/>
              <a:gd name="connsiteY114" fmla="*/ 673974 h 721475"/>
              <a:gd name="connsiteX115" fmla="*/ 4441372 w 6305798"/>
              <a:gd name="connsiteY115" fmla="*/ 697725 h 721475"/>
              <a:gd name="connsiteX116" fmla="*/ 4488873 w 6305798"/>
              <a:gd name="connsiteY116" fmla="*/ 685849 h 721475"/>
              <a:gd name="connsiteX117" fmla="*/ 4512623 w 6305798"/>
              <a:gd name="connsiteY117" fmla="*/ 614597 h 721475"/>
              <a:gd name="connsiteX118" fmla="*/ 4536374 w 6305798"/>
              <a:gd name="connsiteY118" fmla="*/ 424592 h 721475"/>
              <a:gd name="connsiteX119" fmla="*/ 4560125 w 6305798"/>
              <a:gd name="connsiteY119" fmla="*/ 388966 h 721475"/>
              <a:gd name="connsiteX120" fmla="*/ 4583875 w 6305798"/>
              <a:gd name="connsiteY120" fmla="*/ 151460 h 721475"/>
              <a:gd name="connsiteX121" fmla="*/ 4595751 w 6305798"/>
              <a:gd name="connsiteY121" fmla="*/ 115834 h 721475"/>
              <a:gd name="connsiteX122" fmla="*/ 4631377 w 6305798"/>
              <a:gd name="connsiteY122" fmla="*/ 115834 h 721475"/>
              <a:gd name="connsiteX123" fmla="*/ 4631377 w 6305798"/>
              <a:gd name="connsiteY123" fmla="*/ 115834 h 721475"/>
              <a:gd name="connsiteX124" fmla="*/ 4667003 w 6305798"/>
              <a:gd name="connsiteY124" fmla="*/ 139584 h 721475"/>
              <a:gd name="connsiteX125" fmla="*/ 4690753 w 6305798"/>
              <a:gd name="connsiteY125" fmla="*/ 175210 h 721475"/>
              <a:gd name="connsiteX126" fmla="*/ 4667003 w 6305798"/>
              <a:gd name="connsiteY126" fmla="*/ 258338 h 721475"/>
              <a:gd name="connsiteX127" fmla="*/ 4678878 w 6305798"/>
              <a:gd name="connsiteY127" fmla="*/ 293964 h 721475"/>
              <a:gd name="connsiteX128" fmla="*/ 4678878 w 6305798"/>
              <a:gd name="connsiteY128" fmla="*/ 436468 h 721475"/>
              <a:gd name="connsiteX129" fmla="*/ 4750130 w 6305798"/>
              <a:gd name="connsiteY129" fmla="*/ 460218 h 721475"/>
              <a:gd name="connsiteX130" fmla="*/ 4785756 w 6305798"/>
              <a:gd name="connsiteY130" fmla="*/ 531470 h 721475"/>
              <a:gd name="connsiteX131" fmla="*/ 4821382 w 6305798"/>
              <a:gd name="connsiteY131" fmla="*/ 602722 h 721475"/>
              <a:gd name="connsiteX132" fmla="*/ 4833257 w 6305798"/>
              <a:gd name="connsiteY132" fmla="*/ 567096 h 721475"/>
              <a:gd name="connsiteX133" fmla="*/ 4845133 w 6305798"/>
              <a:gd name="connsiteY133" fmla="*/ 519595 h 721475"/>
              <a:gd name="connsiteX134" fmla="*/ 4880759 w 6305798"/>
              <a:gd name="connsiteY134" fmla="*/ 483969 h 721475"/>
              <a:gd name="connsiteX135" fmla="*/ 4928260 w 6305798"/>
              <a:gd name="connsiteY135" fmla="*/ 412717 h 721475"/>
              <a:gd name="connsiteX136" fmla="*/ 4963886 w 6305798"/>
              <a:gd name="connsiteY136" fmla="*/ 436468 h 721475"/>
              <a:gd name="connsiteX137" fmla="*/ 4940135 w 6305798"/>
              <a:gd name="connsiteY137" fmla="*/ 305839 h 721475"/>
              <a:gd name="connsiteX138" fmla="*/ 4952010 w 6305798"/>
              <a:gd name="connsiteY138" fmla="*/ 222712 h 721475"/>
              <a:gd name="connsiteX139" fmla="*/ 4987636 w 6305798"/>
              <a:gd name="connsiteY139" fmla="*/ 198961 h 721475"/>
              <a:gd name="connsiteX140" fmla="*/ 5011387 w 6305798"/>
              <a:gd name="connsiteY140" fmla="*/ 163335 h 721475"/>
              <a:gd name="connsiteX141" fmla="*/ 5047013 w 6305798"/>
              <a:gd name="connsiteY141" fmla="*/ 92083 h 721475"/>
              <a:gd name="connsiteX142" fmla="*/ 5094514 w 6305798"/>
              <a:gd name="connsiteY142" fmla="*/ 20831 h 721475"/>
              <a:gd name="connsiteX143" fmla="*/ 5130140 w 6305798"/>
              <a:gd name="connsiteY143" fmla="*/ 92083 h 721475"/>
              <a:gd name="connsiteX144" fmla="*/ 5142016 w 6305798"/>
              <a:gd name="connsiteY144" fmla="*/ 127709 h 721475"/>
              <a:gd name="connsiteX145" fmla="*/ 5165766 w 6305798"/>
              <a:gd name="connsiteY145" fmla="*/ 163335 h 721475"/>
              <a:gd name="connsiteX146" fmla="*/ 5189517 w 6305798"/>
              <a:gd name="connsiteY146" fmla="*/ 234587 h 721475"/>
              <a:gd name="connsiteX147" fmla="*/ 5201392 w 6305798"/>
              <a:gd name="connsiteY147" fmla="*/ 270213 h 721475"/>
              <a:gd name="connsiteX148" fmla="*/ 5201392 w 6305798"/>
              <a:gd name="connsiteY148" fmla="*/ 400842 h 721475"/>
              <a:gd name="connsiteX149" fmla="*/ 5225143 w 6305798"/>
              <a:gd name="connsiteY149" fmla="*/ 436468 h 721475"/>
              <a:gd name="connsiteX150" fmla="*/ 5260769 w 6305798"/>
              <a:gd name="connsiteY150" fmla="*/ 448343 h 721475"/>
              <a:gd name="connsiteX151" fmla="*/ 5320146 w 6305798"/>
              <a:gd name="connsiteY151" fmla="*/ 507720 h 721475"/>
              <a:gd name="connsiteX152" fmla="*/ 5332021 w 6305798"/>
              <a:gd name="connsiteY152" fmla="*/ 543346 h 721475"/>
              <a:gd name="connsiteX153" fmla="*/ 5438899 w 6305798"/>
              <a:gd name="connsiteY153" fmla="*/ 578971 h 721475"/>
              <a:gd name="connsiteX154" fmla="*/ 5450774 w 6305798"/>
              <a:gd name="connsiteY154" fmla="*/ 614597 h 721475"/>
              <a:gd name="connsiteX155" fmla="*/ 5605153 w 6305798"/>
              <a:gd name="connsiteY155" fmla="*/ 638348 h 721475"/>
              <a:gd name="connsiteX156" fmla="*/ 5640779 w 6305798"/>
              <a:gd name="connsiteY156" fmla="*/ 626473 h 721475"/>
              <a:gd name="connsiteX157" fmla="*/ 5700156 w 6305798"/>
              <a:gd name="connsiteY157" fmla="*/ 685849 h 721475"/>
              <a:gd name="connsiteX158" fmla="*/ 5723907 w 6305798"/>
              <a:gd name="connsiteY158" fmla="*/ 472094 h 721475"/>
              <a:gd name="connsiteX159" fmla="*/ 5747657 w 6305798"/>
              <a:gd name="connsiteY159" fmla="*/ 317714 h 721475"/>
              <a:gd name="connsiteX160" fmla="*/ 5759533 w 6305798"/>
              <a:gd name="connsiteY160" fmla="*/ 258338 h 721475"/>
              <a:gd name="connsiteX161" fmla="*/ 5771408 w 6305798"/>
              <a:gd name="connsiteY161" fmla="*/ 222712 h 721475"/>
              <a:gd name="connsiteX162" fmla="*/ 5807034 w 6305798"/>
              <a:gd name="connsiteY162" fmla="*/ 92083 h 721475"/>
              <a:gd name="connsiteX163" fmla="*/ 5866410 w 6305798"/>
              <a:gd name="connsiteY163" fmla="*/ 151460 h 721475"/>
              <a:gd name="connsiteX164" fmla="*/ 5913912 w 6305798"/>
              <a:gd name="connsiteY164" fmla="*/ 222712 h 721475"/>
              <a:gd name="connsiteX165" fmla="*/ 5925787 w 6305798"/>
              <a:gd name="connsiteY165" fmla="*/ 258338 h 721475"/>
              <a:gd name="connsiteX166" fmla="*/ 5937662 w 6305798"/>
              <a:gd name="connsiteY166" fmla="*/ 507720 h 721475"/>
              <a:gd name="connsiteX167" fmla="*/ 5949538 w 6305798"/>
              <a:gd name="connsiteY167" fmla="*/ 555221 h 721475"/>
              <a:gd name="connsiteX168" fmla="*/ 5997039 w 6305798"/>
              <a:gd name="connsiteY168" fmla="*/ 626473 h 721475"/>
              <a:gd name="connsiteX169" fmla="*/ 6056416 w 6305798"/>
              <a:gd name="connsiteY169" fmla="*/ 673974 h 721475"/>
              <a:gd name="connsiteX170" fmla="*/ 6068291 w 6305798"/>
              <a:gd name="connsiteY170" fmla="*/ 567096 h 721475"/>
              <a:gd name="connsiteX171" fmla="*/ 6080166 w 6305798"/>
              <a:gd name="connsiteY171" fmla="*/ 472094 h 721475"/>
              <a:gd name="connsiteX172" fmla="*/ 6056416 w 6305798"/>
              <a:gd name="connsiteY172" fmla="*/ 353340 h 721475"/>
              <a:gd name="connsiteX173" fmla="*/ 6080166 w 6305798"/>
              <a:gd name="connsiteY173" fmla="*/ 187086 h 721475"/>
              <a:gd name="connsiteX174" fmla="*/ 6092042 w 6305798"/>
              <a:gd name="connsiteY174" fmla="*/ 151460 h 721475"/>
              <a:gd name="connsiteX175" fmla="*/ 6127668 w 6305798"/>
              <a:gd name="connsiteY175" fmla="*/ 115834 h 721475"/>
              <a:gd name="connsiteX176" fmla="*/ 6187044 w 6305798"/>
              <a:gd name="connsiteY176" fmla="*/ 222712 h 721475"/>
              <a:gd name="connsiteX177" fmla="*/ 6198920 w 6305798"/>
              <a:gd name="connsiteY177" fmla="*/ 460218 h 721475"/>
              <a:gd name="connsiteX178" fmla="*/ 6222670 w 6305798"/>
              <a:gd name="connsiteY178" fmla="*/ 495844 h 721475"/>
              <a:gd name="connsiteX179" fmla="*/ 6234546 w 6305798"/>
              <a:gd name="connsiteY179" fmla="*/ 543346 h 721475"/>
              <a:gd name="connsiteX180" fmla="*/ 6246421 w 6305798"/>
              <a:gd name="connsiteY180" fmla="*/ 578971 h 721475"/>
              <a:gd name="connsiteX181" fmla="*/ 6258296 w 6305798"/>
              <a:gd name="connsiteY181" fmla="*/ 638348 h 721475"/>
              <a:gd name="connsiteX182" fmla="*/ 6293922 w 6305798"/>
              <a:gd name="connsiteY182" fmla="*/ 662099 h 721475"/>
              <a:gd name="connsiteX183" fmla="*/ 6305798 w 6305798"/>
              <a:gd name="connsiteY183" fmla="*/ 685849 h 72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6305798" h="721475">
                <a:moveTo>
                  <a:pt x="0" y="685849"/>
                </a:moveTo>
                <a:cubicBezTo>
                  <a:pt x="67266" y="676240"/>
                  <a:pt x="74642" y="678095"/>
                  <a:pt x="130629" y="662099"/>
                </a:cubicBezTo>
                <a:cubicBezTo>
                  <a:pt x="142665" y="658660"/>
                  <a:pt x="155059" y="655821"/>
                  <a:pt x="166255" y="650223"/>
                </a:cubicBezTo>
                <a:cubicBezTo>
                  <a:pt x="258338" y="604181"/>
                  <a:pt x="147960" y="644448"/>
                  <a:pt x="237507" y="614597"/>
                </a:cubicBezTo>
                <a:cubicBezTo>
                  <a:pt x="258855" y="582574"/>
                  <a:pt x="264939" y="580216"/>
                  <a:pt x="273133" y="543346"/>
                </a:cubicBezTo>
                <a:cubicBezTo>
                  <a:pt x="278145" y="520794"/>
                  <a:pt x="282032" y="463200"/>
                  <a:pt x="296883" y="436468"/>
                </a:cubicBezTo>
                <a:cubicBezTo>
                  <a:pt x="310746" y="411515"/>
                  <a:pt x="328551" y="388967"/>
                  <a:pt x="344385" y="365216"/>
                </a:cubicBezTo>
                <a:lnTo>
                  <a:pt x="368135" y="329590"/>
                </a:lnTo>
                <a:cubicBezTo>
                  <a:pt x="348934" y="271987"/>
                  <a:pt x="351078" y="296122"/>
                  <a:pt x="368135" y="210836"/>
                </a:cubicBezTo>
                <a:cubicBezTo>
                  <a:pt x="370590" y="198561"/>
                  <a:pt x="372190" y="184985"/>
                  <a:pt x="380010" y="175210"/>
                </a:cubicBezTo>
                <a:cubicBezTo>
                  <a:pt x="388926" y="164065"/>
                  <a:pt x="403761" y="159377"/>
                  <a:pt x="415636" y="151460"/>
                </a:cubicBezTo>
                <a:cubicBezTo>
                  <a:pt x="427511" y="155418"/>
                  <a:pt x="443986" y="153149"/>
                  <a:pt x="451262" y="163335"/>
                </a:cubicBezTo>
                <a:cubicBezTo>
                  <a:pt x="451265" y="163339"/>
                  <a:pt x="480949" y="252398"/>
                  <a:pt x="486888" y="270213"/>
                </a:cubicBezTo>
                <a:cubicBezTo>
                  <a:pt x="490847" y="282088"/>
                  <a:pt x="491821" y="295423"/>
                  <a:pt x="498764" y="305839"/>
                </a:cubicBezTo>
                <a:cubicBezTo>
                  <a:pt x="530431" y="353340"/>
                  <a:pt x="510639" y="333548"/>
                  <a:pt x="558140" y="365216"/>
                </a:cubicBezTo>
                <a:cubicBezTo>
                  <a:pt x="562099" y="377091"/>
                  <a:pt x="568113" y="388470"/>
                  <a:pt x="570016" y="400842"/>
                </a:cubicBezTo>
                <a:cubicBezTo>
                  <a:pt x="577121" y="447022"/>
                  <a:pt x="573880" y="543203"/>
                  <a:pt x="605642" y="590847"/>
                </a:cubicBezTo>
                <a:cubicBezTo>
                  <a:pt x="613559" y="602722"/>
                  <a:pt x="619300" y="616381"/>
                  <a:pt x="629392" y="626473"/>
                </a:cubicBezTo>
                <a:cubicBezTo>
                  <a:pt x="639484" y="636565"/>
                  <a:pt x="653143" y="642306"/>
                  <a:pt x="665018" y="650223"/>
                </a:cubicBezTo>
                <a:cubicBezTo>
                  <a:pt x="759113" y="618859"/>
                  <a:pt x="711575" y="630589"/>
                  <a:pt x="807522" y="614597"/>
                </a:cubicBezTo>
                <a:cubicBezTo>
                  <a:pt x="892979" y="557628"/>
                  <a:pt x="787765" y="638299"/>
                  <a:pt x="866899" y="519595"/>
                </a:cubicBezTo>
                <a:cubicBezTo>
                  <a:pt x="874816" y="507720"/>
                  <a:pt x="884853" y="497011"/>
                  <a:pt x="890649" y="483969"/>
                </a:cubicBezTo>
                <a:cubicBezTo>
                  <a:pt x="900817" y="461091"/>
                  <a:pt x="914400" y="412717"/>
                  <a:pt x="914400" y="412717"/>
                </a:cubicBezTo>
                <a:cubicBezTo>
                  <a:pt x="886360" y="328597"/>
                  <a:pt x="883335" y="356566"/>
                  <a:pt x="902525" y="270213"/>
                </a:cubicBezTo>
                <a:cubicBezTo>
                  <a:pt x="905240" y="257993"/>
                  <a:pt x="906580" y="244362"/>
                  <a:pt x="914400" y="234587"/>
                </a:cubicBezTo>
                <a:cubicBezTo>
                  <a:pt x="923316" y="223442"/>
                  <a:pt x="938151" y="218753"/>
                  <a:pt x="950026" y="210836"/>
                </a:cubicBezTo>
                <a:cubicBezTo>
                  <a:pt x="953984" y="198961"/>
                  <a:pt x="954957" y="185625"/>
                  <a:pt x="961901" y="175210"/>
                </a:cubicBezTo>
                <a:cubicBezTo>
                  <a:pt x="980189" y="147778"/>
                  <a:pt x="1006864" y="133359"/>
                  <a:pt x="1033153" y="115834"/>
                </a:cubicBezTo>
                <a:cubicBezTo>
                  <a:pt x="1037112" y="127709"/>
                  <a:pt x="1042790" y="139144"/>
                  <a:pt x="1045029" y="151460"/>
                </a:cubicBezTo>
                <a:cubicBezTo>
                  <a:pt x="1050738" y="182859"/>
                  <a:pt x="1043943" y="217299"/>
                  <a:pt x="1056904" y="246462"/>
                </a:cubicBezTo>
                <a:cubicBezTo>
                  <a:pt x="1061988" y="257901"/>
                  <a:pt x="1080655" y="254379"/>
                  <a:pt x="1092530" y="258338"/>
                </a:cubicBezTo>
                <a:cubicBezTo>
                  <a:pt x="1096488" y="246463"/>
                  <a:pt x="1095554" y="231563"/>
                  <a:pt x="1104405" y="222712"/>
                </a:cubicBezTo>
                <a:cubicBezTo>
                  <a:pt x="1146628" y="180488"/>
                  <a:pt x="1141351" y="225350"/>
                  <a:pt x="1151907" y="246462"/>
                </a:cubicBezTo>
                <a:cubicBezTo>
                  <a:pt x="1197949" y="338545"/>
                  <a:pt x="1157682" y="228167"/>
                  <a:pt x="1187533" y="317714"/>
                </a:cubicBezTo>
                <a:cubicBezTo>
                  <a:pt x="1193008" y="356042"/>
                  <a:pt x="1199447" y="436525"/>
                  <a:pt x="1223159" y="472094"/>
                </a:cubicBezTo>
                <a:lnTo>
                  <a:pt x="1246909" y="507720"/>
                </a:lnTo>
                <a:cubicBezTo>
                  <a:pt x="1247914" y="514756"/>
                  <a:pt x="1255587" y="603864"/>
                  <a:pt x="1270660" y="626473"/>
                </a:cubicBezTo>
                <a:cubicBezTo>
                  <a:pt x="1279976" y="640447"/>
                  <a:pt x="1293384" y="651348"/>
                  <a:pt x="1306286" y="662099"/>
                </a:cubicBezTo>
                <a:cubicBezTo>
                  <a:pt x="1317250" y="671236"/>
                  <a:pt x="1327798" y="683732"/>
                  <a:pt x="1341912" y="685849"/>
                </a:cubicBezTo>
                <a:cubicBezTo>
                  <a:pt x="1408576" y="695849"/>
                  <a:pt x="1476499" y="693766"/>
                  <a:pt x="1543792" y="697725"/>
                </a:cubicBezTo>
                <a:cubicBezTo>
                  <a:pt x="1575460" y="693766"/>
                  <a:pt x="1610250" y="700121"/>
                  <a:pt x="1638795" y="685849"/>
                </a:cubicBezTo>
                <a:cubicBezTo>
                  <a:pt x="1654629" y="677932"/>
                  <a:pt x="1655971" y="654785"/>
                  <a:pt x="1662546" y="638348"/>
                </a:cubicBezTo>
                <a:cubicBezTo>
                  <a:pt x="1671844" y="615103"/>
                  <a:pt x="1678379" y="590847"/>
                  <a:pt x="1686296" y="567096"/>
                </a:cubicBezTo>
                <a:lnTo>
                  <a:pt x="1698172" y="531470"/>
                </a:lnTo>
                <a:cubicBezTo>
                  <a:pt x="1702130" y="519595"/>
                  <a:pt x="1703103" y="506259"/>
                  <a:pt x="1710047" y="495844"/>
                </a:cubicBezTo>
                <a:lnTo>
                  <a:pt x="1733798" y="460218"/>
                </a:lnTo>
                <a:cubicBezTo>
                  <a:pt x="1737756" y="444384"/>
                  <a:pt x="1745673" y="429038"/>
                  <a:pt x="1745673" y="412717"/>
                </a:cubicBezTo>
                <a:cubicBezTo>
                  <a:pt x="1745673" y="307298"/>
                  <a:pt x="1715825" y="334083"/>
                  <a:pt x="1745673" y="234587"/>
                </a:cubicBezTo>
                <a:cubicBezTo>
                  <a:pt x="1749774" y="220917"/>
                  <a:pt x="1760286" y="209925"/>
                  <a:pt x="1769423" y="198961"/>
                </a:cubicBezTo>
                <a:cubicBezTo>
                  <a:pt x="1797996" y="164673"/>
                  <a:pt x="1805646" y="162937"/>
                  <a:pt x="1840675" y="139584"/>
                </a:cubicBezTo>
                <a:cubicBezTo>
                  <a:pt x="1860467" y="143543"/>
                  <a:pt x="1880470" y="146565"/>
                  <a:pt x="1900052" y="151460"/>
                </a:cubicBezTo>
                <a:cubicBezTo>
                  <a:pt x="1912196" y="154496"/>
                  <a:pt x="1923642" y="159896"/>
                  <a:pt x="1935678" y="163335"/>
                </a:cubicBezTo>
                <a:cubicBezTo>
                  <a:pt x="1951371" y="167819"/>
                  <a:pt x="1967345" y="171252"/>
                  <a:pt x="1983179" y="175210"/>
                </a:cubicBezTo>
                <a:cubicBezTo>
                  <a:pt x="1991096" y="187085"/>
                  <a:pt x="1996838" y="200744"/>
                  <a:pt x="2006930" y="210836"/>
                </a:cubicBezTo>
                <a:cubicBezTo>
                  <a:pt x="2017022" y="220928"/>
                  <a:pt x="2034992" y="222484"/>
                  <a:pt x="2042556" y="234587"/>
                </a:cubicBezTo>
                <a:cubicBezTo>
                  <a:pt x="2055825" y="255817"/>
                  <a:pt x="2058390" y="282088"/>
                  <a:pt x="2066307" y="305839"/>
                </a:cubicBezTo>
                <a:cubicBezTo>
                  <a:pt x="2070265" y="317714"/>
                  <a:pt x="2070671" y="331451"/>
                  <a:pt x="2078182" y="341465"/>
                </a:cubicBezTo>
                <a:lnTo>
                  <a:pt x="2113808" y="388966"/>
                </a:lnTo>
                <a:cubicBezTo>
                  <a:pt x="2125710" y="424673"/>
                  <a:pt x="2123855" y="429523"/>
                  <a:pt x="2149434" y="460218"/>
                </a:cubicBezTo>
                <a:cubicBezTo>
                  <a:pt x="2160185" y="473120"/>
                  <a:pt x="2174309" y="482942"/>
                  <a:pt x="2185060" y="495844"/>
                </a:cubicBezTo>
                <a:cubicBezTo>
                  <a:pt x="2194197" y="506808"/>
                  <a:pt x="2198718" y="521378"/>
                  <a:pt x="2208810" y="531470"/>
                </a:cubicBezTo>
                <a:cubicBezTo>
                  <a:pt x="2218902" y="541562"/>
                  <a:pt x="2233472" y="546084"/>
                  <a:pt x="2244436" y="555221"/>
                </a:cubicBezTo>
                <a:cubicBezTo>
                  <a:pt x="2257338" y="565972"/>
                  <a:pt x="2266805" y="580536"/>
                  <a:pt x="2280062" y="590847"/>
                </a:cubicBezTo>
                <a:cubicBezTo>
                  <a:pt x="2302594" y="608372"/>
                  <a:pt x="2351314" y="638348"/>
                  <a:pt x="2351314" y="638348"/>
                </a:cubicBezTo>
                <a:cubicBezTo>
                  <a:pt x="2359231" y="650223"/>
                  <a:pt x="2363920" y="665058"/>
                  <a:pt x="2375065" y="673974"/>
                </a:cubicBezTo>
                <a:cubicBezTo>
                  <a:pt x="2384840" y="681794"/>
                  <a:pt x="2398547" y="682813"/>
                  <a:pt x="2410691" y="685849"/>
                </a:cubicBezTo>
                <a:cubicBezTo>
                  <a:pt x="2480811" y="703379"/>
                  <a:pt x="2519565" y="702225"/>
                  <a:pt x="2600696" y="709600"/>
                </a:cubicBezTo>
                <a:cubicBezTo>
                  <a:pt x="2616320" y="707864"/>
                  <a:pt x="2735106" y="697791"/>
                  <a:pt x="2766951" y="685849"/>
                </a:cubicBezTo>
                <a:cubicBezTo>
                  <a:pt x="2780315" y="680838"/>
                  <a:pt x="2790702" y="670016"/>
                  <a:pt x="2802577" y="662099"/>
                </a:cubicBezTo>
                <a:cubicBezTo>
                  <a:pt x="2811287" y="649034"/>
                  <a:pt x="2841095" y="611090"/>
                  <a:pt x="2838203" y="590847"/>
                </a:cubicBezTo>
                <a:cubicBezTo>
                  <a:pt x="2835700" y="573322"/>
                  <a:pt x="2822369" y="559180"/>
                  <a:pt x="2814452" y="543346"/>
                </a:cubicBezTo>
                <a:cubicBezTo>
                  <a:pt x="2840507" y="360954"/>
                  <a:pt x="2804599" y="526918"/>
                  <a:pt x="2850078" y="424592"/>
                </a:cubicBezTo>
                <a:cubicBezTo>
                  <a:pt x="2860246" y="401714"/>
                  <a:pt x="2865912" y="377091"/>
                  <a:pt x="2873829" y="353340"/>
                </a:cubicBezTo>
                <a:lnTo>
                  <a:pt x="2885704" y="317714"/>
                </a:lnTo>
                <a:cubicBezTo>
                  <a:pt x="2889662" y="266254"/>
                  <a:pt x="2889529" y="214315"/>
                  <a:pt x="2897579" y="163335"/>
                </a:cubicBezTo>
                <a:cubicBezTo>
                  <a:pt x="2901484" y="138606"/>
                  <a:pt x="2913413" y="115834"/>
                  <a:pt x="2921330" y="92083"/>
                </a:cubicBezTo>
                <a:lnTo>
                  <a:pt x="2933205" y="56457"/>
                </a:lnTo>
                <a:cubicBezTo>
                  <a:pt x="2937164" y="103958"/>
                  <a:pt x="2935733" y="152221"/>
                  <a:pt x="2945081" y="198961"/>
                </a:cubicBezTo>
                <a:cubicBezTo>
                  <a:pt x="2947880" y="212956"/>
                  <a:pt x="2962448" y="221822"/>
                  <a:pt x="2968831" y="234587"/>
                </a:cubicBezTo>
                <a:cubicBezTo>
                  <a:pt x="2974429" y="245783"/>
                  <a:pt x="2976748" y="258338"/>
                  <a:pt x="2980707" y="270213"/>
                </a:cubicBezTo>
                <a:cubicBezTo>
                  <a:pt x="2988624" y="246462"/>
                  <a:pt x="2996540" y="175211"/>
                  <a:pt x="3004457" y="198961"/>
                </a:cubicBezTo>
                <a:cubicBezTo>
                  <a:pt x="3008416" y="210836"/>
                  <a:pt x="3012894" y="222551"/>
                  <a:pt x="3016333" y="234587"/>
                </a:cubicBezTo>
                <a:cubicBezTo>
                  <a:pt x="3046164" y="338992"/>
                  <a:pt x="3011604" y="232275"/>
                  <a:pt x="3040083" y="317714"/>
                </a:cubicBezTo>
                <a:cubicBezTo>
                  <a:pt x="3041380" y="329384"/>
                  <a:pt x="3060070" y="502030"/>
                  <a:pt x="3063834" y="519595"/>
                </a:cubicBezTo>
                <a:cubicBezTo>
                  <a:pt x="3069080" y="544075"/>
                  <a:pt x="3073698" y="570016"/>
                  <a:pt x="3087585" y="590847"/>
                </a:cubicBezTo>
                <a:cubicBezTo>
                  <a:pt x="3103419" y="614598"/>
                  <a:pt x="3111335" y="646266"/>
                  <a:pt x="3135086" y="662099"/>
                </a:cubicBezTo>
                <a:lnTo>
                  <a:pt x="3170712" y="685849"/>
                </a:lnTo>
                <a:cubicBezTo>
                  <a:pt x="3178629" y="673974"/>
                  <a:pt x="3188666" y="663265"/>
                  <a:pt x="3194462" y="650223"/>
                </a:cubicBezTo>
                <a:cubicBezTo>
                  <a:pt x="3204630" y="627345"/>
                  <a:pt x="3197382" y="592858"/>
                  <a:pt x="3218213" y="578971"/>
                </a:cubicBezTo>
                <a:lnTo>
                  <a:pt x="3253839" y="555221"/>
                </a:lnTo>
                <a:cubicBezTo>
                  <a:pt x="3257797" y="503761"/>
                  <a:pt x="3259312" y="452055"/>
                  <a:pt x="3265714" y="400842"/>
                </a:cubicBezTo>
                <a:cubicBezTo>
                  <a:pt x="3270688" y="361047"/>
                  <a:pt x="3283662" y="364947"/>
                  <a:pt x="3301340" y="329590"/>
                </a:cubicBezTo>
                <a:cubicBezTo>
                  <a:pt x="3306938" y="318394"/>
                  <a:pt x="3309257" y="305839"/>
                  <a:pt x="3313216" y="293964"/>
                </a:cubicBezTo>
                <a:cubicBezTo>
                  <a:pt x="3317174" y="266255"/>
                  <a:pt x="3317048" y="237646"/>
                  <a:pt x="3325091" y="210836"/>
                </a:cubicBezTo>
                <a:cubicBezTo>
                  <a:pt x="3329192" y="197165"/>
                  <a:pt x="3334570" y="175210"/>
                  <a:pt x="3348842" y="175210"/>
                </a:cubicBezTo>
                <a:cubicBezTo>
                  <a:pt x="3363114" y="175210"/>
                  <a:pt x="3361447" y="201920"/>
                  <a:pt x="3372592" y="210836"/>
                </a:cubicBezTo>
                <a:cubicBezTo>
                  <a:pt x="3382367" y="218656"/>
                  <a:pt x="3396343" y="218753"/>
                  <a:pt x="3408218" y="222712"/>
                </a:cubicBezTo>
                <a:cubicBezTo>
                  <a:pt x="3420093" y="214795"/>
                  <a:pt x="3434928" y="210106"/>
                  <a:pt x="3443844" y="198961"/>
                </a:cubicBezTo>
                <a:cubicBezTo>
                  <a:pt x="3451664" y="189186"/>
                  <a:pt x="3446869" y="154484"/>
                  <a:pt x="3455720" y="163335"/>
                </a:cubicBezTo>
                <a:cubicBezTo>
                  <a:pt x="3473423" y="181038"/>
                  <a:pt x="3465583" y="213756"/>
                  <a:pt x="3479470" y="234587"/>
                </a:cubicBezTo>
                <a:lnTo>
                  <a:pt x="3503221" y="270213"/>
                </a:lnTo>
                <a:cubicBezTo>
                  <a:pt x="3507179" y="353340"/>
                  <a:pt x="3504774" y="437016"/>
                  <a:pt x="3515096" y="519595"/>
                </a:cubicBezTo>
                <a:cubicBezTo>
                  <a:pt x="3516866" y="533757"/>
                  <a:pt x="3527702" y="546305"/>
                  <a:pt x="3538847" y="555221"/>
                </a:cubicBezTo>
                <a:cubicBezTo>
                  <a:pt x="3548622" y="563041"/>
                  <a:pt x="3562598" y="563138"/>
                  <a:pt x="3574473" y="567096"/>
                </a:cubicBezTo>
                <a:cubicBezTo>
                  <a:pt x="3582390" y="578971"/>
                  <a:pt x="3586120" y="595158"/>
                  <a:pt x="3598223" y="602722"/>
                </a:cubicBezTo>
                <a:cubicBezTo>
                  <a:pt x="3619453" y="615991"/>
                  <a:pt x="3648644" y="612586"/>
                  <a:pt x="3669475" y="626473"/>
                </a:cubicBezTo>
                <a:cubicBezTo>
                  <a:pt x="3693226" y="642307"/>
                  <a:pt x="3713647" y="664947"/>
                  <a:pt x="3740727" y="673974"/>
                </a:cubicBezTo>
                <a:lnTo>
                  <a:pt x="3847605" y="709600"/>
                </a:lnTo>
                <a:lnTo>
                  <a:pt x="3883231" y="721475"/>
                </a:lnTo>
                <a:cubicBezTo>
                  <a:pt x="3906982" y="717517"/>
                  <a:pt x="3930939" y="714645"/>
                  <a:pt x="3954483" y="709600"/>
                </a:cubicBezTo>
                <a:cubicBezTo>
                  <a:pt x="4029481" y="693529"/>
                  <a:pt x="4030847" y="692062"/>
                  <a:pt x="4085112" y="673974"/>
                </a:cubicBezTo>
                <a:cubicBezTo>
                  <a:pt x="4112821" y="677932"/>
                  <a:pt x="4140792" y="680360"/>
                  <a:pt x="4168239" y="685849"/>
                </a:cubicBezTo>
                <a:cubicBezTo>
                  <a:pt x="4180514" y="688304"/>
                  <a:pt x="4191347" y="697725"/>
                  <a:pt x="4203865" y="697725"/>
                </a:cubicBezTo>
                <a:cubicBezTo>
                  <a:pt x="4247588" y="697725"/>
                  <a:pt x="4290951" y="689808"/>
                  <a:pt x="4334494" y="685849"/>
                </a:cubicBezTo>
                <a:cubicBezTo>
                  <a:pt x="4346369" y="681891"/>
                  <a:pt x="4357679" y="672592"/>
                  <a:pt x="4370120" y="673974"/>
                </a:cubicBezTo>
                <a:cubicBezTo>
                  <a:pt x="4395002" y="676739"/>
                  <a:pt x="4441372" y="697725"/>
                  <a:pt x="4441372" y="697725"/>
                </a:cubicBezTo>
                <a:cubicBezTo>
                  <a:pt x="4457206" y="693766"/>
                  <a:pt x="4478252" y="698241"/>
                  <a:pt x="4488873" y="685849"/>
                </a:cubicBezTo>
                <a:cubicBezTo>
                  <a:pt x="4505166" y="666841"/>
                  <a:pt x="4512623" y="614597"/>
                  <a:pt x="4512623" y="614597"/>
                </a:cubicBezTo>
                <a:cubicBezTo>
                  <a:pt x="4514889" y="585141"/>
                  <a:pt x="4510742" y="475856"/>
                  <a:pt x="4536374" y="424592"/>
                </a:cubicBezTo>
                <a:cubicBezTo>
                  <a:pt x="4542757" y="411826"/>
                  <a:pt x="4552208" y="400841"/>
                  <a:pt x="4560125" y="388966"/>
                </a:cubicBezTo>
                <a:cubicBezTo>
                  <a:pt x="4595658" y="282363"/>
                  <a:pt x="4558653" y="403672"/>
                  <a:pt x="4583875" y="151460"/>
                </a:cubicBezTo>
                <a:cubicBezTo>
                  <a:pt x="4585121" y="139004"/>
                  <a:pt x="4591792" y="127709"/>
                  <a:pt x="4595751" y="115834"/>
                </a:cubicBezTo>
                <a:cubicBezTo>
                  <a:pt x="4611742" y="19887"/>
                  <a:pt x="4600012" y="21739"/>
                  <a:pt x="4631377" y="115834"/>
                </a:cubicBezTo>
                <a:lnTo>
                  <a:pt x="4631377" y="115834"/>
                </a:lnTo>
                <a:lnTo>
                  <a:pt x="4667003" y="139584"/>
                </a:lnTo>
                <a:cubicBezTo>
                  <a:pt x="4674920" y="151459"/>
                  <a:pt x="4688735" y="161081"/>
                  <a:pt x="4690753" y="175210"/>
                </a:cubicBezTo>
                <a:cubicBezTo>
                  <a:pt x="4692244" y="185649"/>
                  <a:pt x="4671460" y="244968"/>
                  <a:pt x="4667003" y="258338"/>
                </a:cubicBezTo>
                <a:cubicBezTo>
                  <a:pt x="4670961" y="270213"/>
                  <a:pt x="4678878" y="281446"/>
                  <a:pt x="4678878" y="293964"/>
                </a:cubicBezTo>
                <a:cubicBezTo>
                  <a:pt x="4678878" y="342417"/>
                  <a:pt x="4640068" y="386569"/>
                  <a:pt x="4678878" y="436468"/>
                </a:cubicBezTo>
                <a:cubicBezTo>
                  <a:pt x="4694248" y="456230"/>
                  <a:pt x="4750130" y="460218"/>
                  <a:pt x="4750130" y="460218"/>
                </a:cubicBezTo>
                <a:cubicBezTo>
                  <a:pt x="4779978" y="549765"/>
                  <a:pt x="4739715" y="439387"/>
                  <a:pt x="4785756" y="531470"/>
                </a:cubicBezTo>
                <a:cubicBezTo>
                  <a:pt x="4834922" y="629802"/>
                  <a:pt x="4753315" y="500622"/>
                  <a:pt x="4821382" y="602722"/>
                </a:cubicBezTo>
                <a:cubicBezTo>
                  <a:pt x="4825340" y="590847"/>
                  <a:pt x="4829818" y="579132"/>
                  <a:pt x="4833257" y="567096"/>
                </a:cubicBezTo>
                <a:cubicBezTo>
                  <a:pt x="4837741" y="551403"/>
                  <a:pt x="4837035" y="533766"/>
                  <a:pt x="4845133" y="519595"/>
                </a:cubicBezTo>
                <a:cubicBezTo>
                  <a:pt x="4853465" y="505014"/>
                  <a:pt x="4870448" y="497226"/>
                  <a:pt x="4880759" y="483969"/>
                </a:cubicBezTo>
                <a:cubicBezTo>
                  <a:pt x="4898284" y="461437"/>
                  <a:pt x="4928260" y="412717"/>
                  <a:pt x="4928260" y="412717"/>
                </a:cubicBezTo>
                <a:cubicBezTo>
                  <a:pt x="4940135" y="420634"/>
                  <a:pt x="4959373" y="450008"/>
                  <a:pt x="4963886" y="436468"/>
                </a:cubicBezTo>
                <a:cubicBezTo>
                  <a:pt x="4975075" y="402900"/>
                  <a:pt x="4952446" y="342773"/>
                  <a:pt x="4940135" y="305839"/>
                </a:cubicBezTo>
                <a:cubicBezTo>
                  <a:pt x="4944093" y="278130"/>
                  <a:pt x="4940642" y="248290"/>
                  <a:pt x="4952010" y="222712"/>
                </a:cubicBezTo>
                <a:cubicBezTo>
                  <a:pt x="4957807" y="209670"/>
                  <a:pt x="4977544" y="209053"/>
                  <a:pt x="4987636" y="198961"/>
                </a:cubicBezTo>
                <a:cubicBezTo>
                  <a:pt x="4997728" y="188869"/>
                  <a:pt x="5003470" y="175210"/>
                  <a:pt x="5011387" y="163335"/>
                </a:cubicBezTo>
                <a:cubicBezTo>
                  <a:pt x="5041235" y="73788"/>
                  <a:pt x="5000972" y="184166"/>
                  <a:pt x="5047013" y="92083"/>
                </a:cubicBezTo>
                <a:cubicBezTo>
                  <a:pt x="5081386" y="23337"/>
                  <a:pt x="5026978" y="88367"/>
                  <a:pt x="5094514" y="20831"/>
                </a:cubicBezTo>
                <a:cubicBezTo>
                  <a:pt x="5124365" y="110378"/>
                  <a:pt x="5084098" y="0"/>
                  <a:pt x="5130140" y="92083"/>
                </a:cubicBezTo>
                <a:cubicBezTo>
                  <a:pt x="5135738" y="103279"/>
                  <a:pt x="5136418" y="116513"/>
                  <a:pt x="5142016" y="127709"/>
                </a:cubicBezTo>
                <a:cubicBezTo>
                  <a:pt x="5148399" y="140474"/>
                  <a:pt x="5159970" y="150293"/>
                  <a:pt x="5165766" y="163335"/>
                </a:cubicBezTo>
                <a:cubicBezTo>
                  <a:pt x="5175934" y="186213"/>
                  <a:pt x="5181600" y="210836"/>
                  <a:pt x="5189517" y="234587"/>
                </a:cubicBezTo>
                <a:lnTo>
                  <a:pt x="5201392" y="270213"/>
                </a:lnTo>
                <a:cubicBezTo>
                  <a:pt x="5193565" y="332829"/>
                  <a:pt x="5177228" y="352515"/>
                  <a:pt x="5201392" y="400842"/>
                </a:cubicBezTo>
                <a:cubicBezTo>
                  <a:pt x="5207775" y="413608"/>
                  <a:pt x="5213998" y="427552"/>
                  <a:pt x="5225143" y="436468"/>
                </a:cubicBezTo>
                <a:cubicBezTo>
                  <a:pt x="5234918" y="444288"/>
                  <a:pt x="5248894" y="444385"/>
                  <a:pt x="5260769" y="448343"/>
                </a:cubicBezTo>
                <a:cubicBezTo>
                  <a:pt x="5296394" y="472093"/>
                  <a:pt x="5300354" y="468136"/>
                  <a:pt x="5320146" y="507720"/>
                </a:cubicBezTo>
                <a:cubicBezTo>
                  <a:pt x="5325744" y="518916"/>
                  <a:pt x="5324201" y="533571"/>
                  <a:pt x="5332021" y="543346"/>
                </a:cubicBezTo>
                <a:cubicBezTo>
                  <a:pt x="5357710" y="575457"/>
                  <a:pt x="5404133" y="573177"/>
                  <a:pt x="5438899" y="578971"/>
                </a:cubicBezTo>
                <a:cubicBezTo>
                  <a:pt x="5442857" y="590846"/>
                  <a:pt x="5443830" y="604182"/>
                  <a:pt x="5450774" y="614597"/>
                </a:cubicBezTo>
                <a:cubicBezTo>
                  <a:pt x="5494606" y="680345"/>
                  <a:pt x="5516885" y="647175"/>
                  <a:pt x="5605153" y="638348"/>
                </a:cubicBezTo>
                <a:cubicBezTo>
                  <a:pt x="5617028" y="634390"/>
                  <a:pt x="5628432" y="624415"/>
                  <a:pt x="5640779" y="626473"/>
                </a:cubicBezTo>
                <a:cubicBezTo>
                  <a:pt x="5670468" y="631421"/>
                  <a:pt x="5686301" y="665067"/>
                  <a:pt x="5700156" y="685849"/>
                </a:cubicBezTo>
                <a:cubicBezTo>
                  <a:pt x="5802074" y="651877"/>
                  <a:pt x="5723907" y="690673"/>
                  <a:pt x="5723907" y="472094"/>
                </a:cubicBezTo>
                <a:cubicBezTo>
                  <a:pt x="5723907" y="315659"/>
                  <a:pt x="5727331" y="399018"/>
                  <a:pt x="5747657" y="317714"/>
                </a:cubicBezTo>
                <a:cubicBezTo>
                  <a:pt x="5752552" y="298133"/>
                  <a:pt x="5754638" y="277919"/>
                  <a:pt x="5759533" y="258338"/>
                </a:cubicBezTo>
                <a:cubicBezTo>
                  <a:pt x="5762569" y="246194"/>
                  <a:pt x="5768114" y="234789"/>
                  <a:pt x="5771408" y="222712"/>
                </a:cubicBezTo>
                <a:cubicBezTo>
                  <a:pt x="5811588" y="75385"/>
                  <a:pt x="5779701" y="174084"/>
                  <a:pt x="5807034" y="92083"/>
                </a:cubicBezTo>
                <a:cubicBezTo>
                  <a:pt x="5864643" y="111287"/>
                  <a:pt x="5829724" y="90317"/>
                  <a:pt x="5866410" y="151460"/>
                </a:cubicBezTo>
                <a:cubicBezTo>
                  <a:pt x="5881096" y="175937"/>
                  <a:pt x="5913912" y="222712"/>
                  <a:pt x="5913912" y="222712"/>
                </a:cubicBezTo>
                <a:cubicBezTo>
                  <a:pt x="5917870" y="234587"/>
                  <a:pt x="5924747" y="245864"/>
                  <a:pt x="5925787" y="258338"/>
                </a:cubicBezTo>
                <a:cubicBezTo>
                  <a:pt x="5932698" y="341272"/>
                  <a:pt x="5931025" y="424764"/>
                  <a:pt x="5937662" y="507720"/>
                </a:cubicBezTo>
                <a:cubicBezTo>
                  <a:pt x="5938964" y="523989"/>
                  <a:pt x="5942239" y="540623"/>
                  <a:pt x="5949538" y="555221"/>
                </a:cubicBezTo>
                <a:cubicBezTo>
                  <a:pt x="5962304" y="580752"/>
                  <a:pt x="5981205" y="602722"/>
                  <a:pt x="5997039" y="626473"/>
                </a:cubicBezTo>
                <a:cubicBezTo>
                  <a:pt x="6027733" y="672514"/>
                  <a:pt x="6007250" y="657586"/>
                  <a:pt x="6056416" y="673974"/>
                </a:cubicBezTo>
                <a:cubicBezTo>
                  <a:pt x="6060374" y="638348"/>
                  <a:pt x="6064103" y="602696"/>
                  <a:pt x="6068291" y="567096"/>
                </a:cubicBezTo>
                <a:cubicBezTo>
                  <a:pt x="6072020" y="535401"/>
                  <a:pt x="6080166" y="504008"/>
                  <a:pt x="6080166" y="472094"/>
                </a:cubicBezTo>
                <a:cubicBezTo>
                  <a:pt x="6080166" y="417511"/>
                  <a:pt x="6071040" y="397213"/>
                  <a:pt x="6056416" y="353340"/>
                </a:cubicBezTo>
                <a:cubicBezTo>
                  <a:pt x="6063805" y="286841"/>
                  <a:pt x="6065043" y="247578"/>
                  <a:pt x="6080166" y="187086"/>
                </a:cubicBezTo>
                <a:cubicBezTo>
                  <a:pt x="6083202" y="174942"/>
                  <a:pt x="6085098" y="161875"/>
                  <a:pt x="6092042" y="151460"/>
                </a:cubicBezTo>
                <a:cubicBezTo>
                  <a:pt x="6101358" y="137486"/>
                  <a:pt x="6115793" y="127709"/>
                  <a:pt x="6127668" y="115834"/>
                </a:cubicBezTo>
                <a:cubicBezTo>
                  <a:pt x="6182113" y="197501"/>
                  <a:pt x="6166143" y="160006"/>
                  <a:pt x="6187044" y="222712"/>
                </a:cubicBezTo>
                <a:cubicBezTo>
                  <a:pt x="6191003" y="301881"/>
                  <a:pt x="6188668" y="381616"/>
                  <a:pt x="6198920" y="460218"/>
                </a:cubicBezTo>
                <a:cubicBezTo>
                  <a:pt x="6200766" y="474370"/>
                  <a:pt x="6217048" y="482726"/>
                  <a:pt x="6222670" y="495844"/>
                </a:cubicBezTo>
                <a:cubicBezTo>
                  <a:pt x="6229099" y="510846"/>
                  <a:pt x="6230062" y="527653"/>
                  <a:pt x="6234546" y="543346"/>
                </a:cubicBezTo>
                <a:cubicBezTo>
                  <a:pt x="6237985" y="555382"/>
                  <a:pt x="6243385" y="566827"/>
                  <a:pt x="6246421" y="578971"/>
                </a:cubicBezTo>
                <a:cubicBezTo>
                  <a:pt x="6251316" y="598553"/>
                  <a:pt x="6248282" y="620823"/>
                  <a:pt x="6258296" y="638348"/>
                </a:cubicBezTo>
                <a:cubicBezTo>
                  <a:pt x="6265377" y="650740"/>
                  <a:pt x="6283830" y="652007"/>
                  <a:pt x="6293922" y="662099"/>
                </a:cubicBezTo>
                <a:cubicBezTo>
                  <a:pt x="6300181" y="668358"/>
                  <a:pt x="6301839" y="677932"/>
                  <a:pt x="6305798" y="685849"/>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Elipse 20"/>
          <p:cNvSpPr/>
          <p:nvPr/>
        </p:nvSpPr>
        <p:spPr>
          <a:xfrm>
            <a:off x="2555776" y="2955145"/>
            <a:ext cx="360040" cy="7200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ipse 22"/>
          <p:cNvSpPr/>
          <p:nvPr/>
        </p:nvSpPr>
        <p:spPr>
          <a:xfrm>
            <a:off x="5004048" y="2955145"/>
            <a:ext cx="360040" cy="7200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ipse 23"/>
          <p:cNvSpPr/>
          <p:nvPr/>
        </p:nvSpPr>
        <p:spPr>
          <a:xfrm>
            <a:off x="6660232" y="2955145"/>
            <a:ext cx="360040" cy="7200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p:cNvSpPr/>
          <p:nvPr/>
        </p:nvSpPr>
        <p:spPr>
          <a:xfrm>
            <a:off x="7812360" y="2955145"/>
            <a:ext cx="360040" cy="72008"/>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tângulo 25"/>
          <p:cNvSpPr/>
          <p:nvPr/>
        </p:nvSpPr>
        <p:spPr>
          <a:xfrm>
            <a:off x="1907704" y="2503944"/>
            <a:ext cx="6408712" cy="14401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tângulo 29"/>
          <p:cNvSpPr/>
          <p:nvPr/>
        </p:nvSpPr>
        <p:spPr>
          <a:xfrm>
            <a:off x="2555776" y="2503944"/>
            <a:ext cx="360040"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tângulo 30"/>
          <p:cNvSpPr/>
          <p:nvPr/>
        </p:nvSpPr>
        <p:spPr>
          <a:xfrm>
            <a:off x="3312068" y="2503944"/>
            <a:ext cx="360040"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tângulo 31"/>
          <p:cNvSpPr/>
          <p:nvPr/>
        </p:nvSpPr>
        <p:spPr>
          <a:xfrm>
            <a:off x="6660232" y="2503944"/>
            <a:ext cx="360040" cy="144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tângulo 32"/>
          <p:cNvSpPr/>
          <p:nvPr/>
        </p:nvSpPr>
        <p:spPr>
          <a:xfrm>
            <a:off x="2411760" y="1477726"/>
            <a:ext cx="648072"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ixaDeTexto 33"/>
          <p:cNvSpPr txBox="1"/>
          <p:nvPr/>
        </p:nvSpPr>
        <p:spPr>
          <a:xfrm>
            <a:off x="2411760" y="1495832"/>
            <a:ext cx="648072" cy="369332"/>
          </a:xfrm>
          <a:prstGeom prst="rect">
            <a:avLst/>
          </a:prstGeom>
          <a:noFill/>
        </p:spPr>
        <p:txBody>
          <a:bodyPr wrap="square" rtlCol="0">
            <a:spAutoFit/>
          </a:bodyPr>
          <a:lstStyle/>
          <a:p>
            <a:pPr algn="ctr"/>
            <a:r>
              <a:rPr lang="en-US" dirty="0" smtClean="0"/>
              <a:t>T</a:t>
            </a:r>
            <a:endParaRPr lang="en-US" dirty="0"/>
          </a:p>
        </p:txBody>
      </p:sp>
      <p:sp>
        <p:nvSpPr>
          <p:cNvPr id="35" name="CaixaDeTexto 34"/>
          <p:cNvSpPr txBox="1"/>
          <p:nvPr/>
        </p:nvSpPr>
        <p:spPr>
          <a:xfrm>
            <a:off x="2411760" y="3800088"/>
            <a:ext cx="648072" cy="369332"/>
          </a:xfrm>
          <a:prstGeom prst="rect">
            <a:avLst/>
          </a:prstGeom>
          <a:noFill/>
        </p:spPr>
        <p:txBody>
          <a:bodyPr wrap="square" rtlCol="0">
            <a:spAutoFit/>
          </a:bodyPr>
          <a:lstStyle/>
          <a:p>
            <a:pPr algn="ctr"/>
            <a:r>
              <a:rPr lang="en-US" dirty="0" smtClean="0"/>
              <a:t>TP</a:t>
            </a:r>
            <a:endParaRPr lang="en-US" dirty="0"/>
          </a:p>
        </p:txBody>
      </p:sp>
      <p:sp>
        <p:nvSpPr>
          <p:cNvPr id="36" name="Retângulo 35"/>
          <p:cNvSpPr/>
          <p:nvPr/>
        </p:nvSpPr>
        <p:spPr>
          <a:xfrm>
            <a:off x="3168052" y="1481699"/>
            <a:ext cx="648072"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aixaDeTexto 36"/>
          <p:cNvSpPr txBox="1"/>
          <p:nvPr/>
        </p:nvSpPr>
        <p:spPr>
          <a:xfrm>
            <a:off x="3168052" y="1499805"/>
            <a:ext cx="648072" cy="369332"/>
          </a:xfrm>
          <a:prstGeom prst="rect">
            <a:avLst/>
          </a:prstGeom>
          <a:noFill/>
        </p:spPr>
        <p:txBody>
          <a:bodyPr wrap="square" rtlCol="0">
            <a:spAutoFit/>
          </a:bodyPr>
          <a:lstStyle/>
          <a:p>
            <a:pPr algn="ctr"/>
            <a:r>
              <a:rPr lang="en-US" dirty="0" smtClean="0"/>
              <a:t>T</a:t>
            </a:r>
            <a:endParaRPr lang="en-US" dirty="0"/>
          </a:p>
        </p:txBody>
      </p:sp>
      <p:sp>
        <p:nvSpPr>
          <p:cNvPr id="38" name="CaixaDeTexto 37"/>
          <p:cNvSpPr txBox="1"/>
          <p:nvPr/>
        </p:nvSpPr>
        <p:spPr>
          <a:xfrm>
            <a:off x="3168052" y="3804061"/>
            <a:ext cx="648072" cy="369332"/>
          </a:xfrm>
          <a:prstGeom prst="rect">
            <a:avLst/>
          </a:prstGeom>
          <a:noFill/>
        </p:spPr>
        <p:txBody>
          <a:bodyPr wrap="square" rtlCol="0">
            <a:spAutoFit/>
          </a:bodyPr>
          <a:lstStyle/>
          <a:p>
            <a:pPr algn="ctr"/>
            <a:r>
              <a:rPr lang="en-US" dirty="0" smtClean="0"/>
              <a:t>FN</a:t>
            </a:r>
            <a:endParaRPr lang="en-US" dirty="0"/>
          </a:p>
        </p:txBody>
      </p:sp>
      <p:sp>
        <p:nvSpPr>
          <p:cNvPr id="39" name="Retângulo 38"/>
          <p:cNvSpPr/>
          <p:nvPr/>
        </p:nvSpPr>
        <p:spPr>
          <a:xfrm>
            <a:off x="4139952" y="1484784"/>
            <a:ext cx="648072"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aixaDeTexto 39"/>
          <p:cNvSpPr txBox="1"/>
          <p:nvPr/>
        </p:nvSpPr>
        <p:spPr>
          <a:xfrm>
            <a:off x="4139952" y="1502890"/>
            <a:ext cx="648072" cy="369332"/>
          </a:xfrm>
          <a:prstGeom prst="rect">
            <a:avLst/>
          </a:prstGeom>
          <a:noFill/>
        </p:spPr>
        <p:txBody>
          <a:bodyPr wrap="square" rtlCol="0">
            <a:spAutoFit/>
          </a:bodyPr>
          <a:lstStyle/>
          <a:p>
            <a:pPr algn="ctr"/>
            <a:r>
              <a:rPr lang="en-US" dirty="0" smtClean="0"/>
              <a:t>F</a:t>
            </a:r>
            <a:endParaRPr lang="en-US" dirty="0"/>
          </a:p>
        </p:txBody>
      </p:sp>
      <p:sp>
        <p:nvSpPr>
          <p:cNvPr id="41" name="CaixaDeTexto 40"/>
          <p:cNvSpPr txBox="1"/>
          <p:nvPr/>
        </p:nvSpPr>
        <p:spPr>
          <a:xfrm>
            <a:off x="4139952" y="3807146"/>
            <a:ext cx="648072" cy="369332"/>
          </a:xfrm>
          <a:prstGeom prst="rect">
            <a:avLst/>
          </a:prstGeom>
          <a:noFill/>
        </p:spPr>
        <p:txBody>
          <a:bodyPr wrap="square" rtlCol="0">
            <a:spAutoFit/>
          </a:bodyPr>
          <a:lstStyle/>
          <a:p>
            <a:pPr algn="ctr"/>
            <a:r>
              <a:rPr lang="en-US" dirty="0" smtClean="0"/>
              <a:t>TN</a:t>
            </a:r>
            <a:endParaRPr lang="en-US" dirty="0"/>
          </a:p>
        </p:txBody>
      </p:sp>
      <p:sp>
        <p:nvSpPr>
          <p:cNvPr id="42" name="Retângulo 41"/>
          <p:cNvSpPr/>
          <p:nvPr/>
        </p:nvSpPr>
        <p:spPr>
          <a:xfrm>
            <a:off x="5364088" y="1484784"/>
            <a:ext cx="648072"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CaixaDeTexto 42"/>
          <p:cNvSpPr txBox="1"/>
          <p:nvPr/>
        </p:nvSpPr>
        <p:spPr>
          <a:xfrm>
            <a:off x="5364088" y="1502890"/>
            <a:ext cx="648072" cy="369332"/>
          </a:xfrm>
          <a:prstGeom prst="rect">
            <a:avLst/>
          </a:prstGeom>
          <a:noFill/>
        </p:spPr>
        <p:txBody>
          <a:bodyPr wrap="square" rtlCol="0">
            <a:spAutoFit/>
          </a:bodyPr>
          <a:lstStyle/>
          <a:p>
            <a:pPr algn="ctr"/>
            <a:r>
              <a:rPr lang="en-US" dirty="0" smtClean="0"/>
              <a:t>F</a:t>
            </a:r>
            <a:endParaRPr lang="en-US" dirty="0"/>
          </a:p>
        </p:txBody>
      </p:sp>
      <p:sp>
        <p:nvSpPr>
          <p:cNvPr id="44" name="CaixaDeTexto 43"/>
          <p:cNvSpPr txBox="1"/>
          <p:nvPr/>
        </p:nvSpPr>
        <p:spPr>
          <a:xfrm>
            <a:off x="5364088" y="3807146"/>
            <a:ext cx="648072" cy="369332"/>
          </a:xfrm>
          <a:prstGeom prst="rect">
            <a:avLst/>
          </a:prstGeom>
          <a:noFill/>
        </p:spPr>
        <p:txBody>
          <a:bodyPr wrap="square" rtlCol="0">
            <a:spAutoFit/>
          </a:bodyPr>
          <a:lstStyle/>
          <a:p>
            <a:pPr algn="ctr"/>
            <a:r>
              <a:rPr lang="en-US" dirty="0" smtClean="0"/>
              <a:t>TN</a:t>
            </a:r>
            <a:endParaRPr lang="en-US" dirty="0"/>
          </a:p>
        </p:txBody>
      </p:sp>
      <p:sp>
        <p:nvSpPr>
          <p:cNvPr id="45" name="Retângulo 44"/>
          <p:cNvSpPr/>
          <p:nvPr/>
        </p:nvSpPr>
        <p:spPr>
          <a:xfrm>
            <a:off x="6511136" y="1480592"/>
            <a:ext cx="648072"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ixaDeTexto 45"/>
          <p:cNvSpPr txBox="1"/>
          <p:nvPr/>
        </p:nvSpPr>
        <p:spPr>
          <a:xfrm>
            <a:off x="6511136" y="1498698"/>
            <a:ext cx="648072" cy="369332"/>
          </a:xfrm>
          <a:prstGeom prst="rect">
            <a:avLst/>
          </a:prstGeom>
          <a:noFill/>
        </p:spPr>
        <p:txBody>
          <a:bodyPr wrap="square" rtlCol="0">
            <a:spAutoFit/>
          </a:bodyPr>
          <a:lstStyle/>
          <a:p>
            <a:pPr algn="ctr"/>
            <a:r>
              <a:rPr lang="en-US" dirty="0" smtClean="0"/>
              <a:t>T</a:t>
            </a:r>
            <a:endParaRPr lang="en-US" dirty="0"/>
          </a:p>
        </p:txBody>
      </p:sp>
      <p:sp>
        <p:nvSpPr>
          <p:cNvPr id="47" name="CaixaDeTexto 46"/>
          <p:cNvSpPr txBox="1"/>
          <p:nvPr/>
        </p:nvSpPr>
        <p:spPr>
          <a:xfrm>
            <a:off x="6511136" y="3802954"/>
            <a:ext cx="648072" cy="369332"/>
          </a:xfrm>
          <a:prstGeom prst="rect">
            <a:avLst/>
          </a:prstGeom>
          <a:noFill/>
        </p:spPr>
        <p:txBody>
          <a:bodyPr wrap="square" rtlCol="0">
            <a:spAutoFit/>
          </a:bodyPr>
          <a:lstStyle/>
          <a:p>
            <a:pPr algn="ctr"/>
            <a:r>
              <a:rPr lang="en-US" dirty="0" smtClean="0"/>
              <a:t>TP</a:t>
            </a:r>
            <a:endParaRPr lang="en-US" dirty="0"/>
          </a:p>
        </p:txBody>
      </p:sp>
      <p:sp>
        <p:nvSpPr>
          <p:cNvPr id="48" name="Retângulo 47"/>
          <p:cNvSpPr/>
          <p:nvPr/>
        </p:nvSpPr>
        <p:spPr>
          <a:xfrm>
            <a:off x="7668344" y="1480592"/>
            <a:ext cx="648072" cy="27363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aixaDeTexto 48"/>
          <p:cNvSpPr txBox="1"/>
          <p:nvPr/>
        </p:nvSpPr>
        <p:spPr>
          <a:xfrm>
            <a:off x="7668344" y="1498698"/>
            <a:ext cx="648072" cy="369332"/>
          </a:xfrm>
          <a:prstGeom prst="rect">
            <a:avLst/>
          </a:prstGeom>
          <a:noFill/>
        </p:spPr>
        <p:txBody>
          <a:bodyPr wrap="square" rtlCol="0">
            <a:spAutoFit/>
          </a:bodyPr>
          <a:lstStyle/>
          <a:p>
            <a:pPr algn="ctr"/>
            <a:r>
              <a:rPr lang="en-US" dirty="0" smtClean="0"/>
              <a:t>F</a:t>
            </a:r>
            <a:endParaRPr lang="en-US" dirty="0"/>
          </a:p>
        </p:txBody>
      </p:sp>
      <p:sp>
        <p:nvSpPr>
          <p:cNvPr id="50" name="CaixaDeTexto 49"/>
          <p:cNvSpPr txBox="1"/>
          <p:nvPr/>
        </p:nvSpPr>
        <p:spPr>
          <a:xfrm>
            <a:off x="7668344" y="3802954"/>
            <a:ext cx="648072" cy="369332"/>
          </a:xfrm>
          <a:prstGeom prst="rect">
            <a:avLst/>
          </a:prstGeom>
          <a:noFill/>
        </p:spPr>
        <p:txBody>
          <a:bodyPr wrap="square" rtlCol="0">
            <a:spAutoFit/>
          </a:bodyPr>
          <a:lstStyle/>
          <a:p>
            <a:pPr algn="ctr"/>
            <a:r>
              <a:rPr lang="en-US" dirty="0" smtClean="0"/>
              <a:t>FP</a:t>
            </a:r>
            <a:endParaRPr lang="en-US"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67544" y="4752568"/>
            <a:ext cx="2633983" cy="548640"/>
          </a:xfrm>
          <a:prstGeom prst="rect">
            <a:avLst/>
          </a:prstGeom>
          <a:noFill/>
        </p:spPr>
      </p:pic>
      <p:sp>
        <p:nvSpPr>
          <p:cNvPr id="23555" name="Rectangle 3"/>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991436" y="4752568"/>
            <a:ext cx="1706880" cy="548640"/>
          </a:xfrm>
          <a:prstGeom prst="rect">
            <a:avLst/>
          </a:prstGeom>
          <a:noFill/>
        </p:spPr>
      </p:pic>
      <p:sp>
        <p:nvSpPr>
          <p:cNvPr id="23558" name="Rectangle 6"/>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6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5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588224" y="4752568"/>
            <a:ext cx="1706880" cy="548640"/>
          </a:xfrm>
          <a:prstGeom prst="rect">
            <a:avLst/>
          </a:prstGeom>
          <a:noFill/>
        </p:spPr>
      </p:pic>
      <p:sp>
        <p:nvSpPr>
          <p:cNvPr id="23561" name="Rectangle 9"/>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6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2"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22755" y="5616664"/>
            <a:ext cx="1633221" cy="548640"/>
          </a:xfrm>
          <a:prstGeom prst="rect">
            <a:avLst/>
          </a:prstGeom>
          <a:noFill/>
        </p:spPr>
      </p:pic>
      <p:sp>
        <p:nvSpPr>
          <p:cNvPr id="23564" name="Rectangle 12"/>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3566" name="Rectangle 1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3565" name="Picture 13"/>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372699" y="5616664"/>
            <a:ext cx="1719581" cy="548640"/>
          </a:xfrm>
          <a:prstGeom prst="rect">
            <a:avLst/>
          </a:prstGeom>
          <a:noFill/>
        </p:spPr>
      </p:pic>
      <p:sp>
        <p:nvSpPr>
          <p:cNvPr id="23567" name="Rectangle 15"/>
          <p:cNvSpPr>
            <a:spLocks noChangeArrowheads="1"/>
          </p:cNvSpPr>
          <p:nvPr/>
        </p:nvSpPr>
        <p:spPr bwMode="auto">
          <a:xfrm>
            <a:off x="0" y="8001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55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55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55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5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0" grpId="0" animBg="1"/>
      <p:bldP spid="21" grpId="0" animBg="1"/>
      <p:bldP spid="23" grpId="0" animBg="1"/>
      <p:bldP spid="24" grpId="0" animBg="1"/>
      <p:bldP spid="25" grpId="0" animBg="1"/>
      <p:bldP spid="33" grpId="0" animBg="1"/>
      <p:bldP spid="34" grpId="0"/>
      <p:bldP spid="35" grpId="0"/>
      <p:bldP spid="36" grpId="0" animBg="1"/>
      <p:bldP spid="37" grpId="0"/>
      <p:bldP spid="38" grpId="0"/>
      <p:bldP spid="39" grpId="0" animBg="1"/>
      <p:bldP spid="40" grpId="0"/>
      <p:bldP spid="41" grpId="0"/>
      <p:bldP spid="42" grpId="0" animBg="1"/>
      <p:bldP spid="43" grpId="0"/>
      <p:bldP spid="44" grpId="0"/>
      <p:bldP spid="45" grpId="0" animBg="1"/>
      <p:bldP spid="46" grpId="0"/>
      <p:bldP spid="47" grpId="0"/>
      <p:bldP spid="48" grpId="0" animBg="1"/>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Results</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p:txBody>
          <a:bodyPr/>
          <a:lstStyle/>
          <a:p>
            <a:r>
              <a:rPr lang="en-US" dirty="0" smtClean="0">
                <a:latin typeface="Arial" pitchFamily="34" charset="0"/>
                <a:cs typeface="Arial" pitchFamily="34" charset="0"/>
              </a:rPr>
              <a:t>Results (in percentage) on CTCF (</a:t>
            </a:r>
            <a:r>
              <a:rPr lang="en-US" dirty="0" err="1" smtClean="0">
                <a:latin typeface="Arial" pitchFamily="34" charset="0"/>
                <a:cs typeface="Arial" pitchFamily="34" charset="0"/>
              </a:rPr>
              <a:t>Jaspar</a:t>
            </a:r>
            <a:r>
              <a:rPr lang="en-US" dirty="0" smtClean="0">
                <a:latin typeface="Arial" pitchFamily="34" charset="0"/>
                <a:cs typeface="Arial" pitchFamily="34" charset="0"/>
              </a:rPr>
              <a:t>) for all models - trained with either FMR1 or STAMP</a:t>
            </a:r>
            <a:endParaRPr lang="en-US" dirty="0">
              <a:latin typeface="Arial" pitchFamily="34" charset="0"/>
              <a:cs typeface="Arial" pitchFamily="34" charset="0"/>
            </a:endParaRPr>
          </a:p>
        </p:txBody>
      </p:sp>
      <p:pic>
        <p:nvPicPr>
          <p:cNvPr id="4098" name="Picture 2"/>
          <p:cNvPicPr>
            <a:picLocks noChangeAspect="1" noChangeArrowheads="1"/>
          </p:cNvPicPr>
          <p:nvPr/>
        </p:nvPicPr>
        <p:blipFill>
          <a:blip r:embed="rId3" cstate="print"/>
          <a:srcRect/>
          <a:stretch>
            <a:fillRect/>
          </a:stretch>
        </p:blipFill>
        <p:spPr bwMode="auto">
          <a:xfrm>
            <a:off x="817217" y="2492896"/>
            <a:ext cx="7509567" cy="34904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Results</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158824" y="1219200"/>
            <a:ext cx="8229600" cy="4937760"/>
          </a:xfrm>
        </p:spPr>
        <p:txBody>
          <a:bodyPr/>
          <a:lstStyle/>
          <a:p>
            <a:r>
              <a:rPr lang="en-US" dirty="0" smtClean="0">
                <a:latin typeface="Arial" pitchFamily="34" charset="0"/>
                <a:cs typeface="Arial" pitchFamily="34" charset="0"/>
              </a:rPr>
              <a:t>Results (in </a:t>
            </a:r>
            <a:br>
              <a:rPr lang="en-US" dirty="0" smtClean="0">
                <a:latin typeface="Arial" pitchFamily="34" charset="0"/>
                <a:cs typeface="Arial" pitchFamily="34" charset="0"/>
              </a:rPr>
            </a:br>
            <a:r>
              <a:rPr lang="en-US" dirty="0" smtClean="0">
                <a:latin typeface="Arial" pitchFamily="34" charset="0"/>
                <a:cs typeface="Arial" pitchFamily="34" charset="0"/>
              </a:rPr>
              <a:t>percentage) </a:t>
            </a:r>
            <a:br>
              <a:rPr lang="en-US" dirty="0" smtClean="0">
                <a:latin typeface="Arial" pitchFamily="34" charset="0"/>
                <a:cs typeface="Arial" pitchFamily="34" charset="0"/>
              </a:rPr>
            </a:br>
            <a:r>
              <a:rPr lang="en-US" dirty="0" smtClean="0">
                <a:latin typeface="Arial" pitchFamily="34" charset="0"/>
                <a:cs typeface="Arial" pitchFamily="34" charset="0"/>
              </a:rPr>
              <a:t>on all tested </a:t>
            </a:r>
            <a:br>
              <a:rPr lang="en-US" dirty="0" smtClean="0">
                <a:latin typeface="Arial" pitchFamily="34" charset="0"/>
                <a:cs typeface="Arial" pitchFamily="34" charset="0"/>
              </a:rPr>
            </a:br>
            <a:r>
              <a:rPr lang="en-US" dirty="0" smtClean="0">
                <a:latin typeface="Arial" pitchFamily="34" charset="0"/>
                <a:cs typeface="Arial" pitchFamily="34" charset="0"/>
              </a:rPr>
              <a:t>factors, trained</a:t>
            </a:r>
            <a:br>
              <a:rPr lang="en-US" dirty="0" smtClean="0">
                <a:latin typeface="Arial" pitchFamily="34" charset="0"/>
                <a:cs typeface="Arial" pitchFamily="34" charset="0"/>
              </a:rPr>
            </a:br>
            <a:r>
              <a:rPr lang="en-US" dirty="0" smtClean="0">
                <a:latin typeface="Arial" pitchFamily="34" charset="0"/>
                <a:cs typeface="Arial" pitchFamily="34" charset="0"/>
              </a:rPr>
              <a:t>with either</a:t>
            </a:r>
            <a:br>
              <a:rPr lang="en-US" dirty="0" smtClean="0">
                <a:latin typeface="Arial" pitchFamily="34" charset="0"/>
                <a:cs typeface="Arial" pitchFamily="34" charset="0"/>
              </a:rPr>
            </a:br>
            <a:r>
              <a:rPr lang="en-US" dirty="0" smtClean="0">
                <a:latin typeface="Arial" pitchFamily="34" charset="0"/>
                <a:cs typeface="Arial" pitchFamily="34" charset="0"/>
              </a:rPr>
              <a:t>FMR1 or </a:t>
            </a:r>
            <a:br>
              <a:rPr lang="en-US" dirty="0" smtClean="0">
                <a:latin typeface="Arial" pitchFamily="34" charset="0"/>
                <a:cs typeface="Arial" pitchFamily="34" charset="0"/>
              </a:rPr>
            </a:br>
            <a:r>
              <a:rPr lang="en-US" dirty="0" smtClean="0">
                <a:latin typeface="Arial" pitchFamily="34" charset="0"/>
                <a:cs typeface="Arial" pitchFamily="34" charset="0"/>
              </a:rPr>
              <a:t>STAMP</a:t>
            </a:r>
            <a:endParaRPr lang="en-US" dirty="0">
              <a:latin typeface="Arial" pitchFamily="34" charset="0"/>
              <a:cs typeface="Arial" pitchFamily="34" charset="0"/>
            </a:endParaRPr>
          </a:p>
        </p:txBody>
      </p:sp>
      <p:pic>
        <p:nvPicPr>
          <p:cNvPr id="5122" name="Picture 2"/>
          <p:cNvPicPr>
            <a:picLocks noChangeAspect="1" noChangeArrowheads="1"/>
          </p:cNvPicPr>
          <p:nvPr/>
        </p:nvPicPr>
        <p:blipFill>
          <a:blip r:embed="rId3" cstate="print"/>
          <a:srcRect/>
          <a:stretch>
            <a:fillRect/>
          </a:stretch>
        </p:blipFill>
        <p:spPr bwMode="auto">
          <a:xfrm>
            <a:off x="2902891" y="0"/>
            <a:ext cx="6133605"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Results</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p:txBody>
          <a:bodyPr/>
          <a:lstStyle/>
          <a:p>
            <a:r>
              <a:rPr lang="en-US" dirty="0" smtClean="0">
                <a:latin typeface="Arial" pitchFamily="34" charset="0"/>
                <a:cs typeface="Arial" pitchFamily="34" charset="0"/>
              </a:rPr>
              <a:t>Sample Footprint Graph</a:t>
            </a:r>
            <a:endParaRPr lang="en-US" dirty="0">
              <a:latin typeface="Arial" pitchFamily="34" charset="0"/>
              <a:cs typeface="Arial" pitchFamily="34" charset="0"/>
            </a:endParaRPr>
          </a:p>
        </p:txBody>
      </p:sp>
      <p:pic>
        <p:nvPicPr>
          <p:cNvPr id="1027" name="Picture 3"/>
          <p:cNvPicPr>
            <a:picLocks noChangeAspect="1" noChangeArrowheads="1"/>
          </p:cNvPicPr>
          <p:nvPr/>
        </p:nvPicPr>
        <p:blipFill>
          <a:blip r:embed="rId3" cstate="print"/>
          <a:srcRect/>
          <a:stretch>
            <a:fillRect/>
          </a:stretch>
        </p:blipFill>
        <p:spPr bwMode="auto">
          <a:xfrm>
            <a:off x="395536" y="1772816"/>
            <a:ext cx="8352928" cy="5022225"/>
          </a:xfrm>
          <a:prstGeom prst="rect">
            <a:avLst/>
          </a:prstGeom>
          <a:noFill/>
          <a:ln w="9525">
            <a:noFill/>
            <a:miter lim="800000"/>
            <a:headEnd/>
            <a:tailEnd/>
          </a:ln>
        </p:spPr>
      </p:pic>
      <p:sp>
        <p:nvSpPr>
          <p:cNvPr id="7" name="Retângulo 6"/>
          <p:cNvSpPr/>
          <p:nvPr/>
        </p:nvSpPr>
        <p:spPr>
          <a:xfrm>
            <a:off x="3240060" y="2594721"/>
            <a:ext cx="576064" cy="42210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upo 18"/>
          <p:cNvGrpSpPr/>
          <p:nvPr/>
        </p:nvGrpSpPr>
        <p:grpSpPr>
          <a:xfrm>
            <a:off x="7020272" y="120219"/>
            <a:ext cx="1198378" cy="369332"/>
            <a:chOff x="7020272" y="120219"/>
            <a:chExt cx="1198378" cy="369332"/>
          </a:xfrm>
        </p:grpSpPr>
        <p:sp>
          <p:nvSpPr>
            <p:cNvPr id="11" name="Retângulo 10"/>
            <p:cNvSpPr/>
            <p:nvPr/>
          </p:nvSpPr>
          <p:spPr>
            <a:xfrm>
              <a:off x="7020272"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ixaDeTexto 11"/>
            <p:cNvSpPr txBox="1"/>
            <p:nvPr/>
          </p:nvSpPr>
          <p:spPr>
            <a:xfrm>
              <a:off x="7354554" y="120219"/>
              <a:ext cx="864096" cy="369332"/>
            </a:xfrm>
            <a:prstGeom prst="rect">
              <a:avLst/>
            </a:prstGeom>
            <a:noFill/>
          </p:spPr>
          <p:txBody>
            <a:bodyPr wrap="square" rtlCol="0">
              <a:spAutoFit/>
            </a:bodyPr>
            <a:lstStyle/>
            <a:p>
              <a:r>
                <a:rPr lang="en-US" dirty="0" smtClean="0"/>
                <a:t>BACK</a:t>
              </a:r>
              <a:endParaRPr lang="en-US" dirty="0"/>
            </a:p>
          </p:txBody>
        </p:sp>
      </p:grpSp>
      <p:grpSp>
        <p:nvGrpSpPr>
          <p:cNvPr id="20" name="Grupo 19"/>
          <p:cNvGrpSpPr/>
          <p:nvPr/>
        </p:nvGrpSpPr>
        <p:grpSpPr>
          <a:xfrm>
            <a:off x="7020272" y="443358"/>
            <a:ext cx="1198378" cy="369332"/>
            <a:chOff x="7020272" y="120219"/>
            <a:chExt cx="1198378" cy="369332"/>
          </a:xfrm>
        </p:grpSpPr>
        <p:sp>
          <p:nvSpPr>
            <p:cNvPr id="21" name="Retângulo 20"/>
            <p:cNvSpPr/>
            <p:nvPr/>
          </p:nvSpPr>
          <p:spPr>
            <a:xfrm>
              <a:off x="7020272" y="188640"/>
              <a:ext cx="216024"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aixaDeTexto 21"/>
            <p:cNvSpPr txBox="1"/>
            <p:nvPr/>
          </p:nvSpPr>
          <p:spPr>
            <a:xfrm>
              <a:off x="7354554" y="120219"/>
              <a:ext cx="864096" cy="369332"/>
            </a:xfrm>
            <a:prstGeom prst="rect">
              <a:avLst/>
            </a:prstGeom>
            <a:noFill/>
          </p:spPr>
          <p:txBody>
            <a:bodyPr wrap="square" rtlCol="0">
              <a:spAutoFit/>
            </a:bodyPr>
            <a:lstStyle/>
            <a:p>
              <a:r>
                <a:rPr lang="en-US" dirty="0" smtClean="0"/>
                <a:t>HH</a:t>
              </a:r>
              <a:endParaRPr lang="en-US" dirty="0"/>
            </a:p>
          </p:txBody>
        </p:sp>
      </p:grpSp>
      <p:grpSp>
        <p:nvGrpSpPr>
          <p:cNvPr id="23" name="Grupo 22"/>
          <p:cNvGrpSpPr/>
          <p:nvPr/>
        </p:nvGrpSpPr>
        <p:grpSpPr>
          <a:xfrm>
            <a:off x="7020272" y="766497"/>
            <a:ext cx="1198378" cy="369332"/>
            <a:chOff x="7020272" y="120219"/>
            <a:chExt cx="1198378" cy="369332"/>
          </a:xfrm>
        </p:grpSpPr>
        <p:sp>
          <p:nvSpPr>
            <p:cNvPr id="24" name="Retângulo 23"/>
            <p:cNvSpPr/>
            <p:nvPr/>
          </p:nvSpPr>
          <p:spPr>
            <a:xfrm>
              <a:off x="7020272" y="188640"/>
              <a:ext cx="216024" cy="216024"/>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aixaDeTexto 24"/>
            <p:cNvSpPr txBox="1"/>
            <p:nvPr/>
          </p:nvSpPr>
          <p:spPr>
            <a:xfrm>
              <a:off x="7354554" y="120219"/>
              <a:ext cx="864096" cy="369332"/>
            </a:xfrm>
            <a:prstGeom prst="rect">
              <a:avLst/>
            </a:prstGeom>
            <a:noFill/>
          </p:spPr>
          <p:txBody>
            <a:bodyPr wrap="square" rtlCol="0">
              <a:spAutoFit/>
            </a:bodyPr>
            <a:lstStyle/>
            <a:p>
              <a:r>
                <a:rPr lang="en-US" dirty="0" smtClean="0"/>
                <a:t>UP</a:t>
              </a:r>
              <a:endParaRPr lang="en-US" dirty="0"/>
            </a:p>
          </p:txBody>
        </p:sp>
      </p:grpSp>
      <p:grpSp>
        <p:nvGrpSpPr>
          <p:cNvPr id="26" name="Grupo 25"/>
          <p:cNvGrpSpPr/>
          <p:nvPr/>
        </p:nvGrpSpPr>
        <p:grpSpPr>
          <a:xfrm>
            <a:off x="7020272" y="1089636"/>
            <a:ext cx="1368152" cy="369332"/>
            <a:chOff x="7020272" y="120219"/>
            <a:chExt cx="1368152" cy="369332"/>
          </a:xfrm>
        </p:grpSpPr>
        <p:sp>
          <p:nvSpPr>
            <p:cNvPr id="27" name="Retângulo 26"/>
            <p:cNvSpPr/>
            <p:nvPr/>
          </p:nvSpPr>
          <p:spPr>
            <a:xfrm>
              <a:off x="7020272" y="188640"/>
              <a:ext cx="216024" cy="2160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ixaDeTexto 27"/>
            <p:cNvSpPr txBox="1"/>
            <p:nvPr/>
          </p:nvSpPr>
          <p:spPr>
            <a:xfrm>
              <a:off x="7354554" y="120219"/>
              <a:ext cx="1033870" cy="369332"/>
            </a:xfrm>
            <a:prstGeom prst="rect">
              <a:avLst/>
            </a:prstGeom>
            <a:noFill/>
          </p:spPr>
          <p:txBody>
            <a:bodyPr wrap="square" rtlCol="0">
              <a:spAutoFit/>
            </a:bodyPr>
            <a:lstStyle/>
            <a:p>
              <a:r>
                <a:rPr lang="en-US" dirty="0" smtClean="0"/>
                <a:t>DOWN</a:t>
              </a:r>
              <a:endParaRPr lang="en-US" dirty="0"/>
            </a:p>
          </p:txBody>
        </p:sp>
      </p:grpSp>
      <p:grpSp>
        <p:nvGrpSpPr>
          <p:cNvPr id="29" name="Grupo 28"/>
          <p:cNvGrpSpPr/>
          <p:nvPr/>
        </p:nvGrpSpPr>
        <p:grpSpPr>
          <a:xfrm>
            <a:off x="7020272" y="1412776"/>
            <a:ext cx="1198378" cy="369332"/>
            <a:chOff x="7020272" y="120219"/>
            <a:chExt cx="1198378" cy="369332"/>
          </a:xfrm>
        </p:grpSpPr>
        <p:sp>
          <p:nvSpPr>
            <p:cNvPr id="30" name="Retângulo 29"/>
            <p:cNvSpPr/>
            <p:nvPr/>
          </p:nvSpPr>
          <p:spPr>
            <a:xfrm>
              <a:off x="7020272" y="188640"/>
              <a:ext cx="216024" cy="21602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aixaDeTexto 30"/>
            <p:cNvSpPr txBox="1"/>
            <p:nvPr/>
          </p:nvSpPr>
          <p:spPr>
            <a:xfrm>
              <a:off x="7354554" y="120219"/>
              <a:ext cx="864096" cy="369332"/>
            </a:xfrm>
            <a:prstGeom prst="rect">
              <a:avLst/>
            </a:prstGeom>
            <a:noFill/>
          </p:spPr>
          <p:txBody>
            <a:bodyPr wrap="square" rtlCol="0">
              <a:spAutoFit/>
            </a:bodyPr>
            <a:lstStyle/>
            <a:p>
              <a:r>
                <a:rPr lang="en-US" dirty="0" smtClean="0"/>
                <a:t>FP</a:t>
              </a:r>
              <a:endParaRPr lang="en-US" dirty="0"/>
            </a:p>
          </p:txBody>
        </p:sp>
      </p:grpSp>
      <p:sp>
        <p:nvSpPr>
          <p:cNvPr id="32" name="Retângulo 31"/>
          <p:cNvSpPr/>
          <p:nvPr/>
        </p:nvSpPr>
        <p:spPr>
          <a:xfrm>
            <a:off x="4357630" y="2592288"/>
            <a:ext cx="188612" cy="42210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aixaDeTexto 32"/>
          <p:cNvSpPr txBox="1"/>
          <p:nvPr/>
        </p:nvSpPr>
        <p:spPr>
          <a:xfrm>
            <a:off x="2915816" y="2204864"/>
            <a:ext cx="792088" cy="369332"/>
          </a:xfrm>
          <a:prstGeom prst="rect">
            <a:avLst/>
          </a:prstGeom>
          <a:noFill/>
        </p:spPr>
        <p:txBody>
          <a:bodyPr wrap="square" rtlCol="0">
            <a:spAutoFit/>
          </a:bodyPr>
          <a:lstStyle/>
          <a:p>
            <a:r>
              <a:rPr lang="en-US" dirty="0" smtClean="0"/>
              <a:t>CTCF</a:t>
            </a:r>
            <a:endParaRPr lang="en-US" dirty="0"/>
          </a:p>
        </p:txBody>
      </p:sp>
      <p:sp>
        <p:nvSpPr>
          <p:cNvPr id="34" name="CaixaDeTexto 33"/>
          <p:cNvSpPr txBox="1"/>
          <p:nvPr/>
        </p:nvSpPr>
        <p:spPr>
          <a:xfrm>
            <a:off x="3923928" y="2204864"/>
            <a:ext cx="720080" cy="369332"/>
          </a:xfrm>
          <a:prstGeom prst="rect">
            <a:avLst/>
          </a:prstGeom>
          <a:noFill/>
        </p:spPr>
        <p:txBody>
          <a:bodyPr wrap="square" rtlCol="0">
            <a:spAutoFit/>
          </a:bodyPr>
          <a:lstStyle/>
          <a:p>
            <a:r>
              <a:rPr lang="en-US" dirty="0" smtClean="0"/>
              <a:t>REST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Discussion</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371560"/>
            <a:ext cx="8229600" cy="4433704"/>
          </a:xfrm>
        </p:spPr>
        <p:txBody>
          <a:bodyPr>
            <a:normAutofit/>
          </a:bodyPr>
          <a:lstStyle/>
          <a:p>
            <a:r>
              <a:rPr lang="en-US" dirty="0" smtClean="0">
                <a:latin typeface="Arial" pitchFamily="34" charset="0"/>
                <a:cs typeface="Arial" pitchFamily="34" charset="0"/>
              </a:rPr>
              <a:t>Preliminary work based on Boyle et </a:t>
            </a:r>
            <a:r>
              <a:rPr lang="en-US" dirty="0" err="1" smtClean="0">
                <a:latin typeface="Arial" pitchFamily="34" charset="0"/>
                <a:cs typeface="Arial" pitchFamily="34" charset="0"/>
              </a:rPr>
              <a:t>al’s</a:t>
            </a:r>
            <a:r>
              <a:rPr lang="en-US" dirty="0" smtClean="0">
                <a:latin typeface="Arial" pitchFamily="34" charset="0"/>
                <a:cs typeface="Arial" pitchFamily="34" charset="0"/>
              </a:rPr>
              <a:t> method</a:t>
            </a:r>
          </a:p>
          <a:p>
            <a:r>
              <a:rPr lang="en-US" dirty="0" smtClean="0">
                <a:latin typeface="Arial" pitchFamily="34" charset="0"/>
                <a:cs typeface="Arial" pitchFamily="34" charset="0"/>
              </a:rPr>
              <a:t>Increase in sensitivity with little decrease in specificity.</a:t>
            </a:r>
          </a:p>
          <a:p>
            <a:r>
              <a:rPr lang="en-US" dirty="0" smtClean="0">
                <a:latin typeface="Arial" pitchFamily="34" charset="0"/>
                <a:cs typeface="Arial" pitchFamily="34" charset="0"/>
              </a:rPr>
              <a:t>Activating histone marks:</a:t>
            </a:r>
          </a:p>
          <a:p>
            <a:pPr lvl="1"/>
            <a:r>
              <a:rPr lang="en-US" dirty="0" smtClean="0">
                <a:latin typeface="Arial" pitchFamily="34" charset="0"/>
                <a:cs typeface="Arial" pitchFamily="34" charset="0"/>
              </a:rPr>
              <a:t>Mask </a:t>
            </a:r>
            <a:r>
              <a:rPr lang="en-US" dirty="0" err="1" smtClean="0">
                <a:latin typeface="Arial" pitchFamily="34" charset="0"/>
                <a:cs typeface="Arial" pitchFamily="34" charset="0"/>
              </a:rPr>
              <a:t>DNase</a:t>
            </a:r>
            <a:r>
              <a:rPr lang="en-US" dirty="0" smtClean="0">
                <a:latin typeface="Arial" pitchFamily="34" charset="0"/>
                <a:cs typeface="Arial" pitchFamily="34" charset="0"/>
              </a:rPr>
              <a:t>-only FPs.</a:t>
            </a:r>
          </a:p>
          <a:p>
            <a:pPr lvl="1"/>
            <a:r>
              <a:rPr lang="en-US" dirty="0" smtClean="0">
                <a:latin typeface="Arial" pitchFamily="34" charset="0"/>
                <a:cs typeface="Arial" pitchFamily="34" charset="0"/>
              </a:rPr>
              <a:t>Find TPs in </a:t>
            </a:r>
            <a:r>
              <a:rPr lang="en-US" dirty="0" err="1" smtClean="0">
                <a:latin typeface="Arial" pitchFamily="34" charset="0"/>
                <a:cs typeface="Arial" pitchFamily="34" charset="0"/>
              </a:rPr>
              <a:t>DNase</a:t>
            </a:r>
            <a:r>
              <a:rPr lang="en-US" dirty="0" smtClean="0">
                <a:latin typeface="Arial" pitchFamily="34" charset="0"/>
                <a:cs typeface="Arial" pitchFamily="34" charset="0"/>
              </a:rPr>
              <a:t>-poor regions.</a:t>
            </a:r>
          </a:p>
          <a:p>
            <a:r>
              <a:rPr lang="en-US" dirty="0" smtClean="0">
                <a:latin typeface="Arial" pitchFamily="34" charset="0"/>
                <a:cs typeface="Arial" pitchFamily="34" charset="0"/>
              </a:rPr>
              <a:t>Simple </a:t>
            </a:r>
            <a:r>
              <a:rPr lang="en-US" dirty="0" err="1" smtClean="0">
                <a:latin typeface="Arial" pitchFamily="34" charset="0"/>
                <a:cs typeface="Arial" pitchFamily="34" charset="0"/>
              </a:rPr>
              <a:t>bivariate</a:t>
            </a:r>
            <a:r>
              <a:rPr lang="en-US" dirty="0" smtClean="0">
                <a:latin typeface="Arial" pitchFamily="34" charset="0"/>
                <a:cs typeface="Arial" pitchFamily="34" charset="0"/>
              </a:rPr>
              <a:t> model have shown that it is possible to integrate epigenetic data</a:t>
            </a:r>
          </a:p>
          <a:p>
            <a:r>
              <a:rPr lang="en-US" dirty="0" smtClean="0">
                <a:latin typeface="Arial" pitchFamily="34" charset="0"/>
                <a:cs typeface="Arial" pitchFamily="34" charset="0"/>
              </a:rPr>
              <a:t>Problem: Occasional wider predictions</a:t>
            </a: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Discussion</a:t>
            </a:r>
            <a:endParaRPr lang="en-US" dirty="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03548" y="1243127"/>
            <a:ext cx="8136904" cy="4994186"/>
          </a:xfrm>
          <a:prstGeom prst="rect">
            <a:avLst/>
          </a:prstGeom>
          <a:noFill/>
          <a:ln w="9525">
            <a:noFill/>
            <a:miter lim="800000"/>
            <a:headEnd/>
            <a:tailEnd/>
          </a:ln>
        </p:spPr>
      </p:pic>
      <p:sp>
        <p:nvSpPr>
          <p:cNvPr id="4" name="Retângulo 3"/>
          <p:cNvSpPr/>
          <p:nvPr/>
        </p:nvSpPr>
        <p:spPr>
          <a:xfrm>
            <a:off x="5220072" y="1556792"/>
            <a:ext cx="216024" cy="504056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tângulo 5"/>
          <p:cNvSpPr/>
          <p:nvPr/>
        </p:nvSpPr>
        <p:spPr>
          <a:xfrm>
            <a:off x="6300192" y="1556792"/>
            <a:ext cx="216024" cy="5040560"/>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tângulo 6"/>
          <p:cNvSpPr/>
          <p:nvPr/>
        </p:nvSpPr>
        <p:spPr>
          <a:xfrm>
            <a:off x="3203848" y="1556792"/>
            <a:ext cx="648072" cy="504056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tângulo 7"/>
          <p:cNvSpPr/>
          <p:nvPr/>
        </p:nvSpPr>
        <p:spPr>
          <a:xfrm>
            <a:off x="7812360" y="1556792"/>
            <a:ext cx="504056" cy="504056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upo 8"/>
          <p:cNvGrpSpPr/>
          <p:nvPr/>
        </p:nvGrpSpPr>
        <p:grpSpPr>
          <a:xfrm>
            <a:off x="7020272" y="-27384"/>
            <a:ext cx="1198378" cy="369332"/>
            <a:chOff x="7020272" y="120219"/>
            <a:chExt cx="1198378" cy="369332"/>
          </a:xfrm>
        </p:grpSpPr>
        <p:sp>
          <p:nvSpPr>
            <p:cNvPr id="10" name="Retângulo 9"/>
            <p:cNvSpPr/>
            <p:nvPr/>
          </p:nvSpPr>
          <p:spPr>
            <a:xfrm>
              <a:off x="7020272" y="188640"/>
              <a:ext cx="216024" cy="2160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ixaDeTexto 10"/>
            <p:cNvSpPr txBox="1"/>
            <p:nvPr/>
          </p:nvSpPr>
          <p:spPr>
            <a:xfrm>
              <a:off x="7354554" y="120219"/>
              <a:ext cx="864096" cy="369332"/>
            </a:xfrm>
            <a:prstGeom prst="rect">
              <a:avLst/>
            </a:prstGeom>
            <a:noFill/>
          </p:spPr>
          <p:txBody>
            <a:bodyPr wrap="square" rtlCol="0">
              <a:spAutoFit/>
            </a:bodyPr>
            <a:lstStyle/>
            <a:p>
              <a:r>
                <a:rPr lang="en-US" dirty="0" smtClean="0"/>
                <a:t>BACK</a:t>
              </a:r>
              <a:endParaRPr lang="en-US" dirty="0"/>
            </a:p>
          </p:txBody>
        </p:sp>
      </p:grpSp>
      <p:grpSp>
        <p:nvGrpSpPr>
          <p:cNvPr id="12" name="Grupo 11"/>
          <p:cNvGrpSpPr/>
          <p:nvPr/>
        </p:nvGrpSpPr>
        <p:grpSpPr>
          <a:xfrm>
            <a:off x="7020272" y="295755"/>
            <a:ext cx="1198378" cy="369332"/>
            <a:chOff x="7020272" y="120219"/>
            <a:chExt cx="1198378" cy="369332"/>
          </a:xfrm>
        </p:grpSpPr>
        <p:sp>
          <p:nvSpPr>
            <p:cNvPr id="13" name="Retângulo 12"/>
            <p:cNvSpPr/>
            <p:nvPr/>
          </p:nvSpPr>
          <p:spPr>
            <a:xfrm>
              <a:off x="7020272" y="188640"/>
              <a:ext cx="216024" cy="21602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ixaDeTexto 13"/>
            <p:cNvSpPr txBox="1"/>
            <p:nvPr/>
          </p:nvSpPr>
          <p:spPr>
            <a:xfrm>
              <a:off x="7354554" y="120219"/>
              <a:ext cx="864096" cy="369332"/>
            </a:xfrm>
            <a:prstGeom prst="rect">
              <a:avLst/>
            </a:prstGeom>
            <a:noFill/>
          </p:spPr>
          <p:txBody>
            <a:bodyPr wrap="square" rtlCol="0">
              <a:spAutoFit/>
            </a:bodyPr>
            <a:lstStyle/>
            <a:p>
              <a:r>
                <a:rPr lang="en-US" dirty="0" smtClean="0"/>
                <a:t>HH</a:t>
              </a:r>
              <a:endParaRPr lang="en-US" dirty="0"/>
            </a:p>
          </p:txBody>
        </p:sp>
      </p:grpSp>
      <p:grpSp>
        <p:nvGrpSpPr>
          <p:cNvPr id="15" name="Grupo 14"/>
          <p:cNvGrpSpPr/>
          <p:nvPr/>
        </p:nvGrpSpPr>
        <p:grpSpPr>
          <a:xfrm>
            <a:off x="7020272" y="618894"/>
            <a:ext cx="1198378" cy="369332"/>
            <a:chOff x="7020272" y="120219"/>
            <a:chExt cx="1198378" cy="369332"/>
          </a:xfrm>
        </p:grpSpPr>
        <p:sp>
          <p:nvSpPr>
            <p:cNvPr id="16" name="Retângulo 15"/>
            <p:cNvSpPr/>
            <p:nvPr/>
          </p:nvSpPr>
          <p:spPr>
            <a:xfrm>
              <a:off x="7020272" y="188640"/>
              <a:ext cx="216024" cy="216024"/>
            </a:xfrm>
            <a:prstGeom prst="rect">
              <a:avLst/>
            </a:prstGeom>
            <a:solidFill>
              <a:srgbClr val="00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ixaDeTexto 16"/>
            <p:cNvSpPr txBox="1"/>
            <p:nvPr/>
          </p:nvSpPr>
          <p:spPr>
            <a:xfrm>
              <a:off x="7354554" y="120219"/>
              <a:ext cx="864096" cy="369332"/>
            </a:xfrm>
            <a:prstGeom prst="rect">
              <a:avLst/>
            </a:prstGeom>
            <a:noFill/>
          </p:spPr>
          <p:txBody>
            <a:bodyPr wrap="square" rtlCol="0">
              <a:spAutoFit/>
            </a:bodyPr>
            <a:lstStyle/>
            <a:p>
              <a:r>
                <a:rPr lang="en-US" dirty="0" smtClean="0"/>
                <a:t>UP</a:t>
              </a:r>
              <a:endParaRPr lang="en-US" dirty="0"/>
            </a:p>
          </p:txBody>
        </p:sp>
      </p:grpSp>
      <p:grpSp>
        <p:nvGrpSpPr>
          <p:cNvPr id="18" name="Grupo 17"/>
          <p:cNvGrpSpPr/>
          <p:nvPr/>
        </p:nvGrpSpPr>
        <p:grpSpPr>
          <a:xfrm>
            <a:off x="7020272" y="942033"/>
            <a:ext cx="1368152" cy="369332"/>
            <a:chOff x="7020272" y="120219"/>
            <a:chExt cx="1368152" cy="369332"/>
          </a:xfrm>
        </p:grpSpPr>
        <p:sp>
          <p:nvSpPr>
            <p:cNvPr id="19" name="Retângulo 18"/>
            <p:cNvSpPr/>
            <p:nvPr/>
          </p:nvSpPr>
          <p:spPr>
            <a:xfrm>
              <a:off x="7020272" y="188640"/>
              <a:ext cx="216024" cy="2160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aixaDeTexto 19"/>
            <p:cNvSpPr txBox="1"/>
            <p:nvPr/>
          </p:nvSpPr>
          <p:spPr>
            <a:xfrm>
              <a:off x="7354554" y="120219"/>
              <a:ext cx="1033870" cy="369332"/>
            </a:xfrm>
            <a:prstGeom prst="rect">
              <a:avLst/>
            </a:prstGeom>
            <a:noFill/>
          </p:spPr>
          <p:txBody>
            <a:bodyPr wrap="square" rtlCol="0">
              <a:spAutoFit/>
            </a:bodyPr>
            <a:lstStyle/>
            <a:p>
              <a:r>
                <a:rPr lang="en-US" dirty="0" smtClean="0"/>
                <a:t>DOWN</a:t>
              </a:r>
              <a:endParaRPr lang="en-US" dirty="0"/>
            </a:p>
          </p:txBody>
        </p:sp>
      </p:grpSp>
      <p:grpSp>
        <p:nvGrpSpPr>
          <p:cNvPr id="21" name="Grupo 20"/>
          <p:cNvGrpSpPr/>
          <p:nvPr/>
        </p:nvGrpSpPr>
        <p:grpSpPr>
          <a:xfrm>
            <a:off x="7020272" y="1265173"/>
            <a:ext cx="1198378" cy="369332"/>
            <a:chOff x="7020272" y="120219"/>
            <a:chExt cx="1198378" cy="369332"/>
          </a:xfrm>
        </p:grpSpPr>
        <p:sp>
          <p:nvSpPr>
            <p:cNvPr id="22" name="Retângulo 21"/>
            <p:cNvSpPr/>
            <p:nvPr/>
          </p:nvSpPr>
          <p:spPr>
            <a:xfrm>
              <a:off x="7020272" y="188640"/>
              <a:ext cx="216024" cy="21602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aixaDeTexto 22"/>
            <p:cNvSpPr txBox="1"/>
            <p:nvPr/>
          </p:nvSpPr>
          <p:spPr>
            <a:xfrm>
              <a:off x="7354554" y="120219"/>
              <a:ext cx="864096" cy="369332"/>
            </a:xfrm>
            <a:prstGeom prst="rect">
              <a:avLst/>
            </a:prstGeom>
            <a:noFill/>
          </p:spPr>
          <p:txBody>
            <a:bodyPr wrap="square" rtlCol="0">
              <a:spAutoFit/>
            </a:bodyPr>
            <a:lstStyle/>
            <a:p>
              <a:r>
                <a:rPr lang="en-US" dirty="0" smtClean="0"/>
                <a:t>FP</a:t>
              </a: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Outline</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p:txBody>
          <a:bodyPr/>
          <a:lstStyle/>
          <a:p>
            <a:r>
              <a:rPr lang="en-US" dirty="0" smtClean="0">
                <a:latin typeface="Arial" pitchFamily="34" charset="0"/>
                <a:cs typeface="Arial" pitchFamily="34" charset="0"/>
              </a:rPr>
              <a:t>Gene Regulation Overview</a:t>
            </a:r>
          </a:p>
          <a:p>
            <a:r>
              <a:rPr lang="en-US" dirty="0" smtClean="0">
                <a:latin typeface="Arial" pitchFamily="34" charset="0"/>
                <a:cs typeface="Arial" pitchFamily="34" charset="0"/>
              </a:rPr>
              <a:t>Measuring Chromatin Structure:</a:t>
            </a:r>
          </a:p>
          <a:p>
            <a:pPr lvl="1"/>
            <a:r>
              <a:rPr lang="en-US" dirty="0" err="1" smtClean="0">
                <a:latin typeface="Arial" pitchFamily="34" charset="0"/>
                <a:cs typeface="Arial" pitchFamily="34" charset="0"/>
              </a:rPr>
              <a:t>DNase</a:t>
            </a:r>
            <a:r>
              <a:rPr lang="en-US" dirty="0" smtClean="0">
                <a:latin typeface="Arial" pitchFamily="34" charset="0"/>
                <a:cs typeface="Arial" pitchFamily="34" charset="0"/>
              </a:rPr>
              <a:t> and Histone Modification</a:t>
            </a:r>
          </a:p>
          <a:p>
            <a:r>
              <a:rPr lang="en-US" dirty="0" smtClean="0">
                <a:latin typeface="Arial" pitchFamily="34" charset="0"/>
                <a:cs typeface="Arial" pitchFamily="34" charset="0"/>
              </a:rPr>
              <a:t>Previous Approach: </a:t>
            </a:r>
            <a:r>
              <a:rPr lang="en-US" dirty="0" err="1" smtClean="0">
                <a:latin typeface="Arial" pitchFamily="34" charset="0"/>
                <a:cs typeface="Arial" pitchFamily="34" charset="0"/>
              </a:rPr>
              <a:t>DNase</a:t>
            </a:r>
            <a:r>
              <a:rPr lang="en-US" dirty="0" smtClean="0">
                <a:latin typeface="Arial" pitchFamily="34" charset="0"/>
                <a:cs typeface="Arial" pitchFamily="34" charset="0"/>
              </a:rPr>
              <a:t> based Method</a:t>
            </a:r>
          </a:p>
          <a:p>
            <a:r>
              <a:rPr lang="en-US" dirty="0" smtClean="0">
                <a:latin typeface="Arial" pitchFamily="34" charset="0"/>
                <a:cs typeface="Arial" pitchFamily="34" charset="0"/>
              </a:rPr>
              <a:t>Our Approach: </a:t>
            </a:r>
            <a:r>
              <a:rPr lang="en-US" dirty="0" err="1" smtClean="0">
                <a:latin typeface="Arial" pitchFamily="34" charset="0"/>
                <a:cs typeface="Arial" pitchFamily="34" charset="0"/>
              </a:rPr>
              <a:t>DNase</a:t>
            </a:r>
            <a:r>
              <a:rPr lang="en-US" dirty="0" smtClean="0">
                <a:latin typeface="Arial" pitchFamily="34" charset="0"/>
                <a:cs typeface="Arial" pitchFamily="34" charset="0"/>
              </a:rPr>
              <a:t> + Histone Method</a:t>
            </a:r>
          </a:p>
          <a:p>
            <a:r>
              <a:rPr lang="en-US" dirty="0" smtClean="0">
                <a:latin typeface="Arial" pitchFamily="34" charset="0"/>
                <a:cs typeface="Arial" pitchFamily="34" charset="0"/>
              </a:rPr>
              <a:t>Experiments and Results</a:t>
            </a:r>
          </a:p>
          <a:p>
            <a:r>
              <a:rPr lang="en-US" dirty="0" smtClean="0">
                <a:latin typeface="Arial" pitchFamily="34" charset="0"/>
                <a:cs typeface="Arial" pitchFamily="34" charset="0"/>
              </a:rPr>
              <a:t>Discussion</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Future Works</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371560"/>
            <a:ext cx="8507288" cy="4865752"/>
          </a:xfrm>
        </p:spPr>
        <p:txBody>
          <a:bodyPr>
            <a:normAutofit/>
          </a:bodyPr>
          <a:lstStyle/>
          <a:p>
            <a:r>
              <a:rPr lang="en-US" dirty="0" smtClean="0">
                <a:latin typeface="Arial" pitchFamily="34" charset="0"/>
                <a:cs typeface="Arial" pitchFamily="34" charset="0"/>
              </a:rPr>
              <a:t>Improve signal processing and training</a:t>
            </a:r>
          </a:p>
          <a:p>
            <a:r>
              <a:rPr lang="en-US" dirty="0" smtClean="0">
                <a:latin typeface="Arial" pitchFamily="34" charset="0"/>
                <a:cs typeface="Arial" pitchFamily="34" charset="0"/>
              </a:rPr>
              <a:t>Perform the analysis on a greater number of:</a:t>
            </a:r>
          </a:p>
          <a:p>
            <a:pPr lvl="1"/>
            <a:r>
              <a:rPr lang="en-US" dirty="0" smtClean="0">
                <a:latin typeface="Arial" pitchFamily="34" charset="0"/>
                <a:cs typeface="Arial" pitchFamily="34" charset="0"/>
              </a:rPr>
              <a:t>Cell Lines</a:t>
            </a:r>
          </a:p>
          <a:p>
            <a:pPr lvl="1"/>
            <a:r>
              <a:rPr lang="en-US" dirty="0" smtClean="0">
                <a:latin typeface="Arial" pitchFamily="34" charset="0"/>
                <a:cs typeface="Arial" pitchFamily="34" charset="0"/>
              </a:rPr>
              <a:t>Histone Modifications</a:t>
            </a:r>
          </a:p>
          <a:p>
            <a:pPr lvl="1"/>
            <a:r>
              <a:rPr lang="en-US" dirty="0" smtClean="0">
                <a:latin typeface="Arial" pitchFamily="34" charset="0"/>
                <a:cs typeface="Arial" pitchFamily="34" charset="0"/>
              </a:rPr>
              <a:t>Transcription Factors</a:t>
            </a:r>
          </a:p>
          <a:p>
            <a:r>
              <a:rPr lang="en-US" dirty="0" smtClean="0">
                <a:latin typeface="Arial" pitchFamily="34" charset="0"/>
                <a:cs typeface="Arial" pitchFamily="34" charset="0"/>
              </a:rPr>
              <a:t>Increase dimensionality / add other data sources </a:t>
            </a:r>
          </a:p>
          <a:p>
            <a:pPr lvl="1"/>
            <a:r>
              <a:rPr lang="en-US" dirty="0" smtClean="0">
                <a:latin typeface="Arial" pitchFamily="34" charset="0"/>
                <a:cs typeface="Arial" pitchFamily="34" charset="0"/>
              </a:rPr>
              <a:t>Histone modifications</a:t>
            </a:r>
          </a:p>
          <a:p>
            <a:pPr lvl="1"/>
            <a:r>
              <a:rPr lang="en-US" dirty="0" smtClean="0">
                <a:latin typeface="Arial" pitchFamily="34" charset="0"/>
                <a:cs typeface="Arial" pitchFamily="34" charset="0"/>
              </a:rPr>
              <a:t>FAIRE (Formaldehyde-Assisted Isolation of Regulatory Elements)</a:t>
            </a:r>
          </a:p>
          <a:p>
            <a:pPr lvl="1"/>
            <a:r>
              <a:rPr lang="en-US" dirty="0" smtClean="0">
                <a:latin typeface="Arial" pitchFamily="34" charset="0"/>
                <a:cs typeface="Arial" pitchFamily="34" charset="0"/>
              </a:rPr>
              <a:t>Motif matching scores</a:t>
            </a:r>
            <a:endParaRPr lang="en-US"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87624" y="3645024"/>
            <a:ext cx="7056784" cy="1296144"/>
          </a:xfrm>
        </p:spPr>
        <p:txBody>
          <a:bodyPr anchor="ctr">
            <a:noAutofit/>
          </a:bodyPr>
          <a:lstStyle/>
          <a:p>
            <a:pPr algn="l"/>
            <a:r>
              <a:rPr lang="en-US" sz="2400" dirty="0" smtClean="0">
                <a:latin typeface="Arial" pitchFamily="34" charset="0"/>
                <a:cs typeface="Arial" pitchFamily="34" charset="0"/>
              </a:rPr>
              <a:t>Prediction of Transcription Factor Binding Sites by Integrating </a:t>
            </a:r>
            <a:r>
              <a:rPr lang="en-US" sz="2400" dirty="0" err="1" smtClean="0">
                <a:latin typeface="Arial" pitchFamily="34" charset="0"/>
                <a:cs typeface="Arial" pitchFamily="34" charset="0"/>
              </a:rPr>
              <a:t>DNase</a:t>
            </a:r>
            <a:r>
              <a:rPr lang="en-US" sz="2400" dirty="0" smtClean="0">
                <a:latin typeface="Arial" pitchFamily="34" charset="0"/>
                <a:cs typeface="Arial" pitchFamily="34" charset="0"/>
              </a:rPr>
              <a:t> digestion and Histone Modification</a:t>
            </a:r>
            <a:endParaRPr lang="en-US" sz="2400" dirty="0">
              <a:latin typeface="Arial" pitchFamily="34" charset="0"/>
              <a:cs typeface="Arial" pitchFamily="34" charset="0"/>
            </a:endParaRPr>
          </a:p>
        </p:txBody>
      </p:sp>
      <p:sp>
        <p:nvSpPr>
          <p:cNvPr id="3" name="Subtítulo 2"/>
          <p:cNvSpPr>
            <a:spLocks noGrp="1"/>
          </p:cNvSpPr>
          <p:nvPr>
            <p:ph type="subTitle" idx="1"/>
          </p:nvPr>
        </p:nvSpPr>
        <p:spPr>
          <a:xfrm>
            <a:off x="1187624" y="5067078"/>
            <a:ext cx="7056783" cy="648072"/>
          </a:xfrm>
        </p:spPr>
        <p:txBody>
          <a:bodyPr anchor="ctr">
            <a:normAutofit/>
          </a:bodyPr>
          <a:lstStyle/>
          <a:p>
            <a:pPr algn="l"/>
            <a:r>
              <a:rPr lang="en-US" sz="1800" dirty="0" smtClean="0"/>
              <a:t>Eduardo G. </a:t>
            </a:r>
            <a:r>
              <a:rPr lang="en-US" sz="1800" dirty="0" err="1" smtClean="0"/>
              <a:t>Gusm</a:t>
            </a:r>
            <a:r>
              <a:rPr lang="pt-BR" sz="1800" dirty="0" smtClean="0"/>
              <a:t>ã</a:t>
            </a:r>
            <a:r>
              <a:rPr lang="en-US" sz="1800" dirty="0" smtClean="0"/>
              <a:t>o, </a:t>
            </a:r>
            <a:r>
              <a:rPr lang="en-US" sz="1800" dirty="0" err="1" smtClean="0"/>
              <a:t>Christoph</a:t>
            </a:r>
            <a:r>
              <a:rPr lang="en-US" sz="1800" dirty="0" smtClean="0"/>
              <a:t> </a:t>
            </a:r>
            <a:r>
              <a:rPr lang="en-US" sz="1800" dirty="0" err="1" smtClean="0"/>
              <a:t>Dieterich</a:t>
            </a:r>
            <a:r>
              <a:rPr lang="en-US" sz="1800" dirty="0" smtClean="0"/>
              <a:t> and Ivan G. Costa</a:t>
            </a:r>
            <a:endParaRPr lang="en-US" sz="1800" dirty="0"/>
          </a:p>
        </p:txBody>
      </p:sp>
      <p:sp>
        <p:nvSpPr>
          <p:cNvPr id="4" name="CaixaDeTexto 3"/>
          <p:cNvSpPr txBox="1"/>
          <p:nvPr/>
        </p:nvSpPr>
        <p:spPr>
          <a:xfrm>
            <a:off x="3023828" y="1052736"/>
            <a:ext cx="3096344" cy="369332"/>
          </a:xfrm>
          <a:prstGeom prst="rect">
            <a:avLst/>
          </a:prstGeom>
          <a:noFill/>
        </p:spPr>
        <p:txBody>
          <a:bodyPr wrap="square" rtlCol="0">
            <a:spAutoFit/>
          </a:bodyPr>
          <a:lstStyle/>
          <a:p>
            <a:r>
              <a:rPr lang="en-US" dirty="0" smtClean="0">
                <a:latin typeface="Arial" pitchFamily="34" charset="0"/>
                <a:cs typeface="Arial" pitchFamily="34" charset="0"/>
              </a:rPr>
              <a:t>Brazilian research agencies:</a:t>
            </a:r>
            <a:endParaRPr lang="en-US" dirty="0">
              <a:latin typeface="Arial" pitchFamily="34" charset="0"/>
              <a:cs typeface="Arial" pitchFamily="34" charset="0"/>
            </a:endParaRPr>
          </a:p>
        </p:txBody>
      </p:sp>
      <p:sp>
        <p:nvSpPr>
          <p:cNvPr id="5" name="CaixaDeTexto 4"/>
          <p:cNvSpPr txBox="1"/>
          <p:nvPr/>
        </p:nvSpPr>
        <p:spPr>
          <a:xfrm>
            <a:off x="3059832" y="1475492"/>
            <a:ext cx="3024336" cy="369332"/>
          </a:xfrm>
          <a:prstGeom prst="rect">
            <a:avLst/>
          </a:prstGeom>
          <a:noFill/>
        </p:spPr>
        <p:txBody>
          <a:bodyPr wrap="square" rtlCol="0">
            <a:spAutoFit/>
          </a:bodyPr>
          <a:lstStyle/>
          <a:p>
            <a:r>
              <a:rPr lang="en-US" dirty="0" err="1" smtClean="0">
                <a:latin typeface="Arial" pitchFamily="34" charset="0"/>
                <a:cs typeface="Arial" pitchFamily="34" charset="0"/>
              </a:rPr>
              <a:t>CNPq</a:t>
            </a:r>
            <a:r>
              <a:rPr lang="en-US" dirty="0" smtClean="0">
                <a:latin typeface="Arial" pitchFamily="34" charset="0"/>
                <a:cs typeface="Arial" pitchFamily="34" charset="0"/>
              </a:rPr>
              <a:t> – CAPES - FACEPE</a:t>
            </a:r>
            <a:endParaRPr lang="en-US" dirty="0">
              <a:latin typeface="Arial" pitchFamily="34" charset="0"/>
              <a:cs typeface="Arial" pitchFamily="34" charset="0"/>
            </a:endParaRPr>
          </a:p>
        </p:txBody>
      </p:sp>
      <p:sp>
        <p:nvSpPr>
          <p:cNvPr id="6" name="CaixaDeTexto 5"/>
          <p:cNvSpPr txBox="1"/>
          <p:nvPr/>
        </p:nvSpPr>
        <p:spPr>
          <a:xfrm>
            <a:off x="3851920" y="2492896"/>
            <a:ext cx="1440160" cy="369332"/>
          </a:xfrm>
          <a:prstGeom prst="rect">
            <a:avLst/>
          </a:prstGeom>
          <a:noFill/>
        </p:spPr>
        <p:txBody>
          <a:bodyPr wrap="square" rtlCol="0">
            <a:spAutoFit/>
          </a:bodyPr>
          <a:lstStyle/>
          <a:p>
            <a:r>
              <a:rPr lang="en-US" dirty="0" smtClean="0">
                <a:latin typeface="Arial" pitchFamily="34" charset="0"/>
                <a:cs typeface="Arial" pitchFamily="34" charset="0"/>
              </a:rPr>
              <a:t>Thank you!</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Gene Regulation Overview</a:t>
            </a:r>
            <a:endParaRPr lang="en-US" dirty="0">
              <a:latin typeface="Arial" pitchFamily="34" charset="0"/>
              <a:cs typeface="Arial" pitchFamily="34" charset="0"/>
            </a:endParaRPr>
          </a:p>
        </p:txBody>
      </p:sp>
      <p:sp>
        <p:nvSpPr>
          <p:cNvPr id="5" name="CustomShape 2"/>
          <p:cNvSpPr/>
          <p:nvPr/>
        </p:nvSpPr>
        <p:spPr>
          <a:xfrm>
            <a:off x="611640" y="6381360"/>
            <a:ext cx="8064000" cy="303120"/>
          </a:xfrm>
          <a:prstGeom prst="rect">
            <a:avLst/>
          </a:prstGeom>
        </p:spPr>
        <p:txBody>
          <a:bodyPr lIns="90000" tIns="45000" rIns="90000" bIns="45000"/>
          <a:lstStyle/>
          <a:p>
            <a:r>
              <a:rPr lang="en-US" dirty="0">
                <a:solidFill>
                  <a:srgbClr val="000000"/>
                </a:solidFill>
                <a:latin typeface="Arial"/>
              </a:rPr>
              <a:t>Sources: </a:t>
            </a:r>
            <a:r>
              <a:rPr lang="en-US" dirty="0" err="1" smtClean="0">
                <a:solidFill>
                  <a:srgbClr val="000000"/>
                </a:solidFill>
                <a:latin typeface="Arial"/>
              </a:rPr>
              <a:t>Alberts</a:t>
            </a:r>
            <a:r>
              <a:rPr lang="en-US" dirty="0">
                <a:solidFill>
                  <a:srgbClr val="000000"/>
                </a:solidFill>
                <a:latin typeface="Arial"/>
              </a:rPr>
              <a:t>, B. et al. (2008) Garland Science, </a:t>
            </a:r>
            <a:r>
              <a:rPr lang="en-US" dirty="0" smtClean="0">
                <a:solidFill>
                  <a:srgbClr val="000000"/>
                </a:solidFill>
                <a:latin typeface="Arial"/>
              </a:rPr>
              <a:t>5</a:t>
            </a:r>
            <a:r>
              <a:rPr lang="en-US" baseline="30000" dirty="0" smtClean="0">
                <a:latin typeface="Arial" pitchFamily="34" charset="0"/>
                <a:cs typeface="Arial" pitchFamily="34" charset="0"/>
              </a:rPr>
              <a:t>th</a:t>
            </a:r>
            <a:r>
              <a:rPr lang="en-US" dirty="0" smtClean="0">
                <a:solidFill>
                  <a:srgbClr val="000000"/>
                </a:solidFill>
                <a:latin typeface="Arial"/>
              </a:rPr>
              <a:t> </a:t>
            </a:r>
            <a:r>
              <a:rPr lang="en-US" dirty="0">
                <a:solidFill>
                  <a:srgbClr val="000000"/>
                </a:solidFill>
                <a:latin typeface="Arial"/>
              </a:rPr>
              <a:t>ed. </a:t>
            </a:r>
            <a:endParaRPr dirty="0"/>
          </a:p>
        </p:txBody>
      </p:sp>
      <p:pic>
        <p:nvPicPr>
          <p:cNvPr id="3" name="Picture 2"/>
          <p:cNvPicPr>
            <a:picLocks noChangeAspect="1" noChangeArrowheads="1"/>
          </p:cNvPicPr>
          <p:nvPr/>
        </p:nvPicPr>
        <p:blipFill>
          <a:blip r:embed="rId3" cstate="print"/>
          <a:srcRect/>
          <a:stretch>
            <a:fillRect/>
          </a:stretch>
        </p:blipFill>
        <p:spPr bwMode="auto">
          <a:xfrm>
            <a:off x="1115616" y="1222501"/>
            <a:ext cx="7128792" cy="50089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dirty="0" smtClean="0">
                <a:latin typeface="Arial" pitchFamily="34" charset="0"/>
                <a:cs typeface="Arial" pitchFamily="34" charset="0"/>
              </a:rPr>
              <a:t>Transcription Factor Binding Sites (TFBSs)</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251520" y="3861048"/>
            <a:ext cx="8856984" cy="2376264"/>
          </a:xfrm>
        </p:spPr>
        <p:txBody>
          <a:bodyPr>
            <a:normAutofit lnSpcReduction="10000"/>
          </a:bodyPr>
          <a:lstStyle/>
          <a:p>
            <a:r>
              <a:rPr lang="en-US" sz="2000" b="1" dirty="0" smtClean="0">
                <a:latin typeface="Arial" pitchFamily="34" charset="0"/>
                <a:cs typeface="Arial" pitchFamily="34" charset="0"/>
              </a:rPr>
              <a:t>Problem:</a:t>
            </a:r>
            <a:r>
              <a:rPr lang="en-US" sz="2000" dirty="0" smtClean="0">
                <a:latin typeface="Arial" pitchFamily="34" charset="0"/>
                <a:cs typeface="Arial" pitchFamily="34" charset="0"/>
              </a:rPr>
              <a:t> Identification of TFBSs that are </a:t>
            </a:r>
            <a:r>
              <a:rPr lang="en-US" sz="2000" b="1" dirty="0" smtClean="0">
                <a:latin typeface="Arial" pitchFamily="34" charset="0"/>
                <a:cs typeface="Arial" pitchFamily="34" charset="0"/>
              </a:rPr>
              <a:t>active</a:t>
            </a:r>
            <a:r>
              <a:rPr lang="en-US" sz="2000" dirty="0" smtClean="0">
                <a:latin typeface="Arial" pitchFamily="34" charset="0"/>
                <a:cs typeface="Arial" pitchFamily="34" charset="0"/>
              </a:rPr>
              <a:t> in a certain cell type.</a:t>
            </a:r>
          </a:p>
          <a:p>
            <a:r>
              <a:rPr lang="en-US" sz="2000" b="1" dirty="0" smtClean="0">
                <a:latin typeface="Arial" pitchFamily="34" charset="0"/>
                <a:cs typeface="Arial" pitchFamily="34" charset="0"/>
              </a:rPr>
              <a:t>Traditional approach: </a:t>
            </a:r>
            <a:r>
              <a:rPr lang="en-US" sz="2000" dirty="0" smtClean="0">
                <a:latin typeface="Arial" pitchFamily="34" charset="0"/>
                <a:cs typeface="Arial" pitchFamily="34" charset="0"/>
              </a:rPr>
              <a:t>Sequence-based search (motif matching)</a:t>
            </a:r>
          </a:p>
          <a:p>
            <a:pPr lvl="0">
              <a:defRPr/>
            </a:pPr>
            <a:r>
              <a:rPr lang="en-US" sz="2000" b="1" dirty="0" smtClean="0">
                <a:latin typeface="Arial" pitchFamily="34" charset="0"/>
                <a:cs typeface="Arial" pitchFamily="34" charset="0"/>
              </a:rPr>
              <a:t>Disadvantages:</a:t>
            </a:r>
            <a:r>
              <a:rPr lang="en-US" sz="2000" dirty="0" smtClean="0">
                <a:latin typeface="Arial" pitchFamily="34" charset="0"/>
                <a:cs typeface="Arial" pitchFamily="34" charset="0"/>
              </a:rPr>
              <a:t> </a:t>
            </a:r>
          </a:p>
          <a:p>
            <a:pPr lvl="1">
              <a:defRPr/>
            </a:pPr>
            <a:r>
              <a:rPr lang="en-US" sz="1900" dirty="0" smtClean="0">
                <a:latin typeface="Arial" pitchFamily="34" charset="0"/>
                <a:cs typeface="Arial" pitchFamily="34" charset="0"/>
              </a:rPr>
              <a:t>High number of false positive hits  –  cannot predict active sites.</a:t>
            </a:r>
          </a:p>
          <a:p>
            <a:pPr lvl="1">
              <a:defRPr/>
            </a:pPr>
            <a:r>
              <a:rPr lang="en-US" sz="1900" dirty="0" smtClean="0">
                <a:latin typeface="Arial" pitchFamily="34" charset="0"/>
                <a:cs typeface="Arial" pitchFamily="34" charset="0"/>
              </a:rPr>
              <a:t>Motifs are small and degenerate  –  Size:  6 - 12 </a:t>
            </a:r>
            <a:r>
              <a:rPr lang="en-US" sz="1900" dirty="0" err="1" smtClean="0">
                <a:latin typeface="Arial" pitchFamily="34" charset="0"/>
                <a:cs typeface="Arial" pitchFamily="34" charset="0"/>
              </a:rPr>
              <a:t>bp</a:t>
            </a:r>
            <a:r>
              <a:rPr lang="en-US" sz="1900" dirty="0" smtClean="0">
                <a:latin typeface="Arial" pitchFamily="34" charset="0"/>
                <a:cs typeface="Arial" pitchFamily="34" charset="0"/>
              </a:rPr>
              <a:t>. Binding specificity: 4 - 6 </a:t>
            </a:r>
            <a:r>
              <a:rPr lang="en-US" sz="1900" dirty="0" err="1" smtClean="0">
                <a:latin typeface="Arial" pitchFamily="34" charset="0"/>
                <a:cs typeface="Arial" pitchFamily="34" charset="0"/>
              </a:rPr>
              <a:t>bp</a:t>
            </a:r>
            <a:r>
              <a:rPr lang="en-US" sz="1900" dirty="0" smtClean="0">
                <a:latin typeface="Arial" pitchFamily="34" charset="0"/>
                <a:cs typeface="Arial" pitchFamily="34" charset="0"/>
              </a:rPr>
              <a:t>.</a:t>
            </a:r>
          </a:p>
          <a:p>
            <a:pPr lvl="1">
              <a:defRPr/>
            </a:pPr>
            <a:r>
              <a:rPr lang="en-US" sz="1900" dirty="0" smtClean="0">
                <a:latin typeface="Arial" pitchFamily="34" charset="0"/>
                <a:cs typeface="Arial" pitchFamily="34" charset="0"/>
              </a:rPr>
              <a:t>PWMs are only available for a fraction of transcription factors.</a:t>
            </a:r>
          </a:p>
          <a:p>
            <a:endParaRPr lang="en-US" sz="2000" dirty="0">
              <a:latin typeface="Arial" pitchFamily="34" charset="0"/>
              <a:cs typeface="Arial" pitchFamily="34" charset="0"/>
            </a:endParaRPr>
          </a:p>
        </p:txBody>
      </p:sp>
      <p:pic>
        <p:nvPicPr>
          <p:cNvPr id="3076" name="Picture 4"/>
          <p:cNvPicPr>
            <a:picLocks noChangeAspect="1" noChangeArrowheads="1"/>
          </p:cNvPicPr>
          <p:nvPr/>
        </p:nvPicPr>
        <p:blipFill>
          <a:blip r:embed="rId3" cstate="print"/>
          <a:srcRect/>
          <a:stretch>
            <a:fillRect/>
          </a:stretch>
        </p:blipFill>
        <p:spPr bwMode="auto">
          <a:xfrm>
            <a:off x="971600" y="2530179"/>
            <a:ext cx="6530924" cy="1062100"/>
          </a:xfrm>
          <a:prstGeom prst="rect">
            <a:avLst/>
          </a:prstGeom>
          <a:noFill/>
          <a:ln w="9525">
            <a:noFill/>
            <a:miter lim="800000"/>
            <a:headEnd/>
            <a:tailEnd/>
          </a:ln>
        </p:spPr>
      </p:pic>
      <p:sp>
        <p:nvSpPr>
          <p:cNvPr id="15" name="CaixaDeTexto 14"/>
          <p:cNvSpPr txBox="1"/>
          <p:nvPr/>
        </p:nvSpPr>
        <p:spPr>
          <a:xfrm>
            <a:off x="611560" y="6381328"/>
            <a:ext cx="8064896" cy="369332"/>
          </a:xfrm>
          <a:prstGeom prst="rect">
            <a:avLst/>
          </a:prstGeom>
          <a:noFill/>
        </p:spPr>
        <p:txBody>
          <a:bodyPr wrap="square" rtlCol="0">
            <a:spAutoFit/>
          </a:bodyPr>
          <a:lstStyle/>
          <a:p>
            <a:r>
              <a:rPr lang="en-US" dirty="0" smtClean="0">
                <a:latin typeface="Arial" pitchFamily="34" charset="0"/>
                <a:cs typeface="Arial" pitchFamily="34" charset="0"/>
              </a:rPr>
              <a:t>Sources: </a:t>
            </a:r>
            <a:r>
              <a:rPr lang="en-US" dirty="0" err="1" smtClean="0">
                <a:solidFill>
                  <a:srgbClr val="000000"/>
                </a:solidFill>
                <a:latin typeface="Arial"/>
              </a:rPr>
              <a:t>Alberts</a:t>
            </a:r>
            <a:r>
              <a:rPr lang="en-US" dirty="0" smtClean="0">
                <a:solidFill>
                  <a:srgbClr val="000000"/>
                </a:solidFill>
                <a:latin typeface="Arial"/>
              </a:rPr>
              <a:t>, B. et al. (2008) Garland Science, 5</a:t>
            </a:r>
            <a:r>
              <a:rPr lang="en-US" baseline="30000" dirty="0" smtClean="0">
                <a:latin typeface="Arial" pitchFamily="34" charset="0"/>
                <a:cs typeface="Arial" pitchFamily="34" charset="0"/>
              </a:rPr>
              <a:t>th</a:t>
            </a:r>
            <a:r>
              <a:rPr lang="en-US" dirty="0" smtClean="0">
                <a:solidFill>
                  <a:srgbClr val="000000"/>
                </a:solidFill>
                <a:latin typeface="Arial"/>
              </a:rPr>
              <a:t> ed. </a:t>
            </a:r>
            <a:endParaRPr lang="en-US" dirty="0"/>
          </a:p>
        </p:txBody>
      </p:sp>
      <p:pic>
        <p:nvPicPr>
          <p:cNvPr id="16" name="Picture 2"/>
          <p:cNvPicPr>
            <a:picLocks noChangeAspect="1" noChangeArrowheads="1"/>
          </p:cNvPicPr>
          <p:nvPr/>
        </p:nvPicPr>
        <p:blipFill>
          <a:blip r:embed="rId4" cstate="print"/>
          <a:srcRect/>
          <a:stretch>
            <a:fillRect/>
          </a:stretch>
        </p:blipFill>
        <p:spPr bwMode="auto">
          <a:xfrm>
            <a:off x="1176049" y="1305623"/>
            <a:ext cx="7056784" cy="948099"/>
          </a:xfrm>
          <a:prstGeom prst="rect">
            <a:avLst/>
          </a:prstGeom>
          <a:noFill/>
          <a:ln w="9525">
            <a:noFill/>
            <a:miter lim="800000"/>
            <a:headEnd/>
            <a:tailEnd/>
          </a:ln>
        </p:spPr>
      </p:pic>
      <p:cxnSp>
        <p:nvCxnSpPr>
          <p:cNvPr id="12" name="Conector reto 11"/>
          <p:cNvCxnSpPr/>
          <p:nvPr/>
        </p:nvCxnSpPr>
        <p:spPr>
          <a:xfrm flipH="1">
            <a:off x="899592" y="2199784"/>
            <a:ext cx="715000" cy="36512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Conector reto 20"/>
          <p:cNvCxnSpPr/>
          <p:nvPr/>
        </p:nvCxnSpPr>
        <p:spPr>
          <a:xfrm>
            <a:off x="909879" y="2564296"/>
            <a:ext cx="0" cy="864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ector reto 17"/>
          <p:cNvCxnSpPr/>
          <p:nvPr/>
        </p:nvCxnSpPr>
        <p:spPr>
          <a:xfrm>
            <a:off x="1614592" y="1988840"/>
            <a:ext cx="0" cy="2160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ector reto 13"/>
          <p:cNvCxnSpPr/>
          <p:nvPr/>
        </p:nvCxnSpPr>
        <p:spPr>
          <a:xfrm>
            <a:off x="2100578" y="2205880"/>
            <a:ext cx="5529376" cy="293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a:xfrm>
            <a:off x="7617762" y="2492896"/>
            <a:ext cx="0" cy="86409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Conector reto 18"/>
          <p:cNvCxnSpPr/>
          <p:nvPr/>
        </p:nvCxnSpPr>
        <p:spPr>
          <a:xfrm>
            <a:off x="2111754" y="1988840"/>
            <a:ext cx="0" cy="2160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Epigenetic Solution</a:t>
            </a:r>
            <a:endParaRPr lang="en-US" dirty="0">
              <a:latin typeface="Arial" pitchFamily="34" charset="0"/>
              <a:cs typeface="Arial" pitchFamily="34" charset="0"/>
            </a:endParaRPr>
          </a:p>
        </p:txBody>
      </p:sp>
      <p:pic>
        <p:nvPicPr>
          <p:cNvPr id="3" name="Picture 3"/>
          <p:cNvPicPr>
            <a:picLocks noChangeAspect="1" noChangeArrowheads="1"/>
          </p:cNvPicPr>
          <p:nvPr/>
        </p:nvPicPr>
        <p:blipFill>
          <a:blip r:embed="rId3" cstate="print"/>
          <a:srcRect/>
          <a:stretch>
            <a:fillRect/>
          </a:stretch>
        </p:blipFill>
        <p:spPr bwMode="auto">
          <a:xfrm>
            <a:off x="514698" y="1268760"/>
            <a:ext cx="7153646" cy="4968552"/>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7484777" y="1844824"/>
            <a:ext cx="1335695" cy="1080120"/>
          </a:xfrm>
          <a:prstGeom prst="rect">
            <a:avLst/>
          </a:prstGeom>
          <a:noFill/>
          <a:ln w="9525">
            <a:noFill/>
            <a:miter lim="800000"/>
            <a:headEnd/>
            <a:tailEnd/>
          </a:ln>
        </p:spPr>
      </p:pic>
      <p:sp>
        <p:nvSpPr>
          <p:cNvPr id="8" name="CaixaDeTexto 7"/>
          <p:cNvSpPr txBox="1"/>
          <p:nvPr/>
        </p:nvSpPr>
        <p:spPr>
          <a:xfrm>
            <a:off x="611560" y="6381328"/>
            <a:ext cx="8064896" cy="369332"/>
          </a:xfrm>
          <a:prstGeom prst="rect">
            <a:avLst/>
          </a:prstGeom>
          <a:noFill/>
        </p:spPr>
        <p:txBody>
          <a:bodyPr wrap="square" rtlCol="0">
            <a:spAutoFit/>
          </a:bodyPr>
          <a:lstStyle/>
          <a:p>
            <a:r>
              <a:rPr lang="en-US" dirty="0" smtClean="0">
                <a:latin typeface="Arial" pitchFamily="34" charset="0"/>
                <a:cs typeface="Arial" pitchFamily="34" charset="0"/>
              </a:rPr>
              <a:t>Sources: </a:t>
            </a:r>
            <a:r>
              <a:rPr lang="en-US" dirty="0" err="1" smtClean="0">
                <a:latin typeface="Arial" pitchFamily="34" charset="0"/>
                <a:cs typeface="Arial" pitchFamily="34" charset="0"/>
              </a:rPr>
              <a:t>Lodish</a:t>
            </a:r>
            <a:r>
              <a:rPr lang="en-US" dirty="0" smtClean="0">
                <a:latin typeface="Arial" pitchFamily="34" charset="0"/>
                <a:cs typeface="Arial" pitchFamily="34" charset="0"/>
              </a:rPr>
              <a:t>, H. et al. (2004) </a:t>
            </a:r>
            <a:r>
              <a:rPr lang="en-US" dirty="0" err="1" smtClean="0">
                <a:latin typeface="Arial" pitchFamily="34" charset="0"/>
                <a:cs typeface="Arial" pitchFamily="34" charset="0"/>
              </a:rPr>
              <a:t>WHFreeman</a:t>
            </a:r>
            <a:r>
              <a:rPr lang="en-US" dirty="0" smtClean="0">
                <a:latin typeface="Arial" pitchFamily="34" charset="0"/>
                <a:cs typeface="Arial" pitchFamily="34" charset="0"/>
              </a:rPr>
              <a:t>, 5</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ed.</a:t>
            </a:r>
            <a:endParaRPr lang="en-US"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How to measure epigenetic features</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144016" y="1484784"/>
            <a:ext cx="8964488" cy="4392488"/>
          </a:xfrm>
        </p:spPr>
        <p:txBody>
          <a:bodyPr>
            <a:normAutofit lnSpcReduction="10000"/>
          </a:bodyPr>
          <a:lstStyle/>
          <a:p>
            <a:r>
              <a:rPr lang="en-US" sz="2000" dirty="0" smtClean="0">
                <a:latin typeface="Arial" pitchFamily="34" charset="0"/>
                <a:cs typeface="Arial" pitchFamily="34" charset="0"/>
              </a:rPr>
              <a:t>Next-Generation Sequencing</a:t>
            </a:r>
          </a:p>
          <a:p>
            <a:pPr>
              <a:buNone/>
            </a:pPr>
            <a:endParaRPr lang="en-US" sz="2000" dirty="0" smtClean="0">
              <a:latin typeface="Arial" pitchFamily="34" charset="0"/>
              <a:cs typeface="Arial" pitchFamily="34" charset="0"/>
            </a:endParaRPr>
          </a:p>
          <a:p>
            <a:r>
              <a:rPr lang="en-US" sz="2000" dirty="0" smtClean="0">
                <a:latin typeface="Arial" pitchFamily="34" charset="0"/>
                <a:cs typeface="Arial" pitchFamily="34" charset="0"/>
              </a:rPr>
              <a:t>DNase-seq</a:t>
            </a:r>
          </a:p>
          <a:p>
            <a:pPr lvl="1"/>
            <a:r>
              <a:rPr lang="en-US" sz="1800" dirty="0" err="1" smtClean="0">
                <a:latin typeface="Arial" pitchFamily="34" charset="0"/>
                <a:cs typeface="Arial" pitchFamily="34" charset="0"/>
              </a:rPr>
              <a:t>DNase</a:t>
            </a:r>
            <a:r>
              <a:rPr lang="en-US" sz="1800" dirty="0" smtClean="0">
                <a:latin typeface="Arial" pitchFamily="34" charset="0"/>
                <a:cs typeface="Arial" pitchFamily="34" charset="0"/>
              </a:rPr>
              <a:t> I </a:t>
            </a:r>
            <a:r>
              <a:rPr lang="en-US" sz="1800" dirty="0" err="1" smtClean="0">
                <a:latin typeface="Arial" pitchFamily="34" charset="0"/>
                <a:cs typeface="Arial" pitchFamily="34" charset="0"/>
              </a:rPr>
              <a:t>Footprinting</a:t>
            </a:r>
            <a:r>
              <a:rPr lang="en-US" sz="1800" dirty="0" smtClean="0">
                <a:latin typeface="Arial" pitchFamily="34" charset="0"/>
                <a:cs typeface="Arial" pitchFamily="34" charset="0"/>
              </a:rPr>
              <a:t> followed by next-generation sequencing methods</a:t>
            </a:r>
          </a:p>
          <a:p>
            <a:pPr lvl="1"/>
            <a:r>
              <a:rPr lang="en-US" sz="1800" dirty="0" smtClean="0">
                <a:latin typeface="Arial" pitchFamily="34" charset="0"/>
                <a:cs typeface="Arial" pitchFamily="34" charset="0"/>
              </a:rPr>
              <a:t>Identify open chromatin regions</a:t>
            </a:r>
          </a:p>
          <a:p>
            <a:pPr lvl="1"/>
            <a:r>
              <a:rPr lang="en-US" sz="1800" dirty="0" smtClean="0">
                <a:latin typeface="Arial" pitchFamily="34" charset="0"/>
                <a:cs typeface="Arial" pitchFamily="34" charset="0"/>
              </a:rPr>
              <a:t>Not protein-specific</a:t>
            </a:r>
          </a:p>
          <a:p>
            <a:pPr lvl="1"/>
            <a:r>
              <a:rPr lang="en-US" sz="1800" dirty="0" smtClean="0">
                <a:latin typeface="Arial" pitchFamily="34" charset="0"/>
                <a:cs typeface="Arial" pitchFamily="34" charset="0"/>
              </a:rPr>
              <a:t>High resolution</a:t>
            </a:r>
          </a:p>
          <a:p>
            <a:pPr lvl="1">
              <a:buNone/>
            </a:pPr>
            <a:endParaRPr lang="en-US" sz="1800" dirty="0">
              <a:latin typeface="Arial" pitchFamily="34" charset="0"/>
              <a:cs typeface="Arial" pitchFamily="34" charset="0"/>
            </a:endParaRPr>
          </a:p>
          <a:p>
            <a:r>
              <a:rPr lang="en-US" sz="2000" dirty="0" err="1" smtClean="0">
                <a:latin typeface="Arial" pitchFamily="34" charset="0"/>
                <a:cs typeface="Arial" pitchFamily="34" charset="0"/>
              </a:rPr>
              <a:t>ChIP-seq</a:t>
            </a:r>
            <a:endParaRPr lang="en-US" sz="2000" dirty="0" smtClean="0">
              <a:latin typeface="Arial" pitchFamily="34" charset="0"/>
              <a:cs typeface="Arial" pitchFamily="34" charset="0"/>
            </a:endParaRPr>
          </a:p>
          <a:p>
            <a:pPr lvl="1"/>
            <a:r>
              <a:rPr lang="en-US" sz="1800" dirty="0" smtClean="0">
                <a:latin typeface="Arial" pitchFamily="34" charset="0"/>
                <a:cs typeface="Arial" pitchFamily="34" charset="0"/>
              </a:rPr>
              <a:t>Chromatin </a:t>
            </a:r>
            <a:r>
              <a:rPr lang="en-US" sz="1800" dirty="0" err="1" smtClean="0">
                <a:latin typeface="Arial" pitchFamily="34" charset="0"/>
                <a:cs typeface="Arial" pitchFamily="34" charset="0"/>
              </a:rPr>
              <a:t>Immunoprecipitation</a:t>
            </a:r>
            <a:r>
              <a:rPr lang="en-US" sz="1800" dirty="0" smtClean="0">
                <a:latin typeface="Arial" pitchFamily="34" charset="0"/>
                <a:cs typeface="Arial" pitchFamily="34" charset="0"/>
              </a:rPr>
              <a:t> followed by next-generation sequencing methods</a:t>
            </a:r>
          </a:p>
          <a:p>
            <a:pPr lvl="1"/>
            <a:r>
              <a:rPr lang="en-US" sz="1800" dirty="0" smtClean="0">
                <a:latin typeface="Arial" pitchFamily="34" charset="0"/>
                <a:cs typeface="Arial" pitchFamily="34" charset="0"/>
              </a:rPr>
              <a:t>Identify specific protein-DNA binding locations</a:t>
            </a:r>
          </a:p>
          <a:p>
            <a:pPr lvl="1"/>
            <a:r>
              <a:rPr lang="en-US" sz="1800" dirty="0" smtClean="0">
                <a:latin typeface="Arial" pitchFamily="34" charset="0"/>
                <a:cs typeface="Arial" pitchFamily="34" charset="0"/>
              </a:rPr>
              <a:t>Protein-specific</a:t>
            </a:r>
          </a:p>
          <a:p>
            <a:pPr lvl="1"/>
            <a:r>
              <a:rPr lang="en-US" sz="1800" dirty="0" smtClean="0">
                <a:latin typeface="Arial" pitchFamily="34" charset="0"/>
                <a:cs typeface="Arial" pitchFamily="34" charset="0"/>
              </a:rPr>
              <a:t>Low resolution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latin typeface="Arial" pitchFamily="34" charset="0"/>
                <a:cs typeface="Arial" pitchFamily="34" charset="0"/>
              </a:rPr>
              <a:t>DNase-seq</a:t>
            </a:r>
            <a:endParaRPr lang="en-US" dirty="0">
              <a:latin typeface="Arial" pitchFamily="34" charset="0"/>
              <a:cs typeface="Arial" pitchFamily="34" charset="0"/>
            </a:endParaRPr>
          </a:p>
        </p:txBody>
      </p:sp>
      <p:pic>
        <p:nvPicPr>
          <p:cNvPr id="1026" name="Picture 2"/>
          <p:cNvPicPr>
            <a:picLocks noChangeAspect="1" noChangeArrowheads="1"/>
          </p:cNvPicPr>
          <p:nvPr/>
        </p:nvPicPr>
        <p:blipFill>
          <a:blip r:embed="rId3" cstate="print"/>
          <a:srcRect/>
          <a:stretch>
            <a:fillRect/>
          </a:stretch>
        </p:blipFill>
        <p:spPr bwMode="auto">
          <a:xfrm>
            <a:off x="323528" y="1390823"/>
            <a:ext cx="4195574" cy="4846489"/>
          </a:xfrm>
          <a:prstGeom prst="rect">
            <a:avLst/>
          </a:prstGeom>
          <a:noFill/>
          <a:ln w="9525">
            <a:noFill/>
            <a:miter lim="800000"/>
            <a:headEnd/>
            <a:tailEnd/>
          </a:ln>
        </p:spPr>
      </p:pic>
      <p:sp>
        <p:nvSpPr>
          <p:cNvPr id="7" name="Espaço Reservado para Conteúdo 2"/>
          <p:cNvSpPr>
            <a:spLocks noGrp="1"/>
          </p:cNvSpPr>
          <p:nvPr>
            <p:ph sz="quarter" idx="1"/>
          </p:nvPr>
        </p:nvSpPr>
        <p:spPr>
          <a:xfrm>
            <a:off x="4875650" y="1484784"/>
            <a:ext cx="3872814" cy="1800200"/>
          </a:xfrm>
        </p:spPr>
        <p:txBody>
          <a:bodyPr>
            <a:normAutofit/>
          </a:bodyPr>
          <a:lstStyle/>
          <a:p>
            <a:r>
              <a:rPr lang="en-US" sz="2000" b="1" dirty="0" smtClean="0">
                <a:latin typeface="Arial" pitchFamily="34" charset="0"/>
                <a:cs typeface="Arial" pitchFamily="34" charset="0"/>
              </a:rPr>
              <a:t>DNase-seq:</a:t>
            </a:r>
            <a:endParaRPr lang="en-US" sz="2000" dirty="0" smtClean="0">
              <a:latin typeface="Arial" pitchFamily="34" charset="0"/>
              <a:cs typeface="Arial" pitchFamily="34" charset="0"/>
            </a:endParaRPr>
          </a:p>
          <a:p>
            <a:pPr lvl="1"/>
            <a:r>
              <a:rPr lang="en-US" sz="1800" dirty="0" err="1" smtClean="0">
                <a:latin typeface="Arial" pitchFamily="34" charset="0"/>
                <a:cs typeface="Arial" pitchFamily="34" charset="0"/>
              </a:rPr>
              <a:t>DNase</a:t>
            </a:r>
            <a:r>
              <a:rPr lang="en-US" sz="1800" dirty="0" smtClean="0">
                <a:latin typeface="Arial" pitchFamily="34" charset="0"/>
                <a:cs typeface="Arial" pitchFamily="34" charset="0"/>
              </a:rPr>
              <a:t> I digestion</a:t>
            </a:r>
          </a:p>
          <a:p>
            <a:pPr lvl="1"/>
            <a:r>
              <a:rPr lang="en-US" sz="1800" dirty="0" smtClean="0">
                <a:latin typeface="Arial" pitchFamily="34" charset="0"/>
                <a:cs typeface="Arial" pitchFamily="34" charset="0"/>
              </a:rPr>
              <a:t>Fragment extraction and treatment</a:t>
            </a:r>
          </a:p>
          <a:p>
            <a:pPr lvl="1"/>
            <a:r>
              <a:rPr lang="en-US" sz="1800" dirty="0" smtClean="0">
                <a:latin typeface="Arial" pitchFamily="34" charset="0"/>
                <a:cs typeface="Arial" pitchFamily="34" charset="0"/>
              </a:rPr>
              <a:t>Next-Gen sequencing</a:t>
            </a:r>
            <a:endParaRPr lang="en-US" sz="1800" dirty="0">
              <a:latin typeface="Arial" pitchFamily="34" charset="0"/>
              <a:cs typeface="Arial" pitchFamily="34" charset="0"/>
            </a:endParaRPr>
          </a:p>
        </p:txBody>
      </p:sp>
      <p:sp>
        <p:nvSpPr>
          <p:cNvPr id="6" name="CaixaDeTexto 5"/>
          <p:cNvSpPr txBox="1"/>
          <p:nvPr/>
        </p:nvSpPr>
        <p:spPr>
          <a:xfrm>
            <a:off x="611560" y="6381328"/>
            <a:ext cx="8064896" cy="369332"/>
          </a:xfrm>
          <a:prstGeom prst="rect">
            <a:avLst/>
          </a:prstGeom>
          <a:noFill/>
        </p:spPr>
        <p:txBody>
          <a:bodyPr wrap="square" rtlCol="0">
            <a:spAutoFit/>
          </a:bodyPr>
          <a:lstStyle/>
          <a:p>
            <a:r>
              <a:rPr lang="en-US" dirty="0" smtClean="0">
                <a:latin typeface="Arial" pitchFamily="34" charset="0"/>
                <a:cs typeface="Arial" pitchFamily="34" charset="0"/>
              </a:rPr>
              <a:t>Sources: </a:t>
            </a:r>
            <a:r>
              <a:rPr lang="en-US" dirty="0" err="1" smtClean="0">
                <a:latin typeface="Arial" pitchFamily="34" charset="0"/>
                <a:cs typeface="Arial" pitchFamily="34" charset="0"/>
              </a:rPr>
              <a:t>Lodish</a:t>
            </a:r>
            <a:r>
              <a:rPr lang="en-US" dirty="0" smtClean="0">
                <a:latin typeface="Arial" pitchFamily="34" charset="0"/>
                <a:cs typeface="Arial" pitchFamily="34" charset="0"/>
              </a:rPr>
              <a:t>, H. et al. (2004) </a:t>
            </a:r>
            <a:r>
              <a:rPr lang="en-US" dirty="0" err="1" smtClean="0">
                <a:latin typeface="Arial" pitchFamily="34" charset="0"/>
                <a:cs typeface="Arial" pitchFamily="34" charset="0"/>
              </a:rPr>
              <a:t>WHFreeman</a:t>
            </a:r>
            <a:r>
              <a:rPr lang="en-US" dirty="0" smtClean="0">
                <a:latin typeface="Arial" pitchFamily="34" charset="0"/>
                <a:cs typeface="Arial" pitchFamily="34" charset="0"/>
              </a:rPr>
              <a:t>, 5</a:t>
            </a:r>
            <a:r>
              <a:rPr lang="en-US" baseline="30000" dirty="0" smtClean="0">
                <a:latin typeface="Arial" pitchFamily="34" charset="0"/>
                <a:cs typeface="Arial" pitchFamily="34" charset="0"/>
              </a:rPr>
              <a:t>th</a:t>
            </a:r>
            <a:r>
              <a:rPr lang="en-US" dirty="0" smtClean="0">
                <a:latin typeface="Arial" pitchFamily="34" charset="0"/>
                <a:cs typeface="Arial" pitchFamily="34" charset="0"/>
              </a:rPr>
              <a:t> ed.</a:t>
            </a:r>
            <a:endParaRPr lang="en-US" dirty="0">
              <a:latin typeface="Arial" pitchFamily="34" charset="0"/>
              <a:cs typeface="Arial" pitchFamily="34" charset="0"/>
            </a:endParaRPr>
          </a:p>
        </p:txBody>
      </p:sp>
      <p:pic>
        <p:nvPicPr>
          <p:cNvPr id="2050" name="Picture 2" descr="C:\Eduardo\Mestrado\Project Epigenetics\BSB 2012\Presentation\Figs\DNaseOnly.png"/>
          <p:cNvPicPr>
            <a:picLocks noChangeAspect="1" noChangeArrowheads="1"/>
          </p:cNvPicPr>
          <p:nvPr/>
        </p:nvPicPr>
        <p:blipFill>
          <a:blip r:embed="rId4" cstate="print"/>
          <a:srcRect/>
          <a:stretch>
            <a:fillRect/>
          </a:stretch>
        </p:blipFill>
        <p:spPr bwMode="auto">
          <a:xfrm>
            <a:off x="4572000" y="4941168"/>
            <a:ext cx="4125962" cy="1299964"/>
          </a:xfrm>
          <a:prstGeom prst="rect">
            <a:avLst/>
          </a:prstGeom>
          <a:noFill/>
        </p:spPr>
      </p:pic>
      <p:sp>
        <p:nvSpPr>
          <p:cNvPr id="8" name="Retângulo 7"/>
          <p:cNvSpPr/>
          <p:nvPr/>
        </p:nvSpPr>
        <p:spPr>
          <a:xfrm>
            <a:off x="6856378" y="4221088"/>
            <a:ext cx="285597" cy="2088232"/>
          </a:xfrm>
          <a:prstGeom prst="rect">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tângulo 8"/>
          <p:cNvSpPr/>
          <p:nvPr/>
        </p:nvSpPr>
        <p:spPr>
          <a:xfrm>
            <a:off x="7598771" y="4221088"/>
            <a:ext cx="285597" cy="2088232"/>
          </a:xfrm>
          <a:prstGeom prst="rect">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tângulo 9"/>
          <p:cNvSpPr/>
          <p:nvPr/>
        </p:nvSpPr>
        <p:spPr>
          <a:xfrm>
            <a:off x="8174835" y="4221088"/>
            <a:ext cx="285597" cy="2088232"/>
          </a:xfrm>
          <a:prstGeom prst="rect">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ixaDeTexto 10"/>
          <p:cNvSpPr txBox="1"/>
          <p:nvPr/>
        </p:nvSpPr>
        <p:spPr>
          <a:xfrm>
            <a:off x="5724128" y="3491716"/>
            <a:ext cx="2952328" cy="369332"/>
          </a:xfrm>
          <a:prstGeom prst="rect">
            <a:avLst/>
          </a:prstGeom>
          <a:noFill/>
        </p:spPr>
        <p:txBody>
          <a:bodyPr wrap="square" rtlCol="0">
            <a:spAutoFit/>
          </a:bodyPr>
          <a:lstStyle/>
          <a:p>
            <a:r>
              <a:rPr lang="en-US" dirty="0" smtClean="0">
                <a:latin typeface="Arial" pitchFamily="34" charset="0"/>
                <a:cs typeface="Arial" pitchFamily="34" charset="0"/>
              </a:rPr>
              <a:t>Regions likely to be TFBSs</a:t>
            </a:r>
            <a:endParaRPr lang="en-US" dirty="0">
              <a:latin typeface="Arial" pitchFamily="34" charset="0"/>
              <a:cs typeface="Arial" pitchFamily="34" charset="0"/>
            </a:endParaRPr>
          </a:p>
        </p:txBody>
      </p:sp>
      <p:sp>
        <p:nvSpPr>
          <p:cNvPr id="12" name="Chave esquerda 11"/>
          <p:cNvSpPr/>
          <p:nvPr/>
        </p:nvSpPr>
        <p:spPr>
          <a:xfrm rot="5400000">
            <a:off x="7468446" y="3104964"/>
            <a:ext cx="360040" cy="1872208"/>
          </a:xfrm>
          <a:prstGeom prst="leftBrace">
            <a:avLst/>
          </a:prstGeom>
          <a:noFill/>
          <a:ln>
            <a:solidFill>
              <a:srgbClr val="FF0000">
                <a:alpha val="8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latin typeface="Arial" pitchFamily="34" charset="0"/>
                <a:cs typeface="Arial" pitchFamily="34" charset="0"/>
              </a:rPr>
              <a:t>ChIP-seq</a:t>
            </a:r>
            <a:endParaRPr lang="en-US" dirty="0">
              <a:latin typeface="Arial" pitchFamily="34" charset="0"/>
              <a:cs typeface="Arial" pitchFamily="34" charset="0"/>
            </a:endParaRPr>
          </a:p>
        </p:txBody>
      </p:sp>
      <p:sp>
        <p:nvSpPr>
          <p:cNvPr id="4" name="CaixaDeTexto 3"/>
          <p:cNvSpPr txBox="1"/>
          <p:nvPr/>
        </p:nvSpPr>
        <p:spPr>
          <a:xfrm>
            <a:off x="611560" y="6381328"/>
            <a:ext cx="8064896" cy="369332"/>
          </a:xfrm>
          <a:prstGeom prst="rect">
            <a:avLst/>
          </a:prstGeom>
          <a:noFill/>
        </p:spPr>
        <p:txBody>
          <a:bodyPr wrap="square" rtlCol="0">
            <a:spAutoFit/>
          </a:bodyPr>
          <a:lstStyle/>
          <a:p>
            <a:r>
              <a:rPr lang="en-US" dirty="0" smtClean="0">
                <a:latin typeface="Arial" pitchFamily="34" charset="0"/>
                <a:cs typeface="Arial" pitchFamily="34" charset="0"/>
              </a:rPr>
              <a:t>Sources:  Park, P.J. (2009) Nature Review Genetics, 10:669-680.</a:t>
            </a:r>
            <a:endParaRPr lang="en-US" dirty="0">
              <a:latin typeface="Arial" pitchFamily="34" charset="0"/>
              <a:cs typeface="Arial" pitchFamily="34" charset="0"/>
            </a:endParaRPr>
          </a:p>
        </p:txBody>
      </p:sp>
      <p:pic>
        <p:nvPicPr>
          <p:cNvPr id="3078" name="Picture 6" descr="C:\Eduardo\Mestrado\Project Epigenetics\BSB 2012\Presentation\Figs\H2AZSignalLog2.png"/>
          <p:cNvPicPr>
            <a:picLocks noChangeAspect="1" noChangeArrowheads="1"/>
          </p:cNvPicPr>
          <p:nvPr/>
        </p:nvPicPr>
        <p:blipFill>
          <a:blip r:embed="rId3" cstate="print"/>
          <a:srcRect/>
          <a:stretch>
            <a:fillRect/>
          </a:stretch>
        </p:blipFill>
        <p:spPr bwMode="auto">
          <a:xfrm>
            <a:off x="4572000" y="4725144"/>
            <a:ext cx="4464496" cy="945381"/>
          </a:xfrm>
          <a:prstGeom prst="rect">
            <a:avLst/>
          </a:prstGeom>
          <a:noFill/>
        </p:spPr>
      </p:pic>
      <p:sp>
        <p:nvSpPr>
          <p:cNvPr id="10" name="Retângulo 9"/>
          <p:cNvSpPr/>
          <p:nvPr/>
        </p:nvSpPr>
        <p:spPr>
          <a:xfrm>
            <a:off x="5798571" y="4221088"/>
            <a:ext cx="573629" cy="2088232"/>
          </a:xfrm>
          <a:prstGeom prst="rect">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tângulo 10"/>
          <p:cNvSpPr/>
          <p:nvPr/>
        </p:nvSpPr>
        <p:spPr>
          <a:xfrm>
            <a:off x="7164288" y="4221088"/>
            <a:ext cx="360040" cy="2088232"/>
          </a:xfrm>
          <a:prstGeom prst="rect">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tângulo 11"/>
          <p:cNvSpPr/>
          <p:nvPr/>
        </p:nvSpPr>
        <p:spPr>
          <a:xfrm>
            <a:off x="7956376" y="4221088"/>
            <a:ext cx="432048" cy="2088232"/>
          </a:xfrm>
          <a:prstGeom prst="rect">
            <a:avLst/>
          </a:prstGeom>
          <a:solidFill>
            <a:srgbClr val="FF0000">
              <a:alpha val="3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aixaDeTexto 12"/>
          <p:cNvSpPr txBox="1"/>
          <p:nvPr/>
        </p:nvSpPr>
        <p:spPr>
          <a:xfrm>
            <a:off x="5652120" y="3491716"/>
            <a:ext cx="2808312" cy="369332"/>
          </a:xfrm>
          <a:prstGeom prst="rect">
            <a:avLst/>
          </a:prstGeom>
          <a:noFill/>
        </p:spPr>
        <p:txBody>
          <a:bodyPr wrap="square" rtlCol="0">
            <a:spAutoFit/>
          </a:bodyPr>
          <a:lstStyle/>
          <a:p>
            <a:r>
              <a:rPr lang="en-US" dirty="0" smtClean="0">
                <a:latin typeface="Arial" pitchFamily="34" charset="0"/>
                <a:cs typeface="Arial" pitchFamily="34" charset="0"/>
              </a:rPr>
              <a:t>Protein-Enriched Regions</a:t>
            </a:r>
            <a:endParaRPr lang="en-US" dirty="0">
              <a:latin typeface="Arial" pitchFamily="34" charset="0"/>
              <a:cs typeface="Arial" pitchFamily="34" charset="0"/>
            </a:endParaRPr>
          </a:p>
        </p:txBody>
      </p:sp>
      <p:sp>
        <p:nvSpPr>
          <p:cNvPr id="14" name="Chave esquerda 13"/>
          <p:cNvSpPr/>
          <p:nvPr/>
        </p:nvSpPr>
        <p:spPr>
          <a:xfrm rot="5400000">
            <a:off x="6876256" y="2564904"/>
            <a:ext cx="360040" cy="2952328"/>
          </a:xfrm>
          <a:prstGeom prst="leftBrace">
            <a:avLst/>
          </a:prstGeom>
          <a:noFill/>
          <a:ln>
            <a:solidFill>
              <a:srgbClr val="FF0000">
                <a:alpha val="82000"/>
              </a:srgb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Espaço Reservado para Conteúdo 2"/>
          <p:cNvSpPr>
            <a:spLocks noGrp="1"/>
          </p:cNvSpPr>
          <p:nvPr>
            <p:ph sz="quarter" idx="1"/>
          </p:nvPr>
        </p:nvSpPr>
        <p:spPr>
          <a:xfrm>
            <a:off x="4875650" y="1484784"/>
            <a:ext cx="3872814" cy="1872208"/>
          </a:xfrm>
        </p:spPr>
        <p:txBody>
          <a:bodyPr>
            <a:normAutofit/>
          </a:bodyPr>
          <a:lstStyle/>
          <a:p>
            <a:r>
              <a:rPr lang="en-US" sz="2000" b="1" dirty="0" err="1" smtClean="0">
                <a:latin typeface="Arial" pitchFamily="34" charset="0"/>
                <a:cs typeface="Arial" pitchFamily="34" charset="0"/>
              </a:rPr>
              <a:t>ChIP-seq</a:t>
            </a:r>
            <a:r>
              <a:rPr lang="en-US" sz="2000" b="1" dirty="0" smtClean="0">
                <a:latin typeface="Arial" pitchFamily="34" charset="0"/>
                <a:cs typeface="Arial" pitchFamily="34" charset="0"/>
              </a:rPr>
              <a:t>:</a:t>
            </a:r>
            <a:endParaRPr lang="en-US" sz="2000" dirty="0" smtClean="0">
              <a:latin typeface="Arial" pitchFamily="34" charset="0"/>
              <a:cs typeface="Arial" pitchFamily="34" charset="0"/>
            </a:endParaRPr>
          </a:p>
          <a:p>
            <a:pPr lvl="1"/>
            <a:r>
              <a:rPr lang="en-US" sz="1800" dirty="0" err="1" smtClean="0">
                <a:latin typeface="Arial" pitchFamily="34" charset="0"/>
                <a:cs typeface="Arial" pitchFamily="34" charset="0"/>
              </a:rPr>
              <a:t>Immunoprecipitation</a:t>
            </a:r>
            <a:endParaRPr lang="en-US" sz="1800" dirty="0" smtClean="0">
              <a:latin typeface="Arial" pitchFamily="34" charset="0"/>
              <a:cs typeface="Arial" pitchFamily="34" charset="0"/>
            </a:endParaRPr>
          </a:p>
          <a:p>
            <a:pPr lvl="1"/>
            <a:r>
              <a:rPr lang="en-US" sz="1800" dirty="0" smtClean="0">
                <a:latin typeface="Arial" pitchFamily="34" charset="0"/>
                <a:cs typeface="Arial" pitchFamily="34" charset="0"/>
              </a:rPr>
              <a:t>Fragment extraction and treatment</a:t>
            </a:r>
          </a:p>
          <a:p>
            <a:pPr lvl="1"/>
            <a:r>
              <a:rPr lang="en-US" sz="1800" dirty="0" smtClean="0">
                <a:latin typeface="Arial" pitchFamily="34" charset="0"/>
                <a:cs typeface="Arial" pitchFamily="34" charset="0"/>
              </a:rPr>
              <a:t>Next-Gen sequencing</a:t>
            </a:r>
          </a:p>
          <a:p>
            <a:pPr lvl="1"/>
            <a:endParaRPr lang="en-US" sz="1800" dirty="0">
              <a:latin typeface="Arial" pitchFamily="34" charset="0"/>
              <a:cs typeface="Arial" pitchFamily="34" charset="0"/>
            </a:endParaRPr>
          </a:p>
        </p:txBody>
      </p:sp>
      <p:pic>
        <p:nvPicPr>
          <p:cNvPr id="2051" name="Picture 3"/>
          <p:cNvPicPr>
            <a:picLocks noChangeAspect="1" noChangeArrowheads="1"/>
          </p:cNvPicPr>
          <p:nvPr/>
        </p:nvPicPr>
        <p:blipFill>
          <a:blip r:embed="rId4" cstate="print"/>
          <a:srcRect/>
          <a:stretch>
            <a:fillRect/>
          </a:stretch>
        </p:blipFill>
        <p:spPr bwMode="auto">
          <a:xfrm>
            <a:off x="35496" y="1700808"/>
            <a:ext cx="4412315" cy="39608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Eduardo\Mestrado\Project Epigenetics\BSB 2012\Presentation\Figs\Boyle_1_C2.jpg"/>
          <p:cNvPicPr>
            <a:picLocks noChangeAspect="1" noChangeArrowheads="1"/>
          </p:cNvPicPr>
          <p:nvPr/>
        </p:nvPicPr>
        <p:blipFill>
          <a:blip r:embed="rId3" cstate="print"/>
          <a:srcRect/>
          <a:stretch>
            <a:fillRect/>
          </a:stretch>
        </p:blipFill>
        <p:spPr bwMode="auto">
          <a:xfrm>
            <a:off x="3075278" y="2852936"/>
            <a:ext cx="6052099" cy="2170062"/>
          </a:xfrm>
          <a:prstGeom prst="rect">
            <a:avLst/>
          </a:prstGeom>
          <a:noFill/>
        </p:spPr>
      </p:pic>
      <p:sp>
        <p:nvSpPr>
          <p:cNvPr id="2" name="Título 1"/>
          <p:cNvSpPr>
            <a:spLocks noGrp="1"/>
          </p:cNvSpPr>
          <p:nvPr>
            <p:ph type="title"/>
          </p:nvPr>
        </p:nvSpPr>
        <p:spPr/>
        <p:txBody>
          <a:bodyPr/>
          <a:lstStyle/>
          <a:p>
            <a:r>
              <a:rPr lang="en-US" dirty="0" smtClean="0">
                <a:latin typeface="Arial" pitchFamily="34" charset="0"/>
                <a:cs typeface="Arial" pitchFamily="34" charset="0"/>
              </a:rPr>
              <a:t>Previous Work</a:t>
            </a:r>
            <a:endParaRPr lang="en-US" dirty="0">
              <a:latin typeface="Arial" pitchFamily="34" charset="0"/>
              <a:cs typeface="Arial" pitchFamily="34" charset="0"/>
            </a:endParaRPr>
          </a:p>
        </p:txBody>
      </p:sp>
      <p:sp>
        <p:nvSpPr>
          <p:cNvPr id="3" name="Espaço Reservado para Conteúdo 2"/>
          <p:cNvSpPr>
            <a:spLocks noGrp="1"/>
          </p:cNvSpPr>
          <p:nvPr>
            <p:ph sz="quarter" idx="1"/>
          </p:nvPr>
        </p:nvSpPr>
        <p:spPr>
          <a:xfrm>
            <a:off x="457200" y="1363216"/>
            <a:ext cx="8229600" cy="481608"/>
          </a:xfrm>
        </p:spPr>
        <p:txBody>
          <a:bodyPr>
            <a:normAutofit lnSpcReduction="10000"/>
          </a:bodyPr>
          <a:lstStyle/>
          <a:p>
            <a:r>
              <a:rPr lang="en-US" dirty="0" err="1" smtClean="0">
                <a:latin typeface="Arial" pitchFamily="34" charset="0"/>
                <a:cs typeface="Arial" pitchFamily="34" charset="0"/>
              </a:rPr>
              <a:t>DNase</a:t>
            </a:r>
            <a:r>
              <a:rPr lang="en-US" dirty="0" smtClean="0">
                <a:latin typeface="Arial" pitchFamily="34" charset="0"/>
                <a:cs typeface="Arial" pitchFamily="34" charset="0"/>
              </a:rPr>
              <a:t> only HMM Model (Boyle et al)</a:t>
            </a:r>
            <a:endParaRPr lang="en-US" dirty="0">
              <a:latin typeface="Arial" pitchFamily="34" charset="0"/>
              <a:cs typeface="Arial" pitchFamily="34" charset="0"/>
            </a:endParaRPr>
          </a:p>
        </p:txBody>
      </p:sp>
      <p:grpSp>
        <p:nvGrpSpPr>
          <p:cNvPr id="35" name="Grupo 34"/>
          <p:cNvGrpSpPr/>
          <p:nvPr/>
        </p:nvGrpSpPr>
        <p:grpSpPr>
          <a:xfrm>
            <a:off x="251520" y="2132856"/>
            <a:ext cx="936104" cy="792088"/>
            <a:chOff x="287317" y="1772816"/>
            <a:chExt cx="936104" cy="792088"/>
          </a:xfrm>
        </p:grpSpPr>
        <p:sp>
          <p:nvSpPr>
            <p:cNvPr id="4" name="Elipse 3"/>
            <p:cNvSpPr/>
            <p:nvPr/>
          </p:nvSpPr>
          <p:spPr>
            <a:xfrm>
              <a:off x="323528" y="1772816"/>
              <a:ext cx="864096" cy="79208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ixaDeTexto 4"/>
            <p:cNvSpPr txBox="1"/>
            <p:nvPr/>
          </p:nvSpPr>
          <p:spPr>
            <a:xfrm>
              <a:off x="287317" y="1981619"/>
              <a:ext cx="936104" cy="369332"/>
            </a:xfrm>
            <a:prstGeom prst="rect">
              <a:avLst/>
            </a:prstGeom>
            <a:noFill/>
          </p:spPr>
          <p:txBody>
            <a:bodyPr wrap="square" rtlCol="0">
              <a:spAutoFit/>
            </a:bodyPr>
            <a:lstStyle/>
            <a:p>
              <a:pPr algn="ctr"/>
              <a:r>
                <a:rPr lang="en-US" b="1" dirty="0" smtClean="0">
                  <a:latin typeface="Arial" pitchFamily="34" charset="0"/>
                  <a:cs typeface="Arial" pitchFamily="34" charset="0"/>
                </a:rPr>
                <a:t>HS1</a:t>
              </a:r>
              <a:endParaRPr lang="en-US" b="1" dirty="0">
                <a:latin typeface="Arial" pitchFamily="34" charset="0"/>
                <a:cs typeface="Arial" pitchFamily="34" charset="0"/>
              </a:endParaRPr>
            </a:p>
          </p:txBody>
        </p:sp>
      </p:grpSp>
      <p:grpSp>
        <p:nvGrpSpPr>
          <p:cNvPr id="36" name="Grupo 35"/>
          <p:cNvGrpSpPr/>
          <p:nvPr/>
        </p:nvGrpSpPr>
        <p:grpSpPr>
          <a:xfrm>
            <a:off x="1979712" y="2132856"/>
            <a:ext cx="936104" cy="792088"/>
            <a:chOff x="1979712" y="1772816"/>
            <a:chExt cx="936104" cy="792088"/>
          </a:xfrm>
        </p:grpSpPr>
        <p:sp>
          <p:nvSpPr>
            <p:cNvPr id="27" name="Elipse 26"/>
            <p:cNvSpPr/>
            <p:nvPr/>
          </p:nvSpPr>
          <p:spPr>
            <a:xfrm>
              <a:off x="2015923" y="1772816"/>
              <a:ext cx="864096" cy="792088"/>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aixaDeTexto 27"/>
            <p:cNvSpPr txBox="1"/>
            <p:nvPr/>
          </p:nvSpPr>
          <p:spPr>
            <a:xfrm>
              <a:off x="1979712" y="1981619"/>
              <a:ext cx="936104" cy="369332"/>
            </a:xfrm>
            <a:prstGeom prst="rect">
              <a:avLst/>
            </a:prstGeom>
            <a:noFill/>
          </p:spPr>
          <p:txBody>
            <a:bodyPr wrap="square" rtlCol="0">
              <a:spAutoFit/>
            </a:bodyPr>
            <a:lstStyle/>
            <a:p>
              <a:pPr algn="ctr"/>
              <a:r>
                <a:rPr lang="en-US" b="1" dirty="0" smtClean="0">
                  <a:latin typeface="Arial" pitchFamily="34" charset="0"/>
                  <a:cs typeface="Arial" pitchFamily="34" charset="0"/>
                </a:rPr>
                <a:t>HS2</a:t>
              </a:r>
              <a:endParaRPr lang="en-US" b="1" dirty="0">
                <a:latin typeface="Arial" pitchFamily="34" charset="0"/>
                <a:cs typeface="Arial" pitchFamily="34" charset="0"/>
              </a:endParaRPr>
            </a:p>
          </p:txBody>
        </p:sp>
      </p:grpSp>
      <p:grpSp>
        <p:nvGrpSpPr>
          <p:cNvPr id="37" name="Grupo 36"/>
          <p:cNvGrpSpPr/>
          <p:nvPr/>
        </p:nvGrpSpPr>
        <p:grpSpPr>
          <a:xfrm>
            <a:off x="251520" y="3645024"/>
            <a:ext cx="936104" cy="792088"/>
            <a:chOff x="251520" y="3140968"/>
            <a:chExt cx="936104" cy="792088"/>
          </a:xfrm>
        </p:grpSpPr>
        <p:sp>
          <p:nvSpPr>
            <p:cNvPr id="29" name="Elipse 28"/>
            <p:cNvSpPr/>
            <p:nvPr/>
          </p:nvSpPr>
          <p:spPr>
            <a:xfrm>
              <a:off x="287731" y="3140968"/>
              <a:ext cx="864096" cy="792088"/>
            </a:xfrm>
            <a:prstGeom prst="ellipse">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aixaDeTexto 29"/>
            <p:cNvSpPr txBox="1"/>
            <p:nvPr/>
          </p:nvSpPr>
          <p:spPr>
            <a:xfrm>
              <a:off x="251520" y="3349771"/>
              <a:ext cx="936104" cy="369332"/>
            </a:xfrm>
            <a:prstGeom prst="rect">
              <a:avLst/>
            </a:prstGeom>
            <a:noFill/>
          </p:spPr>
          <p:txBody>
            <a:bodyPr wrap="square" rtlCol="0">
              <a:spAutoFit/>
            </a:bodyPr>
            <a:lstStyle/>
            <a:p>
              <a:pPr algn="ctr"/>
              <a:r>
                <a:rPr lang="en-US" b="1" dirty="0" smtClean="0">
                  <a:latin typeface="Arial" pitchFamily="34" charset="0"/>
                  <a:cs typeface="Arial" pitchFamily="34" charset="0"/>
                </a:rPr>
                <a:t>UP</a:t>
              </a:r>
              <a:endParaRPr lang="en-US" b="1" dirty="0">
                <a:latin typeface="Arial" pitchFamily="34" charset="0"/>
                <a:cs typeface="Arial" pitchFamily="34" charset="0"/>
              </a:endParaRPr>
            </a:p>
          </p:txBody>
        </p:sp>
      </p:grpSp>
      <p:grpSp>
        <p:nvGrpSpPr>
          <p:cNvPr id="38" name="Grupo 37"/>
          <p:cNvGrpSpPr/>
          <p:nvPr/>
        </p:nvGrpSpPr>
        <p:grpSpPr>
          <a:xfrm>
            <a:off x="1979712" y="3645024"/>
            <a:ext cx="936104" cy="792088"/>
            <a:chOff x="1979712" y="3140968"/>
            <a:chExt cx="936104" cy="792088"/>
          </a:xfrm>
        </p:grpSpPr>
        <p:sp>
          <p:nvSpPr>
            <p:cNvPr id="31" name="Elipse 30"/>
            <p:cNvSpPr/>
            <p:nvPr/>
          </p:nvSpPr>
          <p:spPr>
            <a:xfrm>
              <a:off x="2015923" y="3140968"/>
              <a:ext cx="864096" cy="792088"/>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CaixaDeTexto 31"/>
            <p:cNvSpPr txBox="1"/>
            <p:nvPr/>
          </p:nvSpPr>
          <p:spPr>
            <a:xfrm>
              <a:off x="1979712" y="3349771"/>
              <a:ext cx="936104" cy="369332"/>
            </a:xfrm>
            <a:prstGeom prst="rect">
              <a:avLst/>
            </a:prstGeom>
            <a:noFill/>
          </p:spPr>
          <p:txBody>
            <a:bodyPr wrap="square" rtlCol="0">
              <a:spAutoFit/>
            </a:bodyPr>
            <a:lstStyle/>
            <a:p>
              <a:pPr algn="ctr"/>
              <a:r>
                <a:rPr lang="en-US" b="1" dirty="0" smtClean="0">
                  <a:latin typeface="Arial" pitchFamily="34" charset="0"/>
                  <a:cs typeface="Arial" pitchFamily="34" charset="0"/>
                </a:rPr>
                <a:t>DOWN</a:t>
              </a:r>
              <a:endParaRPr lang="en-US" b="1" dirty="0">
                <a:latin typeface="Arial" pitchFamily="34" charset="0"/>
                <a:cs typeface="Arial" pitchFamily="34" charset="0"/>
              </a:endParaRPr>
            </a:p>
          </p:txBody>
        </p:sp>
      </p:grpSp>
      <p:grpSp>
        <p:nvGrpSpPr>
          <p:cNvPr id="39" name="Grupo 38"/>
          <p:cNvGrpSpPr/>
          <p:nvPr/>
        </p:nvGrpSpPr>
        <p:grpSpPr>
          <a:xfrm>
            <a:off x="1115616" y="5013176"/>
            <a:ext cx="936104" cy="792088"/>
            <a:chOff x="1115616" y="4149080"/>
            <a:chExt cx="936104" cy="792088"/>
          </a:xfrm>
        </p:grpSpPr>
        <p:sp>
          <p:nvSpPr>
            <p:cNvPr id="33" name="Elipse 32"/>
            <p:cNvSpPr/>
            <p:nvPr/>
          </p:nvSpPr>
          <p:spPr>
            <a:xfrm>
              <a:off x="1151827" y="4149080"/>
              <a:ext cx="864096" cy="792088"/>
            </a:xfrm>
            <a:prstGeom prst="ellipse">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aixaDeTexto 33"/>
            <p:cNvSpPr txBox="1"/>
            <p:nvPr/>
          </p:nvSpPr>
          <p:spPr>
            <a:xfrm>
              <a:off x="1115616" y="4357883"/>
              <a:ext cx="936104" cy="369332"/>
            </a:xfrm>
            <a:prstGeom prst="rect">
              <a:avLst/>
            </a:prstGeom>
            <a:noFill/>
          </p:spPr>
          <p:txBody>
            <a:bodyPr wrap="square" rtlCol="0">
              <a:spAutoFit/>
            </a:bodyPr>
            <a:lstStyle/>
            <a:p>
              <a:pPr algn="ctr"/>
              <a:r>
                <a:rPr lang="en-US" b="1" dirty="0" smtClean="0">
                  <a:latin typeface="Arial" pitchFamily="34" charset="0"/>
                  <a:cs typeface="Arial" pitchFamily="34" charset="0"/>
                </a:rPr>
                <a:t>FP</a:t>
              </a:r>
              <a:endParaRPr lang="en-US" b="1" dirty="0">
                <a:latin typeface="Arial" pitchFamily="34" charset="0"/>
                <a:cs typeface="Arial" pitchFamily="34" charset="0"/>
              </a:endParaRPr>
            </a:p>
          </p:txBody>
        </p:sp>
      </p:grpSp>
      <p:cxnSp>
        <p:nvCxnSpPr>
          <p:cNvPr id="41" name="Conector de seta reta 40"/>
          <p:cNvCxnSpPr>
            <a:stCxn id="4" idx="4"/>
            <a:endCxn id="29" idx="0"/>
          </p:cNvCxnSpPr>
          <p:nvPr/>
        </p:nvCxnSpPr>
        <p:spPr>
          <a:xfrm>
            <a:off x="719779" y="2924944"/>
            <a:ext cx="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Conector de seta reta 42"/>
          <p:cNvCxnSpPr>
            <a:stCxn id="31" idx="0"/>
            <a:endCxn id="27" idx="4"/>
          </p:cNvCxnSpPr>
          <p:nvPr/>
        </p:nvCxnSpPr>
        <p:spPr>
          <a:xfrm flipV="1">
            <a:off x="2447971" y="2924944"/>
            <a:ext cx="0" cy="72008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Conector de seta reta 44"/>
          <p:cNvCxnSpPr>
            <a:stCxn id="31" idx="1"/>
            <a:endCxn id="4" idx="5"/>
          </p:cNvCxnSpPr>
          <p:nvPr/>
        </p:nvCxnSpPr>
        <p:spPr>
          <a:xfrm flipH="1" flipV="1">
            <a:off x="1025283" y="2808945"/>
            <a:ext cx="1117184" cy="95207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Conector de seta reta 46"/>
          <p:cNvCxnSpPr/>
          <p:nvPr/>
        </p:nvCxnSpPr>
        <p:spPr>
          <a:xfrm>
            <a:off x="1115616" y="3861048"/>
            <a:ext cx="93610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Conector de seta reta 48"/>
          <p:cNvCxnSpPr/>
          <p:nvPr/>
        </p:nvCxnSpPr>
        <p:spPr>
          <a:xfrm flipH="1">
            <a:off x="1115616" y="4221088"/>
            <a:ext cx="936104"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Conector de seta reta 51"/>
          <p:cNvCxnSpPr>
            <a:stCxn id="31" idx="4"/>
            <a:endCxn id="33" idx="7"/>
          </p:cNvCxnSpPr>
          <p:nvPr/>
        </p:nvCxnSpPr>
        <p:spPr>
          <a:xfrm flipH="1">
            <a:off x="1889379" y="4437112"/>
            <a:ext cx="558592" cy="6920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Conector de seta reta 53"/>
          <p:cNvCxnSpPr>
            <a:stCxn id="33" idx="1"/>
            <a:endCxn id="29" idx="4"/>
          </p:cNvCxnSpPr>
          <p:nvPr/>
        </p:nvCxnSpPr>
        <p:spPr>
          <a:xfrm flipH="1" flipV="1">
            <a:off x="719779" y="4437112"/>
            <a:ext cx="558592" cy="6920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CaixaDeTexto 49"/>
          <p:cNvSpPr txBox="1"/>
          <p:nvPr/>
        </p:nvSpPr>
        <p:spPr>
          <a:xfrm>
            <a:off x="611560" y="6381328"/>
            <a:ext cx="8064896" cy="369332"/>
          </a:xfrm>
          <a:prstGeom prst="rect">
            <a:avLst/>
          </a:prstGeom>
          <a:noFill/>
        </p:spPr>
        <p:txBody>
          <a:bodyPr wrap="square" rtlCol="0">
            <a:spAutoFit/>
          </a:bodyPr>
          <a:lstStyle/>
          <a:p>
            <a:r>
              <a:rPr lang="en-US" dirty="0" smtClean="0">
                <a:latin typeface="Arial" pitchFamily="34" charset="0"/>
                <a:cs typeface="Arial" pitchFamily="34" charset="0"/>
              </a:rPr>
              <a:t>Sources:  Boyle, A.P. et al. (2011), Genome Research, 21:456-464.</a:t>
            </a:r>
            <a:endParaRPr lang="en-US" dirty="0">
              <a:latin typeface="Arial" pitchFamily="34" charset="0"/>
              <a:cs typeface="Arial" pitchFamily="34" charset="0"/>
            </a:endParaRPr>
          </a:p>
        </p:txBody>
      </p:sp>
      <p:sp>
        <p:nvSpPr>
          <p:cNvPr id="53" name="Retângulo 52"/>
          <p:cNvSpPr/>
          <p:nvPr/>
        </p:nvSpPr>
        <p:spPr>
          <a:xfrm>
            <a:off x="3419872" y="3933056"/>
            <a:ext cx="360040" cy="1656184"/>
          </a:xfrm>
          <a:prstGeom prst="rect">
            <a:avLst/>
          </a:prstGeom>
          <a:solidFill>
            <a:schemeClr val="accent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tângulo 54"/>
          <p:cNvSpPr/>
          <p:nvPr/>
        </p:nvSpPr>
        <p:spPr>
          <a:xfrm>
            <a:off x="3802225" y="3933056"/>
            <a:ext cx="288032" cy="1656184"/>
          </a:xfrm>
          <a:prstGeom prst="rect">
            <a:avLst/>
          </a:prstGeom>
          <a:solidFill>
            <a:schemeClr val="accent3">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tângulo 77"/>
          <p:cNvSpPr/>
          <p:nvPr/>
        </p:nvSpPr>
        <p:spPr>
          <a:xfrm>
            <a:off x="4120074" y="3933056"/>
            <a:ext cx="379918" cy="1656184"/>
          </a:xfrm>
          <a:prstGeom prst="rect">
            <a:avLst/>
          </a:prstGeom>
          <a:solidFill>
            <a:schemeClr val="accent5">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tângulo 78"/>
          <p:cNvSpPr/>
          <p:nvPr/>
        </p:nvSpPr>
        <p:spPr>
          <a:xfrm>
            <a:off x="4527151" y="3933056"/>
            <a:ext cx="332881" cy="1656184"/>
          </a:xfrm>
          <a:prstGeom prst="rect">
            <a:avLst/>
          </a:prstGeom>
          <a:solidFill>
            <a:schemeClr val="accent4">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tângulo 79"/>
          <p:cNvSpPr/>
          <p:nvPr/>
        </p:nvSpPr>
        <p:spPr>
          <a:xfrm>
            <a:off x="4878886" y="3933056"/>
            <a:ext cx="216024" cy="1656184"/>
          </a:xfrm>
          <a:prstGeom prst="rect">
            <a:avLst/>
          </a:prstGeom>
          <a:solidFill>
            <a:schemeClr val="accent3">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tângulo 80"/>
          <p:cNvSpPr/>
          <p:nvPr/>
        </p:nvSpPr>
        <p:spPr>
          <a:xfrm>
            <a:off x="5095934" y="3933056"/>
            <a:ext cx="196146" cy="1656184"/>
          </a:xfrm>
          <a:prstGeom prst="rect">
            <a:avLst/>
          </a:prstGeom>
          <a:solidFill>
            <a:schemeClr val="accent5">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tângulo 81"/>
          <p:cNvSpPr/>
          <p:nvPr/>
        </p:nvSpPr>
        <p:spPr>
          <a:xfrm>
            <a:off x="5302019" y="3933056"/>
            <a:ext cx="278093" cy="1656184"/>
          </a:xfrm>
          <a:prstGeom prst="rect">
            <a:avLst/>
          </a:prstGeom>
          <a:solidFill>
            <a:schemeClr val="accent4">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tângulo 82"/>
          <p:cNvSpPr/>
          <p:nvPr/>
        </p:nvSpPr>
        <p:spPr>
          <a:xfrm>
            <a:off x="5589539" y="3933056"/>
            <a:ext cx="216024" cy="1656184"/>
          </a:xfrm>
          <a:prstGeom prst="rect">
            <a:avLst/>
          </a:prstGeom>
          <a:solidFill>
            <a:schemeClr val="accent3">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tângulo 83"/>
          <p:cNvSpPr/>
          <p:nvPr/>
        </p:nvSpPr>
        <p:spPr>
          <a:xfrm>
            <a:off x="5816014" y="3933056"/>
            <a:ext cx="268154" cy="1656184"/>
          </a:xfrm>
          <a:prstGeom prst="rect">
            <a:avLst/>
          </a:prstGeom>
          <a:solidFill>
            <a:schemeClr val="accent5">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tângulo 85"/>
          <p:cNvSpPr/>
          <p:nvPr/>
        </p:nvSpPr>
        <p:spPr>
          <a:xfrm>
            <a:off x="6093595" y="3933056"/>
            <a:ext cx="206597" cy="1656184"/>
          </a:xfrm>
          <a:prstGeom prst="rect">
            <a:avLst/>
          </a:prstGeom>
          <a:solidFill>
            <a:schemeClr val="accent3">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tângulo 86"/>
          <p:cNvSpPr/>
          <p:nvPr/>
        </p:nvSpPr>
        <p:spPr>
          <a:xfrm>
            <a:off x="6309619" y="3933056"/>
            <a:ext cx="144017" cy="1656184"/>
          </a:xfrm>
          <a:prstGeom prst="rect">
            <a:avLst/>
          </a:prstGeom>
          <a:solidFill>
            <a:schemeClr val="accent5">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tângulo 87"/>
          <p:cNvSpPr/>
          <p:nvPr/>
        </p:nvSpPr>
        <p:spPr>
          <a:xfrm>
            <a:off x="6453636" y="3933056"/>
            <a:ext cx="360040" cy="1656184"/>
          </a:xfrm>
          <a:prstGeom prst="rect">
            <a:avLst/>
          </a:prstGeom>
          <a:solidFill>
            <a:schemeClr val="accent4">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tângulo 88"/>
          <p:cNvSpPr/>
          <p:nvPr/>
        </p:nvSpPr>
        <p:spPr>
          <a:xfrm>
            <a:off x="6824126" y="3933056"/>
            <a:ext cx="628194" cy="1656184"/>
          </a:xfrm>
          <a:prstGeom prst="rect">
            <a:avLst/>
          </a:prstGeom>
          <a:solidFill>
            <a:schemeClr val="accent3">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tângulo 89"/>
          <p:cNvSpPr/>
          <p:nvPr/>
        </p:nvSpPr>
        <p:spPr>
          <a:xfrm>
            <a:off x="7462258" y="3933056"/>
            <a:ext cx="566125" cy="1656184"/>
          </a:xfrm>
          <a:prstGeom prst="rect">
            <a:avLst/>
          </a:prstGeom>
          <a:solidFill>
            <a:schemeClr val="accent5">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tângulo 90"/>
          <p:cNvSpPr/>
          <p:nvPr/>
        </p:nvSpPr>
        <p:spPr>
          <a:xfrm>
            <a:off x="8048262" y="3933056"/>
            <a:ext cx="556186" cy="1656184"/>
          </a:xfrm>
          <a:prstGeom prst="rect">
            <a:avLst/>
          </a:prstGeom>
          <a:solidFill>
            <a:schemeClr val="accent4">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tângulo 91"/>
          <p:cNvSpPr/>
          <p:nvPr/>
        </p:nvSpPr>
        <p:spPr>
          <a:xfrm>
            <a:off x="8614387" y="3933056"/>
            <a:ext cx="134077" cy="1656184"/>
          </a:xfrm>
          <a:prstGeom prst="rect">
            <a:avLst/>
          </a:prstGeom>
          <a:solidFill>
            <a:schemeClr val="accent3">
              <a:lumMod val="60000"/>
              <a:lumOff val="4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tângulo 92"/>
          <p:cNvSpPr/>
          <p:nvPr/>
        </p:nvSpPr>
        <p:spPr>
          <a:xfrm>
            <a:off x="8768342" y="3933056"/>
            <a:ext cx="124138" cy="1656184"/>
          </a:xfrm>
          <a:prstGeom prst="rect">
            <a:avLst/>
          </a:prstGeom>
          <a:solidFill>
            <a:schemeClr val="accent5">
              <a:lumMod val="40000"/>
              <a:lumOff val="6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5" grpId="0" animBg="1"/>
      <p:bldP spid="78" grpId="0" animBg="1"/>
      <p:bldP spid="79" grpId="0" animBg="1"/>
      <p:bldP spid="80" grpId="0" animBg="1"/>
      <p:bldP spid="81" grpId="0" animBg="1"/>
      <p:bldP spid="82" grpId="0" animBg="1"/>
      <p:bldP spid="83" grpId="0" animBg="1"/>
      <p:bldP spid="84" grpId="0" animBg="1"/>
      <p:bldP spid="86" grpId="0" animBg="1"/>
      <p:bldP spid="87" grpId="0" animBg="1"/>
      <p:bldP spid="88" grpId="0" animBg="1"/>
      <p:bldP spid="89" grpId="0" animBg="1"/>
      <p:bldP spid="90" grpId="0" animBg="1"/>
      <p:bldP spid="91" grpId="0" animBg="1"/>
      <p:bldP spid="92" grpId="0" animBg="1"/>
      <p:bldP spid="93"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m">
  <a:themeElements>
    <a:clrScheme name="Origem">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m">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m">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4416</TotalTime>
  <Words>2876</Words>
  <Application>Microsoft Office PowerPoint</Application>
  <PresentationFormat>Apresentação na tela (4:3)</PresentationFormat>
  <Paragraphs>249</Paragraphs>
  <Slides>21</Slides>
  <Notes>20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Origem</vt:lpstr>
      <vt:lpstr>Prediction of Transcription Factor Binding Sites by Integrating DNase digestion and Histone Modification</vt:lpstr>
      <vt:lpstr>Outline</vt:lpstr>
      <vt:lpstr>Gene Regulation Overview</vt:lpstr>
      <vt:lpstr>Transcription Factor Binding Sites (TFBSs)</vt:lpstr>
      <vt:lpstr>Epigenetic Solution</vt:lpstr>
      <vt:lpstr>How to measure epigenetic features</vt:lpstr>
      <vt:lpstr>DNase-seq</vt:lpstr>
      <vt:lpstr>ChIP-seq</vt:lpstr>
      <vt:lpstr>Previous Work</vt:lpstr>
      <vt:lpstr>Our Approach</vt:lpstr>
      <vt:lpstr>Our approach</vt:lpstr>
      <vt:lpstr>Model Training</vt:lpstr>
      <vt:lpstr>Experiment – Data</vt:lpstr>
      <vt:lpstr>Experiment – Gold Standard</vt:lpstr>
      <vt:lpstr>Results</vt:lpstr>
      <vt:lpstr>Results</vt:lpstr>
      <vt:lpstr>Results</vt:lpstr>
      <vt:lpstr>Discussion</vt:lpstr>
      <vt:lpstr>Discussion</vt:lpstr>
      <vt:lpstr>Future Works</vt:lpstr>
      <vt:lpstr>Prediction of Transcription Factor Binding Sites by Integrating DNase digestion and Histone Modification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Transcription Factor Binding Sites by Integrating DNase digestion and Histone Modication</dc:title>
  <dc:creator>Eduardo Gade</dc:creator>
  <cp:lastModifiedBy>Eduardo Gade</cp:lastModifiedBy>
  <cp:revision>385</cp:revision>
  <dcterms:created xsi:type="dcterms:W3CDTF">2012-06-27T00:37:27Z</dcterms:created>
  <dcterms:modified xsi:type="dcterms:W3CDTF">2012-08-16T04:37:19Z</dcterms:modified>
</cp:coreProperties>
</file>