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harts/chart2.xml" ContentType="application/vnd.openxmlformats-officedocument.drawingml.chart+xml"/>
  <Override PartName="/ppt/charts/chart1.xml" ContentType="application/vnd.openxmlformats-officedocument.drawingml.char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HET</c:v>
                </c:pt>
              </c:strCache>
            </c:strRef>
          </c:tx>
          <c:spPr>
            <a:solidFill>
              <a:srgbClr val="3465a4"/>
            </a:solidFill>
            <a:ln>
              <a:noFill/>
            </a:ln>
          </c:spP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4"/>
                <c:pt idx="0">
                  <c:v>ES</c:v>
                </c:pt>
                <c:pt idx="1">
                  <c:v>PE</c:v>
                </c:pt>
                <c:pt idx="2">
                  <c:v>PP</c:v>
                </c:pt>
                <c:pt idx="3">
                  <c:v>BC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1.30615644975</c:v>
                </c:pt>
                <c:pt idx="1">
                  <c:v>4.17278546489</c:v>
                </c:pt>
                <c:pt idx="2">
                  <c:v>6.75738857354</c:v>
                </c:pt>
                <c:pt idx="3">
                  <c:v>4.14445875512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HOM</c:v>
                </c:pt>
              </c:strCache>
            </c:strRef>
          </c:tx>
          <c:spPr>
            <a:solidFill>
              <a:srgbClr val="dd4814"/>
            </a:solidFill>
            <a:ln>
              <a:noFill/>
            </a:ln>
          </c:spP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4"/>
                <c:pt idx="0">
                  <c:v>ES</c:v>
                </c:pt>
                <c:pt idx="1">
                  <c:v>PE</c:v>
                </c:pt>
                <c:pt idx="2">
                  <c:v>PP</c:v>
                </c:pt>
                <c:pt idx="3">
                  <c:v>BC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-0.539330878869</c:v>
                </c:pt>
                <c:pt idx="1">
                  <c:v>4.18699162603</c:v>
                </c:pt>
                <c:pt idx="2">
                  <c:v>6.67671924513</c:v>
                </c:pt>
                <c:pt idx="3">
                  <c:v>1.26096877118</c:v>
                </c:pt>
              </c:numCache>
            </c:numRef>
          </c:val>
        </c:ser>
        <c:gapWidth val="100"/>
        <c:overlap val="0"/>
        <c:axId val="69860881"/>
        <c:axId val="70139639"/>
      </c:barChart>
      <c:catAx>
        <c:axId val="69860881"/>
        <c:scaling>
          <c:orientation val="minMax"/>
        </c:scaling>
        <c:delete val="0"/>
        <c:axPos val="b"/>
        <c:majorTickMark val="out"/>
        <c:minorTickMark val="none"/>
        <c:tickLblPos val="low"/>
        <c:spPr>
          <a:ln>
            <a:solidFill>
              <a:srgbClr val="b3b3b3"/>
            </a:solidFill>
          </a:ln>
        </c:spPr>
        <c:crossAx val="70139639"/>
        <c:crosses val="autoZero"/>
        <c:auto val="1"/>
        <c:lblAlgn val="ctr"/>
        <c:lblOffset val="100"/>
      </c:catAx>
      <c:valAx>
        <c:axId val="70139639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69860881"/>
        <c:crossesAt val="1"/>
      </c:valAx>
      <c:spPr>
        <a:noFill/>
        <a:ln>
          <a:solidFill>
            <a:srgbClr val="b3b3b3"/>
          </a:solidFill>
        </a:ln>
      </c:spPr>
    </c:plotArea>
    <c:plotVisOnly val="1"/>
  </c:chart>
  <c:spPr>
    <a:solidFill>
      <a:srgbClr val="ffffff"/>
    </a:solidFill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HET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4"/>
                <c:pt idx="0">
                  <c:v>ES</c:v>
                </c:pt>
                <c:pt idx="1">
                  <c:v>PE</c:v>
                </c:pt>
                <c:pt idx="2">
                  <c:v>PP</c:v>
                </c:pt>
                <c:pt idx="3">
                  <c:v>BC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0.870619190288</c:v>
                </c:pt>
                <c:pt idx="1">
                  <c:v>-3.26205493183</c:v>
                </c:pt>
                <c:pt idx="2">
                  <c:v>-1.12454806611</c:v>
                </c:pt>
                <c:pt idx="3">
                  <c:v>0.916852337164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HOM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4"/>
                <c:pt idx="0">
                  <c:v>ES</c:v>
                </c:pt>
                <c:pt idx="1">
                  <c:v>PE</c:v>
                </c:pt>
                <c:pt idx="2">
                  <c:v>PP</c:v>
                </c:pt>
                <c:pt idx="3">
                  <c:v>BC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0.277350098113</c:v>
                </c:pt>
                <c:pt idx="1">
                  <c:v>-2.58576606981</c:v>
                </c:pt>
                <c:pt idx="2">
                  <c:v>-2.31588141838</c:v>
                </c:pt>
                <c:pt idx="3">
                  <c:v>-0.174610723969</c:v>
                </c:pt>
              </c:numCache>
            </c:numRef>
          </c:val>
        </c:ser>
        <c:gapWidth val="100"/>
        <c:overlap val="0"/>
        <c:axId val="25877646"/>
        <c:axId val="9780552"/>
      </c:barChart>
      <c:catAx>
        <c:axId val="25877646"/>
        <c:scaling>
          <c:orientation val="minMax"/>
        </c:scaling>
        <c:delete val="0"/>
        <c:axPos val="b"/>
        <c:majorTickMark val="out"/>
        <c:minorTickMark val="none"/>
        <c:tickLblPos val="low"/>
        <c:spPr>
          <a:ln>
            <a:solidFill>
              <a:srgbClr val="b3b3b3"/>
            </a:solidFill>
          </a:ln>
        </c:spPr>
        <c:crossAx val="9780552"/>
        <c:crosses val="autoZero"/>
        <c:auto val="1"/>
        <c:lblAlgn val="ctr"/>
        <c:lblOffset val="100"/>
      </c:catAx>
      <c:valAx>
        <c:axId val="9780552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5877646"/>
        <c:crossesAt val="1"/>
      </c:valAx>
      <c:spPr>
        <a:noFill/>
        <a:ln>
          <a:solidFill>
            <a:srgbClr val="b3b3b3"/>
          </a:solidFill>
        </a:ln>
      </c:spPr>
    </c:plotArea>
    <c:legend>
      <c:spPr>
        <a:noFill/>
        <a:ln>
          <a:solidFill>
            <a:srgbClr val="000000"/>
          </a:solidFill>
        </a:ln>
      </c:spPr>
    </c:legend>
    <c:plotVisOnly val="1"/>
  </c:chart>
  <c:spPr>
    <a:solidFill>
      <a:srgbClr val="ffffff"/>
    </a:solidFill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E8DDF13-7F95-4DC3-A3F1-1E623F09E3B4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chart" Target="../charts/chart2.xml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Chart 2"/>
          <p:cNvGraphicFramePr/>
          <p:nvPr/>
        </p:nvGraphicFramePr>
        <p:xfrm>
          <a:off x="893520" y="1160640"/>
          <a:ext cx="3192120" cy="2457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0" name="Chart 2"/>
          <p:cNvGraphicFramePr/>
          <p:nvPr/>
        </p:nvGraphicFramePr>
        <p:xfrm>
          <a:off x="961920" y="3958560"/>
          <a:ext cx="3013560" cy="222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1" name="TextShape 1"/>
          <p:cNvSpPr txBox="1"/>
          <p:nvPr/>
        </p:nvSpPr>
        <p:spPr>
          <a:xfrm rot="16212600">
            <a:off x="-768600" y="3564720"/>
            <a:ext cx="29588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Association to HNF6 Peaks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 rot="21591000">
            <a:off x="1425240" y="3682080"/>
            <a:ext cx="2181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en-US">
                <a:latin typeface="Arial"/>
              </a:rPr>
              <a:t>Up-regulated genes</a:t>
            </a:r>
            <a:endParaRPr/>
          </a:p>
        </p:txBody>
      </p:sp>
      <p:sp>
        <p:nvSpPr>
          <p:cNvPr id="43" name="TextShape 3"/>
          <p:cNvSpPr txBox="1"/>
          <p:nvPr/>
        </p:nvSpPr>
        <p:spPr>
          <a:xfrm rot="21591000">
            <a:off x="1371960" y="917280"/>
            <a:ext cx="25246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Down-regulated Genes</a:t>
            </a:r>
            <a:endParaRPr/>
          </a:p>
        </p:txBody>
      </p:sp>
      <p:sp>
        <p:nvSpPr>
          <p:cNvPr id="44" name="TextShape 4"/>
          <p:cNvSpPr txBox="1"/>
          <p:nvPr/>
        </p:nvSpPr>
        <p:spPr>
          <a:xfrm>
            <a:off x="2059200" y="2057040"/>
            <a:ext cx="1670040" cy="26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r"/>
            <a:r>
              <a:rPr lang="en-US" sz="1200">
                <a:latin typeface="Arial"/>
              </a:rPr>
              <a:t>**</a:t>
            </a:r>
            <a:endParaRPr/>
          </a:p>
        </p:txBody>
      </p:sp>
      <p:sp>
        <p:nvSpPr>
          <p:cNvPr id="45" name="TextShape 5"/>
          <p:cNvSpPr txBox="1"/>
          <p:nvPr/>
        </p:nvSpPr>
        <p:spPr>
          <a:xfrm>
            <a:off x="2743560" y="1517400"/>
            <a:ext cx="456840" cy="26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r"/>
            <a:r>
              <a:rPr lang="en-US" sz="1200">
                <a:latin typeface="Arial"/>
              </a:rPr>
              <a:t>***</a:t>
            </a:r>
            <a:endParaRPr/>
          </a:p>
        </p:txBody>
      </p:sp>
      <p:sp>
        <p:nvSpPr>
          <p:cNvPr id="46" name="TextShape 6"/>
          <p:cNvSpPr txBox="1"/>
          <p:nvPr/>
        </p:nvSpPr>
        <p:spPr>
          <a:xfrm>
            <a:off x="3355920" y="2057760"/>
            <a:ext cx="456840" cy="26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r"/>
            <a:r>
              <a:rPr lang="en-US" sz="1200">
                <a:latin typeface="Arial"/>
              </a:rPr>
              <a:t>**</a:t>
            </a:r>
            <a:endParaRPr/>
          </a:p>
        </p:txBody>
      </p:sp>
      <p:sp>
        <p:nvSpPr>
          <p:cNvPr id="47" name="TextShape 7"/>
          <p:cNvSpPr txBox="1"/>
          <p:nvPr/>
        </p:nvSpPr>
        <p:spPr>
          <a:xfrm>
            <a:off x="2834640" y="5561280"/>
            <a:ext cx="456840" cy="26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r"/>
            <a:r>
              <a:rPr lang="en-US" sz="1200">
                <a:latin typeface="Arial"/>
              </a:rPr>
              <a:t>**</a:t>
            </a:r>
            <a:endParaRPr/>
          </a:p>
        </p:txBody>
      </p:sp>
      <p:sp>
        <p:nvSpPr>
          <p:cNvPr id="48" name="TextShape 8"/>
          <p:cNvSpPr txBox="1"/>
          <p:nvPr/>
        </p:nvSpPr>
        <p:spPr>
          <a:xfrm>
            <a:off x="2084040" y="5835600"/>
            <a:ext cx="456840" cy="26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r"/>
            <a:r>
              <a:rPr lang="en-US" sz="1200">
                <a:latin typeface="Arial"/>
              </a:rPr>
              <a:t>**</a:t>
            </a:r>
            <a:endParaRPr/>
          </a:p>
        </p:txBody>
      </p:sp>
      <p:sp>
        <p:nvSpPr>
          <p:cNvPr id="49" name="TextShape 9"/>
          <p:cNvSpPr txBox="1"/>
          <p:nvPr/>
        </p:nvSpPr>
        <p:spPr>
          <a:xfrm rot="21591000">
            <a:off x="4522680" y="1279800"/>
            <a:ext cx="4991040" cy="576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trike="noStrike">
                <a:solidFill>
                  <a:srgbClr val="000000"/>
                </a:solidFill>
                <a:latin typeface="Arial"/>
                <a:ea typeface="Droid Sans Fallback"/>
              </a:rPr>
              <a:t>Association between Hnf6 peaks and genes down (up) regulated in Hnf6 mutants.  We observe an enrichment of Hnf6 peaks in genes down-regulated on PE, PC cells on both mutant clones ( adjusted p-value &lt; 0.0001; z-test). Inversely, there is a depletion of Hnf6 peaks in the vicinity of genes UP regulated on PE of HET and HOM clones and PP from HOM clones (adjusted p-value&lt;0.05; z-test). </a:t>
            </a:r>
            <a:endParaRPr/>
          </a:p>
        </p:txBody>
      </p:sp>
      <p:sp>
        <p:nvSpPr>
          <p:cNvPr id="50" name="TextShape 10"/>
          <p:cNvSpPr txBox="1"/>
          <p:nvPr/>
        </p:nvSpPr>
        <p:spPr>
          <a:xfrm rot="21591000">
            <a:off x="1372320" y="917280"/>
            <a:ext cx="25246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Down-regulated Genes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Application>LibreOffice/4.4.6.3$Linux_X86_64 LibreOffice_project/40m0$Build-3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2015-12-17T16:17:39Z</dcterms:created>
  <dc:language>en-US</dc:language>
  <dcterms:modified xsi:type="dcterms:W3CDTF">2015-12-17T16:51:50Z</dcterms:modified>
  <cp:revision>3</cp:revision>
</cp:coreProperties>
</file>