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ivan:projects:PancreaticDifferentiation:Results:analysis:statistics_zscore_w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autoTitleDeleted val="1"/>
    <c:plotArea>
      <c:layout>
        <c:manualLayout>
          <c:layoutTarget val="inner"/>
          <c:xMode val="edge"/>
          <c:yMode val="edge"/>
          <c:x val="0.190015748031496"/>
          <c:y val="0.0768518518518518"/>
          <c:w val="0.723779338382122"/>
          <c:h val="0.756481481481481"/>
        </c:manualLayout>
      </c:layout>
      <c:barChart>
        <c:barDir val="col"/>
        <c:grouping val="clustered"/>
        <c:ser>
          <c:idx val="0"/>
          <c:order val="0"/>
          <c:tx>
            <c:strRef>
              <c:f>'[statistics_zscore_wt.xls]Sheet1'!$E$1</c:f>
              <c:strCache>
                <c:ptCount val="1"/>
                <c:pt idx="0">
                  <c:v>Z-score</c:v>
                </c:pt>
              </c:strCache>
            </c:strRef>
          </c:tx>
          <c:cat>
            <c:strRef>
              <c:f>'[statistics_zscore_wt.xls]Sheet1'!$B$2:$B$10</c:f>
              <c:strCache>
                <c:ptCount val="9"/>
                <c:pt idx="0">
                  <c:v>ES/DE</c:v>
                </c:pt>
                <c:pt idx="1">
                  <c:v>ES</c:v>
                </c:pt>
                <c:pt idx="2">
                  <c:v>ES/DE/BC</c:v>
                </c:pt>
                <c:pt idx="3">
                  <c:v>ES/DE/PP</c:v>
                </c:pt>
                <c:pt idx="4">
                  <c:v>DE</c:v>
                </c:pt>
                <c:pt idx="5">
                  <c:v>BC</c:v>
                </c:pt>
                <c:pt idx="6">
                  <c:v>PP</c:v>
                </c:pt>
                <c:pt idx="7">
                  <c:v>DE/PP/BC</c:v>
                </c:pt>
                <c:pt idx="8">
                  <c:v>PP/BC</c:v>
                </c:pt>
              </c:strCache>
            </c:strRef>
          </c:cat>
          <c:val>
            <c:numRef>
              <c:f>'[statistics_zscore_wt.xls]Sheet1'!$E$2:$E$10</c:f>
              <c:numCache>
                <c:formatCode>General</c:formatCode>
                <c:ptCount val="9"/>
                <c:pt idx="0">
                  <c:v>-4.57154005023</c:v>
                </c:pt>
                <c:pt idx="1">
                  <c:v>-3.34444339254</c:v>
                </c:pt>
                <c:pt idx="2">
                  <c:v>-2.10267381843</c:v>
                </c:pt>
                <c:pt idx="3">
                  <c:v>0.47850990475</c:v>
                </c:pt>
                <c:pt idx="4">
                  <c:v>0.774507032411</c:v>
                </c:pt>
                <c:pt idx="5">
                  <c:v>0.785134132962</c:v>
                </c:pt>
                <c:pt idx="6">
                  <c:v>0.97424774689</c:v>
                </c:pt>
                <c:pt idx="7">
                  <c:v>3.22775655517</c:v>
                </c:pt>
                <c:pt idx="8">
                  <c:v>5.38982425129999</c:v>
                </c:pt>
              </c:numCache>
            </c:numRef>
          </c:val>
        </c:ser>
        <c:axId val="619686728"/>
        <c:axId val="735293656"/>
      </c:barChart>
      <c:catAx>
        <c:axId val="619686728"/>
        <c:scaling>
          <c:orientation val="minMax"/>
        </c:scaling>
        <c:delete val="1"/>
        <c:axPos val="b"/>
        <c:tickLblPos val="nextTo"/>
        <c:crossAx val="735293656"/>
        <c:crosses val="autoZero"/>
        <c:lblAlgn val="ctr"/>
        <c:lblOffset val="100"/>
        <c:tickLblSkip val="1"/>
        <c:tickMarkSkip val="1"/>
      </c:catAx>
      <c:valAx>
        <c:axId val="73529365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9686728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29D3-6601-254B-8E24-296B7273A311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48F7-4461-B447-A8F6-1860E01E5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29D3-6601-254B-8E24-296B7273A311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48F7-4461-B447-A8F6-1860E01E5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29D3-6601-254B-8E24-296B7273A311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48F7-4461-B447-A8F6-1860E01E5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29D3-6601-254B-8E24-296B7273A311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48F7-4461-B447-A8F6-1860E01E5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29D3-6601-254B-8E24-296B7273A311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48F7-4461-B447-A8F6-1860E01E5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29D3-6601-254B-8E24-296B7273A311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48F7-4461-B447-A8F6-1860E01E5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29D3-6601-254B-8E24-296B7273A311}" type="datetimeFigureOut">
              <a:rPr lang="en-US" smtClean="0"/>
              <a:t>11/3/15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48F7-4461-B447-A8F6-1860E01E5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29D3-6601-254B-8E24-296B7273A311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48F7-4461-B447-A8F6-1860E01E5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29D3-6601-254B-8E24-296B7273A311}" type="datetimeFigureOut">
              <a:rPr lang="en-US" smtClean="0"/>
              <a:t>11/3/15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48F7-4461-B447-A8F6-1860E01E5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29D3-6601-254B-8E24-296B7273A311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48F7-4461-B447-A8F6-1860E01E5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29D3-6601-254B-8E24-296B7273A311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48F7-4461-B447-A8F6-1860E01E5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29D3-6601-254B-8E24-296B7273A311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48F7-4461-B447-A8F6-1860E01E5F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685800" y="381000"/>
          <a:ext cx="348796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 rot="16200000">
            <a:off x="98843" y="1865123"/>
            <a:ext cx="1325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Z-score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1661904" y="2288736"/>
            <a:ext cx="18288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V - ES/DE</a:t>
            </a:r>
          </a:p>
          <a:p>
            <a:pPr algn="r"/>
            <a:r>
              <a:rPr lang="en-US" dirty="0" smtClean="0"/>
              <a:t>I-ES</a:t>
            </a:r>
          </a:p>
          <a:p>
            <a:pPr algn="r"/>
            <a:r>
              <a:rPr lang="en-US" dirty="0" smtClean="0"/>
              <a:t>VI - ES/DE/BC</a:t>
            </a:r>
          </a:p>
          <a:p>
            <a:pPr algn="r"/>
            <a:r>
              <a:rPr lang="en-US" dirty="0" smtClean="0"/>
              <a:t>VII - ES/DE/PP</a:t>
            </a:r>
          </a:p>
          <a:p>
            <a:pPr algn="r"/>
            <a:r>
              <a:rPr lang="en-US" dirty="0" smtClean="0"/>
              <a:t> II – DE</a:t>
            </a:r>
          </a:p>
          <a:p>
            <a:pPr algn="r"/>
            <a:r>
              <a:rPr lang="en-US" dirty="0" smtClean="0"/>
              <a:t>IV - BC</a:t>
            </a:r>
          </a:p>
          <a:p>
            <a:pPr algn="r"/>
            <a:r>
              <a:rPr lang="en-US" dirty="0" smtClean="0"/>
              <a:t>III - PP</a:t>
            </a:r>
          </a:p>
          <a:p>
            <a:pPr algn="r"/>
            <a:r>
              <a:rPr lang="en-US" dirty="0" smtClean="0"/>
              <a:t>VIII - DE/PP/BC</a:t>
            </a:r>
          </a:p>
          <a:p>
            <a:pPr algn="r"/>
            <a:r>
              <a:rPr lang="en-US" dirty="0" smtClean="0"/>
              <a:t>IX - PP/BC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401" y="2176046"/>
            <a:ext cx="1325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*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268765" y="804446"/>
            <a:ext cx="1325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*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590800" y="457200"/>
            <a:ext cx="1325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**</a:t>
            </a:r>
          </a:p>
          <a:p>
            <a:pPr algn="r"/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50801" y="2404646"/>
            <a:ext cx="1325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**</a:t>
            </a:r>
          </a:p>
          <a:p>
            <a:pPr algn="r"/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RWTH Aachen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 Gestaira Costa Filho</dc:creator>
  <cp:lastModifiedBy>Ivan Gestaira Costa Filho</cp:lastModifiedBy>
  <cp:revision>1</cp:revision>
  <dcterms:created xsi:type="dcterms:W3CDTF">2015-11-03T16:12:05Z</dcterms:created>
  <dcterms:modified xsi:type="dcterms:W3CDTF">2015-11-03T16:13:20Z</dcterms:modified>
</cp:coreProperties>
</file>